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69" r:id="rId2"/>
    <p:sldId id="450" r:id="rId3"/>
    <p:sldId id="453" r:id="rId4"/>
    <p:sldId id="455" r:id="rId5"/>
    <p:sldId id="459" r:id="rId6"/>
    <p:sldId id="462" r:id="rId7"/>
    <p:sldId id="438" r:id="rId8"/>
    <p:sldId id="463" r:id="rId9"/>
    <p:sldId id="465" r:id="rId10"/>
    <p:sldId id="464" r:id="rId11"/>
    <p:sldId id="451" r:id="rId12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1D1"/>
    <a:srgbClr val="FFFF00"/>
    <a:srgbClr val="FF0000"/>
    <a:srgbClr val="D46C4C"/>
    <a:srgbClr val="E53B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82" autoAdjust="0"/>
    <p:restoredTop sz="94343" autoAdjust="0"/>
  </p:normalViewPr>
  <p:slideViewPr>
    <p:cSldViewPr>
      <p:cViewPr varScale="1">
        <p:scale>
          <a:sx n="65" d="100"/>
          <a:sy n="65" d="100"/>
        </p:scale>
        <p:origin x="135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2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3798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09202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19613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Верхний колонтитул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79081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Верхний колонтитул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85850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Верхний колонтитул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14253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Верхний колонтитул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97244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7085262-DAF8-40EB-B101-2C509DD6478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smtClean="0"/>
              <a:t>IITP RAS</a:t>
            </a:r>
            <a:endParaRPr 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189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ru-RU" altLang="zh-CN" smtClean="0"/>
              <a:t>March 2016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IITP RAS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78767F8E-C671-44AE-B57E-1FAC75A3C92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IITP RAS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C694010-9FAD-4A5E-AE03-53FD22EA53F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smtClean="0"/>
              <a:t>IITP RAS</a:t>
            </a:r>
            <a:endParaRPr 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189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ru-RU" altLang="zh-CN" smtClean="0"/>
              <a:t>March 2016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9CC4226-5898-4289-B3B7-B3B6384723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smtClean="0"/>
              <a:t>IITP RAS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369332"/>
          </a:xfrm>
          <a:prstGeom prst="rect">
            <a:avLst/>
          </a:prstGeom>
          <a:ln/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smtClean="0"/>
              <a:t>IITP RAS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52FA7AA-22C1-4E97-88D6-3976232AE5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369332"/>
          </a:xfrm>
          <a:prstGeom prst="rect">
            <a:avLst/>
          </a:prstGeom>
          <a:ln/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smtClean="0"/>
              <a:t>IITP RAS</a:t>
            </a: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29B3BF4-2FB5-48DF-B7F8-378C94E27C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IITP RAS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2EA5A18A-0502-4C7F-91C7-3FAD3C7033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IITP RAS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7D10478-073E-41FC-8CD8-273C831393D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IITP RAS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2DA8EA7-967B-44C3-81AE-E347CC116D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IITP RAS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E488B76-7930-427E-B17C-4A951210E5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8" name="Rectangle 9"/>
          <p:cNvSpPr>
            <a:spLocks noChangeArrowheads="1"/>
          </p:cNvSpPr>
          <p:nvPr userDrawn="1"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 smtClean="0"/>
              <a:t>Submission</a:t>
            </a:r>
            <a:endParaRPr lang="en-US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smtClean="0"/>
              <a:t>IITP RAS</a:t>
            </a:r>
            <a:endParaRPr lang="en-US" dirty="0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5162485" y="334189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/>
              <a:t>doc.: IEEE </a:t>
            </a:r>
            <a:r>
              <a:rPr lang="en-US" sz="1800" b="1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802.11-16/0399r0</a:t>
            </a:r>
            <a:endParaRPr lang="en-US" sz="1800" b="1" kern="1200" dirty="0">
              <a:solidFill>
                <a:schemeClr val="tx1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189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ru-RU" altLang="zh-CN" smtClean="0"/>
              <a:t>March 2016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Khorov@frtk.ru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hwang@quantenna.com" TargetMode="External"/><Relationship Id="rId5" Type="http://schemas.openxmlformats.org/officeDocument/2006/relationships/hyperlink" Target="mailto:sigurd@quantenna.com" TargetMode="External"/><Relationship Id="rId4" Type="http://schemas.openxmlformats.org/officeDocument/2006/relationships/hyperlink" Target="mailto:ant456@ya.ru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Considerations on Trigger </a:t>
            </a:r>
            <a:r>
              <a:rPr lang="en-US" dirty="0" smtClean="0"/>
              <a:t>Frame </a:t>
            </a:r>
            <a:br>
              <a:rPr lang="en-US" dirty="0" smtClean="0"/>
            </a:br>
            <a:r>
              <a:rPr lang="en-US" dirty="0" smtClean="0"/>
              <a:t>for Random Access Procedure</a:t>
            </a: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2016-03-14</a:t>
            </a:r>
          </a:p>
        </p:txBody>
      </p:sp>
      <p:sp>
        <p:nvSpPr>
          <p:cNvPr id="717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/>
              <a:t>Slide </a:t>
            </a:r>
            <a:fld id="{8ECFE58B-6F90-4BB0-B09C-F6AB727C71EB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7170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5791199" y="6475413"/>
            <a:ext cx="2752661" cy="184666"/>
          </a:xfrm>
          <a:noFill/>
        </p:spPr>
        <p:txBody>
          <a:bodyPr/>
          <a:lstStyle/>
          <a:p>
            <a:pPr>
              <a:defRPr/>
            </a:pPr>
            <a:r>
              <a:rPr lang="en-US" smtClean="0"/>
              <a:t>IITP RAS</a:t>
            </a:r>
            <a:endParaRPr lang="en-US" dirty="0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1066800" y="2133600"/>
            <a:ext cx="1368339" cy="250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Authors:</a:t>
            </a:r>
            <a:endParaRPr lang="en-US" sz="2000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189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ru-RU" altLang="zh-CN" smtClean="0"/>
              <a:t>March 2016</a:t>
            </a:r>
            <a:endParaRPr lang="en-US" dirty="0"/>
          </a:p>
        </p:txBody>
      </p:sp>
      <p:graphicFrame>
        <p:nvGraphicFramePr>
          <p:cNvPr id="10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3736500"/>
              </p:ext>
            </p:extLst>
          </p:nvPr>
        </p:nvGraphicFramePr>
        <p:xfrm>
          <a:off x="971600" y="2590800"/>
          <a:ext cx="7467600" cy="31680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935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790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507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36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0794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+mn-lt"/>
                          <a:ea typeface="Times New Roman"/>
                          <a:cs typeface="Arial"/>
                        </a:rPr>
                        <a:t>Evgeny</a:t>
                      </a:r>
                      <a:r>
                        <a:rPr lang="en-US" altLang="zh-CN" sz="1200" baseline="0" dirty="0" smtClean="0">
                          <a:latin typeface="+mn-lt"/>
                          <a:ea typeface="Times New Roman"/>
                          <a:cs typeface="Arial"/>
                        </a:rPr>
                        <a:t> Khorov</a:t>
                      </a:r>
                      <a:endParaRPr lang="en-US" altLang="zh-CN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+mn-lt"/>
                          <a:ea typeface="Times New Roman"/>
                          <a:cs typeface="Arial"/>
                        </a:rPr>
                        <a:t>IITP RAS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  <a:hlinkClick r:id="rId3"/>
                        </a:rPr>
                        <a:t>khorov@frtk.ru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+mn-lt"/>
                          <a:ea typeface="Times New Roman"/>
                          <a:cs typeface="Arial"/>
                        </a:rPr>
                        <a:t>Anton Kiryanov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+mn-lt"/>
                          <a:ea typeface="Times New Roman"/>
                          <a:cs typeface="Arial"/>
                        </a:rPr>
                        <a:t>IITP RAS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  <a:hlinkClick r:id="rId4"/>
                        </a:rPr>
                        <a:t>kiryanov@iitp.ru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 Sigurd Schelstraete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Quantenna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  <a:hlinkClick r:id="rId5"/>
                        </a:rPr>
                        <a:t>sigurd@quantenna.com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dirty="0" err="1" smtClean="0">
                          <a:latin typeface="+mn-lt"/>
                          <a:ea typeface="Times New Roman"/>
                          <a:cs typeface="Arial"/>
                        </a:rPr>
                        <a:t>Huizhao</a:t>
                      </a:r>
                      <a:r>
                        <a:rPr lang="en-US" altLang="zh-CN" sz="1200" dirty="0" smtClean="0">
                          <a:latin typeface="+mn-lt"/>
                          <a:ea typeface="Times New Roman"/>
                          <a:cs typeface="Arial"/>
                        </a:rPr>
                        <a:t> Wang</a:t>
                      </a:r>
                      <a:endParaRPr lang="en-US" altLang="zh-CN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dirty="0" smtClean="0">
                          <a:latin typeface="+mn-lt"/>
                          <a:ea typeface="Times New Roman"/>
                          <a:cs typeface="Arial"/>
                        </a:rPr>
                        <a:t>Quantenna</a:t>
                      </a:r>
                      <a:endParaRPr lang="en-US" altLang="zh-CN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latin typeface="+mn-lt"/>
                          <a:ea typeface="Times New Roman"/>
                          <a:cs typeface="Arial"/>
                          <a:hlinkClick r:id="rId6"/>
                        </a:rPr>
                        <a:t>hwang@quantenna.com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#4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077200" cy="4114800"/>
          </a:xfrm>
        </p:spPr>
        <p:txBody>
          <a:bodyPr/>
          <a:lstStyle/>
          <a:p>
            <a:r>
              <a:rPr lang="en-US" altLang="ko-KR" dirty="0" smtClean="0"/>
              <a:t>Do you agree to add the following </a:t>
            </a:r>
            <a:r>
              <a:rPr lang="en-US" altLang="ko-KR" dirty="0"/>
              <a:t>text in SFD: </a:t>
            </a:r>
          </a:p>
          <a:p>
            <a:r>
              <a:rPr lang="en-US" altLang="zh-CN" b="0" dirty="0" err="1" smtClean="0"/>
              <a:t>x.y.z</a:t>
            </a:r>
            <a:r>
              <a:rPr lang="en-US" altLang="zh-CN" b="0" dirty="0"/>
              <a:t>.</a:t>
            </a:r>
            <a:r>
              <a:rPr lang="en-US" altLang="zh-CN" b="0" dirty="0" smtClean="0"/>
              <a:t> When an HE AP changes contention window parameters (</a:t>
            </a:r>
            <a:r>
              <a:rPr lang="en-GB" b="0" dirty="0" err="1" smtClean="0"/>
              <a:t>OCWmin</a:t>
            </a:r>
            <a:r>
              <a:rPr lang="en-GB" b="0" dirty="0" smtClean="0"/>
              <a:t> and </a:t>
            </a:r>
            <a:r>
              <a:rPr lang="en-GB" b="0" dirty="0" err="1" smtClean="0"/>
              <a:t>OCWmax</a:t>
            </a:r>
            <a:r>
              <a:rPr lang="en-US" altLang="zh-CN" b="0" dirty="0" smtClean="0"/>
              <a:t>) </a:t>
            </a:r>
            <a:r>
              <a:rPr lang="en-GB" b="0" dirty="0" smtClean="0"/>
              <a:t>for the UL random access </a:t>
            </a:r>
            <a:r>
              <a:rPr lang="en-GB" b="0" dirty="0"/>
              <a:t>operation, </a:t>
            </a:r>
            <a:r>
              <a:rPr lang="en-GB" b="0" dirty="0" smtClean="0"/>
              <a:t>an </a:t>
            </a:r>
            <a:r>
              <a:rPr lang="en-GB" b="0" dirty="0"/>
              <a:t>HE STA shall </a:t>
            </a:r>
            <a:r>
              <a:rPr lang="en-GB" b="0" dirty="0" smtClean="0"/>
              <a:t>restart the </a:t>
            </a:r>
            <a:r>
              <a:rPr lang="en-US" b="0" dirty="0"/>
              <a:t>OFDMA Back-off</a:t>
            </a:r>
            <a:r>
              <a:rPr lang="en-GB" b="0" dirty="0" smtClean="0"/>
              <a:t> unless:</a:t>
            </a:r>
            <a:endParaRPr lang="en-GB" b="0" dirty="0"/>
          </a:p>
          <a:p>
            <a:pPr lvl="1"/>
            <a:r>
              <a:rPr lang="en-US" sz="2400" dirty="0">
                <a:ea typeface="+mn-ea"/>
                <a:cs typeface="+mn-cs"/>
              </a:rPr>
              <a:t>contention </a:t>
            </a:r>
            <a:r>
              <a:rPr lang="en-US" sz="2400" dirty="0" smtClean="0">
                <a:ea typeface="+mn-ea"/>
                <a:cs typeface="+mn-cs"/>
              </a:rPr>
              <a:t>window parameters </a:t>
            </a:r>
            <a:r>
              <a:rPr lang="en-US" sz="2400" dirty="0">
                <a:ea typeface="+mn-ea"/>
                <a:cs typeface="+mn-cs"/>
              </a:rPr>
              <a:t>are the same as the previous </a:t>
            </a:r>
            <a:r>
              <a:rPr lang="en-US" sz="2400" dirty="0" smtClean="0">
                <a:ea typeface="+mn-ea"/>
                <a:cs typeface="+mn-cs"/>
              </a:rPr>
              <a:t>ones;</a:t>
            </a:r>
            <a:endParaRPr lang="en-US" sz="2400" dirty="0">
              <a:ea typeface="+mn-ea"/>
              <a:cs typeface="+mn-cs"/>
            </a:endParaRPr>
          </a:p>
          <a:p>
            <a:pPr lvl="1"/>
            <a:r>
              <a:rPr lang="en-US" sz="2400" dirty="0">
                <a:ea typeface="+mn-ea"/>
                <a:cs typeface="+mn-cs"/>
              </a:rPr>
              <a:t>the current OCW is in the range of new </a:t>
            </a:r>
            <a:r>
              <a:rPr lang="en-US" sz="2400" dirty="0" err="1">
                <a:ea typeface="+mn-ea"/>
                <a:cs typeface="+mn-cs"/>
              </a:rPr>
              <a:t>OCWmin</a:t>
            </a:r>
            <a:r>
              <a:rPr lang="en-US" sz="2400" dirty="0">
                <a:ea typeface="+mn-ea"/>
                <a:cs typeface="+mn-cs"/>
              </a:rPr>
              <a:t> and </a:t>
            </a:r>
            <a:r>
              <a:rPr lang="en-US" sz="2400" dirty="0" err="1" smtClean="0">
                <a:ea typeface="+mn-ea"/>
                <a:cs typeface="+mn-cs"/>
              </a:rPr>
              <a:t>OCWmax</a:t>
            </a:r>
            <a:r>
              <a:rPr lang="en-US" sz="2400" smtClean="0">
                <a:ea typeface="+mn-ea"/>
                <a:cs typeface="+mn-cs"/>
              </a:rPr>
              <a:t>.</a:t>
            </a:r>
            <a:endParaRPr lang="en-US" sz="2400" dirty="0">
              <a:ea typeface="+mn-ea"/>
              <a:cs typeface="+mn-cs"/>
            </a:endParaRPr>
          </a:p>
          <a:p>
            <a:pPr marL="800100" lvl="1" indent="-342900">
              <a:buFont typeface="Times New Roman" pitchFamily="18" charset="0"/>
              <a:buChar char="−"/>
            </a:pPr>
            <a:r>
              <a:rPr lang="en-US" altLang="zh-CN" dirty="0" smtClean="0"/>
              <a:t>Y</a:t>
            </a:r>
          </a:p>
          <a:p>
            <a:pPr marL="800100" lvl="1" indent="-342900">
              <a:buFont typeface="Times New Roman" pitchFamily="18" charset="0"/>
              <a:buChar char="−"/>
            </a:pPr>
            <a:r>
              <a:rPr lang="en-US" altLang="zh-CN" dirty="0" smtClean="0"/>
              <a:t>N</a:t>
            </a:r>
          </a:p>
          <a:p>
            <a:pPr marL="800100" lvl="1" indent="-342900">
              <a:buFont typeface="Times New Roman" pitchFamily="18" charset="0"/>
              <a:buChar char="−"/>
            </a:pPr>
            <a:r>
              <a:rPr lang="en-US" altLang="zh-CN" dirty="0" smtClean="0"/>
              <a:t>A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5791199" y="6475413"/>
            <a:ext cx="2752661" cy="184666"/>
          </a:xfrm>
          <a:noFill/>
        </p:spPr>
        <p:txBody>
          <a:bodyPr/>
          <a:lstStyle/>
          <a:p>
            <a:r>
              <a:rPr lang="en-US" smtClean="0"/>
              <a:t>IITP RAS</a:t>
            </a:r>
            <a:endParaRPr 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189"/>
            <a:ext cx="95539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ru-RU" altLang="zh-CN" smtClean="0"/>
              <a:t>March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1696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chemeClr val="tx1"/>
                </a:solidFill>
              </a:rPr>
              <a:t>References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[1]	I</a:t>
            </a:r>
            <a:r>
              <a:rPr lang="en-GB" altLang="ko-KR" dirty="0" smtClean="0"/>
              <a:t>EEE 802.11-15/0604r1 </a:t>
            </a:r>
            <a:r>
              <a:rPr lang="en-US" dirty="0" smtClean="0"/>
              <a:t>“Random </a:t>
            </a:r>
            <a:r>
              <a:rPr lang="en-US" dirty="0"/>
              <a:t>Access with Trigger Frames using </a:t>
            </a:r>
            <a:r>
              <a:rPr lang="en-US" dirty="0" smtClean="0"/>
              <a:t>OFDMA”</a:t>
            </a:r>
            <a:endParaRPr lang="ru-RU" dirty="0"/>
          </a:p>
          <a:p>
            <a:pPr marL="0" indent="0">
              <a:buNone/>
            </a:pPr>
            <a:r>
              <a:rPr lang="en-US" dirty="0" smtClean="0"/>
              <a:t>[2]</a:t>
            </a:r>
            <a:r>
              <a:rPr lang="en-US" dirty="0"/>
              <a:t>	IEEE </a:t>
            </a:r>
            <a:r>
              <a:rPr lang="en-US" dirty="0" smtClean="0"/>
              <a:t>802.11-15/1105r0 </a:t>
            </a:r>
            <a:r>
              <a:rPr lang="en-US" dirty="0"/>
              <a:t>“UL OFDMA-based Random Access </a:t>
            </a:r>
            <a:r>
              <a:rPr lang="en-US" dirty="0" smtClean="0"/>
              <a:t>Procedure”</a:t>
            </a:r>
          </a:p>
          <a:p>
            <a:pPr marL="0" indent="0">
              <a:buNone/>
            </a:pPr>
            <a:r>
              <a:rPr lang="en-US" dirty="0"/>
              <a:t>[3]	 IEEE </a:t>
            </a:r>
            <a:r>
              <a:rPr lang="en-US" dirty="0" smtClean="0"/>
              <a:t>802.11-15/132r15  “</a:t>
            </a:r>
            <a:r>
              <a:rPr lang="en-US" dirty="0"/>
              <a:t>Specification Framework for </a:t>
            </a:r>
            <a:r>
              <a:rPr lang="en-US" dirty="0" err="1"/>
              <a:t>TGax</a:t>
            </a:r>
            <a:r>
              <a:rPr lang="en-US" dirty="0" smtClean="0"/>
              <a:t>”</a:t>
            </a:r>
          </a:p>
          <a:p>
            <a:pPr marL="0" indent="0">
              <a:buNone/>
            </a:pPr>
            <a:r>
              <a:rPr lang="en-US" dirty="0"/>
              <a:t>[4]	 IEEE </a:t>
            </a:r>
            <a:r>
              <a:rPr lang="en-US" dirty="0" smtClean="0"/>
              <a:t>802.11-16/0024r1 “Proposed </a:t>
            </a:r>
            <a:r>
              <a:rPr lang="en-US" dirty="0" err="1"/>
              <a:t>TGax</a:t>
            </a:r>
            <a:r>
              <a:rPr lang="en-US" dirty="0"/>
              <a:t> draft </a:t>
            </a:r>
            <a:r>
              <a:rPr lang="en-US" dirty="0" smtClean="0"/>
              <a:t>specification”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IITP RAS</a:t>
            </a:r>
            <a:endParaRPr lang="en-US" dirty="0"/>
          </a:p>
        </p:txBody>
      </p:sp>
      <p:sp>
        <p:nvSpPr>
          <p:cNvPr id="6" name="Дата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ru-RU" altLang="zh-CN" smtClean="0"/>
              <a:t>March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60956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</a:t>
            </a:r>
            <a:r>
              <a:rPr lang="en-US" dirty="0"/>
              <a:t>[</a:t>
            </a:r>
            <a:r>
              <a:rPr lang="en-US" dirty="0" smtClean="0"/>
              <a:t>1] it was first proposed to define </a:t>
            </a:r>
            <a:r>
              <a:rPr lang="en-US" dirty="0"/>
              <a:t>a Trigger frame that allocates resources for random access</a:t>
            </a:r>
            <a:r>
              <a:rPr lang="en-US" dirty="0" smtClean="0"/>
              <a:t>.</a:t>
            </a:r>
          </a:p>
          <a:p>
            <a:r>
              <a:rPr lang="en-US" dirty="0" smtClean="0"/>
              <a:t>In [</a:t>
            </a:r>
            <a:r>
              <a:rPr lang="en-US" dirty="0"/>
              <a:t>2] UL OFDMA-based Random Access </a:t>
            </a:r>
            <a:r>
              <a:rPr lang="en-US" dirty="0" smtClean="0"/>
              <a:t>Procedure was proposed with some analytics.</a:t>
            </a:r>
          </a:p>
          <a:p>
            <a:r>
              <a:rPr lang="en-US" dirty="0" smtClean="0"/>
              <a:t>But the existed procedure is not absolutely clear and many issues are open both in the spec framework [3] and in the standard draft [4].</a:t>
            </a:r>
          </a:p>
          <a:p>
            <a:r>
              <a:rPr lang="en-US" dirty="0"/>
              <a:t>In this presentation, we identify several </a:t>
            </a:r>
            <a:r>
              <a:rPr lang="en-US" dirty="0" smtClean="0"/>
              <a:t>open </a:t>
            </a:r>
            <a:r>
              <a:rPr lang="en-US" dirty="0"/>
              <a:t>issues in  UL OFDMA-based Random Access Procedure and try to clarify them.</a:t>
            </a:r>
            <a:endParaRPr lang="ru-RU" dirty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IITP RAS</a:t>
            </a:r>
            <a:endParaRPr lang="en-US" dirty="0"/>
          </a:p>
        </p:txBody>
      </p:sp>
      <p:sp>
        <p:nvSpPr>
          <p:cNvPr id="6" name="Дата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ru-RU" altLang="zh-CN" smtClean="0"/>
              <a:t>March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9255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685800"/>
            <a:ext cx="8153400" cy="1066800"/>
          </a:xfrm>
        </p:spPr>
        <p:txBody>
          <a:bodyPr/>
          <a:lstStyle/>
          <a:p>
            <a:r>
              <a:rPr lang="en-US" dirty="0"/>
              <a:t>Random Access </a:t>
            </a:r>
            <a:r>
              <a:rPr lang="en-US" dirty="0" smtClean="0"/>
              <a:t>Procedure from [3,4]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4623" y="1679652"/>
            <a:ext cx="7772400" cy="3657600"/>
          </a:xfrm>
        </p:spPr>
        <p:txBody>
          <a:bodyPr/>
          <a:lstStyle/>
          <a:p>
            <a:pPr marL="0" indent="0">
              <a:lnSpc>
                <a:spcPct val="130000"/>
              </a:lnSpc>
              <a:buNone/>
            </a:pPr>
            <a:r>
              <a:rPr lang="en-US" sz="2000" b="0" dirty="0"/>
              <a:t>When </a:t>
            </a:r>
            <a:r>
              <a:rPr lang="en-US" sz="2000" b="0" dirty="0" smtClean="0"/>
              <a:t>a </a:t>
            </a:r>
            <a:r>
              <a:rPr lang="en-US" sz="2000" b="0" dirty="0"/>
              <a:t>STA has a frame to send, it initializes its OBO (OFDMA Back-off) to a random value in the range 0 to </a:t>
            </a:r>
            <a:r>
              <a:rPr lang="en-US" sz="2000" b="0" dirty="0" smtClean="0"/>
              <a:t>OCW </a:t>
            </a:r>
            <a:r>
              <a:rPr lang="en-US" sz="2000" b="0" dirty="0"/>
              <a:t>(OFDMA Contention window). </a:t>
            </a:r>
            <a:endParaRPr lang="en-US" sz="2000" b="0" dirty="0" smtClean="0"/>
          </a:p>
          <a:p>
            <a:pPr marL="0" indent="0">
              <a:lnSpc>
                <a:spcPct val="130000"/>
              </a:lnSpc>
              <a:buNone/>
            </a:pPr>
            <a:r>
              <a:rPr lang="en-US" sz="2000" b="0" dirty="0" smtClean="0"/>
              <a:t>A STA decrements </a:t>
            </a:r>
            <a:r>
              <a:rPr lang="en-US" sz="2000" b="0" dirty="0"/>
              <a:t>its OBO </a:t>
            </a:r>
            <a:r>
              <a:rPr lang="en-US" sz="2000" b="0" dirty="0" smtClean="0"/>
              <a:t>by the </a:t>
            </a:r>
            <a:r>
              <a:rPr lang="en-US" sz="2000" b="0" dirty="0"/>
              <a:t>number of RUs assigned to AID value TBD in a TF-R unless </a:t>
            </a:r>
            <a:r>
              <a:rPr lang="en-US" sz="2000" b="0" dirty="0" smtClean="0"/>
              <a:t>OBO=0. </a:t>
            </a:r>
          </a:p>
          <a:p>
            <a:pPr marL="0" indent="0">
              <a:lnSpc>
                <a:spcPct val="130000"/>
              </a:lnSpc>
              <a:buNone/>
            </a:pPr>
            <a:r>
              <a:rPr lang="en-US" sz="2000" b="0" dirty="0" smtClean="0"/>
              <a:t>A </a:t>
            </a:r>
            <a:r>
              <a:rPr lang="en-US" sz="2000" b="0" dirty="0"/>
              <a:t>STA with OBO decremented to 0 randomly selects any one of the assigned RUs for random access and transmits its </a:t>
            </a:r>
            <a:r>
              <a:rPr lang="en-US" sz="2000" b="0" dirty="0" smtClean="0"/>
              <a:t>frame.</a:t>
            </a:r>
          </a:p>
          <a:p>
            <a:pPr marL="0" indent="0">
              <a:lnSpc>
                <a:spcPct val="130000"/>
              </a:lnSpc>
              <a:buNone/>
            </a:pPr>
            <a:r>
              <a:rPr lang="en-US" sz="2000" b="0" dirty="0" smtClean="0"/>
              <a:t>OBO </a:t>
            </a:r>
            <a:r>
              <a:rPr lang="en-US" sz="2000" b="0" dirty="0"/>
              <a:t>for any STA can only be 0 once every TF-R. </a:t>
            </a:r>
            <a:endParaRPr lang="ru-RU" sz="2000" b="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IITP RAS</a:t>
            </a:r>
            <a:endParaRPr lang="en-US" dirty="0"/>
          </a:p>
        </p:txBody>
      </p:sp>
      <p:sp>
        <p:nvSpPr>
          <p:cNvPr id="6" name="Дата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ru-RU" altLang="zh-CN" smtClean="0"/>
              <a:t>March 2016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915988" y="5334001"/>
            <a:ext cx="6858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FF0000"/>
                </a:solidFill>
              </a:rPr>
              <a:t> How a STA shall select the CWO value?</a:t>
            </a:r>
            <a:endParaRPr lang="ru-RU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8404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OCWmax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2590800"/>
          </a:xfrm>
        </p:spPr>
        <p:txBody>
          <a:bodyPr/>
          <a:lstStyle/>
          <a:p>
            <a:pPr marL="0" indent="0">
              <a:buNone/>
            </a:pPr>
            <a:r>
              <a:rPr lang="en-GB" sz="2000" dirty="0"/>
              <a:t>An HE AP indicates the value of </a:t>
            </a:r>
            <a:r>
              <a:rPr lang="en-GB" sz="2000" dirty="0" err="1"/>
              <a:t>OCWmin</a:t>
            </a:r>
            <a:r>
              <a:rPr lang="en-GB" sz="2000" dirty="0"/>
              <a:t> for the random access operation. The method of indication of the </a:t>
            </a:r>
            <a:r>
              <a:rPr lang="en-GB" sz="2000" dirty="0" err="1"/>
              <a:t>OCWmin</a:t>
            </a:r>
            <a:r>
              <a:rPr lang="en-GB" sz="2000" dirty="0"/>
              <a:t> value is TBD. </a:t>
            </a:r>
            <a:r>
              <a:rPr lang="en-GB" sz="2000" dirty="0" smtClean="0"/>
              <a:t>[4]</a:t>
            </a:r>
          </a:p>
          <a:p>
            <a:pPr lvl="1"/>
            <a:r>
              <a:rPr lang="en-GB" dirty="0" smtClean="0"/>
              <a:t>It is naturally that at the very beginning an HE STA selects OCW=</a:t>
            </a:r>
            <a:r>
              <a:rPr lang="en-GB" dirty="0" err="1" smtClean="0"/>
              <a:t>OCWmin</a:t>
            </a:r>
            <a:endParaRPr lang="en-GB" dirty="0" smtClean="0"/>
          </a:p>
          <a:p>
            <a:pPr lvl="1"/>
            <a:r>
              <a:rPr lang="en-GB" dirty="0" smtClean="0"/>
              <a:t>If the HE AP does not change </a:t>
            </a:r>
            <a:r>
              <a:rPr lang="en-GB" dirty="0" err="1" smtClean="0"/>
              <a:t>OCWmin</a:t>
            </a:r>
            <a:r>
              <a:rPr lang="en-GB" dirty="0" smtClean="0"/>
              <a:t> later, the protocol shall allow to resolve collisions, if any. </a:t>
            </a:r>
            <a:endParaRPr lang="ru-RU" dirty="0" smtClean="0"/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  <a:p>
            <a:pPr marL="0" lvl="1" indent="0">
              <a:buNone/>
            </a:pPr>
            <a:r>
              <a:rPr lang="en-US" dirty="0" smtClean="0"/>
              <a:t>To </a:t>
            </a:r>
            <a:r>
              <a:rPr lang="en-GB" dirty="0" smtClean="0"/>
              <a:t>reduce </a:t>
            </a:r>
            <a:r>
              <a:rPr lang="en-GB" dirty="0"/>
              <a:t>contention in case of unsuccessful transmission attempt </a:t>
            </a:r>
            <a:r>
              <a:rPr lang="en-GB" dirty="0" smtClean="0"/>
              <a:t>triggered by a Trigger </a:t>
            </a:r>
            <a:r>
              <a:rPr lang="en-GB" dirty="0"/>
              <a:t>frame for random access, </a:t>
            </a:r>
            <a:r>
              <a:rPr lang="en-GB" dirty="0" smtClean="0"/>
              <a:t>OCW </a:t>
            </a:r>
            <a:r>
              <a:rPr lang="en-GB" dirty="0"/>
              <a:t>is doubled similar </a:t>
            </a:r>
            <a:r>
              <a:rPr lang="en-GB" dirty="0" smtClean="0"/>
              <a:t>to CW in DCF</a:t>
            </a:r>
            <a:r>
              <a:rPr lang="en-GB" dirty="0"/>
              <a:t> </a:t>
            </a:r>
            <a:r>
              <a:rPr lang="en-GB" dirty="0" smtClean="0"/>
              <a:t>until it reaches </a:t>
            </a:r>
            <a:r>
              <a:rPr lang="en-GB" dirty="0" err="1" smtClean="0"/>
              <a:t>OCWmax</a:t>
            </a:r>
            <a:r>
              <a:rPr lang="en-GB" dirty="0" smtClean="0"/>
              <a:t>.</a:t>
            </a:r>
          </a:p>
          <a:p>
            <a:pPr marL="0" lvl="1" indent="0">
              <a:buNone/>
            </a:pPr>
            <a:r>
              <a:rPr lang="en-US" dirty="0" smtClean="0"/>
              <a:t>The </a:t>
            </a:r>
            <a:r>
              <a:rPr lang="en-US" dirty="0" err="1" smtClean="0"/>
              <a:t>OCWmax</a:t>
            </a:r>
            <a:r>
              <a:rPr lang="en-US" dirty="0" smtClean="0"/>
              <a:t> </a:t>
            </a:r>
            <a:r>
              <a:rPr lang="en-US" dirty="0"/>
              <a:t>value may be indicated by an HE AP </a:t>
            </a:r>
            <a:r>
              <a:rPr lang="en-US" dirty="0" smtClean="0"/>
              <a:t>similarly to the</a:t>
            </a:r>
            <a:r>
              <a:rPr lang="en-GB" dirty="0"/>
              <a:t> </a:t>
            </a:r>
            <a:r>
              <a:rPr lang="en-GB" dirty="0" err="1" smtClean="0"/>
              <a:t>OCWmin</a:t>
            </a:r>
            <a:r>
              <a:rPr lang="en-GB" dirty="0" smtClean="0"/>
              <a:t> value</a:t>
            </a:r>
            <a:r>
              <a:rPr lang="en-US" dirty="0" smtClean="0"/>
              <a:t>.</a:t>
            </a:r>
            <a:endParaRPr lang="ru-RU" dirty="0"/>
          </a:p>
          <a:p>
            <a:pPr marL="0" lvl="1" indent="0">
              <a:buNone/>
            </a:pPr>
            <a:endParaRPr lang="ru-RU" dirty="0"/>
          </a:p>
          <a:p>
            <a:pPr lvl="1"/>
            <a:endParaRPr lang="en-GB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IITP RAS</a:t>
            </a:r>
            <a:endParaRPr lang="en-US" dirty="0"/>
          </a:p>
        </p:txBody>
      </p:sp>
      <p:sp>
        <p:nvSpPr>
          <p:cNvPr id="6" name="Дата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ru-RU" altLang="zh-CN" smtClean="0"/>
              <a:t>March 2016</a:t>
            </a:r>
            <a:endParaRPr lang="en-US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032890" y="4171890"/>
            <a:ext cx="707822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</a:rPr>
              <a:t> </a:t>
            </a:r>
            <a:r>
              <a:rPr lang="en-US" sz="2000" b="1" dirty="0" smtClean="0">
                <a:solidFill>
                  <a:srgbClr val="FF0000"/>
                </a:solidFill>
              </a:rPr>
              <a:t>How an HE </a:t>
            </a:r>
            <a:r>
              <a:rPr lang="en-US" sz="2000" b="1" dirty="0">
                <a:solidFill>
                  <a:srgbClr val="FF0000"/>
                </a:solidFill>
              </a:rPr>
              <a:t>STA shall </a:t>
            </a:r>
            <a:r>
              <a:rPr lang="en-US" sz="2000" b="1" dirty="0" smtClean="0">
                <a:solidFill>
                  <a:srgbClr val="FF0000"/>
                </a:solidFill>
              </a:rPr>
              <a:t>modify OCW value in case of collisions?</a:t>
            </a:r>
            <a:endParaRPr lang="ru-RU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49468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Restarting </a:t>
            </a:r>
            <a:r>
              <a:rPr lang="en-US" dirty="0" err="1" smtClean="0"/>
              <a:t>backoff</a:t>
            </a:r>
            <a:r>
              <a:rPr lang="en-US" dirty="0" smtClean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56303" y="1853457"/>
            <a:ext cx="7772400" cy="2895600"/>
          </a:xfrm>
        </p:spPr>
        <p:txBody>
          <a:bodyPr/>
          <a:lstStyle/>
          <a:p>
            <a:pPr marL="0" indent="0">
              <a:buNone/>
            </a:pPr>
            <a:r>
              <a:rPr lang="en-GB" dirty="0">
                <a:ea typeface="Batang"/>
              </a:rPr>
              <a:t>The method of indication of the </a:t>
            </a:r>
            <a:r>
              <a:rPr lang="en-GB" dirty="0" err="1">
                <a:ea typeface="Batang"/>
              </a:rPr>
              <a:t>OCWmin</a:t>
            </a:r>
            <a:r>
              <a:rPr lang="en-GB" dirty="0">
                <a:ea typeface="Batang"/>
              </a:rPr>
              <a:t> value is TBD. </a:t>
            </a:r>
            <a:endParaRPr lang="en-GB" dirty="0" smtClean="0">
              <a:ea typeface="Batang"/>
            </a:endParaRPr>
          </a:p>
          <a:p>
            <a:pPr marL="0" indent="0">
              <a:buNone/>
            </a:pPr>
            <a:r>
              <a:rPr lang="en-GB" b="0" dirty="0" smtClean="0">
                <a:ea typeface="Batang"/>
              </a:rPr>
              <a:t>Anyway, this value can be changed with time, since contention conditions change.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Shall an HE </a:t>
            </a:r>
            <a:r>
              <a:rPr lang="en-US" dirty="0">
                <a:solidFill>
                  <a:srgbClr val="FF0000"/>
                </a:solidFill>
              </a:rPr>
              <a:t>STA </a:t>
            </a:r>
            <a:r>
              <a:rPr lang="en-US" dirty="0" smtClean="0">
                <a:solidFill>
                  <a:srgbClr val="FF0000"/>
                </a:solidFill>
              </a:rPr>
              <a:t>restart </a:t>
            </a:r>
            <a:r>
              <a:rPr lang="en-US" dirty="0" err="1" smtClean="0">
                <a:solidFill>
                  <a:srgbClr val="FF0000"/>
                </a:solidFill>
              </a:rPr>
              <a:t>backoff</a:t>
            </a:r>
            <a:r>
              <a:rPr lang="en-US" dirty="0" smtClean="0">
                <a:solidFill>
                  <a:srgbClr val="FF0000"/>
                </a:solidFill>
              </a:rPr>
              <a:t> when an HE AP indicates new </a:t>
            </a:r>
            <a:r>
              <a:rPr lang="en-US" dirty="0" err="1">
                <a:solidFill>
                  <a:srgbClr val="FF0000"/>
                </a:solidFill>
              </a:rPr>
              <a:t>OCWmin</a:t>
            </a:r>
            <a:r>
              <a:rPr lang="en-US" dirty="0">
                <a:solidFill>
                  <a:srgbClr val="FF0000"/>
                </a:solidFill>
              </a:rPr>
              <a:t> and </a:t>
            </a:r>
            <a:r>
              <a:rPr lang="en-US" dirty="0" err="1">
                <a:solidFill>
                  <a:srgbClr val="FF0000"/>
                </a:solidFill>
              </a:rPr>
              <a:t>OCWmax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values?</a:t>
            </a:r>
          </a:p>
          <a:p>
            <a:r>
              <a:rPr lang="en-US" b="0" dirty="0" smtClean="0"/>
              <a:t>If both values are the same as the previous ones, </a:t>
            </a:r>
            <a:r>
              <a:rPr lang="en-US" b="0" dirty="0" err="1" smtClean="0"/>
              <a:t>backoff</a:t>
            </a:r>
            <a:r>
              <a:rPr lang="en-US" b="0" dirty="0" smtClean="0"/>
              <a:t> shall not be restarted.</a:t>
            </a:r>
          </a:p>
          <a:p>
            <a:r>
              <a:rPr lang="en-US" b="0" dirty="0" smtClean="0"/>
              <a:t>If the current OCW is in the range of new </a:t>
            </a:r>
            <a:r>
              <a:rPr lang="en-US" b="0" dirty="0" err="1"/>
              <a:t>OCWmin</a:t>
            </a:r>
            <a:r>
              <a:rPr lang="en-US" b="0" dirty="0"/>
              <a:t> and </a:t>
            </a:r>
            <a:r>
              <a:rPr lang="en-US" b="0" dirty="0" err="1" smtClean="0"/>
              <a:t>OCWmax</a:t>
            </a:r>
            <a:r>
              <a:rPr lang="en-US" b="0" dirty="0" smtClean="0"/>
              <a:t>, </a:t>
            </a:r>
            <a:r>
              <a:rPr lang="en-US" b="0" dirty="0" err="1" smtClean="0"/>
              <a:t>backoff</a:t>
            </a:r>
            <a:r>
              <a:rPr lang="en-US" b="0" dirty="0" smtClean="0"/>
              <a:t> shall not be restarted.</a:t>
            </a:r>
          </a:p>
          <a:p>
            <a:r>
              <a:rPr lang="en-US" b="0" dirty="0" smtClean="0"/>
              <a:t>Otherwise, it shall be restarted.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IITP RAS</a:t>
            </a:r>
            <a:endParaRPr lang="en-US" dirty="0"/>
          </a:p>
        </p:txBody>
      </p:sp>
      <p:sp>
        <p:nvSpPr>
          <p:cNvPr id="6" name="Дата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ru-RU" altLang="zh-CN" smtClean="0"/>
              <a:t>March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62366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Indication of OCW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56303" y="1853457"/>
            <a:ext cx="7772400" cy="2895600"/>
          </a:xfrm>
        </p:spPr>
        <p:txBody>
          <a:bodyPr/>
          <a:lstStyle/>
          <a:p>
            <a:pPr marL="0" indent="0">
              <a:buNone/>
            </a:pPr>
            <a:r>
              <a:rPr lang="en-GB" dirty="0">
                <a:ea typeface="Batang"/>
              </a:rPr>
              <a:t>The method of indication of the </a:t>
            </a:r>
            <a:r>
              <a:rPr lang="en-GB" dirty="0" err="1">
                <a:ea typeface="Batang"/>
              </a:rPr>
              <a:t>OCWmin</a:t>
            </a:r>
            <a:r>
              <a:rPr lang="en-GB" dirty="0">
                <a:ea typeface="Batang"/>
              </a:rPr>
              <a:t> value is TBD. </a:t>
            </a:r>
            <a:endParaRPr lang="en-GB" dirty="0" smtClean="0">
              <a:ea typeface="Batang"/>
            </a:endParaRPr>
          </a:p>
          <a:p>
            <a:pPr marL="0" indent="0">
              <a:buNone/>
            </a:pPr>
            <a:r>
              <a:rPr lang="en-GB" b="0" dirty="0" smtClean="0">
                <a:ea typeface="Batang"/>
              </a:rPr>
              <a:t>Since contention conditions change, an HE AP can adaptively advertise </a:t>
            </a:r>
            <a:r>
              <a:rPr lang="en-GB" b="0" dirty="0" err="1" smtClean="0">
                <a:ea typeface="Batang"/>
              </a:rPr>
              <a:t>OCWmin</a:t>
            </a:r>
            <a:r>
              <a:rPr lang="en-GB" b="0" dirty="0" smtClean="0">
                <a:ea typeface="Batang"/>
              </a:rPr>
              <a:t> and </a:t>
            </a:r>
            <a:r>
              <a:rPr lang="en-GB" b="0" dirty="0" err="1" smtClean="0">
                <a:ea typeface="Batang"/>
              </a:rPr>
              <a:t>OCWmax</a:t>
            </a:r>
            <a:r>
              <a:rPr lang="en-GB" b="0" dirty="0" smtClean="0">
                <a:ea typeface="Batang"/>
              </a:rPr>
              <a:t> in Trigger frames for random access and may be in other frames (e.g. beacons).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IITP RAS</a:t>
            </a:r>
            <a:endParaRPr lang="en-US" dirty="0"/>
          </a:p>
        </p:txBody>
      </p:sp>
      <p:sp>
        <p:nvSpPr>
          <p:cNvPr id="6" name="Дата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ru-RU" altLang="zh-CN" smtClean="0"/>
              <a:t>March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13554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#1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077200" cy="4114800"/>
          </a:xfrm>
        </p:spPr>
        <p:txBody>
          <a:bodyPr/>
          <a:lstStyle/>
          <a:p>
            <a:r>
              <a:rPr lang="en-US" altLang="ko-KR" dirty="0" smtClean="0"/>
              <a:t>Do you agree to add the following </a:t>
            </a:r>
            <a:r>
              <a:rPr lang="en-US" altLang="ko-KR" dirty="0"/>
              <a:t>text in SFD: </a:t>
            </a:r>
          </a:p>
          <a:p>
            <a:pPr lvl="1"/>
            <a:r>
              <a:rPr lang="en-US" altLang="zh-CN" dirty="0" err="1" smtClean="0"/>
              <a:t>x.y.z</a:t>
            </a:r>
            <a:r>
              <a:rPr lang="en-US" altLang="zh-CN" dirty="0"/>
              <a:t>.</a:t>
            </a:r>
            <a:r>
              <a:rPr lang="en-US" altLang="zh-CN" dirty="0" smtClean="0"/>
              <a:t> </a:t>
            </a:r>
            <a:r>
              <a:rPr lang="en-US" altLang="zh-CN" sz="2400" dirty="0"/>
              <a:t>In case of unsuccessful </a:t>
            </a:r>
            <a:r>
              <a:rPr lang="en-US" altLang="zh-CN" sz="2400" dirty="0" smtClean="0"/>
              <a:t>transmission attempt </a:t>
            </a:r>
            <a:r>
              <a:rPr lang="en-GB" sz="2400" dirty="0"/>
              <a:t>triggered by a Trigger frame for random access</a:t>
            </a:r>
            <a:r>
              <a:rPr lang="en-US" altLang="zh-CN" sz="2400" dirty="0" smtClean="0"/>
              <a:t>, </a:t>
            </a:r>
            <a:r>
              <a:rPr lang="en-US" altLang="zh-CN" sz="2400" dirty="0"/>
              <a:t>OFDMA Contention </a:t>
            </a:r>
            <a:r>
              <a:rPr lang="en-US" altLang="zh-CN" sz="2400" dirty="0" smtClean="0"/>
              <a:t>Window (OCW) is </a:t>
            </a:r>
            <a:r>
              <a:rPr lang="en-US" altLang="zh-CN" sz="2400" dirty="0"/>
              <a:t>doubled (similar to CW in DCF) until it reaches </a:t>
            </a:r>
            <a:r>
              <a:rPr lang="en-US" altLang="zh-CN" sz="2400" dirty="0" err="1"/>
              <a:t>OCWmax</a:t>
            </a:r>
            <a:r>
              <a:rPr lang="en-US" altLang="zh-CN" sz="2400" dirty="0"/>
              <a:t>.</a:t>
            </a:r>
            <a:endParaRPr lang="zh-CN" altLang="zh-CN" sz="1400" dirty="0"/>
          </a:p>
          <a:p>
            <a:pPr marL="800100" lvl="1" indent="-342900">
              <a:buFont typeface="Times New Roman" pitchFamily="18" charset="0"/>
              <a:buChar char="−"/>
            </a:pPr>
            <a:r>
              <a:rPr lang="en-US" altLang="zh-CN" dirty="0" smtClean="0"/>
              <a:t>Y</a:t>
            </a:r>
          </a:p>
          <a:p>
            <a:pPr marL="800100" lvl="1" indent="-342900">
              <a:buFont typeface="Times New Roman" pitchFamily="18" charset="0"/>
              <a:buChar char="−"/>
            </a:pPr>
            <a:r>
              <a:rPr lang="en-US" altLang="zh-CN" dirty="0" smtClean="0"/>
              <a:t>N</a:t>
            </a:r>
          </a:p>
          <a:p>
            <a:pPr marL="800100" lvl="1" indent="-342900">
              <a:buFont typeface="Times New Roman" pitchFamily="18" charset="0"/>
              <a:buChar char="−"/>
            </a:pPr>
            <a:r>
              <a:rPr lang="en-US" altLang="zh-CN" dirty="0" smtClean="0"/>
              <a:t>A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5791199" y="6475413"/>
            <a:ext cx="2752661" cy="184666"/>
          </a:xfrm>
          <a:noFill/>
        </p:spPr>
        <p:txBody>
          <a:bodyPr/>
          <a:lstStyle/>
          <a:p>
            <a:r>
              <a:rPr lang="en-US" smtClean="0"/>
              <a:t>IITP RAS</a:t>
            </a:r>
            <a:endParaRPr 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189"/>
            <a:ext cx="95539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ru-RU" altLang="zh-CN" smtClean="0"/>
              <a:t>March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8742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#2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077200" cy="4114800"/>
          </a:xfrm>
        </p:spPr>
        <p:txBody>
          <a:bodyPr/>
          <a:lstStyle/>
          <a:p>
            <a:r>
              <a:rPr lang="en-US" altLang="ko-KR" dirty="0" smtClean="0"/>
              <a:t>Do you agree to add the following </a:t>
            </a:r>
            <a:r>
              <a:rPr lang="en-US" altLang="ko-KR" dirty="0"/>
              <a:t>text in SFD: </a:t>
            </a:r>
          </a:p>
          <a:p>
            <a:r>
              <a:rPr lang="en-US" altLang="zh-CN" b="0" dirty="0" err="1" smtClean="0"/>
              <a:t>x.y.z</a:t>
            </a:r>
            <a:r>
              <a:rPr lang="en-US" altLang="zh-CN" b="0" dirty="0"/>
              <a:t>.</a:t>
            </a:r>
            <a:r>
              <a:rPr lang="en-US" altLang="zh-CN" b="0" dirty="0" smtClean="0"/>
              <a:t> </a:t>
            </a:r>
            <a:r>
              <a:rPr lang="en-GB" b="0" dirty="0"/>
              <a:t>An HE AP indicates the </a:t>
            </a:r>
            <a:r>
              <a:rPr lang="en-GB" b="0" dirty="0" smtClean="0"/>
              <a:t>values </a:t>
            </a:r>
            <a:r>
              <a:rPr lang="en-GB" b="0" dirty="0"/>
              <a:t>of </a:t>
            </a:r>
            <a:r>
              <a:rPr lang="en-GB" b="0" dirty="0" err="1" smtClean="0"/>
              <a:t>OCWmin</a:t>
            </a:r>
            <a:r>
              <a:rPr lang="en-GB" b="0" dirty="0" smtClean="0"/>
              <a:t> and </a:t>
            </a:r>
            <a:r>
              <a:rPr lang="en-GB" b="0" dirty="0" err="1" smtClean="0"/>
              <a:t>OCWma</a:t>
            </a:r>
            <a:r>
              <a:rPr lang="ru-RU" b="0" dirty="0" smtClean="0"/>
              <a:t>х</a:t>
            </a:r>
            <a:r>
              <a:rPr lang="en-GB" b="0" dirty="0" smtClean="0"/>
              <a:t> </a:t>
            </a:r>
            <a:r>
              <a:rPr lang="en-GB" b="0" dirty="0"/>
              <a:t>for the </a:t>
            </a:r>
            <a:r>
              <a:rPr lang="en-GB" b="0" dirty="0" smtClean="0"/>
              <a:t>UL random </a:t>
            </a:r>
            <a:r>
              <a:rPr lang="en-GB" b="0" dirty="0"/>
              <a:t>access operation. The method of indication of the </a:t>
            </a:r>
            <a:r>
              <a:rPr lang="en-GB" b="0" dirty="0" err="1"/>
              <a:t>OCWmin</a:t>
            </a:r>
            <a:r>
              <a:rPr lang="en-GB" b="0" dirty="0"/>
              <a:t> </a:t>
            </a:r>
            <a:r>
              <a:rPr lang="en-GB" b="0" dirty="0" smtClean="0"/>
              <a:t>and </a:t>
            </a:r>
            <a:r>
              <a:rPr lang="en-GB" b="0" dirty="0" err="1" smtClean="0"/>
              <a:t>OCWmax</a:t>
            </a:r>
            <a:r>
              <a:rPr lang="en-GB" b="0" dirty="0" smtClean="0"/>
              <a:t> values </a:t>
            </a:r>
            <a:r>
              <a:rPr lang="en-GB" b="0" dirty="0"/>
              <a:t>is TBD. </a:t>
            </a:r>
            <a:endParaRPr lang="ru-RU" b="0" dirty="0"/>
          </a:p>
          <a:p>
            <a:pPr marL="800100" lvl="1" indent="-342900">
              <a:buFont typeface="Times New Roman" pitchFamily="18" charset="0"/>
              <a:buChar char="−"/>
            </a:pPr>
            <a:r>
              <a:rPr lang="en-US" altLang="zh-CN" dirty="0" smtClean="0"/>
              <a:t>Y</a:t>
            </a:r>
          </a:p>
          <a:p>
            <a:pPr marL="800100" lvl="1" indent="-342900">
              <a:buFont typeface="Times New Roman" pitchFamily="18" charset="0"/>
              <a:buChar char="−"/>
            </a:pPr>
            <a:r>
              <a:rPr lang="en-US" altLang="zh-CN" dirty="0" smtClean="0"/>
              <a:t>N</a:t>
            </a:r>
          </a:p>
          <a:p>
            <a:pPr marL="800100" lvl="1" indent="-342900">
              <a:buFont typeface="Times New Roman" pitchFamily="18" charset="0"/>
              <a:buChar char="−"/>
            </a:pPr>
            <a:r>
              <a:rPr lang="en-US" altLang="zh-CN" dirty="0" smtClean="0"/>
              <a:t>A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5791199" y="6475413"/>
            <a:ext cx="2752661" cy="184666"/>
          </a:xfrm>
          <a:noFill/>
        </p:spPr>
        <p:txBody>
          <a:bodyPr/>
          <a:lstStyle/>
          <a:p>
            <a:r>
              <a:rPr lang="en-US" smtClean="0"/>
              <a:t>IITP RAS</a:t>
            </a:r>
            <a:endParaRPr 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189"/>
            <a:ext cx="95539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ru-RU" altLang="zh-CN" smtClean="0"/>
              <a:t>March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3896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#3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077200" cy="4114800"/>
          </a:xfrm>
        </p:spPr>
        <p:txBody>
          <a:bodyPr/>
          <a:lstStyle/>
          <a:p>
            <a:r>
              <a:rPr lang="en-US" altLang="ko-KR" dirty="0" smtClean="0"/>
              <a:t>Do you agree to add the following </a:t>
            </a:r>
            <a:r>
              <a:rPr lang="en-US" altLang="ko-KR" dirty="0"/>
              <a:t>text in SFD: </a:t>
            </a:r>
          </a:p>
          <a:p>
            <a:r>
              <a:rPr lang="en-US" altLang="zh-CN" b="0" dirty="0" err="1" smtClean="0"/>
              <a:t>x.y.z</a:t>
            </a:r>
            <a:r>
              <a:rPr lang="en-US" altLang="zh-CN" b="0" dirty="0"/>
              <a:t>.</a:t>
            </a:r>
            <a:r>
              <a:rPr lang="en-US" altLang="zh-CN" b="0" dirty="0" smtClean="0"/>
              <a:t> </a:t>
            </a:r>
            <a:r>
              <a:rPr lang="en-GB" b="0" dirty="0"/>
              <a:t>An HE AP </a:t>
            </a:r>
            <a:r>
              <a:rPr lang="en-GB" b="0" dirty="0" smtClean="0"/>
              <a:t>can indicate </a:t>
            </a:r>
            <a:r>
              <a:rPr lang="en-GB" b="0" dirty="0"/>
              <a:t>the </a:t>
            </a:r>
            <a:r>
              <a:rPr lang="en-GB" b="0" dirty="0" smtClean="0"/>
              <a:t>values </a:t>
            </a:r>
            <a:r>
              <a:rPr lang="en-GB" b="0" dirty="0"/>
              <a:t>of </a:t>
            </a:r>
            <a:r>
              <a:rPr lang="en-GB" b="0" dirty="0" err="1" smtClean="0"/>
              <a:t>OCWmin</a:t>
            </a:r>
            <a:r>
              <a:rPr lang="en-GB" b="0" dirty="0" smtClean="0"/>
              <a:t> and </a:t>
            </a:r>
            <a:r>
              <a:rPr lang="en-GB" b="0" dirty="0" err="1" smtClean="0"/>
              <a:t>OCWma</a:t>
            </a:r>
            <a:r>
              <a:rPr lang="ru-RU" b="0" dirty="0" smtClean="0"/>
              <a:t>х</a:t>
            </a:r>
            <a:r>
              <a:rPr lang="en-US" b="0" dirty="0" smtClean="0"/>
              <a:t> in</a:t>
            </a:r>
            <a:r>
              <a:rPr lang="en-GB" b="0" dirty="0" smtClean="0"/>
              <a:t> a Trigger frame for random access. </a:t>
            </a:r>
            <a:endParaRPr lang="ru-RU" b="0" dirty="0"/>
          </a:p>
          <a:p>
            <a:pPr marL="800100" lvl="1" indent="-342900">
              <a:buFont typeface="Times New Roman" pitchFamily="18" charset="0"/>
              <a:buChar char="−"/>
            </a:pPr>
            <a:r>
              <a:rPr lang="en-US" altLang="zh-CN" dirty="0" smtClean="0"/>
              <a:t>Y</a:t>
            </a:r>
          </a:p>
          <a:p>
            <a:pPr marL="800100" lvl="1" indent="-342900">
              <a:buFont typeface="Times New Roman" pitchFamily="18" charset="0"/>
              <a:buChar char="−"/>
            </a:pPr>
            <a:r>
              <a:rPr lang="en-US" altLang="zh-CN" dirty="0" smtClean="0"/>
              <a:t>N</a:t>
            </a:r>
          </a:p>
          <a:p>
            <a:pPr marL="800100" lvl="1" indent="-342900">
              <a:buFont typeface="Times New Roman" pitchFamily="18" charset="0"/>
              <a:buChar char="−"/>
            </a:pPr>
            <a:r>
              <a:rPr lang="en-US" altLang="zh-CN" dirty="0" smtClean="0"/>
              <a:t>A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5791199" y="6475413"/>
            <a:ext cx="2752661" cy="184666"/>
          </a:xfrm>
          <a:noFill/>
        </p:spPr>
        <p:txBody>
          <a:bodyPr/>
          <a:lstStyle/>
          <a:p>
            <a:r>
              <a:rPr lang="en-US" smtClean="0"/>
              <a:t>IITP RAS</a:t>
            </a:r>
            <a:endParaRPr 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189"/>
            <a:ext cx="95539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ru-RU" altLang="zh-CN" smtClean="0"/>
              <a:t>March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4636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61872</TotalTime>
  <Words>827</Words>
  <Application>Microsoft Office PowerPoint</Application>
  <PresentationFormat>Экран (4:3)</PresentationFormat>
  <Paragraphs>139</Paragraphs>
  <Slides>11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5" baseType="lpstr">
      <vt:lpstr>Arial</vt:lpstr>
      <vt:lpstr>Batang</vt:lpstr>
      <vt:lpstr>Times New Roman</vt:lpstr>
      <vt:lpstr>ACcord Submission Template</vt:lpstr>
      <vt:lpstr>Considerations on Trigger Frame  for Random Access Procedure</vt:lpstr>
      <vt:lpstr>Background</vt:lpstr>
      <vt:lpstr>Random Access Procedure from [3,4] </vt:lpstr>
      <vt:lpstr>OCWmax</vt:lpstr>
      <vt:lpstr>Restarting backoff </vt:lpstr>
      <vt:lpstr>Indication of OCW</vt:lpstr>
      <vt:lpstr>Straw Poll #1  </vt:lpstr>
      <vt:lpstr>Straw Poll #2  </vt:lpstr>
      <vt:lpstr>Straw Poll #3  </vt:lpstr>
      <vt:lpstr>Straw Poll #4  </vt:lpstr>
      <vt:lpstr>References</vt:lpstr>
    </vt:vector>
  </TitlesOfParts>
  <Manager>khorov@frtk.ru</Manager>
  <Company>IITP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Considerations on Trigger Frame</dc:title>
  <dc:creator>khorov@frtk.ru;ant456@yandex.ru</dc:creator>
  <cp:keywords>11-16-0399-00-00ax</cp:keywords>
  <cp:lastModifiedBy>Evgeny Khorov</cp:lastModifiedBy>
  <cp:revision>1863</cp:revision>
  <cp:lastPrinted>1998-02-10T13:28:06Z</cp:lastPrinted>
  <dcterms:created xsi:type="dcterms:W3CDTF">2009-12-02T19:05:24Z</dcterms:created>
  <dcterms:modified xsi:type="dcterms:W3CDTF">2016-03-14T03:42:50Z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ms_pID_725343">
    <vt:lpwstr>(1)TaLO26QoDNq4tKYqUpSZgDFhr6CJfCj+tyNG5t5qDEujNcPgTDvTVTjc+SbmwrKU4lwFoT35_x000d_ mEi918zXEF4SYavvf2BcYpkdWIlI29AYRr/Pl2hTNzYjBPEWeQhePV4/mv+efLEeIZk6Osag_x000d_ 2i61edRzFK3HaiRnd0kcrekPYbY=</vt:lpwstr>
  </property>
  <property fmtid="{D5CDD505-2E9C-101B-9397-08002B2CF9AE}" pid="4" name="_new_ms_pID_72543">
    <vt:lpwstr>(4)h+I9xr9z3ispdb9+hLbgQpLOppbKZ9xokL3OLPf+hrfoq5yAYdWCUebDG5Z6JMeiI6RjlSdy
rg9K7iP4TMQ3N7lXpNRZHnUQVGsYmjakbbAcK9a1bLLHVMnf0zGEe+MASXFoi1I4ULz04Pqg
mIdRUNd5l4V+RJ82xYYkm22mGcyEpR5143+oPQS4RKE9tPwpiSY6mf5v8Glwzu0MuoBATo6E
9m/30z5oHkhUk/GbXX</vt:lpwstr>
  </property>
  <property fmtid="{D5CDD505-2E9C-101B-9397-08002B2CF9AE}" pid="5" name="_new_ms_pID_725431">
    <vt:lpwstr>cUaSf8SAODQEj8ojKBgAs3VOtqRzsmRSDbv49tjRiCSPdrqot+0t7D
OHLZB9tMvCXsSUSF0KObooyYI9hiVTDsuN0mqP2wlWPIZAJwobRYeWtacuhD2962fn967qST
4RMN20QAsw0y1v8J1h/KDPy4F/F+sKPOjM2VMrKqlfELlCXkSgwHU50dDOzDN5bhsY1bU32A
zF/ArWZ9fU6Pb79XIi+0pKTHbP4BH1TVZxwj</vt:lpwstr>
  </property>
  <property fmtid="{D5CDD505-2E9C-101B-9397-08002B2CF9AE}" pid="6" name="_new_ms_pID_725432">
    <vt:lpwstr>Xcrvt6q+VFCZzLnFJCwxYPyS5dR6WZ4/kqnx
sP9vv4ZOhrfAX+Mj5mIQHPVCgBz4JlmkKOYK1OfwuEIXemUsiXslOxQg8jpdxC4oNg46Saae
0OIH/PokHm/zbQYBJc/WSDEpL9iqQIbTHtTRuQmJVHd1Fi/oKW090RAcAylAbTmJt6OZCXOH
/D+LQ74+fW5xd60fKKsQZa+OjUKRItioXqbM3skRYXnv7lq8pI8rZ9</vt:lpwstr>
  </property>
  <property fmtid="{D5CDD505-2E9C-101B-9397-08002B2CF9AE}" pid="7" name="sflag">
    <vt:lpwstr>1441618681</vt:lpwstr>
  </property>
  <property fmtid="{D5CDD505-2E9C-101B-9397-08002B2CF9AE}" pid="8" name="_new_ms_pID_725433">
    <vt:lpwstr>raIMSJIdt6slyue+GG
+y581FIb15G5u19ds/V1J7mv/90=</vt:lpwstr>
  </property>
</Properties>
</file>