
<file path=[Content_Types].xml><?xml version="1.0" encoding="utf-8"?>
<Types xmlns="http://schemas.openxmlformats.org/package/2006/content-types">
  <Default Extension="xml" ContentType="application/xml"/>
  <Default Extension="vml" ContentType="application/vnd.openxmlformats-officedocument.vmlDrawing"/>
  <Default Extension="rels" ContentType="application/vnd.openxmlformats-package.relationships+xml"/>
  <Default Extension="emf" ContentType="image/x-emf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431" r:id="rId3"/>
    <p:sldId id="483" r:id="rId4"/>
    <p:sldId id="469" r:id="rId5"/>
    <p:sldId id="484" r:id="rId6"/>
    <p:sldId id="470" r:id="rId7"/>
    <p:sldId id="489" r:id="rId8"/>
    <p:sldId id="480" r:id="rId9"/>
    <p:sldId id="466" r:id="rId10"/>
    <p:sldId id="467" r:id="rId11"/>
    <p:sldId id="493" r:id="rId1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 scaleToFitPaper="1"/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2FF"/>
    <a:srgbClr val="0096FF"/>
    <a:srgbClr val="941100"/>
    <a:srgbClr val="FF6666"/>
    <a:srgbClr val="FFFF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937" autoAdjust="0"/>
    <p:restoredTop sz="88960" autoAdjust="0"/>
  </p:normalViewPr>
  <p:slideViewPr>
    <p:cSldViewPr>
      <p:cViewPr varScale="1">
        <p:scale>
          <a:sx n="129" d="100"/>
          <a:sy n="129" d="100"/>
        </p:scale>
        <p:origin x="1640" y="1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122" d="100"/>
          <a:sy n="122" d="100"/>
        </p:scale>
        <p:origin x="-2648" y="-68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fi-FI" smtClean="0"/>
              <a:t>doc.: IEEE 802.11-16/0397r2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ko-KR" dirty="0" smtClean="0"/>
              <a:t>Mar 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 smtClean="0"/>
              <a:t>John Son et al., WILUS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fi-FI" smtClean="0"/>
              <a:t>doc.: IEEE 802.11-16/0397r2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Mar 2016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John Son et al., WILUS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fi-FI" smtClean="0"/>
              <a:t>doc.: IEEE 802.11-16/0397r2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ko-KR" dirty="0" smtClean="0"/>
              <a:t>Mar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John Son et al., WILUS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fi-FI" smtClean="0"/>
              <a:t>doc.: IEEE 802.11-16/0397r2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dirty="0" smtClean="0"/>
              <a:t>Mar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Son et al., WILUS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2255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fi-FI" smtClean="0"/>
              <a:t>doc.: IEEE 802.11-16/0397r2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ko-KR" dirty="0" smtClean="0"/>
              <a:t>Mar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John Son et al., WILUS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0" indent="0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588688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fi-FI" smtClean="0"/>
              <a:t>doc.: IEEE 802.11-16/0397r2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altLang="ko-KR" dirty="0" smtClean="0"/>
              <a:t>Mar 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 smtClean="0"/>
              <a:t>John Son et al., WILUS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032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Mar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Mar 2016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Mar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Mar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Mar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Mar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Mar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ko-KR" dirty="0" smtClean="0"/>
              <a:t>Mar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802.11-16/0397r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ko-KR" dirty="0" smtClean="0"/>
              <a:t>Mar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97180" y="836712"/>
            <a:ext cx="8549640" cy="1066800"/>
          </a:xfrm>
          <a:ln/>
        </p:spPr>
        <p:txBody>
          <a:bodyPr/>
          <a:lstStyle/>
          <a:p>
            <a:r>
              <a:rPr lang="en-US" dirty="0" smtClean="0"/>
              <a:t>HE-SIG-B Signaling Discussions </a:t>
            </a:r>
            <a:endParaRPr lang="en-US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195200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2016-03-14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4977084"/>
              </p:ext>
            </p:extLst>
          </p:nvPr>
        </p:nvGraphicFramePr>
        <p:xfrm>
          <a:off x="695399" y="3224213"/>
          <a:ext cx="7693025" cy="2395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0" name="Document" r:id="rId4" imgW="8255000" imgH="2540000" progId="Word.Document.8">
                  <p:embed/>
                </p:oleObj>
              </mc:Choice>
              <mc:Fallback>
                <p:oleObj name="Document" r:id="rId4" imgW="8255000" imgH="25400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399" y="3224213"/>
                        <a:ext cx="7693025" cy="23955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 xmlns="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42088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ko-KR" dirty="0" smtClean="0"/>
              <a:t>Mar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28800"/>
            <a:ext cx="7772400" cy="4752528"/>
          </a:xfrm>
          <a:solidFill>
            <a:schemeClr val="bg1"/>
          </a:solidFill>
          <a:ln/>
        </p:spPr>
        <p:txBody>
          <a:bodyPr>
            <a:normAutofit/>
          </a:bodyPr>
          <a:lstStyle/>
          <a:p>
            <a:pPr marL="0" lvl="1" indent="0">
              <a:spcBef>
                <a:spcPts val="600"/>
              </a:spcBef>
            </a:pPr>
            <a:r>
              <a:rPr lang="en-US" altLang="ko-KR" dirty="0" smtClean="0"/>
              <a:t>[1] 11-15/0132r15, </a:t>
            </a:r>
            <a:r>
              <a:rPr lang="en-US" altLang="ko-KR" dirty="0"/>
              <a:t>Spec Framework </a:t>
            </a:r>
            <a:r>
              <a:rPr lang="en-US" altLang="ko-KR" dirty="0" smtClean="0"/>
              <a:t>Doc</a:t>
            </a:r>
          </a:p>
          <a:p>
            <a:pPr marL="0" lvl="1" indent="0">
              <a:spcBef>
                <a:spcPts val="600"/>
              </a:spcBef>
            </a:pPr>
            <a:r>
              <a:rPr lang="en-US" altLang="ko-KR" dirty="0" smtClean="0"/>
              <a:t>[2] </a:t>
            </a:r>
            <a:r>
              <a:rPr lang="en-US" altLang="ko-KR" dirty="0"/>
              <a:t>11-16/0045r1, Flexible Wider Bandwidth </a:t>
            </a:r>
            <a:r>
              <a:rPr lang="en-US" altLang="ko-KR" dirty="0" smtClean="0"/>
              <a:t>Transmission</a:t>
            </a:r>
            <a:endParaRPr lang="en-US" altLang="ko-KR" dirty="0"/>
          </a:p>
          <a:p>
            <a:pPr marL="0" lvl="1" indent="0">
              <a:spcBef>
                <a:spcPts val="600"/>
              </a:spcBef>
            </a:pPr>
            <a:r>
              <a:rPr lang="en-US" altLang="ko-KR" dirty="0" smtClean="0"/>
              <a:t>[3] 11-16/0059r1</a:t>
            </a:r>
            <a:r>
              <a:rPr lang="en-US" altLang="ko-KR" dirty="0"/>
              <a:t>, </a:t>
            </a:r>
            <a:r>
              <a:rPr lang="en-US" altLang="ko-KR" dirty="0" smtClean="0"/>
              <a:t>Non-contiguous Channel Bonding in 11ax</a:t>
            </a:r>
          </a:p>
          <a:p>
            <a:pPr marL="0" lvl="1" indent="0">
              <a:spcBef>
                <a:spcPts val="600"/>
              </a:spcBef>
            </a:pPr>
            <a:r>
              <a:rPr lang="en-US" altLang="ko-KR" dirty="0" smtClean="0"/>
              <a:t>[4] </a:t>
            </a:r>
            <a:r>
              <a:rPr lang="en-US" altLang="ko-KR" dirty="0"/>
              <a:t>11-16/0039r1, RU Allocation in SIG-B</a:t>
            </a:r>
            <a:endParaRPr lang="en-US" dirty="0"/>
          </a:p>
          <a:p>
            <a:pPr marL="0" lvl="1" indent="0">
              <a:spcBef>
                <a:spcPts val="600"/>
              </a:spcBef>
            </a:pPr>
            <a:endParaRPr lang="en-US" altLang="ko-KR" dirty="0" smtClean="0"/>
          </a:p>
          <a:p>
            <a:pPr marL="0" lvl="1" indent="0">
              <a:spcBef>
                <a:spcPts val="600"/>
              </a:spcBef>
            </a:pPr>
            <a:endParaRPr lang="en-US" sz="2000" b="0" dirty="0"/>
          </a:p>
          <a:p>
            <a:pPr marL="0" lvl="1" indent="0">
              <a:spcBef>
                <a:spcPts val="600"/>
              </a:spcBef>
            </a:pPr>
            <a:endParaRPr lang="en-US" sz="2000" b="0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2090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charset="0"/>
              <a:buChar char="•"/>
            </a:pPr>
            <a:r>
              <a:rPr lang="en-US" altLang="ko-KR" dirty="0" smtClean="0"/>
              <a:t>Do you agree to add the following text into 11ax SFD?</a:t>
            </a:r>
            <a:endParaRPr lang="en-US" altLang="ko-KR" dirty="0"/>
          </a:p>
          <a:p>
            <a:pPr lvl="1">
              <a:buFont typeface="Arial" charset="0"/>
              <a:buChar char="•"/>
            </a:pPr>
            <a:r>
              <a:rPr lang="en-US" altLang="ko-KR" b="1" i="1" dirty="0" smtClean="0"/>
              <a:t>3.1 General</a:t>
            </a:r>
          </a:p>
          <a:p>
            <a:pPr lvl="1">
              <a:buFont typeface="Arial" charset="0"/>
              <a:buChar char="•"/>
            </a:pPr>
            <a:r>
              <a:rPr lang="en-US" i="1" dirty="0" smtClean="0"/>
              <a:t>The </a:t>
            </a:r>
            <a:r>
              <a:rPr lang="en-US" i="1" dirty="0"/>
              <a:t>non-contiguous channel bonding will be supported in 802.11ax by:</a:t>
            </a:r>
          </a:p>
          <a:p>
            <a:pPr lvl="2">
              <a:buFont typeface="Arial" charset="0"/>
              <a:buChar char="•"/>
            </a:pPr>
            <a:r>
              <a:rPr lang="en-US" i="1" dirty="0"/>
              <a:t>Transmitting using OFDMA PPDU format by nulling the tones of one or more secondary channels in 80 MHz and 160 (80+80) MHz;</a:t>
            </a:r>
          </a:p>
          <a:p>
            <a:pPr lvl="2">
              <a:buFont typeface="Arial" charset="0"/>
              <a:buChar char="•"/>
            </a:pPr>
            <a:r>
              <a:rPr lang="en-US" i="1" dirty="0"/>
              <a:t>Modes for non-contiguous channel bonding are TBD;</a:t>
            </a:r>
          </a:p>
          <a:p>
            <a:pPr lvl="2">
              <a:buFont typeface="Arial" charset="0"/>
              <a:buChar char="•"/>
            </a:pPr>
            <a:r>
              <a:rPr lang="en-US" i="1" dirty="0"/>
              <a:t>Non-contiguous channels within primary or secondary 80 MHz only exists at AP side</a:t>
            </a:r>
            <a:r>
              <a:rPr lang="en-US" i="1" dirty="0" smtClean="0"/>
              <a:t>.</a:t>
            </a:r>
          </a:p>
          <a:p>
            <a:pPr lvl="2">
              <a:buFont typeface="Arial" charset="0"/>
              <a:buChar char="•"/>
            </a:pPr>
            <a:r>
              <a:rPr lang="en-US" altLang="ko-KR" u="sng" dirty="0">
                <a:solidFill>
                  <a:schemeClr val="tx1"/>
                </a:solidFill>
              </a:rPr>
              <a:t>Signaling for non-contiguous channel bonding </a:t>
            </a:r>
            <a:r>
              <a:rPr lang="en-US" altLang="ko-KR" u="sng" dirty="0" smtClean="0">
                <a:solidFill>
                  <a:schemeClr val="tx1"/>
                </a:solidFill>
              </a:rPr>
              <a:t>is contained in </a:t>
            </a:r>
            <a:r>
              <a:rPr lang="en-US" altLang="ko-KR" u="sng" dirty="0">
                <a:solidFill>
                  <a:schemeClr val="tx1"/>
                </a:solidFill>
              </a:rPr>
              <a:t>BW subfield of HE-SIG-A </a:t>
            </a:r>
            <a:r>
              <a:rPr lang="en-US" altLang="ko-KR" u="sng" dirty="0" smtClean="0">
                <a:solidFill>
                  <a:schemeClr val="tx1"/>
                </a:solidFill>
              </a:rPr>
              <a:t>and/or </a:t>
            </a:r>
            <a:r>
              <a:rPr lang="en-US" altLang="ko-KR" u="sng" dirty="0">
                <a:solidFill>
                  <a:schemeClr val="tx1"/>
                </a:solidFill>
              </a:rPr>
              <a:t>RU allocation </a:t>
            </a:r>
            <a:r>
              <a:rPr lang="en-US" altLang="ko-KR" u="sng" dirty="0" smtClean="0">
                <a:solidFill>
                  <a:schemeClr val="tx1"/>
                </a:solidFill>
              </a:rPr>
              <a:t>subfield </a:t>
            </a:r>
            <a:r>
              <a:rPr lang="en-US" altLang="ko-KR" u="sng" dirty="0" smtClean="0">
                <a:solidFill>
                  <a:schemeClr val="tx1"/>
                </a:solidFill>
              </a:rPr>
              <a:t>in the common block of </a:t>
            </a:r>
            <a:r>
              <a:rPr lang="en-US" altLang="ko-KR" u="sng" dirty="0" smtClean="0">
                <a:solidFill>
                  <a:schemeClr val="tx1"/>
                </a:solidFill>
              </a:rPr>
              <a:t>HE-SIG-B. </a:t>
            </a:r>
            <a:r>
              <a:rPr lang="en-US" altLang="ko-KR" u="sng" dirty="0">
                <a:solidFill>
                  <a:schemeClr val="tx1"/>
                </a:solidFill>
              </a:rPr>
              <a:t>Details are TBD</a:t>
            </a:r>
            <a:r>
              <a:rPr lang="en-US" altLang="ko-KR" u="sng" dirty="0" smtClean="0">
                <a:solidFill>
                  <a:schemeClr val="tx1"/>
                </a:solidFill>
              </a:rPr>
              <a:t>.</a:t>
            </a:r>
            <a:endParaRPr lang="en-US" i="1" dirty="0">
              <a:solidFill>
                <a:schemeClr val="tx1"/>
              </a:solidFill>
            </a:endParaRPr>
          </a:p>
          <a:p>
            <a:pPr lvl="1">
              <a:buFont typeface="Arial" charset="0"/>
              <a:buChar char="•"/>
            </a:pPr>
            <a:endParaRPr lang="en-US" altLang="ko-KR" dirty="0" smtClean="0"/>
          </a:p>
          <a:p>
            <a:pPr lvl="1">
              <a:buFont typeface="Arial" charset="0"/>
              <a:buChar char="•"/>
            </a:pPr>
            <a:r>
              <a:rPr lang="en-US" altLang="ko-KR" dirty="0" smtClean="0"/>
              <a:t>Y/N/A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Mar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200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8840"/>
            <a:ext cx="7770813" cy="4113213"/>
          </a:xfrm>
        </p:spPr>
        <p:txBody>
          <a:bodyPr>
            <a:normAutofit fontScale="92500" lnSpcReduction="20000"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In HE MU PPDU, HE-SIG-B field delivers multi user signaling information [1].</a:t>
            </a:r>
          </a:p>
          <a:p>
            <a:pPr>
              <a:buFont typeface="Arial" charset="0"/>
              <a:buChar char="•"/>
            </a:pP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Also, TGax </a:t>
            </a:r>
            <a:r>
              <a:rPr lang="en-US" dirty="0"/>
              <a:t>adopted non-contiguous channel </a:t>
            </a:r>
            <a:r>
              <a:rPr lang="en-US" dirty="0" smtClean="0"/>
              <a:t>bonding [2][3]</a:t>
            </a:r>
            <a:endParaRPr lang="en-US" dirty="0"/>
          </a:p>
          <a:p>
            <a:pPr lvl="1">
              <a:buFont typeface="Arial" charset="0"/>
              <a:buChar char="•"/>
            </a:pPr>
            <a:r>
              <a:rPr lang="en-US" i="1" dirty="0"/>
              <a:t>The non-contiguous channel bonding will be supported in 802.11ax by:</a:t>
            </a:r>
          </a:p>
          <a:p>
            <a:pPr lvl="2">
              <a:buFont typeface="Arial" charset="0"/>
              <a:buChar char="•"/>
            </a:pPr>
            <a:r>
              <a:rPr lang="en-US" i="1" dirty="0"/>
              <a:t>Transmitting using OFDMA PPDU format by nulling the tones of one or more secondary channels in 80 MHz and 160 (80+80) MHz;</a:t>
            </a:r>
          </a:p>
          <a:p>
            <a:pPr lvl="2">
              <a:buFont typeface="Arial" charset="0"/>
              <a:buChar char="•"/>
            </a:pPr>
            <a:r>
              <a:rPr lang="en-US" i="1" dirty="0"/>
              <a:t>Modes for non-contiguous channel bonding are TBD;</a:t>
            </a:r>
          </a:p>
          <a:p>
            <a:pPr lvl="2">
              <a:buFont typeface="Arial" charset="0"/>
              <a:buChar char="•"/>
            </a:pPr>
            <a:r>
              <a:rPr lang="en-US" i="1" dirty="0"/>
              <a:t>Non-contiguous channels within primary or secondary 80 MHz only exists at AP side.</a:t>
            </a:r>
          </a:p>
          <a:p>
            <a:pPr marL="457200" lvl="1" indent="0"/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In this submission, we discuss HE-SIG-B signaling details for the non-contiguous channel bonding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Mar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6930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Recap: HE-SIG-B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864845"/>
            <a:ext cx="7770813" cy="1493099"/>
          </a:xfrm>
        </p:spPr>
        <p:txBody>
          <a:bodyPr>
            <a:normAutofit fontScale="85000" lnSpcReduction="20000"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Two HE-SIG-B content channels are parallel-decoded at receiving STAs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RU allocation subfield signals RU arrangements in frequency domain and the number of User specific subfields</a:t>
            </a:r>
          </a:p>
          <a:p>
            <a:pPr>
              <a:buFont typeface="Arial" charset="0"/>
              <a:buChar char="•"/>
            </a:pPr>
            <a:r>
              <a:rPr lang="en-US" altLang="ko-KR" dirty="0" smtClean="0"/>
              <a:t>Signaling for the center 26 RU in 80MHz is TBD</a:t>
            </a:r>
          </a:p>
          <a:p>
            <a:pPr>
              <a:buFont typeface="Arial" charset="0"/>
              <a:buChar char="•"/>
            </a:pPr>
            <a:endParaRPr lang="ko-KR" altLang="en-US" dirty="0" smtClean="0"/>
          </a:p>
          <a:p>
            <a:pPr>
              <a:buFont typeface="Arial" charset="0"/>
              <a:buChar char="•"/>
            </a:pPr>
            <a:endParaRPr lang="en-US" dirty="0" smtClean="0"/>
          </a:p>
          <a:p>
            <a:pPr>
              <a:buFont typeface="Arial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Mar 2016</a:t>
            </a:r>
            <a:endParaRPr lang="en-GB" dirty="0"/>
          </a:p>
        </p:txBody>
      </p:sp>
      <p:cxnSp>
        <p:nvCxnSpPr>
          <p:cNvPr id="61" name="Straight Connector 60"/>
          <p:cNvCxnSpPr/>
          <p:nvPr/>
        </p:nvCxnSpPr>
        <p:spPr>
          <a:xfrm flipH="1" flipV="1">
            <a:off x="2405120" y="2018216"/>
            <a:ext cx="4500000" cy="15820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62" name="Straight Connector 61"/>
          <p:cNvCxnSpPr/>
          <p:nvPr/>
        </p:nvCxnSpPr>
        <p:spPr>
          <a:xfrm flipH="1" flipV="1">
            <a:off x="2405120" y="2390383"/>
            <a:ext cx="4500000" cy="15820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63" name="Straight Connector 62"/>
          <p:cNvCxnSpPr/>
          <p:nvPr/>
        </p:nvCxnSpPr>
        <p:spPr>
          <a:xfrm flipH="1" flipV="1">
            <a:off x="2405120" y="2757606"/>
            <a:ext cx="4500000" cy="15820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64" name="Rectangle 63"/>
          <p:cNvSpPr>
            <a:spLocks noChangeArrowheads="1"/>
          </p:cNvSpPr>
          <p:nvPr/>
        </p:nvSpPr>
        <p:spPr bwMode="auto">
          <a:xfrm>
            <a:off x="1691680" y="1669086"/>
            <a:ext cx="555565" cy="71405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8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S40 MHz</a:t>
            </a:r>
          </a:p>
        </p:txBody>
      </p:sp>
      <p:sp>
        <p:nvSpPr>
          <p:cNvPr id="65" name="Text Box 19"/>
          <p:cNvSpPr txBox="1">
            <a:spLocks noChangeArrowheads="1"/>
          </p:cNvSpPr>
          <p:nvPr/>
        </p:nvSpPr>
        <p:spPr bwMode="auto">
          <a:xfrm>
            <a:off x="2509202" y="1798602"/>
            <a:ext cx="455831" cy="123111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en-US" sz="80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(C)</a:t>
            </a:r>
            <a:endParaRPr lang="en-US" sz="800" dirty="0">
              <a:solidFill>
                <a:prstClr val="black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66" name="Text Box 19"/>
          <p:cNvSpPr txBox="1">
            <a:spLocks noChangeArrowheads="1"/>
          </p:cNvSpPr>
          <p:nvPr/>
        </p:nvSpPr>
        <p:spPr bwMode="auto">
          <a:xfrm>
            <a:off x="2509202" y="2157946"/>
            <a:ext cx="455831" cy="123111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en-US" sz="80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(D)</a:t>
            </a:r>
            <a:endParaRPr lang="en-US" sz="800" dirty="0">
              <a:solidFill>
                <a:prstClr val="black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67" name="Text Box 19"/>
          <p:cNvSpPr txBox="1">
            <a:spLocks noChangeArrowheads="1"/>
          </p:cNvSpPr>
          <p:nvPr/>
        </p:nvSpPr>
        <p:spPr bwMode="auto">
          <a:xfrm>
            <a:off x="2509202" y="2507790"/>
            <a:ext cx="455831" cy="123111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en-US" sz="80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(A)</a:t>
            </a:r>
            <a:endParaRPr lang="en-US" sz="800" dirty="0">
              <a:solidFill>
                <a:prstClr val="black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68" name="Text Box 19"/>
          <p:cNvSpPr txBox="1">
            <a:spLocks noChangeArrowheads="1"/>
          </p:cNvSpPr>
          <p:nvPr/>
        </p:nvSpPr>
        <p:spPr bwMode="auto">
          <a:xfrm>
            <a:off x="2486410" y="2892132"/>
            <a:ext cx="501414" cy="123111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en-US" sz="80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(B)</a:t>
            </a:r>
            <a:endParaRPr lang="en-US" sz="800" dirty="0">
              <a:solidFill>
                <a:prstClr val="black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69" name="Left Brace 68"/>
          <p:cNvSpPr/>
          <p:nvPr/>
        </p:nvSpPr>
        <p:spPr>
          <a:xfrm>
            <a:off x="2243041" y="1659796"/>
            <a:ext cx="134135" cy="720000"/>
          </a:xfrm>
          <a:prstGeom prst="leftBrace">
            <a:avLst/>
          </a:prstGeom>
          <a:noFill/>
          <a:ln w="3175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49263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MS Gothic"/>
              <a:cs typeface=""/>
            </a:endParaRPr>
          </a:p>
        </p:txBody>
      </p:sp>
      <p:sp>
        <p:nvSpPr>
          <p:cNvPr id="71" name="Left Brace 70"/>
          <p:cNvSpPr/>
          <p:nvPr/>
        </p:nvSpPr>
        <p:spPr>
          <a:xfrm>
            <a:off x="2243041" y="2394255"/>
            <a:ext cx="134135" cy="360000"/>
          </a:xfrm>
          <a:prstGeom prst="leftBrace">
            <a:avLst/>
          </a:prstGeom>
          <a:noFill/>
          <a:ln w="3175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49263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MS Gothic"/>
              <a:cs typeface=""/>
            </a:endParaRPr>
          </a:p>
        </p:txBody>
      </p:sp>
      <p:sp>
        <p:nvSpPr>
          <p:cNvPr id="72" name="Left Brace 71"/>
          <p:cNvSpPr/>
          <p:nvPr/>
        </p:nvSpPr>
        <p:spPr>
          <a:xfrm>
            <a:off x="2243041" y="2758414"/>
            <a:ext cx="134135" cy="360000"/>
          </a:xfrm>
          <a:prstGeom prst="leftBrace">
            <a:avLst/>
          </a:prstGeom>
          <a:noFill/>
          <a:ln w="3175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49263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MS Gothic"/>
              <a:cs typeface=""/>
            </a:endParaRPr>
          </a:p>
        </p:txBody>
      </p:sp>
      <p:cxnSp>
        <p:nvCxnSpPr>
          <p:cNvPr id="76" name="Straight Connector 75"/>
          <p:cNvCxnSpPr/>
          <p:nvPr/>
        </p:nvCxnSpPr>
        <p:spPr>
          <a:xfrm flipH="1" flipV="1">
            <a:off x="2406813" y="3125148"/>
            <a:ext cx="4500000" cy="15820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77" name="Rectangle 76"/>
          <p:cNvSpPr>
            <a:spLocks noChangeArrowheads="1"/>
          </p:cNvSpPr>
          <p:nvPr/>
        </p:nvSpPr>
        <p:spPr bwMode="auto">
          <a:xfrm>
            <a:off x="3084197" y="1657770"/>
            <a:ext cx="592044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L-Part</a:t>
            </a:r>
          </a:p>
        </p:txBody>
      </p:sp>
      <p:sp>
        <p:nvSpPr>
          <p:cNvPr id="78" name="Rectangle 77"/>
          <p:cNvSpPr>
            <a:spLocks noChangeArrowheads="1"/>
          </p:cNvSpPr>
          <p:nvPr/>
        </p:nvSpPr>
        <p:spPr bwMode="auto">
          <a:xfrm>
            <a:off x="3683695" y="1657770"/>
            <a:ext cx="288000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79" name="Rectangle 78"/>
          <p:cNvSpPr>
            <a:spLocks noChangeArrowheads="1"/>
          </p:cNvSpPr>
          <p:nvPr/>
        </p:nvSpPr>
        <p:spPr bwMode="auto">
          <a:xfrm>
            <a:off x="3981496" y="1657770"/>
            <a:ext cx="576000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HE-SIG-B</a:t>
            </a:r>
            <a:endParaRPr lang="ko-KR" altLang="en-US" sz="700" b="1" kern="0" dirty="0" smtClean="0">
              <a:solidFill>
                <a:sysClr val="windowText" lastClr="000000"/>
              </a:solidFill>
              <a:latin typeface="Arial" charset="0"/>
              <a:cs typeface="ＭＳ Ｐゴシック" charset="0"/>
            </a:endParaRPr>
          </a:p>
          <a:p>
            <a:pPr algn="ctr" defTabSz="914400">
              <a:defRPr/>
            </a:pPr>
            <a:r>
              <a:rPr lang="en-US" altLang="ko-KR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(A,C)</a:t>
            </a:r>
            <a:endParaRPr lang="en-US" sz="700" b="1" kern="0" dirty="0" smtClean="0">
              <a:solidFill>
                <a:sysClr val="windowText" lastClr="000000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80" name="Rectangle 79"/>
          <p:cNvSpPr>
            <a:spLocks noChangeArrowheads="1"/>
          </p:cNvSpPr>
          <p:nvPr/>
        </p:nvSpPr>
        <p:spPr bwMode="auto">
          <a:xfrm>
            <a:off x="4555013" y="1657769"/>
            <a:ext cx="449673" cy="146714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6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6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STF/LTF</a:t>
            </a:r>
          </a:p>
        </p:txBody>
      </p:sp>
      <p:sp>
        <p:nvSpPr>
          <p:cNvPr id="81" name="Rectangle 80"/>
          <p:cNvSpPr>
            <a:spLocks noChangeArrowheads="1"/>
          </p:cNvSpPr>
          <p:nvPr/>
        </p:nvSpPr>
        <p:spPr bwMode="auto">
          <a:xfrm>
            <a:off x="3084197" y="2397117"/>
            <a:ext cx="592044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L-Part</a:t>
            </a:r>
          </a:p>
        </p:txBody>
      </p:sp>
      <p:sp>
        <p:nvSpPr>
          <p:cNvPr id="82" name="Rectangle 5"/>
          <p:cNvSpPr>
            <a:spLocks noChangeArrowheads="1"/>
          </p:cNvSpPr>
          <p:nvPr/>
        </p:nvSpPr>
        <p:spPr bwMode="auto">
          <a:xfrm>
            <a:off x="3683695" y="2397117"/>
            <a:ext cx="288000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83" name="Rectangle 6"/>
          <p:cNvSpPr>
            <a:spLocks noChangeArrowheads="1"/>
          </p:cNvSpPr>
          <p:nvPr/>
        </p:nvSpPr>
        <p:spPr bwMode="auto">
          <a:xfrm>
            <a:off x="3981496" y="2397117"/>
            <a:ext cx="576000" cy="360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HE-SIG-B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(A,C)</a:t>
            </a:r>
          </a:p>
        </p:txBody>
      </p:sp>
      <p:sp>
        <p:nvSpPr>
          <p:cNvPr id="84" name="Rectangle 83"/>
          <p:cNvSpPr>
            <a:spLocks noChangeArrowheads="1"/>
          </p:cNvSpPr>
          <p:nvPr/>
        </p:nvSpPr>
        <p:spPr bwMode="auto">
          <a:xfrm>
            <a:off x="3084197" y="2764910"/>
            <a:ext cx="592044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L-LTF</a:t>
            </a:r>
          </a:p>
        </p:txBody>
      </p:sp>
      <p:sp>
        <p:nvSpPr>
          <p:cNvPr id="85" name="Rectangle 5"/>
          <p:cNvSpPr>
            <a:spLocks noChangeArrowheads="1"/>
          </p:cNvSpPr>
          <p:nvPr/>
        </p:nvSpPr>
        <p:spPr bwMode="auto">
          <a:xfrm>
            <a:off x="3683695" y="2764910"/>
            <a:ext cx="288000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86" name="Rectangle 6"/>
          <p:cNvSpPr>
            <a:spLocks noChangeArrowheads="1"/>
          </p:cNvSpPr>
          <p:nvPr/>
        </p:nvSpPr>
        <p:spPr bwMode="auto">
          <a:xfrm>
            <a:off x="3981496" y="2764910"/>
            <a:ext cx="576000" cy="360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HE-SIG-B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(B,D)</a:t>
            </a:r>
          </a:p>
        </p:txBody>
      </p:sp>
      <p:sp>
        <p:nvSpPr>
          <p:cNvPr id="87" name="Rectangle 86"/>
          <p:cNvSpPr>
            <a:spLocks noChangeArrowheads="1"/>
          </p:cNvSpPr>
          <p:nvPr/>
        </p:nvSpPr>
        <p:spPr bwMode="auto">
          <a:xfrm>
            <a:off x="5004686" y="1657531"/>
            <a:ext cx="1440000" cy="108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(C1)</a:t>
            </a:r>
          </a:p>
        </p:txBody>
      </p:sp>
      <p:sp>
        <p:nvSpPr>
          <p:cNvPr id="88" name="Rectangle 87"/>
          <p:cNvSpPr>
            <a:spLocks noChangeArrowheads="1"/>
          </p:cNvSpPr>
          <p:nvPr/>
        </p:nvSpPr>
        <p:spPr bwMode="auto">
          <a:xfrm>
            <a:off x="5004686" y="2445932"/>
            <a:ext cx="1440000" cy="108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(A1)</a:t>
            </a:r>
          </a:p>
        </p:txBody>
      </p:sp>
      <p:sp>
        <p:nvSpPr>
          <p:cNvPr id="89" name="Rectangle 88"/>
          <p:cNvSpPr>
            <a:spLocks noChangeArrowheads="1"/>
          </p:cNvSpPr>
          <p:nvPr/>
        </p:nvSpPr>
        <p:spPr bwMode="auto">
          <a:xfrm>
            <a:off x="5004686" y="1767442"/>
            <a:ext cx="1440000" cy="108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...</a:t>
            </a:r>
          </a:p>
        </p:txBody>
      </p:sp>
      <p:sp>
        <p:nvSpPr>
          <p:cNvPr id="90" name="Rectangle 89"/>
          <p:cNvSpPr>
            <a:spLocks noChangeArrowheads="1"/>
          </p:cNvSpPr>
          <p:nvPr/>
        </p:nvSpPr>
        <p:spPr bwMode="auto">
          <a:xfrm>
            <a:off x="5004686" y="2555843"/>
            <a:ext cx="1440000" cy="108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...</a:t>
            </a:r>
          </a:p>
        </p:txBody>
      </p:sp>
      <p:sp>
        <p:nvSpPr>
          <p:cNvPr id="91" name="Rectangle 90"/>
          <p:cNvSpPr>
            <a:spLocks noChangeArrowheads="1"/>
          </p:cNvSpPr>
          <p:nvPr/>
        </p:nvSpPr>
        <p:spPr bwMode="auto">
          <a:xfrm>
            <a:off x="5004686" y="1877353"/>
            <a:ext cx="1440000" cy="108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(Cn)</a:t>
            </a:r>
          </a:p>
        </p:txBody>
      </p:sp>
      <p:sp>
        <p:nvSpPr>
          <p:cNvPr id="92" name="Rectangle 91"/>
          <p:cNvSpPr>
            <a:spLocks noChangeArrowheads="1"/>
          </p:cNvSpPr>
          <p:nvPr/>
        </p:nvSpPr>
        <p:spPr bwMode="auto">
          <a:xfrm>
            <a:off x="5004686" y="2788723"/>
            <a:ext cx="1440000" cy="108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(B1)</a:t>
            </a:r>
          </a:p>
        </p:txBody>
      </p:sp>
      <p:sp>
        <p:nvSpPr>
          <p:cNvPr id="93" name="Rectangle 92"/>
          <p:cNvSpPr>
            <a:spLocks noChangeArrowheads="1"/>
          </p:cNvSpPr>
          <p:nvPr/>
        </p:nvSpPr>
        <p:spPr bwMode="auto">
          <a:xfrm>
            <a:off x="5004686" y="2900935"/>
            <a:ext cx="1440000" cy="108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...</a:t>
            </a:r>
          </a:p>
        </p:txBody>
      </p:sp>
      <p:sp>
        <p:nvSpPr>
          <p:cNvPr id="94" name="Rectangle 93"/>
          <p:cNvSpPr>
            <a:spLocks noChangeArrowheads="1"/>
          </p:cNvSpPr>
          <p:nvPr/>
        </p:nvSpPr>
        <p:spPr bwMode="auto">
          <a:xfrm>
            <a:off x="5004686" y="3021098"/>
            <a:ext cx="1440000" cy="108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</a:t>
            </a:r>
            <a:r>
              <a:rPr lang="en-US" sz="700" b="1" kern="0" dirty="0">
                <a:solidFill>
                  <a:prstClr val="black"/>
                </a:solidFill>
                <a:latin typeface="Arial" charset="0"/>
                <a:cs typeface="ＭＳ Ｐゴシック" charset="0"/>
              </a:rPr>
              <a:t>B</a:t>
            </a: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n)</a:t>
            </a:r>
          </a:p>
        </p:txBody>
      </p:sp>
      <p:sp>
        <p:nvSpPr>
          <p:cNvPr id="95" name="Rectangle 94"/>
          <p:cNvSpPr>
            <a:spLocks noChangeArrowheads="1"/>
          </p:cNvSpPr>
          <p:nvPr/>
        </p:nvSpPr>
        <p:spPr bwMode="auto">
          <a:xfrm>
            <a:off x="5004686" y="2672371"/>
            <a:ext cx="1440000" cy="108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(An)</a:t>
            </a:r>
          </a:p>
        </p:txBody>
      </p:sp>
      <p:sp>
        <p:nvSpPr>
          <p:cNvPr id="96" name="Rectangle 95"/>
          <p:cNvSpPr>
            <a:spLocks noChangeArrowheads="1"/>
          </p:cNvSpPr>
          <p:nvPr/>
        </p:nvSpPr>
        <p:spPr bwMode="auto">
          <a:xfrm>
            <a:off x="3084197" y="2029126"/>
            <a:ext cx="592044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L-Part</a:t>
            </a:r>
          </a:p>
        </p:txBody>
      </p:sp>
      <p:sp>
        <p:nvSpPr>
          <p:cNvPr id="97" name="Rectangle 96"/>
          <p:cNvSpPr>
            <a:spLocks noChangeArrowheads="1"/>
          </p:cNvSpPr>
          <p:nvPr/>
        </p:nvSpPr>
        <p:spPr bwMode="auto">
          <a:xfrm>
            <a:off x="3683695" y="2029126"/>
            <a:ext cx="288000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98" name="Rectangle 97"/>
          <p:cNvSpPr>
            <a:spLocks noChangeArrowheads="1"/>
          </p:cNvSpPr>
          <p:nvPr/>
        </p:nvSpPr>
        <p:spPr bwMode="auto">
          <a:xfrm>
            <a:off x="3983184" y="2029126"/>
            <a:ext cx="576000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HE-SIG-B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(B,D)</a:t>
            </a:r>
          </a:p>
        </p:txBody>
      </p:sp>
      <p:sp>
        <p:nvSpPr>
          <p:cNvPr id="104" name="Rectangle 103"/>
          <p:cNvSpPr>
            <a:spLocks noChangeArrowheads="1"/>
          </p:cNvSpPr>
          <p:nvPr/>
        </p:nvSpPr>
        <p:spPr bwMode="auto">
          <a:xfrm>
            <a:off x="5004686" y="2336832"/>
            <a:ext cx="1440000" cy="108000"/>
          </a:xfrm>
          <a:prstGeom prst="rect">
            <a:avLst/>
          </a:prstGeom>
          <a:solidFill>
            <a:srgbClr val="FFFF00"/>
          </a:solidFill>
          <a:ln w="9525">
            <a:solidFill>
              <a:sysClr val="windowText" lastClr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(X)</a:t>
            </a:r>
          </a:p>
        </p:txBody>
      </p:sp>
      <p:sp>
        <p:nvSpPr>
          <p:cNvPr id="115" name="Rectangle 114"/>
          <p:cNvSpPr>
            <a:spLocks noChangeArrowheads="1"/>
          </p:cNvSpPr>
          <p:nvPr/>
        </p:nvSpPr>
        <p:spPr bwMode="auto">
          <a:xfrm>
            <a:off x="5004686" y="1998424"/>
            <a:ext cx="1440000" cy="108000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R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U (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D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n)</a:t>
            </a:r>
          </a:p>
        </p:txBody>
      </p:sp>
      <p:sp>
        <p:nvSpPr>
          <p:cNvPr id="116" name="Rectangle 115"/>
          <p:cNvSpPr>
            <a:spLocks noChangeArrowheads="1"/>
          </p:cNvSpPr>
          <p:nvPr/>
        </p:nvSpPr>
        <p:spPr bwMode="auto">
          <a:xfrm>
            <a:off x="5004686" y="2112055"/>
            <a:ext cx="1440000" cy="108000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...</a:t>
            </a:r>
          </a:p>
        </p:txBody>
      </p:sp>
      <p:sp>
        <p:nvSpPr>
          <p:cNvPr id="117" name="Rectangle 116"/>
          <p:cNvSpPr>
            <a:spLocks noChangeArrowheads="1"/>
          </p:cNvSpPr>
          <p:nvPr/>
        </p:nvSpPr>
        <p:spPr bwMode="auto">
          <a:xfrm>
            <a:off x="5004686" y="2225686"/>
            <a:ext cx="1440000" cy="108000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R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U (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D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n)</a:t>
            </a:r>
          </a:p>
        </p:txBody>
      </p:sp>
      <p:sp>
        <p:nvSpPr>
          <p:cNvPr id="120" name="Rectangle 119"/>
          <p:cNvSpPr>
            <a:spLocks noChangeArrowheads="1"/>
          </p:cNvSpPr>
          <p:nvPr/>
        </p:nvSpPr>
        <p:spPr bwMode="auto">
          <a:xfrm>
            <a:off x="1691680" y="2406759"/>
            <a:ext cx="555565" cy="36000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8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P20 MHz</a:t>
            </a:r>
          </a:p>
        </p:txBody>
      </p:sp>
      <p:sp>
        <p:nvSpPr>
          <p:cNvPr id="121" name="Rectangle 120"/>
          <p:cNvSpPr>
            <a:spLocks noChangeArrowheads="1"/>
          </p:cNvSpPr>
          <p:nvPr/>
        </p:nvSpPr>
        <p:spPr bwMode="auto">
          <a:xfrm>
            <a:off x="1691680" y="2774548"/>
            <a:ext cx="555565" cy="32400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8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S20 MHz</a:t>
            </a:r>
          </a:p>
        </p:txBody>
      </p:sp>
      <p:sp>
        <p:nvSpPr>
          <p:cNvPr id="123" name="Rectangle 122"/>
          <p:cNvSpPr>
            <a:spLocks noChangeArrowheads="1"/>
          </p:cNvSpPr>
          <p:nvPr/>
        </p:nvSpPr>
        <p:spPr bwMode="auto">
          <a:xfrm>
            <a:off x="3439510" y="3832855"/>
            <a:ext cx="180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C/T</a:t>
            </a:r>
            <a:endParaRPr lang="en-US" sz="600" b="1" kern="0" dirty="0">
              <a:solidFill>
                <a:sysClr val="windowText" lastClr="000000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24" name="Rectangle 5"/>
          <p:cNvSpPr>
            <a:spLocks noChangeArrowheads="1"/>
          </p:cNvSpPr>
          <p:nvPr/>
        </p:nvSpPr>
        <p:spPr bwMode="auto">
          <a:xfrm>
            <a:off x="3619359" y="3832855"/>
            <a:ext cx="378000" cy="360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B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1</a:t>
            </a:r>
          </a:p>
        </p:txBody>
      </p:sp>
      <p:sp>
        <p:nvSpPr>
          <p:cNvPr id="125" name="Rectangle 124"/>
          <p:cNvSpPr>
            <a:spLocks noChangeArrowheads="1"/>
          </p:cNvSpPr>
          <p:nvPr/>
        </p:nvSpPr>
        <p:spPr bwMode="auto">
          <a:xfrm>
            <a:off x="4304424" y="3832855"/>
            <a:ext cx="378000" cy="360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B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n</a:t>
            </a:r>
          </a:p>
        </p:txBody>
      </p:sp>
      <p:sp>
        <p:nvSpPr>
          <p:cNvPr id="126" name="Rectangle 125"/>
          <p:cNvSpPr>
            <a:spLocks noChangeArrowheads="1"/>
          </p:cNvSpPr>
          <p:nvPr/>
        </p:nvSpPr>
        <p:spPr bwMode="auto">
          <a:xfrm>
            <a:off x="4687660" y="3832855"/>
            <a:ext cx="180000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C/T</a:t>
            </a:r>
            <a:endParaRPr kumimoji="0" lang="en-US" sz="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27" name="Rectangle 5"/>
          <p:cNvSpPr>
            <a:spLocks noChangeArrowheads="1"/>
          </p:cNvSpPr>
          <p:nvPr/>
        </p:nvSpPr>
        <p:spPr bwMode="auto">
          <a:xfrm>
            <a:off x="4008515" y="3832855"/>
            <a:ext cx="288000" cy="360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...</a:t>
            </a:r>
          </a:p>
        </p:txBody>
      </p:sp>
      <p:sp>
        <p:nvSpPr>
          <p:cNvPr id="128" name="Rectangle 5"/>
          <p:cNvSpPr>
            <a:spLocks noChangeArrowheads="1"/>
          </p:cNvSpPr>
          <p:nvPr/>
        </p:nvSpPr>
        <p:spPr bwMode="auto">
          <a:xfrm>
            <a:off x="3133192" y="3834655"/>
            <a:ext cx="144000" cy="3564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RA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b="1" kern="0" dirty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B</a:t>
            </a:r>
            <a:endParaRPr kumimoji="0" lang="en-US" sz="6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29" name="Rectangle 5"/>
          <p:cNvSpPr>
            <a:spLocks noChangeArrowheads="1"/>
          </p:cNvSpPr>
          <p:nvPr/>
        </p:nvSpPr>
        <p:spPr bwMode="auto">
          <a:xfrm>
            <a:off x="5923615" y="3832855"/>
            <a:ext cx="180000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C/T</a:t>
            </a:r>
          </a:p>
        </p:txBody>
      </p:sp>
      <p:sp>
        <p:nvSpPr>
          <p:cNvPr id="135" name="Rectangle 5"/>
          <p:cNvSpPr>
            <a:spLocks noChangeArrowheads="1"/>
          </p:cNvSpPr>
          <p:nvPr/>
        </p:nvSpPr>
        <p:spPr bwMode="auto">
          <a:xfrm>
            <a:off x="2599854" y="3356992"/>
            <a:ext cx="531867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HE-SIG-B 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(A,C)</a:t>
            </a:r>
          </a:p>
        </p:txBody>
      </p:sp>
      <p:sp>
        <p:nvSpPr>
          <p:cNvPr id="136" name="Rectangle 5"/>
          <p:cNvSpPr>
            <a:spLocks noChangeArrowheads="1"/>
          </p:cNvSpPr>
          <p:nvPr/>
        </p:nvSpPr>
        <p:spPr bwMode="auto">
          <a:xfrm>
            <a:off x="3288975" y="3356992"/>
            <a:ext cx="144000" cy="360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RA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C</a:t>
            </a:r>
            <a:endParaRPr kumimoji="0" lang="en-US" sz="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37" name="Rectangle 5"/>
          <p:cNvSpPr>
            <a:spLocks noChangeArrowheads="1"/>
          </p:cNvSpPr>
          <p:nvPr/>
        </p:nvSpPr>
        <p:spPr bwMode="auto">
          <a:xfrm>
            <a:off x="3133192" y="3356992"/>
            <a:ext cx="144000" cy="360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RA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A</a:t>
            </a:r>
            <a:endParaRPr kumimoji="0" lang="en-US" sz="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38" name="Rectangle 137"/>
          <p:cNvSpPr>
            <a:spLocks noChangeArrowheads="1"/>
          </p:cNvSpPr>
          <p:nvPr/>
        </p:nvSpPr>
        <p:spPr bwMode="auto">
          <a:xfrm>
            <a:off x="3439510" y="3356992"/>
            <a:ext cx="180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C/T</a:t>
            </a:r>
            <a:endParaRPr lang="en-US" sz="600" b="1" kern="0" dirty="0">
              <a:solidFill>
                <a:sysClr val="windowText" lastClr="000000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39" name="Rectangle 138"/>
          <p:cNvSpPr>
            <a:spLocks noChangeArrowheads="1"/>
          </p:cNvSpPr>
          <p:nvPr/>
        </p:nvSpPr>
        <p:spPr bwMode="auto">
          <a:xfrm>
            <a:off x="4687458" y="3356992"/>
            <a:ext cx="180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C/T</a:t>
            </a:r>
          </a:p>
        </p:txBody>
      </p:sp>
      <p:sp>
        <p:nvSpPr>
          <p:cNvPr id="140" name="Rectangle 5"/>
          <p:cNvSpPr>
            <a:spLocks noChangeArrowheads="1"/>
          </p:cNvSpPr>
          <p:nvPr/>
        </p:nvSpPr>
        <p:spPr bwMode="auto">
          <a:xfrm>
            <a:off x="3619359" y="3356992"/>
            <a:ext cx="378000" cy="360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A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1</a:t>
            </a:r>
          </a:p>
        </p:txBody>
      </p:sp>
      <p:sp>
        <p:nvSpPr>
          <p:cNvPr id="141" name="Rectangle 5"/>
          <p:cNvSpPr>
            <a:spLocks noChangeArrowheads="1"/>
          </p:cNvSpPr>
          <p:nvPr/>
        </p:nvSpPr>
        <p:spPr bwMode="auto">
          <a:xfrm>
            <a:off x="4008515" y="3356992"/>
            <a:ext cx="288000" cy="360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...</a:t>
            </a:r>
          </a:p>
        </p:txBody>
      </p:sp>
      <p:sp>
        <p:nvSpPr>
          <p:cNvPr id="142" name="Rectangle 141"/>
          <p:cNvSpPr>
            <a:spLocks noChangeArrowheads="1"/>
          </p:cNvSpPr>
          <p:nvPr/>
        </p:nvSpPr>
        <p:spPr bwMode="auto">
          <a:xfrm>
            <a:off x="4304424" y="3356992"/>
            <a:ext cx="378000" cy="360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An</a:t>
            </a:r>
          </a:p>
        </p:txBody>
      </p:sp>
      <p:sp>
        <p:nvSpPr>
          <p:cNvPr id="143" name="Rectangle 5"/>
          <p:cNvSpPr>
            <a:spLocks noChangeArrowheads="1"/>
          </p:cNvSpPr>
          <p:nvPr/>
        </p:nvSpPr>
        <p:spPr bwMode="auto">
          <a:xfrm>
            <a:off x="4688724" y="3356992"/>
            <a:ext cx="180000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C/T</a:t>
            </a:r>
            <a:endParaRPr kumimoji="0" lang="en-US" sz="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44" name="Rectangle 5"/>
          <p:cNvSpPr>
            <a:spLocks noChangeArrowheads="1"/>
          </p:cNvSpPr>
          <p:nvPr/>
        </p:nvSpPr>
        <p:spPr bwMode="auto">
          <a:xfrm>
            <a:off x="5923615" y="3356992"/>
            <a:ext cx="180000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C/T</a:t>
            </a:r>
          </a:p>
        </p:txBody>
      </p:sp>
      <p:sp>
        <p:nvSpPr>
          <p:cNvPr id="145" name="Rectangle 5"/>
          <p:cNvSpPr>
            <a:spLocks noChangeArrowheads="1"/>
          </p:cNvSpPr>
          <p:nvPr/>
        </p:nvSpPr>
        <p:spPr bwMode="auto">
          <a:xfrm>
            <a:off x="4873667" y="3356992"/>
            <a:ext cx="378000" cy="360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C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1</a:t>
            </a:r>
          </a:p>
        </p:txBody>
      </p:sp>
      <p:sp>
        <p:nvSpPr>
          <p:cNvPr id="146" name="Rectangle 5"/>
          <p:cNvSpPr>
            <a:spLocks noChangeArrowheads="1"/>
          </p:cNvSpPr>
          <p:nvPr/>
        </p:nvSpPr>
        <p:spPr bwMode="auto">
          <a:xfrm>
            <a:off x="5544257" y="3356992"/>
            <a:ext cx="378000" cy="360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Cn</a:t>
            </a:r>
          </a:p>
        </p:txBody>
      </p:sp>
      <p:sp>
        <p:nvSpPr>
          <p:cNvPr id="147" name="Rectangle 5"/>
          <p:cNvSpPr>
            <a:spLocks noChangeArrowheads="1"/>
          </p:cNvSpPr>
          <p:nvPr/>
        </p:nvSpPr>
        <p:spPr bwMode="auto">
          <a:xfrm>
            <a:off x="5257149" y="3356992"/>
            <a:ext cx="288000" cy="360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...</a:t>
            </a:r>
          </a:p>
        </p:txBody>
      </p:sp>
      <p:sp>
        <p:nvSpPr>
          <p:cNvPr id="148" name="Rectangle 5"/>
          <p:cNvSpPr>
            <a:spLocks noChangeArrowheads="1"/>
          </p:cNvSpPr>
          <p:nvPr/>
        </p:nvSpPr>
        <p:spPr bwMode="auto">
          <a:xfrm>
            <a:off x="2599973" y="3832855"/>
            <a:ext cx="531867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HE-SIG-B 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(B,D)</a:t>
            </a:r>
          </a:p>
        </p:txBody>
      </p:sp>
      <p:sp>
        <p:nvSpPr>
          <p:cNvPr id="149" name="Rectangle 148"/>
          <p:cNvSpPr>
            <a:spLocks noChangeArrowheads="1"/>
          </p:cNvSpPr>
          <p:nvPr/>
        </p:nvSpPr>
        <p:spPr bwMode="auto">
          <a:xfrm>
            <a:off x="3289321" y="3832855"/>
            <a:ext cx="143308" cy="360000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RA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D</a:t>
            </a:r>
            <a:endParaRPr kumimoji="0" lang="en-US" sz="6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50" name="Rectangle 149"/>
          <p:cNvSpPr>
            <a:spLocks noChangeArrowheads="1"/>
          </p:cNvSpPr>
          <p:nvPr/>
        </p:nvSpPr>
        <p:spPr bwMode="auto">
          <a:xfrm>
            <a:off x="4876153" y="3832855"/>
            <a:ext cx="375513" cy="360000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STA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D1</a:t>
            </a:r>
          </a:p>
        </p:txBody>
      </p:sp>
      <p:sp>
        <p:nvSpPr>
          <p:cNvPr id="151" name="Rectangle 150"/>
          <p:cNvSpPr>
            <a:spLocks noChangeArrowheads="1"/>
          </p:cNvSpPr>
          <p:nvPr/>
        </p:nvSpPr>
        <p:spPr bwMode="auto">
          <a:xfrm>
            <a:off x="5256784" y="3832855"/>
            <a:ext cx="288731" cy="360000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...</a:t>
            </a:r>
            <a:endParaRPr kumimoji="0" lang="en-US" sz="6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52" name="Rectangle 151"/>
          <p:cNvSpPr>
            <a:spLocks noChangeArrowheads="1"/>
          </p:cNvSpPr>
          <p:nvPr/>
        </p:nvSpPr>
        <p:spPr bwMode="auto">
          <a:xfrm>
            <a:off x="5545501" y="3832855"/>
            <a:ext cx="375513" cy="360000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STA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Dn</a:t>
            </a:r>
            <a:endParaRPr kumimoji="0" lang="en-US" sz="6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55" name="Rectangle 154"/>
          <p:cNvSpPr>
            <a:spLocks noChangeArrowheads="1"/>
          </p:cNvSpPr>
          <p:nvPr/>
        </p:nvSpPr>
        <p:spPr bwMode="auto">
          <a:xfrm>
            <a:off x="6527120" y="3571536"/>
            <a:ext cx="378000" cy="360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00" b="1" kern="0" dirty="0" smtClean="0">
                <a:solidFill>
                  <a:schemeClr val="tx1"/>
                </a:solidFill>
                <a:latin typeface="Arial" charset="0"/>
                <a:ea typeface=""/>
                <a:cs typeface="ＭＳ Ｐゴシック" charset="0"/>
              </a:rPr>
              <a:t>STA</a:t>
            </a:r>
            <a:endParaRPr lang="en-US" sz="700" b="1" kern="0" dirty="0">
              <a:solidFill>
                <a:schemeClr val="tx1"/>
              </a:solidFill>
              <a:latin typeface="Arial" charset="0"/>
              <a:ea typeface=""/>
              <a:cs typeface="ＭＳ Ｐゴシック" charset="0"/>
            </a:endParaRP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00" b="1" kern="0" dirty="0">
                <a:solidFill>
                  <a:schemeClr val="tx1"/>
                </a:solidFill>
                <a:latin typeface="Arial" charset="0"/>
                <a:ea typeface=""/>
                <a:cs typeface="ＭＳ Ｐゴシック" charset="0"/>
              </a:rPr>
              <a:t>X</a:t>
            </a:r>
            <a:endParaRPr lang="en-US" sz="700" b="1" kern="0" dirty="0" smtClean="0">
              <a:solidFill>
                <a:schemeClr val="tx1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56" name="Rectangle 5"/>
          <p:cNvSpPr>
            <a:spLocks noChangeArrowheads="1"/>
          </p:cNvSpPr>
          <p:nvPr/>
        </p:nvSpPr>
        <p:spPr bwMode="auto">
          <a:xfrm>
            <a:off x="6910888" y="3571536"/>
            <a:ext cx="180000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C/T</a:t>
            </a:r>
          </a:p>
        </p:txBody>
      </p:sp>
      <p:sp>
        <p:nvSpPr>
          <p:cNvPr id="157" name="Rectangle 5"/>
          <p:cNvSpPr>
            <a:spLocks noChangeArrowheads="1"/>
          </p:cNvSpPr>
          <p:nvPr/>
        </p:nvSpPr>
        <p:spPr bwMode="auto">
          <a:xfrm>
            <a:off x="7196467" y="3931536"/>
            <a:ext cx="564917" cy="245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*C/T: CRC/Tail</a:t>
            </a:r>
            <a:endParaRPr kumimoji="0" lang="en-US" sz="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75" name="Rectangle 5"/>
          <p:cNvSpPr>
            <a:spLocks noChangeArrowheads="1"/>
          </p:cNvSpPr>
          <p:nvPr/>
        </p:nvSpPr>
        <p:spPr bwMode="auto">
          <a:xfrm>
            <a:off x="1912217" y="3356992"/>
            <a:ext cx="643559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b="1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1</a:t>
            </a:r>
            <a:r>
              <a:rPr lang="en-US" altLang="ko-KR" sz="800" b="1" kern="0" baseline="3000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st</a:t>
            </a:r>
            <a:r>
              <a:rPr lang="en-US" altLang="ko-KR" sz="800" b="1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 content 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b="1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channel</a:t>
            </a:r>
          </a:p>
        </p:txBody>
      </p:sp>
      <p:sp>
        <p:nvSpPr>
          <p:cNvPr id="99" name="Rectangle 5"/>
          <p:cNvSpPr>
            <a:spLocks noChangeArrowheads="1"/>
          </p:cNvSpPr>
          <p:nvPr/>
        </p:nvSpPr>
        <p:spPr bwMode="auto">
          <a:xfrm>
            <a:off x="1912217" y="3832855"/>
            <a:ext cx="643559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b="1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2</a:t>
            </a:r>
            <a:r>
              <a:rPr lang="en-US" altLang="ko-KR" sz="800" b="1" kern="0" baseline="3000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nd</a:t>
            </a:r>
            <a:r>
              <a:rPr lang="en-US" altLang="ko-KR" sz="800" b="1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 content 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b="1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channel</a:t>
            </a:r>
          </a:p>
        </p:txBody>
      </p:sp>
      <p:cxnSp>
        <p:nvCxnSpPr>
          <p:cNvPr id="100" name="Straight Arrow Connector 99"/>
          <p:cNvCxnSpPr>
            <a:stCxn id="155" idx="1"/>
            <a:endCxn id="144" idx="3"/>
          </p:cNvCxnSpPr>
          <p:nvPr/>
        </p:nvCxnSpPr>
        <p:spPr>
          <a:xfrm flipH="1" flipV="1">
            <a:off x="6103615" y="3536992"/>
            <a:ext cx="423505" cy="214544"/>
          </a:xfrm>
          <a:prstGeom prst="straightConnector1">
            <a:avLst/>
          </a:prstGeom>
          <a:noFill/>
          <a:ln w="12700" cap="flat" cmpd="sng" algn="ctr">
            <a:solidFill>
              <a:srgbClr val="FF0000"/>
            </a:solidFill>
            <a:prstDash val="sysDot"/>
            <a:headEnd type="none" w="sm" len="sm"/>
            <a:tailEnd type="triangle" w="sm" len="sm"/>
          </a:ln>
          <a:effectLst/>
        </p:spPr>
      </p:cxnSp>
      <p:cxnSp>
        <p:nvCxnSpPr>
          <p:cNvPr id="101" name="Straight Arrow Connector 100"/>
          <p:cNvCxnSpPr>
            <a:stCxn id="155" idx="1"/>
            <a:endCxn id="129" idx="3"/>
          </p:cNvCxnSpPr>
          <p:nvPr/>
        </p:nvCxnSpPr>
        <p:spPr>
          <a:xfrm flipH="1">
            <a:off x="6103615" y="3751536"/>
            <a:ext cx="423505" cy="261319"/>
          </a:xfrm>
          <a:prstGeom prst="straightConnector1">
            <a:avLst/>
          </a:prstGeom>
          <a:noFill/>
          <a:ln w="12700" cap="flat" cmpd="sng" algn="ctr">
            <a:solidFill>
              <a:srgbClr val="FF0000"/>
            </a:solidFill>
            <a:prstDash val="sysDot"/>
            <a:headEnd type="none" w="sm" len="sm"/>
            <a:tailEnd type="triangle" w="sm" len="sm"/>
          </a:ln>
          <a:effectLst/>
        </p:spPr>
      </p:cxnSp>
      <p:sp>
        <p:nvSpPr>
          <p:cNvPr id="102" name="Left Brace 101"/>
          <p:cNvSpPr/>
          <p:nvPr/>
        </p:nvSpPr>
        <p:spPr>
          <a:xfrm rot="16200000">
            <a:off x="3315168" y="4063496"/>
            <a:ext cx="91615" cy="447063"/>
          </a:xfrm>
          <a:prstGeom prst="leftBrace">
            <a:avLst/>
          </a:prstGeom>
          <a:noFill/>
          <a:ln w="3175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49263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MS Gothic"/>
              <a:cs typeface=""/>
            </a:endParaRPr>
          </a:p>
        </p:txBody>
      </p:sp>
      <p:sp>
        <p:nvSpPr>
          <p:cNvPr id="103" name="Left Brace 102"/>
          <p:cNvSpPr/>
          <p:nvPr/>
        </p:nvSpPr>
        <p:spPr>
          <a:xfrm rot="16200000">
            <a:off x="4816369" y="3051992"/>
            <a:ext cx="91615" cy="2485634"/>
          </a:xfrm>
          <a:prstGeom prst="leftBrace">
            <a:avLst/>
          </a:prstGeom>
          <a:noFill/>
          <a:ln w="3175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49263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MS Gothic"/>
              <a:cs typeface=""/>
            </a:endParaRPr>
          </a:p>
        </p:txBody>
      </p:sp>
      <p:sp>
        <p:nvSpPr>
          <p:cNvPr id="106" name="Rectangle 5"/>
          <p:cNvSpPr>
            <a:spLocks noChangeArrowheads="1"/>
          </p:cNvSpPr>
          <p:nvPr/>
        </p:nvSpPr>
        <p:spPr bwMode="auto">
          <a:xfrm>
            <a:off x="3064345" y="4342837"/>
            <a:ext cx="643559" cy="167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b="1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RU allocation</a:t>
            </a:r>
          </a:p>
        </p:txBody>
      </p:sp>
      <p:sp>
        <p:nvSpPr>
          <p:cNvPr id="107" name="Rectangle 5"/>
          <p:cNvSpPr>
            <a:spLocks noChangeArrowheads="1"/>
          </p:cNvSpPr>
          <p:nvPr/>
        </p:nvSpPr>
        <p:spPr bwMode="auto">
          <a:xfrm>
            <a:off x="4292123" y="4342837"/>
            <a:ext cx="1140106" cy="167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b="1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User specific subfield</a:t>
            </a:r>
          </a:p>
        </p:txBody>
      </p:sp>
      <p:sp>
        <p:nvSpPr>
          <p:cNvPr id="108" name="Rectangle 5"/>
          <p:cNvSpPr>
            <a:spLocks noChangeArrowheads="1"/>
          </p:cNvSpPr>
          <p:nvPr/>
        </p:nvSpPr>
        <p:spPr bwMode="auto">
          <a:xfrm>
            <a:off x="6228184" y="3676311"/>
            <a:ext cx="217800" cy="184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TBD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9627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92696"/>
            <a:ext cx="7770813" cy="1065213"/>
          </a:xfrm>
        </p:spPr>
        <p:txBody>
          <a:bodyPr/>
          <a:lstStyle/>
          <a:p>
            <a:r>
              <a:rPr lang="en-US" sz="2800" dirty="0" smtClean="0"/>
              <a:t>Signaling of non-contiguous channel-bonding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820754"/>
            <a:ext cx="7770813" cy="2654660"/>
          </a:xfrm>
        </p:spPr>
        <p:txBody>
          <a:bodyPr>
            <a:normAutofit lnSpcReduction="10000"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For DL OFDMA PPDU, tones of one or more secondary channels in 80MHz and 160(80+80) MHz can be nulled</a:t>
            </a:r>
            <a:r>
              <a:rPr lang="ko-KR" altLang="en-US" dirty="0" smtClean="0"/>
              <a:t> </a:t>
            </a:r>
            <a:r>
              <a:rPr lang="en-US" altLang="ko-KR" dirty="0" smtClean="0"/>
              <a:t>[2][3]</a:t>
            </a:r>
            <a:endParaRPr lang="en-US" dirty="0" smtClean="0"/>
          </a:p>
          <a:p>
            <a:pPr>
              <a:buFont typeface="Arial" charset="0"/>
              <a:buChar char="•"/>
            </a:pPr>
            <a:r>
              <a:rPr lang="en-US" dirty="0" smtClean="0"/>
              <a:t>AP can signal non-contiguous channel based PPDU constructions by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(A) Using SIG-A’s BW subfield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(B) Using SIG-B’s RU allocation subfield</a:t>
            </a:r>
          </a:p>
          <a:p>
            <a:pPr>
              <a:buFont typeface="Arial" charset="0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Mar 2016</a:t>
            </a:r>
            <a:endParaRPr lang="en-GB" dirty="0"/>
          </a:p>
        </p:txBody>
      </p:sp>
      <p:cxnSp>
        <p:nvCxnSpPr>
          <p:cNvPr id="7" name="Straight Connector 6"/>
          <p:cNvCxnSpPr/>
          <p:nvPr/>
        </p:nvCxnSpPr>
        <p:spPr>
          <a:xfrm flipH="1" flipV="1">
            <a:off x="2405120" y="2018216"/>
            <a:ext cx="4500000" cy="15820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8" name="Straight Connector 7"/>
          <p:cNvCxnSpPr/>
          <p:nvPr/>
        </p:nvCxnSpPr>
        <p:spPr>
          <a:xfrm flipH="1" flipV="1">
            <a:off x="2405120" y="2390383"/>
            <a:ext cx="4500000" cy="15820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9" name="Straight Connector 8"/>
          <p:cNvCxnSpPr/>
          <p:nvPr/>
        </p:nvCxnSpPr>
        <p:spPr>
          <a:xfrm flipH="1" flipV="1">
            <a:off x="2405120" y="2757606"/>
            <a:ext cx="4500000" cy="15820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474623" y="1669086"/>
            <a:ext cx="555565" cy="71405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8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S40MHz</a:t>
            </a:r>
          </a:p>
        </p:txBody>
      </p:sp>
      <p:sp>
        <p:nvSpPr>
          <p:cNvPr id="21" name="Text Box 19"/>
          <p:cNvSpPr txBox="1">
            <a:spLocks noChangeArrowheads="1"/>
          </p:cNvSpPr>
          <p:nvPr/>
        </p:nvSpPr>
        <p:spPr bwMode="auto">
          <a:xfrm>
            <a:off x="2497416" y="1806296"/>
            <a:ext cx="455831" cy="10772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en-US" sz="70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(C)</a:t>
            </a:r>
            <a:endParaRPr lang="en-US" sz="700" dirty="0">
              <a:solidFill>
                <a:prstClr val="black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22" name="Text Box 19"/>
          <p:cNvSpPr txBox="1">
            <a:spLocks noChangeArrowheads="1"/>
          </p:cNvSpPr>
          <p:nvPr/>
        </p:nvSpPr>
        <p:spPr bwMode="auto">
          <a:xfrm>
            <a:off x="2497416" y="2165640"/>
            <a:ext cx="455831" cy="10772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en-US" sz="70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(D)</a:t>
            </a:r>
            <a:endParaRPr lang="en-US" sz="700" dirty="0">
              <a:solidFill>
                <a:prstClr val="black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23" name="Text Box 19"/>
          <p:cNvSpPr txBox="1">
            <a:spLocks noChangeArrowheads="1"/>
          </p:cNvSpPr>
          <p:nvPr/>
        </p:nvSpPr>
        <p:spPr bwMode="auto">
          <a:xfrm>
            <a:off x="2497416" y="2461623"/>
            <a:ext cx="455831" cy="215444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en-US" sz="700" b="1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P20MHz</a:t>
            </a:r>
          </a:p>
          <a:p>
            <a:pPr algn="ctr"/>
            <a:r>
              <a:rPr lang="en-US" sz="70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(A)</a:t>
            </a:r>
            <a:endParaRPr lang="en-US" sz="700" dirty="0">
              <a:solidFill>
                <a:prstClr val="black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24" name="Text Box 19"/>
          <p:cNvSpPr txBox="1">
            <a:spLocks noChangeArrowheads="1"/>
          </p:cNvSpPr>
          <p:nvPr/>
        </p:nvSpPr>
        <p:spPr bwMode="auto">
          <a:xfrm>
            <a:off x="2474624" y="2845965"/>
            <a:ext cx="501414" cy="215444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en-US" sz="700" b="1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S20MHz</a:t>
            </a:r>
          </a:p>
          <a:p>
            <a:pPr algn="ctr"/>
            <a:r>
              <a:rPr lang="en-US" sz="70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(B)</a:t>
            </a:r>
            <a:endParaRPr lang="en-US" sz="700" dirty="0">
              <a:solidFill>
                <a:prstClr val="black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35" name="Left Brace 34"/>
          <p:cNvSpPr/>
          <p:nvPr/>
        </p:nvSpPr>
        <p:spPr>
          <a:xfrm>
            <a:off x="2243041" y="1741166"/>
            <a:ext cx="134135" cy="648000"/>
          </a:xfrm>
          <a:prstGeom prst="leftBrace">
            <a:avLst/>
          </a:prstGeom>
          <a:noFill/>
          <a:ln w="3175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49263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"/>
            </a:endParaRPr>
          </a:p>
        </p:txBody>
      </p:sp>
      <p:sp>
        <p:nvSpPr>
          <p:cNvPr id="36" name="Rectangle 35"/>
          <p:cNvSpPr>
            <a:spLocks noChangeArrowheads="1"/>
          </p:cNvSpPr>
          <p:nvPr/>
        </p:nvSpPr>
        <p:spPr bwMode="auto">
          <a:xfrm>
            <a:off x="1763688" y="1735535"/>
            <a:ext cx="474412" cy="245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MS Gothic" charset="-128"/>
                <a:cs typeface="ＭＳ Ｐゴシック" charset="0"/>
              </a:rPr>
              <a:t>CCA</a:t>
            </a:r>
          </a:p>
          <a:p>
            <a:pPr algn="ctr" defTabSz="914400"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MS Gothic" charset="-128"/>
                <a:cs typeface="ＭＳ Ｐゴシック" charset="0"/>
              </a:rPr>
              <a:t>(idle)</a:t>
            </a:r>
            <a:endParaRPr lang="en-US" sz="800" kern="0" dirty="0" smtClean="0">
              <a:solidFill>
                <a:sysClr val="windowText" lastClr="000000"/>
              </a:solidFill>
              <a:latin typeface="Arial" charset="0"/>
              <a:ea typeface="MS Gothic" charset="-128"/>
              <a:cs typeface="ＭＳ Ｐゴシック" charset="0"/>
            </a:endParaRPr>
          </a:p>
        </p:txBody>
      </p:sp>
      <p:sp>
        <p:nvSpPr>
          <p:cNvPr id="37" name="Left Brace 36"/>
          <p:cNvSpPr/>
          <p:nvPr/>
        </p:nvSpPr>
        <p:spPr>
          <a:xfrm>
            <a:off x="2243041" y="2409753"/>
            <a:ext cx="134135" cy="324000"/>
          </a:xfrm>
          <a:prstGeom prst="leftBrace">
            <a:avLst/>
          </a:prstGeom>
          <a:noFill/>
          <a:ln w="3175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49263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"/>
            </a:endParaRPr>
          </a:p>
        </p:txBody>
      </p:sp>
      <p:sp>
        <p:nvSpPr>
          <p:cNvPr id="38" name="Left Brace 37"/>
          <p:cNvSpPr/>
          <p:nvPr/>
        </p:nvSpPr>
        <p:spPr>
          <a:xfrm>
            <a:off x="2243041" y="2789410"/>
            <a:ext cx="134135" cy="324000"/>
          </a:xfrm>
          <a:prstGeom prst="leftBrace">
            <a:avLst/>
          </a:prstGeom>
          <a:noFill/>
          <a:ln w="3175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49263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"/>
            </a:endParaRPr>
          </a:p>
        </p:txBody>
      </p:sp>
      <p:sp>
        <p:nvSpPr>
          <p:cNvPr id="39" name="Rectangle 38"/>
          <p:cNvSpPr>
            <a:spLocks noChangeArrowheads="1"/>
          </p:cNvSpPr>
          <p:nvPr/>
        </p:nvSpPr>
        <p:spPr bwMode="auto">
          <a:xfrm>
            <a:off x="1763688" y="2453223"/>
            <a:ext cx="474412" cy="245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MS Gothic" charset="-128"/>
                <a:cs typeface="ＭＳ Ｐゴシック" charset="0"/>
              </a:rPr>
              <a:t>CCA</a:t>
            </a:r>
          </a:p>
          <a:p>
            <a:pPr algn="ctr" defTabSz="914400"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MS Gothic" charset="-128"/>
                <a:cs typeface="ＭＳ Ｐゴシック" charset="0"/>
              </a:rPr>
              <a:t>(idle)</a:t>
            </a:r>
            <a:endParaRPr lang="en-US" sz="800" kern="0" dirty="0" smtClean="0">
              <a:solidFill>
                <a:sysClr val="windowText" lastClr="000000"/>
              </a:solidFill>
              <a:latin typeface="Arial" charset="0"/>
              <a:ea typeface="MS Gothic" charset="-128"/>
              <a:cs typeface="ＭＳ Ｐゴシック" charset="0"/>
            </a:endParaRPr>
          </a:p>
        </p:txBody>
      </p:sp>
      <p:sp>
        <p:nvSpPr>
          <p:cNvPr id="40" name="Rectangle 39"/>
          <p:cNvSpPr>
            <a:spLocks noChangeArrowheads="1"/>
          </p:cNvSpPr>
          <p:nvPr/>
        </p:nvSpPr>
        <p:spPr bwMode="auto">
          <a:xfrm>
            <a:off x="1763688" y="2077730"/>
            <a:ext cx="474412" cy="245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>
              <a:defRPr/>
            </a:pPr>
            <a:r>
              <a:rPr lang="en-US" altLang="ko-KR" sz="800" kern="0" dirty="0" smtClean="0">
                <a:solidFill>
                  <a:srgbClr val="FF0000"/>
                </a:solidFill>
                <a:latin typeface="Arial" charset="0"/>
                <a:ea typeface="MS Gothic" charset="-128"/>
                <a:cs typeface="ＭＳ Ｐゴシック" charset="0"/>
              </a:rPr>
              <a:t>CCA</a:t>
            </a:r>
          </a:p>
          <a:p>
            <a:pPr algn="ctr" defTabSz="914400">
              <a:defRPr/>
            </a:pPr>
            <a:r>
              <a:rPr lang="en-US" altLang="ko-KR" sz="800" kern="0" dirty="0" smtClean="0">
                <a:solidFill>
                  <a:srgbClr val="FF0000"/>
                </a:solidFill>
                <a:latin typeface="Arial" charset="0"/>
                <a:ea typeface="MS Gothic" charset="-128"/>
                <a:cs typeface="ＭＳ Ｐゴシック" charset="0"/>
              </a:rPr>
              <a:t>(busy)</a:t>
            </a:r>
            <a:endParaRPr lang="en-US" sz="800" kern="0" dirty="0" smtClean="0">
              <a:solidFill>
                <a:srgbClr val="FF0000"/>
              </a:solidFill>
              <a:latin typeface="Arial" charset="0"/>
              <a:ea typeface="MS Gothic" charset="-128"/>
              <a:cs typeface="ＭＳ Ｐゴシック" charset="0"/>
            </a:endParaRPr>
          </a:p>
        </p:txBody>
      </p:sp>
      <p:sp>
        <p:nvSpPr>
          <p:cNvPr id="41" name="Rectangle 40"/>
          <p:cNvSpPr>
            <a:spLocks noChangeArrowheads="1"/>
          </p:cNvSpPr>
          <p:nvPr/>
        </p:nvSpPr>
        <p:spPr bwMode="auto">
          <a:xfrm>
            <a:off x="1763688" y="2838014"/>
            <a:ext cx="474412" cy="245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MS Gothic" charset="-128"/>
                <a:cs typeface="ＭＳ Ｐゴシック" charset="0"/>
              </a:rPr>
              <a:t>CCA</a:t>
            </a:r>
          </a:p>
          <a:p>
            <a:pPr algn="ctr" defTabSz="914400"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MS Gothic" charset="-128"/>
                <a:cs typeface="ＭＳ Ｐゴシック" charset="0"/>
              </a:rPr>
              <a:t>(idle)</a:t>
            </a:r>
            <a:endParaRPr lang="en-US" sz="800" kern="0" dirty="0" smtClean="0">
              <a:solidFill>
                <a:sysClr val="windowText" lastClr="000000"/>
              </a:solidFill>
              <a:latin typeface="Arial" charset="0"/>
              <a:ea typeface="MS Gothic" charset="-128"/>
              <a:cs typeface="ＭＳ Ｐゴシック" charset="0"/>
            </a:endParaRPr>
          </a:p>
        </p:txBody>
      </p:sp>
      <p:cxnSp>
        <p:nvCxnSpPr>
          <p:cNvPr id="42" name="Straight Connector 41"/>
          <p:cNvCxnSpPr/>
          <p:nvPr/>
        </p:nvCxnSpPr>
        <p:spPr>
          <a:xfrm flipH="1" flipV="1">
            <a:off x="2406813" y="3125148"/>
            <a:ext cx="4500000" cy="15820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45" name="Rectangle 44"/>
          <p:cNvSpPr>
            <a:spLocks noChangeArrowheads="1"/>
          </p:cNvSpPr>
          <p:nvPr/>
        </p:nvSpPr>
        <p:spPr bwMode="auto">
          <a:xfrm>
            <a:off x="3084197" y="1657770"/>
            <a:ext cx="592044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L-Part</a:t>
            </a:r>
          </a:p>
        </p:txBody>
      </p:sp>
      <p:sp>
        <p:nvSpPr>
          <p:cNvPr id="46" name="Rectangle 45"/>
          <p:cNvSpPr>
            <a:spLocks noChangeArrowheads="1"/>
          </p:cNvSpPr>
          <p:nvPr/>
        </p:nvSpPr>
        <p:spPr bwMode="auto">
          <a:xfrm>
            <a:off x="3683695" y="1657770"/>
            <a:ext cx="288000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47" name="Rectangle 46"/>
          <p:cNvSpPr>
            <a:spLocks noChangeArrowheads="1"/>
          </p:cNvSpPr>
          <p:nvPr/>
        </p:nvSpPr>
        <p:spPr bwMode="auto">
          <a:xfrm>
            <a:off x="3981496" y="1657770"/>
            <a:ext cx="576000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HE-SIG-B</a:t>
            </a:r>
          </a:p>
        </p:txBody>
      </p:sp>
      <p:sp>
        <p:nvSpPr>
          <p:cNvPr id="48" name="Rectangle 47"/>
          <p:cNvSpPr>
            <a:spLocks noChangeArrowheads="1"/>
          </p:cNvSpPr>
          <p:nvPr/>
        </p:nvSpPr>
        <p:spPr bwMode="auto">
          <a:xfrm>
            <a:off x="4555013" y="1657769"/>
            <a:ext cx="449673" cy="146714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6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6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STF/LTF</a:t>
            </a:r>
          </a:p>
        </p:txBody>
      </p:sp>
      <p:sp>
        <p:nvSpPr>
          <p:cNvPr id="49" name="Rectangle 48"/>
          <p:cNvSpPr>
            <a:spLocks noChangeArrowheads="1"/>
          </p:cNvSpPr>
          <p:nvPr/>
        </p:nvSpPr>
        <p:spPr bwMode="auto">
          <a:xfrm>
            <a:off x="3084197" y="2397117"/>
            <a:ext cx="592044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L-Part</a:t>
            </a:r>
          </a:p>
        </p:txBody>
      </p:sp>
      <p:sp>
        <p:nvSpPr>
          <p:cNvPr id="50" name="Rectangle 5"/>
          <p:cNvSpPr>
            <a:spLocks noChangeArrowheads="1"/>
          </p:cNvSpPr>
          <p:nvPr/>
        </p:nvSpPr>
        <p:spPr bwMode="auto">
          <a:xfrm>
            <a:off x="3683695" y="2397117"/>
            <a:ext cx="288000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51" name="Rectangle 6"/>
          <p:cNvSpPr>
            <a:spLocks noChangeArrowheads="1"/>
          </p:cNvSpPr>
          <p:nvPr/>
        </p:nvSpPr>
        <p:spPr bwMode="auto">
          <a:xfrm>
            <a:off x="3981496" y="2397117"/>
            <a:ext cx="576000" cy="360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HE-SIG-B</a:t>
            </a:r>
          </a:p>
        </p:txBody>
      </p:sp>
      <p:sp>
        <p:nvSpPr>
          <p:cNvPr id="52" name="Rectangle 51"/>
          <p:cNvSpPr>
            <a:spLocks noChangeArrowheads="1"/>
          </p:cNvSpPr>
          <p:nvPr/>
        </p:nvSpPr>
        <p:spPr bwMode="auto">
          <a:xfrm>
            <a:off x="3084197" y="2764910"/>
            <a:ext cx="592044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L-LTF</a:t>
            </a:r>
          </a:p>
        </p:txBody>
      </p:sp>
      <p:sp>
        <p:nvSpPr>
          <p:cNvPr id="53" name="Rectangle 5"/>
          <p:cNvSpPr>
            <a:spLocks noChangeArrowheads="1"/>
          </p:cNvSpPr>
          <p:nvPr/>
        </p:nvSpPr>
        <p:spPr bwMode="auto">
          <a:xfrm>
            <a:off x="3683695" y="2764910"/>
            <a:ext cx="288000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54" name="Rectangle 6"/>
          <p:cNvSpPr>
            <a:spLocks noChangeArrowheads="1"/>
          </p:cNvSpPr>
          <p:nvPr/>
        </p:nvSpPr>
        <p:spPr bwMode="auto">
          <a:xfrm>
            <a:off x="3981496" y="2764910"/>
            <a:ext cx="576000" cy="360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HE-SIG-B</a:t>
            </a:r>
          </a:p>
        </p:txBody>
      </p:sp>
      <p:sp>
        <p:nvSpPr>
          <p:cNvPr id="55" name="Rectangle 54"/>
          <p:cNvSpPr>
            <a:spLocks noChangeArrowheads="1"/>
          </p:cNvSpPr>
          <p:nvPr/>
        </p:nvSpPr>
        <p:spPr bwMode="auto">
          <a:xfrm>
            <a:off x="5004686" y="1657531"/>
            <a:ext cx="1440000" cy="108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(C1)</a:t>
            </a:r>
          </a:p>
        </p:txBody>
      </p:sp>
      <p:sp>
        <p:nvSpPr>
          <p:cNvPr id="56" name="Rectangle 55"/>
          <p:cNvSpPr>
            <a:spLocks noChangeArrowheads="1"/>
          </p:cNvSpPr>
          <p:nvPr/>
        </p:nvSpPr>
        <p:spPr bwMode="auto">
          <a:xfrm>
            <a:off x="5004686" y="2445932"/>
            <a:ext cx="1440000" cy="108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(A1)</a:t>
            </a:r>
          </a:p>
        </p:txBody>
      </p:sp>
      <p:sp>
        <p:nvSpPr>
          <p:cNvPr id="57" name="Rectangle 56"/>
          <p:cNvSpPr>
            <a:spLocks noChangeArrowheads="1"/>
          </p:cNvSpPr>
          <p:nvPr/>
        </p:nvSpPr>
        <p:spPr bwMode="auto">
          <a:xfrm>
            <a:off x="5004686" y="1767442"/>
            <a:ext cx="1440000" cy="108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...</a:t>
            </a:r>
          </a:p>
        </p:txBody>
      </p:sp>
      <p:sp>
        <p:nvSpPr>
          <p:cNvPr id="58" name="Rectangle 57"/>
          <p:cNvSpPr>
            <a:spLocks noChangeArrowheads="1"/>
          </p:cNvSpPr>
          <p:nvPr/>
        </p:nvSpPr>
        <p:spPr bwMode="auto">
          <a:xfrm>
            <a:off x="5004686" y="2555843"/>
            <a:ext cx="1440000" cy="108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...</a:t>
            </a:r>
          </a:p>
        </p:txBody>
      </p:sp>
      <p:sp>
        <p:nvSpPr>
          <p:cNvPr id="59" name="Rectangle 58"/>
          <p:cNvSpPr>
            <a:spLocks noChangeArrowheads="1"/>
          </p:cNvSpPr>
          <p:nvPr/>
        </p:nvSpPr>
        <p:spPr bwMode="auto">
          <a:xfrm>
            <a:off x="5004686" y="1877353"/>
            <a:ext cx="1440000" cy="108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(Cn)</a:t>
            </a:r>
          </a:p>
        </p:txBody>
      </p:sp>
      <p:sp>
        <p:nvSpPr>
          <p:cNvPr id="61" name="Rectangle 60"/>
          <p:cNvSpPr>
            <a:spLocks noChangeArrowheads="1"/>
          </p:cNvSpPr>
          <p:nvPr/>
        </p:nvSpPr>
        <p:spPr bwMode="auto">
          <a:xfrm>
            <a:off x="5004686" y="2788723"/>
            <a:ext cx="1440000" cy="108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(B1)</a:t>
            </a:r>
          </a:p>
        </p:txBody>
      </p:sp>
      <p:sp>
        <p:nvSpPr>
          <p:cNvPr id="62" name="Rectangle 61"/>
          <p:cNvSpPr>
            <a:spLocks noChangeArrowheads="1"/>
          </p:cNvSpPr>
          <p:nvPr/>
        </p:nvSpPr>
        <p:spPr bwMode="auto">
          <a:xfrm>
            <a:off x="5004686" y="2900935"/>
            <a:ext cx="1440000" cy="108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...</a:t>
            </a:r>
          </a:p>
        </p:txBody>
      </p:sp>
      <p:sp>
        <p:nvSpPr>
          <p:cNvPr id="63" name="Rectangle 62"/>
          <p:cNvSpPr>
            <a:spLocks noChangeArrowheads="1"/>
          </p:cNvSpPr>
          <p:nvPr/>
        </p:nvSpPr>
        <p:spPr bwMode="auto">
          <a:xfrm>
            <a:off x="5004686" y="3021098"/>
            <a:ext cx="1440000" cy="108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</a:t>
            </a:r>
            <a:r>
              <a:rPr lang="en-US" sz="700" b="1" kern="0" dirty="0">
                <a:solidFill>
                  <a:prstClr val="black"/>
                </a:solidFill>
                <a:latin typeface="Arial" charset="0"/>
                <a:cs typeface="ＭＳ Ｐゴシック" charset="0"/>
              </a:rPr>
              <a:t>B</a:t>
            </a: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n)</a:t>
            </a:r>
          </a:p>
        </p:txBody>
      </p:sp>
      <p:sp>
        <p:nvSpPr>
          <p:cNvPr id="64" name="Rectangle 63"/>
          <p:cNvSpPr>
            <a:spLocks noChangeArrowheads="1"/>
          </p:cNvSpPr>
          <p:nvPr/>
        </p:nvSpPr>
        <p:spPr bwMode="auto">
          <a:xfrm>
            <a:off x="5004686" y="2672371"/>
            <a:ext cx="1440000" cy="108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(An)</a:t>
            </a:r>
          </a:p>
        </p:txBody>
      </p:sp>
      <p:sp>
        <p:nvSpPr>
          <p:cNvPr id="66" name="Rectangle 65"/>
          <p:cNvSpPr>
            <a:spLocks noChangeArrowheads="1"/>
          </p:cNvSpPr>
          <p:nvPr/>
        </p:nvSpPr>
        <p:spPr bwMode="auto">
          <a:xfrm>
            <a:off x="3084197" y="2029126"/>
            <a:ext cx="592044" cy="360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L-Part</a:t>
            </a:r>
          </a:p>
        </p:txBody>
      </p:sp>
      <p:sp>
        <p:nvSpPr>
          <p:cNvPr id="67" name="Rectangle 66"/>
          <p:cNvSpPr>
            <a:spLocks noChangeArrowheads="1"/>
          </p:cNvSpPr>
          <p:nvPr/>
        </p:nvSpPr>
        <p:spPr bwMode="auto">
          <a:xfrm>
            <a:off x="3683695" y="2029126"/>
            <a:ext cx="288000" cy="360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68" name="Rectangle 67"/>
          <p:cNvSpPr>
            <a:spLocks noChangeArrowheads="1"/>
          </p:cNvSpPr>
          <p:nvPr/>
        </p:nvSpPr>
        <p:spPr bwMode="auto">
          <a:xfrm>
            <a:off x="3983184" y="2029126"/>
            <a:ext cx="576000" cy="360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HE-SIG-B</a:t>
            </a:r>
          </a:p>
        </p:txBody>
      </p:sp>
      <p:sp>
        <p:nvSpPr>
          <p:cNvPr id="69" name="Rectangle 68"/>
          <p:cNvSpPr>
            <a:spLocks noChangeArrowheads="1"/>
          </p:cNvSpPr>
          <p:nvPr/>
        </p:nvSpPr>
        <p:spPr bwMode="auto">
          <a:xfrm>
            <a:off x="5004686" y="1989133"/>
            <a:ext cx="1440000" cy="108000"/>
          </a:xfrm>
          <a:prstGeom prst="rect">
            <a:avLst/>
          </a:prstGeom>
          <a:solidFill>
            <a:schemeClr val="bg1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(D1)</a:t>
            </a:r>
          </a:p>
        </p:txBody>
      </p:sp>
      <p:sp>
        <p:nvSpPr>
          <p:cNvPr id="70" name="Rectangle 69"/>
          <p:cNvSpPr>
            <a:spLocks noChangeArrowheads="1"/>
          </p:cNvSpPr>
          <p:nvPr/>
        </p:nvSpPr>
        <p:spPr bwMode="auto">
          <a:xfrm>
            <a:off x="5004686" y="2101345"/>
            <a:ext cx="1440000" cy="108000"/>
          </a:xfrm>
          <a:prstGeom prst="rect">
            <a:avLst/>
          </a:prstGeom>
          <a:solidFill>
            <a:schemeClr val="bg1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...</a:t>
            </a:r>
          </a:p>
        </p:txBody>
      </p:sp>
      <p:sp>
        <p:nvSpPr>
          <p:cNvPr id="71" name="Rectangle 70"/>
          <p:cNvSpPr>
            <a:spLocks noChangeArrowheads="1"/>
          </p:cNvSpPr>
          <p:nvPr/>
        </p:nvSpPr>
        <p:spPr bwMode="auto">
          <a:xfrm>
            <a:off x="5004686" y="2212004"/>
            <a:ext cx="1440000" cy="108000"/>
          </a:xfrm>
          <a:prstGeom prst="rect">
            <a:avLst/>
          </a:prstGeom>
          <a:solidFill>
            <a:schemeClr val="bg1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(Dn)</a:t>
            </a:r>
          </a:p>
        </p:txBody>
      </p:sp>
      <p:sp>
        <p:nvSpPr>
          <p:cNvPr id="73" name="Rectangle 72"/>
          <p:cNvSpPr>
            <a:spLocks noChangeArrowheads="1"/>
          </p:cNvSpPr>
          <p:nvPr/>
        </p:nvSpPr>
        <p:spPr bwMode="auto">
          <a:xfrm>
            <a:off x="6876256" y="2138077"/>
            <a:ext cx="757555" cy="138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>
              <a:defRPr/>
            </a:pPr>
            <a:r>
              <a:rPr lang="en-US" sz="800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nulled channel</a:t>
            </a:r>
            <a:endParaRPr lang="en-US" sz="800" kern="0" dirty="0" smtClean="0">
              <a:solidFill>
                <a:sysClr val="windowText" lastClr="000000"/>
              </a:solidFill>
              <a:latin typeface="Arial" charset="0"/>
              <a:ea typeface="MS Gothic" charset="-128"/>
              <a:cs typeface="ＭＳ Ｐゴシック" charset="0"/>
            </a:endParaRPr>
          </a:p>
        </p:txBody>
      </p:sp>
      <p:cxnSp>
        <p:nvCxnSpPr>
          <p:cNvPr id="74" name="Straight Arrow Connector 73"/>
          <p:cNvCxnSpPr>
            <a:stCxn id="73" idx="1"/>
            <a:endCxn id="76" idx="3"/>
          </p:cNvCxnSpPr>
          <p:nvPr/>
        </p:nvCxnSpPr>
        <p:spPr>
          <a:xfrm flipH="1" flipV="1">
            <a:off x="6516215" y="2206488"/>
            <a:ext cx="360041" cy="987"/>
          </a:xfrm>
          <a:prstGeom prst="straightConnector1">
            <a:avLst/>
          </a:prstGeom>
          <a:noFill/>
          <a:ln w="12700" cap="flat" cmpd="sng" algn="ctr">
            <a:solidFill>
              <a:srgbClr val="000000"/>
            </a:solidFill>
            <a:prstDash val="solid"/>
            <a:headEnd type="none"/>
            <a:tailEnd type="triangle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60" name="Rectangle 59"/>
          <p:cNvSpPr>
            <a:spLocks noChangeArrowheads="1"/>
          </p:cNvSpPr>
          <p:nvPr/>
        </p:nvSpPr>
        <p:spPr bwMode="auto">
          <a:xfrm>
            <a:off x="5004686" y="2329083"/>
            <a:ext cx="1440000" cy="108000"/>
          </a:xfrm>
          <a:prstGeom prst="rect">
            <a:avLst/>
          </a:prstGeom>
          <a:solidFill>
            <a:schemeClr val="bg1"/>
          </a:solidFill>
          <a:ln w="9525">
            <a:solidFill>
              <a:sysClr val="windowText" lastClr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(X)</a:t>
            </a:r>
          </a:p>
        </p:txBody>
      </p:sp>
      <p:sp>
        <p:nvSpPr>
          <p:cNvPr id="76" name="Rectangle 75"/>
          <p:cNvSpPr/>
          <p:nvPr/>
        </p:nvSpPr>
        <p:spPr bwMode="auto">
          <a:xfrm>
            <a:off x="3039460" y="2017770"/>
            <a:ext cx="3476755" cy="377436"/>
          </a:xfrm>
          <a:prstGeom prst="rect">
            <a:avLst/>
          </a:prstGeom>
          <a:solidFill>
            <a:schemeClr val="bg1">
              <a:alpha val="80000"/>
            </a:schemeClr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65" name="Oval 64"/>
          <p:cNvSpPr/>
          <p:nvPr/>
        </p:nvSpPr>
        <p:spPr bwMode="auto">
          <a:xfrm>
            <a:off x="3683695" y="2395206"/>
            <a:ext cx="288000" cy="369215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5" name="Oval 74"/>
          <p:cNvSpPr/>
          <p:nvPr/>
        </p:nvSpPr>
        <p:spPr bwMode="auto">
          <a:xfrm>
            <a:off x="3979149" y="2393949"/>
            <a:ext cx="252673" cy="730961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8" name="Rectangle 77"/>
          <p:cNvSpPr>
            <a:spLocks noChangeArrowheads="1"/>
          </p:cNvSpPr>
          <p:nvPr/>
        </p:nvSpPr>
        <p:spPr bwMode="auto">
          <a:xfrm>
            <a:off x="3642350" y="3264467"/>
            <a:ext cx="366366" cy="94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>
              <a:defRPr/>
            </a:pPr>
            <a:r>
              <a:rPr lang="en-US" sz="800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(A) BW</a:t>
            </a:r>
            <a:endParaRPr lang="en-US" sz="800" kern="0" dirty="0" smtClean="0">
              <a:solidFill>
                <a:sysClr val="windowText" lastClr="000000"/>
              </a:solidFill>
              <a:latin typeface="Arial" charset="0"/>
              <a:ea typeface="MS Gothic" charset="-128"/>
              <a:cs typeface="ＭＳ Ｐゴシック" charset="0"/>
            </a:endParaRPr>
          </a:p>
        </p:txBody>
      </p:sp>
      <p:sp>
        <p:nvSpPr>
          <p:cNvPr id="79" name="Rectangle 78"/>
          <p:cNvSpPr>
            <a:spLocks noChangeArrowheads="1"/>
          </p:cNvSpPr>
          <p:nvPr/>
        </p:nvSpPr>
        <p:spPr bwMode="auto">
          <a:xfrm>
            <a:off x="3748513" y="3514881"/>
            <a:ext cx="713944" cy="94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>
              <a:defRPr/>
            </a:pPr>
            <a:r>
              <a:rPr lang="en-US" sz="800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(B) RU allocation</a:t>
            </a:r>
            <a:endParaRPr lang="en-US" sz="800" kern="0" dirty="0" smtClean="0">
              <a:solidFill>
                <a:sysClr val="windowText" lastClr="000000"/>
              </a:solidFill>
              <a:latin typeface="Arial" charset="0"/>
              <a:ea typeface="MS Gothic" charset="-128"/>
              <a:cs typeface="ＭＳ Ｐゴシック" charset="0"/>
            </a:endParaRPr>
          </a:p>
        </p:txBody>
      </p:sp>
      <p:cxnSp>
        <p:nvCxnSpPr>
          <p:cNvPr id="81" name="Straight Arrow Connector 80"/>
          <p:cNvCxnSpPr>
            <a:stCxn id="78" idx="0"/>
            <a:endCxn id="53" idx="0"/>
          </p:cNvCxnSpPr>
          <p:nvPr/>
        </p:nvCxnSpPr>
        <p:spPr>
          <a:xfrm flipV="1">
            <a:off x="3825533" y="2764910"/>
            <a:ext cx="2162" cy="499557"/>
          </a:xfrm>
          <a:prstGeom prst="straightConnector1">
            <a:avLst/>
          </a:prstGeom>
          <a:noFill/>
          <a:ln w="12700" cap="flat" cmpd="sng" algn="ctr">
            <a:solidFill>
              <a:srgbClr val="FF0000"/>
            </a:solidFill>
            <a:prstDash val="solid"/>
            <a:headEnd type="none"/>
            <a:tailEnd type="triangle"/>
          </a:ln>
          <a:effectLst/>
        </p:spPr>
      </p:cxnSp>
      <p:cxnSp>
        <p:nvCxnSpPr>
          <p:cNvPr id="82" name="Straight Arrow Connector 81"/>
          <p:cNvCxnSpPr>
            <a:stCxn id="79" idx="0"/>
            <a:endCxn id="75" idx="4"/>
          </p:cNvCxnSpPr>
          <p:nvPr/>
        </p:nvCxnSpPr>
        <p:spPr>
          <a:xfrm flipV="1">
            <a:off x="4105485" y="3124910"/>
            <a:ext cx="1" cy="389971"/>
          </a:xfrm>
          <a:prstGeom prst="straightConnector1">
            <a:avLst/>
          </a:prstGeom>
          <a:noFill/>
          <a:ln w="12700" cap="flat" cmpd="sng" algn="ctr">
            <a:solidFill>
              <a:srgbClr val="FF0000"/>
            </a:solidFill>
            <a:prstDash val="solid"/>
            <a:headEnd type="none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297498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Signaling </a:t>
            </a:r>
            <a:r>
              <a:rPr lang="en-US" sz="2800" dirty="0" smtClean="0"/>
              <a:t>of </a:t>
            </a:r>
            <a:r>
              <a:rPr lang="en-US" sz="2800" dirty="0"/>
              <a:t>non-contiguous </a:t>
            </a:r>
            <a:r>
              <a:rPr lang="en-US" sz="2800" dirty="0" smtClean="0"/>
              <a:t>channel-bonding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Char char="•"/>
            </a:pPr>
            <a:r>
              <a:rPr lang="en-US" dirty="0" smtClean="0"/>
              <a:t>(A) Using SIG-A’s BW subfield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In SU PPDU, SIG-A’s BW subfield signals 20/40/80/160(80+80) MHz bandwidths only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In MU PPDU, SIG-A’s BW subfield is TBD that may </a:t>
            </a:r>
            <a:r>
              <a:rPr lang="en-US" dirty="0"/>
              <a:t>accommodate more </a:t>
            </a:r>
            <a:r>
              <a:rPr lang="en-US" dirty="0" smtClean="0"/>
              <a:t>bandwidth options than </a:t>
            </a:r>
            <a:r>
              <a:rPr lang="en-US" dirty="0"/>
              <a:t>in SU </a:t>
            </a:r>
            <a:r>
              <a:rPr lang="en-US" dirty="0" smtClean="0"/>
              <a:t>case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11ax may extend SIG-A’s BW subfield in DL MU to explicitly signal multiple TBD non-contiguous bandwidth options (e.g. P20+S40)</a:t>
            </a:r>
            <a:endParaRPr lang="en-US" dirty="0"/>
          </a:p>
          <a:p>
            <a:pPr lvl="1">
              <a:buFont typeface="Arial" charset="0"/>
              <a:buChar char="•"/>
            </a:pPr>
            <a:r>
              <a:rPr lang="en-US" dirty="0"/>
              <a:t>According to [2], BW subfield may require 3~7 bits </a:t>
            </a:r>
            <a:r>
              <a:rPr lang="en-US" dirty="0" smtClean="0"/>
              <a:t>according to channel bonding rules</a:t>
            </a:r>
            <a:endParaRPr lang="en-US" dirty="0"/>
          </a:p>
          <a:p>
            <a:pPr>
              <a:buFont typeface="Arial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Mar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8741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Signaling </a:t>
            </a:r>
            <a:r>
              <a:rPr lang="en-US" sz="2800" dirty="0" smtClean="0"/>
              <a:t>of </a:t>
            </a:r>
            <a:r>
              <a:rPr lang="en-US" sz="2800" dirty="0"/>
              <a:t>non-contiguous channel-bonding</a:t>
            </a:r>
          </a:p>
        </p:txBody>
      </p:sp>
      <p:sp>
        <p:nvSpPr>
          <p:cNvPr id="16" name="Content Placeholder 15"/>
          <p:cNvSpPr>
            <a:spLocks noGrp="1"/>
          </p:cNvSpPr>
          <p:nvPr>
            <p:ph idx="1"/>
          </p:nvPr>
        </p:nvSpPr>
        <p:spPr>
          <a:xfrm>
            <a:off x="685800" y="4537659"/>
            <a:ext cx="7770813" cy="1925238"/>
          </a:xfrm>
        </p:spPr>
        <p:txBody>
          <a:bodyPr>
            <a:normAutofit fontScale="70000" lnSpcReduction="20000"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(B) Using SIG-B’s RU allocation subfield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Add </a:t>
            </a:r>
            <a:r>
              <a:rPr lang="en-US" dirty="0"/>
              <a:t>additional Null RU indices to the current RU allocation definition (currently there are many TBD index ranges)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RU allocation subfield signals “242/484/996 Null” to indicate nulled secondary channels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No user specific subfields are sent corresponding to the Null RUs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No additional </a:t>
            </a:r>
            <a:r>
              <a:rPr lang="en-US" dirty="0"/>
              <a:t>signaling </a:t>
            </a:r>
            <a:r>
              <a:rPr lang="en-US" dirty="0" smtClean="0"/>
              <a:t>overheads </a:t>
            </a:r>
            <a:r>
              <a:rPr lang="en-US" dirty="0"/>
              <a:t>on SIG-A/B bit </a:t>
            </a:r>
            <a:r>
              <a:rPr lang="en-US" dirty="0" smtClean="0"/>
              <a:t>fields compared to the current design</a:t>
            </a:r>
            <a:endParaRPr lang="en-US" dirty="0"/>
          </a:p>
          <a:p>
            <a:pPr lvl="1">
              <a:buFont typeface="Arial" charset="0"/>
              <a:buChar char="•"/>
            </a:pPr>
            <a:r>
              <a:rPr lang="en-US" dirty="0" smtClean="0"/>
              <a:t>The </a:t>
            </a:r>
            <a:r>
              <a:rPr lang="en-US" dirty="0"/>
              <a:t>Null RU indices can be reused in </a:t>
            </a:r>
            <a:r>
              <a:rPr lang="en-US" dirty="0" smtClean="0"/>
              <a:t>MU-MIMO </a:t>
            </a:r>
            <a:r>
              <a:rPr lang="en-US" dirty="0"/>
              <a:t>signaling load balancing scenarios </a:t>
            </a:r>
            <a:r>
              <a:rPr lang="en-US" dirty="0" smtClean="0"/>
              <a:t>[4]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Mar 2016</a:t>
            </a:r>
            <a:endParaRPr lang="en-GB" dirty="0"/>
          </a:p>
        </p:txBody>
      </p:sp>
      <p:sp>
        <p:nvSpPr>
          <p:cNvPr id="167" name="Rectangle 5"/>
          <p:cNvSpPr>
            <a:spLocks noChangeArrowheads="1"/>
          </p:cNvSpPr>
          <p:nvPr/>
        </p:nvSpPr>
        <p:spPr bwMode="auto">
          <a:xfrm>
            <a:off x="3283362" y="3832598"/>
            <a:ext cx="144000" cy="360000"/>
          </a:xfrm>
          <a:prstGeom prst="rect">
            <a:avLst/>
          </a:prstGeom>
          <a:solidFill>
            <a:schemeClr val="bg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RA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b="1" kern="0" dirty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D</a:t>
            </a:r>
            <a:endParaRPr kumimoji="0" lang="en-US" sz="6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69" name="Rectangle 168"/>
          <p:cNvSpPr>
            <a:spLocks noChangeArrowheads="1"/>
          </p:cNvSpPr>
          <p:nvPr/>
        </p:nvSpPr>
        <p:spPr bwMode="auto">
          <a:xfrm>
            <a:off x="3436295" y="3832598"/>
            <a:ext cx="180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C/T</a:t>
            </a:r>
            <a:endParaRPr lang="en-US" sz="600" b="1" kern="0" dirty="0">
              <a:solidFill>
                <a:sysClr val="windowText" lastClr="000000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76" name="Rectangle 5"/>
          <p:cNvSpPr>
            <a:spLocks noChangeArrowheads="1"/>
          </p:cNvSpPr>
          <p:nvPr/>
        </p:nvSpPr>
        <p:spPr bwMode="auto">
          <a:xfrm>
            <a:off x="3616084" y="3832598"/>
            <a:ext cx="378000" cy="360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B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1</a:t>
            </a:r>
          </a:p>
        </p:txBody>
      </p:sp>
      <p:sp>
        <p:nvSpPr>
          <p:cNvPr id="177" name="Rectangle 176"/>
          <p:cNvSpPr>
            <a:spLocks noChangeArrowheads="1"/>
          </p:cNvSpPr>
          <p:nvPr/>
        </p:nvSpPr>
        <p:spPr bwMode="auto">
          <a:xfrm>
            <a:off x="4303892" y="3832598"/>
            <a:ext cx="378000" cy="360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B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n</a:t>
            </a:r>
          </a:p>
        </p:txBody>
      </p:sp>
      <p:sp>
        <p:nvSpPr>
          <p:cNvPr id="178" name="Rectangle 5"/>
          <p:cNvSpPr>
            <a:spLocks noChangeArrowheads="1"/>
          </p:cNvSpPr>
          <p:nvPr/>
        </p:nvSpPr>
        <p:spPr bwMode="auto">
          <a:xfrm>
            <a:off x="4687660" y="3832598"/>
            <a:ext cx="180000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C/T</a:t>
            </a:r>
            <a:endParaRPr kumimoji="0" lang="en-US" sz="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79" name="Rectangle 5"/>
          <p:cNvSpPr>
            <a:spLocks noChangeArrowheads="1"/>
          </p:cNvSpPr>
          <p:nvPr/>
        </p:nvSpPr>
        <p:spPr bwMode="auto">
          <a:xfrm>
            <a:off x="4004513" y="3832598"/>
            <a:ext cx="288000" cy="360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...</a:t>
            </a:r>
          </a:p>
        </p:txBody>
      </p:sp>
      <p:graphicFrame>
        <p:nvGraphicFramePr>
          <p:cNvPr id="201" name="Table 20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9833725"/>
              </p:ext>
            </p:extLst>
          </p:nvPr>
        </p:nvGraphicFramePr>
        <p:xfrm>
          <a:off x="75050" y="3421352"/>
          <a:ext cx="2201059" cy="921656"/>
        </p:xfrm>
        <a:graphic>
          <a:graphicData uri="http://schemas.openxmlformats.org/drawingml/2006/table">
            <a:tbl>
              <a:tblPr firstRow="1" firstCol="1" bandRow="1"/>
              <a:tblGrid>
                <a:gridCol w="417000"/>
                <a:gridCol w="152601"/>
                <a:gridCol w="152601"/>
                <a:gridCol w="152601"/>
                <a:gridCol w="152601"/>
                <a:gridCol w="152601"/>
                <a:gridCol w="152601"/>
                <a:gridCol w="152601"/>
                <a:gridCol w="152601"/>
                <a:gridCol w="152601"/>
                <a:gridCol w="410650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indices</a:t>
                      </a:r>
                      <a:endParaRPr lang="en-US" sz="8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#1</a:t>
                      </a:r>
                      <a:endParaRPr lang="en-US" sz="8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#2</a:t>
                      </a:r>
                      <a:endParaRPr lang="en-US" sz="8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#3</a:t>
                      </a:r>
                      <a:endParaRPr lang="en-US" sz="8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#4</a:t>
                      </a:r>
                      <a:endParaRPr lang="en-US" sz="8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#5</a:t>
                      </a:r>
                      <a:endParaRPr lang="en-US" sz="8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#6</a:t>
                      </a:r>
                      <a:endParaRPr lang="en-US" sz="8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#7</a:t>
                      </a:r>
                      <a:endParaRPr lang="en-US" sz="8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#8</a:t>
                      </a:r>
                      <a:endParaRPr lang="en-US" sz="8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#9</a:t>
                      </a:r>
                      <a:endParaRPr lang="en-US" sz="8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# of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Entries</a:t>
                      </a:r>
                      <a:endParaRPr lang="en-US" sz="8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631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...</a:t>
                      </a:r>
                      <a:endParaRPr lang="en-US" sz="8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...</a:t>
                      </a:r>
                      <a:endParaRPr lang="en-US" sz="8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...</a:t>
                      </a:r>
                      <a:endParaRPr lang="en-US" sz="800" dirty="0"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32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TBD</a:t>
                      </a:r>
                      <a:endParaRPr lang="en-US" sz="800" b="1" dirty="0">
                        <a:solidFill>
                          <a:srgbClr val="FF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242 Null</a:t>
                      </a:r>
                      <a:endParaRPr lang="en-US" sz="800" b="1" dirty="0">
                        <a:solidFill>
                          <a:srgbClr val="FF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</a:t>
                      </a:r>
                      <a:endParaRPr lang="en-US" sz="800" b="1" dirty="0">
                        <a:solidFill>
                          <a:srgbClr val="FF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32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TBD</a:t>
                      </a:r>
                      <a:endParaRPr lang="en-US" sz="800" b="1" dirty="0">
                        <a:solidFill>
                          <a:srgbClr val="FF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484 Null</a:t>
                      </a:r>
                      <a:endParaRPr lang="en-US" sz="800" b="1" dirty="0">
                        <a:solidFill>
                          <a:srgbClr val="FF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</a:t>
                      </a:r>
                      <a:endParaRPr lang="en-US" sz="800" b="1" dirty="0">
                        <a:solidFill>
                          <a:srgbClr val="FF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32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TBD</a:t>
                      </a:r>
                      <a:endParaRPr lang="en-US" sz="800" b="1" dirty="0">
                        <a:solidFill>
                          <a:srgbClr val="FF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996 Null</a:t>
                      </a:r>
                      <a:endParaRPr lang="en-US" sz="800" b="1" dirty="0">
                        <a:solidFill>
                          <a:srgbClr val="FF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solidFill>
                            <a:srgbClr val="FF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</a:t>
                      </a:r>
                      <a:endParaRPr lang="en-US" sz="800" b="1" dirty="0">
                        <a:solidFill>
                          <a:srgbClr val="FF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332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b="1" dirty="0">
                        <a:solidFill>
                          <a:srgbClr val="FF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9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800" b="1" dirty="0" smtClean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...</a:t>
                      </a:r>
                      <a:endParaRPr lang="en-US" sz="800" b="1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800" b="1" dirty="0">
                        <a:solidFill>
                          <a:srgbClr val="FF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8000" marR="18000" marT="4863" marB="360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203" name="Rectangle 5"/>
          <p:cNvSpPr>
            <a:spLocks noChangeArrowheads="1"/>
          </p:cNvSpPr>
          <p:nvPr/>
        </p:nvSpPr>
        <p:spPr bwMode="auto">
          <a:xfrm>
            <a:off x="746743" y="3215514"/>
            <a:ext cx="1016945" cy="203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RU allocation</a:t>
            </a:r>
            <a:endParaRPr kumimoji="0" lang="en-US" sz="80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cs typeface="ＭＳ Ｐゴシック" charset="0"/>
            </a:endParaRPr>
          </a:p>
        </p:txBody>
      </p:sp>
      <p:cxnSp>
        <p:nvCxnSpPr>
          <p:cNvPr id="40" name="Straight Connector 39"/>
          <p:cNvCxnSpPr/>
          <p:nvPr/>
        </p:nvCxnSpPr>
        <p:spPr>
          <a:xfrm flipH="1" flipV="1">
            <a:off x="2405120" y="2018216"/>
            <a:ext cx="4500000" cy="15820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41" name="Straight Connector 40"/>
          <p:cNvCxnSpPr/>
          <p:nvPr/>
        </p:nvCxnSpPr>
        <p:spPr>
          <a:xfrm flipH="1" flipV="1">
            <a:off x="2405120" y="2390383"/>
            <a:ext cx="4500000" cy="15820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42" name="Straight Connector 41"/>
          <p:cNvCxnSpPr/>
          <p:nvPr/>
        </p:nvCxnSpPr>
        <p:spPr>
          <a:xfrm flipH="1" flipV="1">
            <a:off x="2405120" y="2757606"/>
            <a:ext cx="4500000" cy="15820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2474623" y="1669086"/>
            <a:ext cx="555565" cy="71405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8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S40MHz</a:t>
            </a:r>
          </a:p>
        </p:txBody>
      </p:sp>
      <p:sp>
        <p:nvSpPr>
          <p:cNvPr id="44" name="Text Box 19"/>
          <p:cNvSpPr txBox="1">
            <a:spLocks noChangeArrowheads="1"/>
          </p:cNvSpPr>
          <p:nvPr/>
        </p:nvSpPr>
        <p:spPr bwMode="auto">
          <a:xfrm>
            <a:off x="2497416" y="1806296"/>
            <a:ext cx="455831" cy="10772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en-US" sz="70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(C)</a:t>
            </a:r>
            <a:endParaRPr lang="en-US" sz="700" dirty="0">
              <a:solidFill>
                <a:prstClr val="black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45" name="Text Box 19"/>
          <p:cNvSpPr txBox="1">
            <a:spLocks noChangeArrowheads="1"/>
          </p:cNvSpPr>
          <p:nvPr/>
        </p:nvSpPr>
        <p:spPr bwMode="auto">
          <a:xfrm>
            <a:off x="2497416" y="2165640"/>
            <a:ext cx="455831" cy="107722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en-US" sz="70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(D)</a:t>
            </a:r>
            <a:endParaRPr lang="en-US" sz="700" dirty="0">
              <a:solidFill>
                <a:prstClr val="black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46" name="Text Box 19"/>
          <p:cNvSpPr txBox="1">
            <a:spLocks noChangeArrowheads="1"/>
          </p:cNvSpPr>
          <p:nvPr/>
        </p:nvSpPr>
        <p:spPr bwMode="auto">
          <a:xfrm>
            <a:off x="2497416" y="2461623"/>
            <a:ext cx="455831" cy="215444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en-US" sz="700" b="1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P20MHz</a:t>
            </a:r>
          </a:p>
          <a:p>
            <a:pPr algn="ctr"/>
            <a:r>
              <a:rPr lang="en-US" sz="70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(A)</a:t>
            </a:r>
            <a:endParaRPr lang="en-US" sz="700" dirty="0">
              <a:solidFill>
                <a:prstClr val="black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47" name="Text Box 19"/>
          <p:cNvSpPr txBox="1">
            <a:spLocks noChangeArrowheads="1"/>
          </p:cNvSpPr>
          <p:nvPr/>
        </p:nvSpPr>
        <p:spPr bwMode="auto">
          <a:xfrm>
            <a:off x="2474624" y="2845965"/>
            <a:ext cx="501414" cy="215444"/>
          </a:xfrm>
          <a:prstGeom prst="rect">
            <a:avLst/>
          </a:prstGeom>
          <a:noFill/>
          <a:ln>
            <a:noFill/>
          </a:ln>
          <a:effectLst/>
        </p:spPr>
        <p:txBody>
          <a:bodyPr wrap="square" lIns="0" tIns="0" rIns="0" bIns="0" anchor="ctr">
            <a:spAutoFit/>
          </a:bodyPr>
          <a:lstStyle/>
          <a:p>
            <a:pPr algn="ctr"/>
            <a:r>
              <a:rPr lang="en-US" sz="700" b="1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S20MHz</a:t>
            </a:r>
          </a:p>
          <a:p>
            <a:pPr algn="ctr"/>
            <a:r>
              <a:rPr lang="en-US" sz="70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(B)</a:t>
            </a:r>
            <a:endParaRPr lang="en-US" sz="700" dirty="0">
              <a:solidFill>
                <a:prstClr val="black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48" name="Left Brace 47"/>
          <p:cNvSpPr/>
          <p:nvPr/>
        </p:nvSpPr>
        <p:spPr>
          <a:xfrm>
            <a:off x="2243041" y="1741166"/>
            <a:ext cx="134135" cy="648000"/>
          </a:xfrm>
          <a:prstGeom prst="leftBrace">
            <a:avLst/>
          </a:prstGeom>
          <a:noFill/>
          <a:ln w="3175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49263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"/>
            </a:endParaRPr>
          </a:p>
        </p:txBody>
      </p:sp>
      <p:sp>
        <p:nvSpPr>
          <p:cNvPr id="49" name="Rectangle 48"/>
          <p:cNvSpPr>
            <a:spLocks noChangeArrowheads="1"/>
          </p:cNvSpPr>
          <p:nvPr/>
        </p:nvSpPr>
        <p:spPr bwMode="auto">
          <a:xfrm>
            <a:off x="1763688" y="1735535"/>
            <a:ext cx="474412" cy="245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MS Gothic" charset="-128"/>
                <a:cs typeface="ＭＳ Ｐゴシック" charset="0"/>
              </a:rPr>
              <a:t>CCA</a:t>
            </a:r>
          </a:p>
          <a:p>
            <a:pPr algn="ctr" defTabSz="914400"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MS Gothic" charset="-128"/>
                <a:cs typeface="ＭＳ Ｐゴシック" charset="0"/>
              </a:rPr>
              <a:t>(idle)</a:t>
            </a:r>
            <a:endParaRPr lang="en-US" sz="800" kern="0" dirty="0" smtClean="0">
              <a:solidFill>
                <a:sysClr val="windowText" lastClr="000000"/>
              </a:solidFill>
              <a:latin typeface="Arial" charset="0"/>
              <a:ea typeface="MS Gothic" charset="-128"/>
              <a:cs typeface="ＭＳ Ｐゴシック" charset="0"/>
            </a:endParaRPr>
          </a:p>
        </p:txBody>
      </p:sp>
      <p:sp>
        <p:nvSpPr>
          <p:cNvPr id="50" name="Left Brace 49"/>
          <p:cNvSpPr/>
          <p:nvPr/>
        </p:nvSpPr>
        <p:spPr>
          <a:xfrm>
            <a:off x="2243041" y="2409753"/>
            <a:ext cx="134135" cy="324000"/>
          </a:xfrm>
          <a:prstGeom prst="leftBrace">
            <a:avLst/>
          </a:prstGeom>
          <a:noFill/>
          <a:ln w="3175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49263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"/>
            </a:endParaRPr>
          </a:p>
        </p:txBody>
      </p:sp>
      <p:sp>
        <p:nvSpPr>
          <p:cNvPr id="51" name="Left Brace 50"/>
          <p:cNvSpPr/>
          <p:nvPr/>
        </p:nvSpPr>
        <p:spPr>
          <a:xfrm>
            <a:off x="2243041" y="2789410"/>
            <a:ext cx="134135" cy="324000"/>
          </a:xfrm>
          <a:prstGeom prst="leftBrace">
            <a:avLst/>
          </a:prstGeom>
          <a:noFill/>
          <a:ln w="3175" cap="flat" cmpd="sng" algn="ctr">
            <a:solidFill>
              <a:srgbClr val="00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449263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"/>
            </a:endParaRPr>
          </a:p>
        </p:txBody>
      </p:sp>
      <p:sp>
        <p:nvSpPr>
          <p:cNvPr id="52" name="Rectangle 51"/>
          <p:cNvSpPr>
            <a:spLocks noChangeArrowheads="1"/>
          </p:cNvSpPr>
          <p:nvPr/>
        </p:nvSpPr>
        <p:spPr bwMode="auto">
          <a:xfrm>
            <a:off x="1763688" y="2453223"/>
            <a:ext cx="474412" cy="245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MS Gothic" charset="-128"/>
                <a:cs typeface="ＭＳ Ｐゴシック" charset="0"/>
              </a:rPr>
              <a:t>CCA</a:t>
            </a:r>
          </a:p>
          <a:p>
            <a:pPr algn="ctr" defTabSz="914400"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MS Gothic" charset="-128"/>
                <a:cs typeface="ＭＳ Ｐゴシック" charset="0"/>
              </a:rPr>
              <a:t>(idle)</a:t>
            </a:r>
            <a:endParaRPr lang="en-US" sz="800" kern="0" dirty="0" smtClean="0">
              <a:solidFill>
                <a:sysClr val="windowText" lastClr="000000"/>
              </a:solidFill>
              <a:latin typeface="Arial" charset="0"/>
              <a:ea typeface="MS Gothic" charset="-128"/>
              <a:cs typeface="ＭＳ Ｐゴシック" charset="0"/>
            </a:endParaRPr>
          </a:p>
        </p:txBody>
      </p:sp>
      <p:sp>
        <p:nvSpPr>
          <p:cNvPr id="53" name="Rectangle 52"/>
          <p:cNvSpPr>
            <a:spLocks noChangeArrowheads="1"/>
          </p:cNvSpPr>
          <p:nvPr/>
        </p:nvSpPr>
        <p:spPr bwMode="auto">
          <a:xfrm>
            <a:off x="1763688" y="2077730"/>
            <a:ext cx="474412" cy="245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>
              <a:defRPr/>
            </a:pPr>
            <a:r>
              <a:rPr lang="en-US" altLang="ko-KR" sz="800" kern="0" dirty="0" smtClean="0">
                <a:solidFill>
                  <a:srgbClr val="FF0000"/>
                </a:solidFill>
                <a:latin typeface="Arial" charset="0"/>
                <a:ea typeface="MS Gothic" charset="-128"/>
                <a:cs typeface="ＭＳ Ｐゴシック" charset="0"/>
              </a:rPr>
              <a:t>CCA</a:t>
            </a:r>
          </a:p>
          <a:p>
            <a:pPr algn="ctr" defTabSz="914400">
              <a:defRPr/>
            </a:pPr>
            <a:r>
              <a:rPr lang="en-US" altLang="ko-KR" sz="800" kern="0" dirty="0" smtClean="0">
                <a:solidFill>
                  <a:srgbClr val="FF0000"/>
                </a:solidFill>
                <a:latin typeface="Arial" charset="0"/>
                <a:ea typeface="MS Gothic" charset="-128"/>
                <a:cs typeface="ＭＳ Ｐゴシック" charset="0"/>
              </a:rPr>
              <a:t>(busy)</a:t>
            </a:r>
            <a:endParaRPr lang="en-US" sz="800" kern="0" dirty="0" smtClean="0">
              <a:solidFill>
                <a:srgbClr val="FF0000"/>
              </a:solidFill>
              <a:latin typeface="Arial" charset="0"/>
              <a:ea typeface="MS Gothic" charset="-128"/>
              <a:cs typeface="ＭＳ Ｐゴシック" charset="0"/>
            </a:endParaRPr>
          </a:p>
        </p:txBody>
      </p:sp>
      <p:sp>
        <p:nvSpPr>
          <p:cNvPr id="54" name="Rectangle 53"/>
          <p:cNvSpPr>
            <a:spLocks noChangeArrowheads="1"/>
          </p:cNvSpPr>
          <p:nvPr/>
        </p:nvSpPr>
        <p:spPr bwMode="auto">
          <a:xfrm>
            <a:off x="1763688" y="2838014"/>
            <a:ext cx="474412" cy="245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MS Gothic" charset="-128"/>
                <a:cs typeface="ＭＳ Ｐゴシック" charset="0"/>
              </a:rPr>
              <a:t>CCA</a:t>
            </a:r>
          </a:p>
          <a:p>
            <a:pPr algn="ctr" defTabSz="914400"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MS Gothic" charset="-128"/>
                <a:cs typeface="ＭＳ Ｐゴシック" charset="0"/>
              </a:rPr>
              <a:t>(idle)</a:t>
            </a:r>
            <a:endParaRPr lang="en-US" sz="800" kern="0" dirty="0" smtClean="0">
              <a:solidFill>
                <a:sysClr val="windowText" lastClr="000000"/>
              </a:solidFill>
              <a:latin typeface="Arial" charset="0"/>
              <a:ea typeface="MS Gothic" charset="-128"/>
              <a:cs typeface="ＭＳ Ｐゴシック" charset="0"/>
            </a:endParaRPr>
          </a:p>
        </p:txBody>
      </p:sp>
      <p:cxnSp>
        <p:nvCxnSpPr>
          <p:cNvPr id="55" name="Straight Connector 54"/>
          <p:cNvCxnSpPr/>
          <p:nvPr/>
        </p:nvCxnSpPr>
        <p:spPr>
          <a:xfrm flipH="1" flipV="1">
            <a:off x="2406813" y="3125148"/>
            <a:ext cx="4500000" cy="15820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56" name="Rectangle 55"/>
          <p:cNvSpPr>
            <a:spLocks noChangeArrowheads="1"/>
          </p:cNvSpPr>
          <p:nvPr/>
        </p:nvSpPr>
        <p:spPr bwMode="auto">
          <a:xfrm>
            <a:off x="3084197" y="1657770"/>
            <a:ext cx="592044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L-Part</a:t>
            </a:r>
          </a:p>
        </p:txBody>
      </p:sp>
      <p:sp>
        <p:nvSpPr>
          <p:cNvPr id="57" name="Rectangle 56"/>
          <p:cNvSpPr>
            <a:spLocks noChangeArrowheads="1"/>
          </p:cNvSpPr>
          <p:nvPr/>
        </p:nvSpPr>
        <p:spPr bwMode="auto">
          <a:xfrm>
            <a:off x="3683695" y="1657770"/>
            <a:ext cx="288000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58" name="Rectangle 57"/>
          <p:cNvSpPr>
            <a:spLocks noChangeArrowheads="1"/>
          </p:cNvSpPr>
          <p:nvPr/>
        </p:nvSpPr>
        <p:spPr bwMode="auto">
          <a:xfrm>
            <a:off x="3981496" y="1657770"/>
            <a:ext cx="576000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HE-SIG-B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(A,C)</a:t>
            </a:r>
          </a:p>
        </p:txBody>
      </p:sp>
      <p:sp>
        <p:nvSpPr>
          <p:cNvPr id="59" name="Rectangle 58"/>
          <p:cNvSpPr>
            <a:spLocks noChangeArrowheads="1"/>
          </p:cNvSpPr>
          <p:nvPr/>
        </p:nvSpPr>
        <p:spPr bwMode="auto">
          <a:xfrm>
            <a:off x="4555013" y="1657769"/>
            <a:ext cx="449673" cy="146714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6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6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STF/LTF</a:t>
            </a:r>
          </a:p>
        </p:txBody>
      </p:sp>
      <p:sp>
        <p:nvSpPr>
          <p:cNvPr id="60" name="Rectangle 59"/>
          <p:cNvSpPr>
            <a:spLocks noChangeArrowheads="1"/>
          </p:cNvSpPr>
          <p:nvPr/>
        </p:nvSpPr>
        <p:spPr bwMode="auto">
          <a:xfrm>
            <a:off x="3084197" y="2397117"/>
            <a:ext cx="592044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L-Part</a:t>
            </a:r>
          </a:p>
        </p:txBody>
      </p:sp>
      <p:sp>
        <p:nvSpPr>
          <p:cNvPr id="61" name="Rectangle 5"/>
          <p:cNvSpPr>
            <a:spLocks noChangeArrowheads="1"/>
          </p:cNvSpPr>
          <p:nvPr/>
        </p:nvSpPr>
        <p:spPr bwMode="auto">
          <a:xfrm>
            <a:off x="3683695" y="2397117"/>
            <a:ext cx="288000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62" name="Rectangle 6"/>
          <p:cNvSpPr>
            <a:spLocks noChangeArrowheads="1"/>
          </p:cNvSpPr>
          <p:nvPr/>
        </p:nvSpPr>
        <p:spPr bwMode="auto">
          <a:xfrm>
            <a:off x="3981496" y="2397117"/>
            <a:ext cx="576000" cy="360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HE-SIG-B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(A,C)</a:t>
            </a:r>
          </a:p>
        </p:txBody>
      </p:sp>
      <p:sp>
        <p:nvSpPr>
          <p:cNvPr id="63" name="Rectangle 62"/>
          <p:cNvSpPr>
            <a:spLocks noChangeArrowheads="1"/>
          </p:cNvSpPr>
          <p:nvPr/>
        </p:nvSpPr>
        <p:spPr bwMode="auto">
          <a:xfrm>
            <a:off x="3084197" y="2764910"/>
            <a:ext cx="592044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L-LTF</a:t>
            </a:r>
          </a:p>
        </p:txBody>
      </p:sp>
      <p:sp>
        <p:nvSpPr>
          <p:cNvPr id="64" name="Rectangle 5"/>
          <p:cNvSpPr>
            <a:spLocks noChangeArrowheads="1"/>
          </p:cNvSpPr>
          <p:nvPr/>
        </p:nvSpPr>
        <p:spPr bwMode="auto">
          <a:xfrm>
            <a:off x="3683695" y="2764910"/>
            <a:ext cx="288000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65" name="Rectangle 6"/>
          <p:cNvSpPr>
            <a:spLocks noChangeArrowheads="1"/>
          </p:cNvSpPr>
          <p:nvPr/>
        </p:nvSpPr>
        <p:spPr bwMode="auto">
          <a:xfrm>
            <a:off x="3981496" y="2764910"/>
            <a:ext cx="576000" cy="360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HE-SIG-B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(B,D)</a:t>
            </a:r>
          </a:p>
        </p:txBody>
      </p:sp>
      <p:sp>
        <p:nvSpPr>
          <p:cNvPr id="66" name="Rectangle 65"/>
          <p:cNvSpPr>
            <a:spLocks noChangeArrowheads="1"/>
          </p:cNvSpPr>
          <p:nvPr/>
        </p:nvSpPr>
        <p:spPr bwMode="auto">
          <a:xfrm>
            <a:off x="5004686" y="1657531"/>
            <a:ext cx="1440000" cy="108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(C1)</a:t>
            </a:r>
          </a:p>
        </p:txBody>
      </p:sp>
      <p:sp>
        <p:nvSpPr>
          <p:cNvPr id="67" name="Rectangle 66"/>
          <p:cNvSpPr>
            <a:spLocks noChangeArrowheads="1"/>
          </p:cNvSpPr>
          <p:nvPr/>
        </p:nvSpPr>
        <p:spPr bwMode="auto">
          <a:xfrm>
            <a:off x="5004686" y="2445932"/>
            <a:ext cx="1440000" cy="108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(A1)</a:t>
            </a:r>
          </a:p>
        </p:txBody>
      </p:sp>
      <p:sp>
        <p:nvSpPr>
          <p:cNvPr id="68" name="Rectangle 67"/>
          <p:cNvSpPr>
            <a:spLocks noChangeArrowheads="1"/>
          </p:cNvSpPr>
          <p:nvPr/>
        </p:nvSpPr>
        <p:spPr bwMode="auto">
          <a:xfrm>
            <a:off x="5004686" y="1767442"/>
            <a:ext cx="1440000" cy="108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...</a:t>
            </a:r>
          </a:p>
        </p:txBody>
      </p:sp>
      <p:sp>
        <p:nvSpPr>
          <p:cNvPr id="69" name="Rectangle 68"/>
          <p:cNvSpPr>
            <a:spLocks noChangeArrowheads="1"/>
          </p:cNvSpPr>
          <p:nvPr/>
        </p:nvSpPr>
        <p:spPr bwMode="auto">
          <a:xfrm>
            <a:off x="5004686" y="2555843"/>
            <a:ext cx="1440000" cy="108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...</a:t>
            </a:r>
          </a:p>
        </p:txBody>
      </p:sp>
      <p:sp>
        <p:nvSpPr>
          <p:cNvPr id="70" name="Rectangle 69"/>
          <p:cNvSpPr>
            <a:spLocks noChangeArrowheads="1"/>
          </p:cNvSpPr>
          <p:nvPr/>
        </p:nvSpPr>
        <p:spPr bwMode="auto">
          <a:xfrm>
            <a:off x="5004686" y="1877353"/>
            <a:ext cx="1440000" cy="108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(Cn)</a:t>
            </a:r>
          </a:p>
        </p:txBody>
      </p:sp>
      <p:sp>
        <p:nvSpPr>
          <p:cNvPr id="71" name="Rectangle 70"/>
          <p:cNvSpPr>
            <a:spLocks noChangeArrowheads="1"/>
          </p:cNvSpPr>
          <p:nvPr/>
        </p:nvSpPr>
        <p:spPr bwMode="auto">
          <a:xfrm>
            <a:off x="5004686" y="2788723"/>
            <a:ext cx="1440000" cy="108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(B1)</a:t>
            </a:r>
          </a:p>
        </p:txBody>
      </p:sp>
      <p:sp>
        <p:nvSpPr>
          <p:cNvPr id="72" name="Rectangle 71"/>
          <p:cNvSpPr>
            <a:spLocks noChangeArrowheads="1"/>
          </p:cNvSpPr>
          <p:nvPr/>
        </p:nvSpPr>
        <p:spPr bwMode="auto">
          <a:xfrm>
            <a:off x="5004686" y="2900935"/>
            <a:ext cx="1440000" cy="108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...</a:t>
            </a:r>
          </a:p>
        </p:txBody>
      </p:sp>
      <p:sp>
        <p:nvSpPr>
          <p:cNvPr id="73" name="Rectangle 72"/>
          <p:cNvSpPr>
            <a:spLocks noChangeArrowheads="1"/>
          </p:cNvSpPr>
          <p:nvPr/>
        </p:nvSpPr>
        <p:spPr bwMode="auto">
          <a:xfrm>
            <a:off x="5004686" y="3021098"/>
            <a:ext cx="1440000" cy="108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</a:t>
            </a:r>
            <a:r>
              <a:rPr lang="en-US" sz="700" b="1" kern="0" dirty="0">
                <a:solidFill>
                  <a:prstClr val="black"/>
                </a:solidFill>
                <a:latin typeface="Arial" charset="0"/>
                <a:cs typeface="ＭＳ Ｐゴシック" charset="0"/>
              </a:rPr>
              <a:t>B</a:t>
            </a: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n)</a:t>
            </a:r>
          </a:p>
        </p:txBody>
      </p:sp>
      <p:sp>
        <p:nvSpPr>
          <p:cNvPr id="74" name="Rectangle 73"/>
          <p:cNvSpPr>
            <a:spLocks noChangeArrowheads="1"/>
          </p:cNvSpPr>
          <p:nvPr/>
        </p:nvSpPr>
        <p:spPr bwMode="auto">
          <a:xfrm>
            <a:off x="5004686" y="2672371"/>
            <a:ext cx="1440000" cy="108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(An)</a:t>
            </a:r>
          </a:p>
        </p:txBody>
      </p:sp>
      <p:sp>
        <p:nvSpPr>
          <p:cNvPr id="75" name="Rectangle 74"/>
          <p:cNvSpPr>
            <a:spLocks noChangeArrowheads="1"/>
          </p:cNvSpPr>
          <p:nvPr/>
        </p:nvSpPr>
        <p:spPr bwMode="auto">
          <a:xfrm>
            <a:off x="3084197" y="2029126"/>
            <a:ext cx="592044" cy="360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L-Part</a:t>
            </a:r>
          </a:p>
        </p:txBody>
      </p:sp>
      <p:sp>
        <p:nvSpPr>
          <p:cNvPr id="76" name="Rectangle 75"/>
          <p:cNvSpPr>
            <a:spLocks noChangeArrowheads="1"/>
          </p:cNvSpPr>
          <p:nvPr/>
        </p:nvSpPr>
        <p:spPr bwMode="auto">
          <a:xfrm>
            <a:off x="3683695" y="2029126"/>
            <a:ext cx="288000" cy="360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77" name="Rectangle 76"/>
          <p:cNvSpPr>
            <a:spLocks noChangeArrowheads="1"/>
          </p:cNvSpPr>
          <p:nvPr/>
        </p:nvSpPr>
        <p:spPr bwMode="auto">
          <a:xfrm>
            <a:off x="3983184" y="2029126"/>
            <a:ext cx="576000" cy="360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HE-SIG-B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(B,D)</a:t>
            </a:r>
          </a:p>
        </p:txBody>
      </p:sp>
      <p:sp>
        <p:nvSpPr>
          <p:cNvPr id="83" name="Rectangle 82"/>
          <p:cNvSpPr>
            <a:spLocks noChangeArrowheads="1"/>
          </p:cNvSpPr>
          <p:nvPr/>
        </p:nvSpPr>
        <p:spPr bwMode="auto">
          <a:xfrm>
            <a:off x="5004686" y="2329083"/>
            <a:ext cx="1440000" cy="108000"/>
          </a:xfrm>
          <a:prstGeom prst="rect">
            <a:avLst/>
          </a:prstGeom>
          <a:solidFill>
            <a:schemeClr val="bg1"/>
          </a:solidFill>
          <a:ln w="9525">
            <a:solidFill>
              <a:sysClr val="windowText" lastClr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(X)</a:t>
            </a:r>
          </a:p>
        </p:txBody>
      </p:sp>
      <p:sp>
        <p:nvSpPr>
          <p:cNvPr id="86" name="Rectangle 5"/>
          <p:cNvSpPr>
            <a:spLocks noChangeArrowheads="1"/>
          </p:cNvSpPr>
          <p:nvPr/>
        </p:nvSpPr>
        <p:spPr bwMode="auto">
          <a:xfrm>
            <a:off x="3131840" y="3834398"/>
            <a:ext cx="144000" cy="3564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RA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b="1" kern="0" dirty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B</a:t>
            </a:r>
            <a:endParaRPr kumimoji="0" lang="en-US" sz="600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cxnSp>
        <p:nvCxnSpPr>
          <p:cNvPr id="90" name="Straight Connector 89"/>
          <p:cNvCxnSpPr>
            <a:stCxn id="167" idx="1"/>
          </p:cNvCxnSpPr>
          <p:nvPr/>
        </p:nvCxnSpPr>
        <p:spPr>
          <a:xfrm flipH="1" flipV="1">
            <a:off x="1475656" y="3867056"/>
            <a:ext cx="1807706" cy="145542"/>
          </a:xfrm>
          <a:prstGeom prst="line">
            <a:avLst/>
          </a:prstGeom>
          <a:ln w="3175" cmpd="sng">
            <a:solidFill>
              <a:srgbClr val="FF0000"/>
            </a:solidFill>
            <a:prstDash val="dash"/>
            <a:headEnd type="triangl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5" name="Rectangle 5"/>
          <p:cNvSpPr>
            <a:spLocks noChangeArrowheads="1"/>
          </p:cNvSpPr>
          <p:nvPr/>
        </p:nvSpPr>
        <p:spPr bwMode="auto">
          <a:xfrm>
            <a:off x="5920340" y="3829730"/>
            <a:ext cx="180000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C/T</a:t>
            </a:r>
          </a:p>
        </p:txBody>
      </p:sp>
      <p:sp>
        <p:nvSpPr>
          <p:cNvPr id="106" name="Rectangle 5"/>
          <p:cNvSpPr>
            <a:spLocks noChangeArrowheads="1"/>
          </p:cNvSpPr>
          <p:nvPr/>
        </p:nvSpPr>
        <p:spPr bwMode="auto">
          <a:xfrm>
            <a:off x="4867117" y="3829730"/>
            <a:ext cx="378000" cy="360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noProof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D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1</a:t>
            </a:r>
          </a:p>
        </p:txBody>
      </p:sp>
      <p:sp>
        <p:nvSpPr>
          <p:cNvPr id="107" name="Rectangle 5"/>
          <p:cNvSpPr>
            <a:spLocks noChangeArrowheads="1"/>
          </p:cNvSpPr>
          <p:nvPr/>
        </p:nvSpPr>
        <p:spPr bwMode="auto">
          <a:xfrm>
            <a:off x="5542340" y="3829730"/>
            <a:ext cx="378000" cy="360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D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n</a:t>
            </a:r>
          </a:p>
        </p:txBody>
      </p:sp>
      <p:sp>
        <p:nvSpPr>
          <p:cNvPr id="108" name="Rectangle 5"/>
          <p:cNvSpPr>
            <a:spLocks noChangeArrowheads="1"/>
          </p:cNvSpPr>
          <p:nvPr/>
        </p:nvSpPr>
        <p:spPr bwMode="auto">
          <a:xfrm>
            <a:off x="5246858" y="3829730"/>
            <a:ext cx="288000" cy="360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...</a:t>
            </a:r>
          </a:p>
        </p:txBody>
      </p:sp>
      <p:cxnSp>
        <p:nvCxnSpPr>
          <p:cNvPr id="109" name="Straight Connector 108"/>
          <p:cNvCxnSpPr/>
          <p:nvPr/>
        </p:nvCxnSpPr>
        <p:spPr>
          <a:xfrm flipH="1" flipV="1">
            <a:off x="4770908" y="3814068"/>
            <a:ext cx="1450726" cy="388178"/>
          </a:xfrm>
          <a:prstGeom prst="line">
            <a:avLst/>
          </a:prstGeom>
          <a:ln w="12700" cmpd="sng">
            <a:solidFill>
              <a:srgbClr val="FF0000"/>
            </a:solidFill>
            <a:prstDash val="dash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H="1">
            <a:off x="4808789" y="3789040"/>
            <a:ext cx="1360726" cy="433867"/>
          </a:xfrm>
          <a:prstGeom prst="line">
            <a:avLst/>
          </a:prstGeom>
          <a:ln w="12700" cmpd="sng">
            <a:solidFill>
              <a:srgbClr val="FF0000"/>
            </a:solidFill>
            <a:prstDash val="dash"/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1" name="Oval 90"/>
          <p:cNvSpPr/>
          <p:nvPr/>
        </p:nvSpPr>
        <p:spPr bwMode="auto">
          <a:xfrm>
            <a:off x="3979149" y="2393949"/>
            <a:ext cx="252673" cy="730961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2" name="Rectangle 5"/>
          <p:cNvSpPr>
            <a:spLocks noChangeArrowheads="1"/>
          </p:cNvSpPr>
          <p:nvPr/>
        </p:nvSpPr>
        <p:spPr bwMode="auto">
          <a:xfrm>
            <a:off x="2599854" y="3356992"/>
            <a:ext cx="531867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HE-SIG-B 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(A,C)</a:t>
            </a:r>
          </a:p>
        </p:txBody>
      </p:sp>
      <p:sp>
        <p:nvSpPr>
          <p:cNvPr id="93" name="Rectangle 5"/>
          <p:cNvSpPr>
            <a:spLocks noChangeArrowheads="1"/>
          </p:cNvSpPr>
          <p:nvPr/>
        </p:nvSpPr>
        <p:spPr bwMode="auto">
          <a:xfrm>
            <a:off x="3289793" y="3356992"/>
            <a:ext cx="144000" cy="360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RA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C</a:t>
            </a:r>
            <a:endParaRPr kumimoji="0" lang="en-US" sz="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94" name="Rectangle 5"/>
          <p:cNvSpPr>
            <a:spLocks noChangeArrowheads="1"/>
          </p:cNvSpPr>
          <p:nvPr/>
        </p:nvSpPr>
        <p:spPr bwMode="auto">
          <a:xfrm>
            <a:off x="3134545" y="3356992"/>
            <a:ext cx="144000" cy="360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RA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A</a:t>
            </a:r>
            <a:endParaRPr kumimoji="0" lang="en-US" sz="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95" name="Rectangle 94"/>
          <p:cNvSpPr>
            <a:spLocks noChangeArrowheads="1"/>
          </p:cNvSpPr>
          <p:nvPr/>
        </p:nvSpPr>
        <p:spPr bwMode="auto">
          <a:xfrm>
            <a:off x="3442726" y="3356992"/>
            <a:ext cx="180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C/T</a:t>
            </a:r>
            <a:endParaRPr lang="en-US" sz="600" b="1" kern="0" dirty="0">
              <a:solidFill>
                <a:sysClr val="windowText" lastClr="000000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96" name="Rectangle 95"/>
          <p:cNvSpPr>
            <a:spLocks noChangeArrowheads="1"/>
          </p:cNvSpPr>
          <p:nvPr/>
        </p:nvSpPr>
        <p:spPr bwMode="auto">
          <a:xfrm>
            <a:off x="4687458" y="3356992"/>
            <a:ext cx="180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C/T</a:t>
            </a:r>
          </a:p>
        </p:txBody>
      </p:sp>
      <p:sp>
        <p:nvSpPr>
          <p:cNvPr id="97" name="Rectangle 5"/>
          <p:cNvSpPr>
            <a:spLocks noChangeArrowheads="1"/>
          </p:cNvSpPr>
          <p:nvPr/>
        </p:nvSpPr>
        <p:spPr bwMode="auto">
          <a:xfrm>
            <a:off x="3622634" y="3356992"/>
            <a:ext cx="378000" cy="360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A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1</a:t>
            </a:r>
          </a:p>
        </p:txBody>
      </p:sp>
      <p:sp>
        <p:nvSpPr>
          <p:cNvPr id="98" name="Rectangle 5"/>
          <p:cNvSpPr>
            <a:spLocks noChangeArrowheads="1"/>
          </p:cNvSpPr>
          <p:nvPr/>
        </p:nvSpPr>
        <p:spPr bwMode="auto">
          <a:xfrm>
            <a:off x="4012518" y="3356992"/>
            <a:ext cx="288000" cy="360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...</a:t>
            </a:r>
          </a:p>
        </p:txBody>
      </p:sp>
      <p:sp>
        <p:nvSpPr>
          <p:cNvPr id="99" name="Rectangle 98"/>
          <p:cNvSpPr>
            <a:spLocks noChangeArrowheads="1"/>
          </p:cNvSpPr>
          <p:nvPr/>
        </p:nvSpPr>
        <p:spPr bwMode="auto">
          <a:xfrm>
            <a:off x="4304956" y="3356992"/>
            <a:ext cx="378000" cy="360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An</a:t>
            </a:r>
          </a:p>
        </p:txBody>
      </p:sp>
      <p:sp>
        <p:nvSpPr>
          <p:cNvPr id="100" name="Rectangle 5"/>
          <p:cNvSpPr>
            <a:spLocks noChangeArrowheads="1"/>
          </p:cNvSpPr>
          <p:nvPr/>
        </p:nvSpPr>
        <p:spPr bwMode="auto">
          <a:xfrm>
            <a:off x="4688724" y="3356992"/>
            <a:ext cx="180000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C/T</a:t>
            </a:r>
            <a:endParaRPr kumimoji="0" lang="en-US" sz="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101" name="Rectangle 5"/>
          <p:cNvSpPr>
            <a:spLocks noChangeArrowheads="1"/>
          </p:cNvSpPr>
          <p:nvPr/>
        </p:nvSpPr>
        <p:spPr bwMode="auto">
          <a:xfrm>
            <a:off x="5926890" y="3356992"/>
            <a:ext cx="180000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C/T</a:t>
            </a:r>
          </a:p>
        </p:txBody>
      </p:sp>
      <p:sp>
        <p:nvSpPr>
          <p:cNvPr id="102" name="Rectangle 5"/>
          <p:cNvSpPr>
            <a:spLocks noChangeArrowheads="1"/>
          </p:cNvSpPr>
          <p:nvPr/>
        </p:nvSpPr>
        <p:spPr bwMode="auto">
          <a:xfrm>
            <a:off x="4873667" y="3356992"/>
            <a:ext cx="378000" cy="360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C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1</a:t>
            </a:r>
          </a:p>
        </p:txBody>
      </p:sp>
      <p:sp>
        <p:nvSpPr>
          <p:cNvPr id="103" name="Rectangle 5"/>
          <p:cNvSpPr>
            <a:spLocks noChangeArrowheads="1"/>
          </p:cNvSpPr>
          <p:nvPr/>
        </p:nvSpPr>
        <p:spPr bwMode="auto">
          <a:xfrm>
            <a:off x="5548890" y="3356992"/>
            <a:ext cx="378000" cy="360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Cn</a:t>
            </a:r>
          </a:p>
        </p:txBody>
      </p:sp>
      <p:sp>
        <p:nvSpPr>
          <p:cNvPr id="104" name="Rectangle 5"/>
          <p:cNvSpPr>
            <a:spLocks noChangeArrowheads="1"/>
          </p:cNvSpPr>
          <p:nvPr/>
        </p:nvSpPr>
        <p:spPr bwMode="auto">
          <a:xfrm>
            <a:off x="5253408" y="3356992"/>
            <a:ext cx="288000" cy="360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...</a:t>
            </a:r>
          </a:p>
        </p:txBody>
      </p:sp>
      <p:sp>
        <p:nvSpPr>
          <p:cNvPr id="110" name="Rectangle 5"/>
          <p:cNvSpPr>
            <a:spLocks noChangeArrowheads="1"/>
          </p:cNvSpPr>
          <p:nvPr/>
        </p:nvSpPr>
        <p:spPr bwMode="auto">
          <a:xfrm>
            <a:off x="2599973" y="3867056"/>
            <a:ext cx="531867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HE-SIG-B 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(B,D)</a:t>
            </a:r>
          </a:p>
        </p:txBody>
      </p:sp>
      <p:sp>
        <p:nvSpPr>
          <p:cNvPr id="112" name="Rectangle 111"/>
          <p:cNvSpPr>
            <a:spLocks noChangeArrowheads="1"/>
          </p:cNvSpPr>
          <p:nvPr/>
        </p:nvSpPr>
        <p:spPr bwMode="auto">
          <a:xfrm>
            <a:off x="5004686" y="1989133"/>
            <a:ext cx="1440000" cy="108000"/>
          </a:xfrm>
          <a:prstGeom prst="rect">
            <a:avLst/>
          </a:prstGeom>
          <a:solidFill>
            <a:schemeClr val="bg1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(D1)</a:t>
            </a:r>
          </a:p>
        </p:txBody>
      </p:sp>
      <p:sp>
        <p:nvSpPr>
          <p:cNvPr id="113" name="Rectangle 112"/>
          <p:cNvSpPr>
            <a:spLocks noChangeArrowheads="1"/>
          </p:cNvSpPr>
          <p:nvPr/>
        </p:nvSpPr>
        <p:spPr bwMode="auto">
          <a:xfrm>
            <a:off x="5004686" y="2101345"/>
            <a:ext cx="1440000" cy="108000"/>
          </a:xfrm>
          <a:prstGeom prst="rect">
            <a:avLst/>
          </a:prstGeom>
          <a:solidFill>
            <a:schemeClr val="bg1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...</a:t>
            </a:r>
          </a:p>
        </p:txBody>
      </p:sp>
      <p:sp>
        <p:nvSpPr>
          <p:cNvPr id="115" name="Rectangle 114"/>
          <p:cNvSpPr>
            <a:spLocks noChangeArrowheads="1"/>
          </p:cNvSpPr>
          <p:nvPr/>
        </p:nvSpPr>
        <p:spPr bwMode="auto">
          <a:xfrm>
            <a:off x="5004686" y="2212004"/>
            <a:ext cx="1440000" cy="108000"/>
          </a:xfrm>
          <a:prstGeom prst="rect">
            <a:avLst/>
          </a:prstGeom>
          <a:solidFill>
            <a:schemeClr val="bg1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(Dn)</a:t>
            </a:r>
          </a:p>
        </p:txBody>
      </p:sp>
      <p:sp>
        <p:nvSpPr>
          <p:cNvPr id="89" name="Rectangle 88"/>
          <p:cNvSpPr/>
          <p:nvPr/>
        </p:nvSpPr>
        <p:spPr bwMode="auto">
          <a:xfrm>
            <a:off x="3039461" y="2038017"/>
            <a:ext cx="3476755" cy="346719"/>
          </a:xfrm>
          <a:prstGeom prst="rect">
            <a:avLst/>
          </a:prstGeom>
          <a:solidFill>
            <a:schemeClr val="bg1">
              <a:alpha val="80000"/>
            </a:schemeClr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18" name="Rectangle 117"/>
          <p:cNvSpPr>
            <a:spLocks noChangeArrowheads="1"/>
          </p:cNvSpPr>
          <p:nvPr/>
        </p:nvSpPr>
        <p:spPr bwMode="auto">
          <a:xfrm>
            <a:off x="6876256" y="2138077"/>
            <a:ext cx="757555" cy="1387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>
              <a:defRPr/>
            </a:pPr>
            <a:r>
              <a:rPr lang="en-US" sz="800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nulled channel</a:t>
            </a:r>
            <a:endParaRPr lang="en-US" sz="800" kern="0" dirty="0" smtClean="0">
              <a:solidFill>
                <a:sysClr val="windowText" lastClr="000000"/>
              </a:solidFill>
              <a:latin typeface="Arial" charset="0"/>
              <a:ea typeface="MS Gothic" charset="-128"/>
              <a:cs typeface="ＭＳ Ｐゴシック" charset="0"/>
            </a:endParaRPr>
          </a:p>
        </p:txBody>
      </p:sp>
      <p:cxnSp>
        <p:nvCxnSpPr>
          <p:cNvPr id="119" name="Straight Arrow Connector 118"/>
          <p:cNvCxnSpPr/>
          <p:nvPr/>
        </p:nvCxnSpPr>
        <p:spPr>
          <a:xfrm flipH="1" flipV="1">
            <a:off x="6516215" y="2206488"/>
            <a:ext cx="360041" cy="987"/>
          </a:xfrm>
          <a:prstGeom prst="straightConnector1">
            <a:avLst/>
          </a:prstGeom>
          <a:noFill/>
          <a:ln w="12700" cap="flat" cmpd="sng" algn="ctr">
            <a:solidFill>
              <a:srgbClr val="000000"/>
            </a:solidFill>
            <a:prstDash val="solid"/>
            <a:headEnd type="none"/>
            <a:tailEnd type="triangle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84" name="Oval 83"/>
          <p:cNvSpPr/>
          <p:nvPr/>
        </p:nvSpPr>
        <p:spPr bwMode="auto">
          <a:xfrm>
            <a:off x="3226031" y="3716992"/>
            <a:ext cx="252673" cy="561566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48099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Signaling of non-contiguous channel-bonding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543729"/>
            <a:ext cx="7770813" cy="1944751"/>
          </a:xfrm>
        </p:spPr>
        <p:txBody>
          <a:bodyPr>
            <a:normAutofit fontScale="77500" lnSpcReduction="20000"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In 80MHz OFDMA there is the center 26 RU, and its signaling within HE-SIG-B content channels is TBD (e.g. 1</a:t>
            </a:r>
            <a:r>
              <a:rPr lang="en-US" baseline="30000" dirty="0" smtClean="0"/>
              <a:t>st</a:t>
            </a:r>
            <a:r>
              <a:rPr lang="en-US" dirty="0" smtClean="0"/>
              <a:t> or 2</a:t>
            </a:r>
            <a:r>
              <a:rPr lang="en-US" baseline="30000" dirty="0" smtClean="0"/>
              <a:t>nd</a:t>
            </a:r>
            <a:r>
              <a:rPr lang="en-US" dirty="0" smtClean="0"/>
              <a:t>, fixed or dynamic)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In non-contiguous channel PPDU, when a secondary channel adjacent to the center 26 RU is nulled, the </a:t>
            </a:r>
            <a:r>
              <a:rPr lang="en-US" dirty="0"/>
              <a:t>center 26 </a:t>
            </a:r>
            <a:r>
              <a:rPr lang="en-US" dirty="0" smtClean="0"/>
              <a:t>RU also may be nulled</a:t>
            </a:r>
          </a:p>
          <a:p>
            <a:pPr>
              <a:buFont typeface="Arial" charset="0"/>
              <a:buChar char="•"/>
            </a:pPr>
            <a:r>
              <a:rPr lang="en-US" dirty="0" smtClean="0"/>
              <a:t>The proposed option </a:t>
            </a:r>
            <a:r>
              <a:rPr lang="en-US" dirty="0"/>
              <a:t>(B) signaling can explicitly identify the existence of </a:t>
            </a:r>
            <a:r>
              <a:rPr lang="en-US" dirty="0" smtClean="0"/>
              <a:t>the center </a:t>
            </a:r>
            <a:r>
              <a:rPr lang="en-US" dirty="0"/>
              <a:t>26 </a:t>
            </a:r>
            <a:r>
              <a:rPr lang="en-US" dirty="0" smtClean="0"/>
              <a:t>RU even </a:t>
            </a:r>
            <a:r>
              <a:rPr lang="en-US" dirty="0"/>
              <a:t>with the decoding failure of </a:t>
            </a:r>
            <a:r>
              <a:rPr lang="en-US" dirty="0" smtClean="0"/>
              <a:t>one SIG-B content </a:t>
            </a:r>
            <a:r>
              <a:rPr lang="en-US" dirty="0"/>
              <a:t>channel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Mar 2016</a:t>
            </a:r>
            <a:endParaRPr lang="en-GB" dirty="0"/>
          </a:p>
        </p:txBody>
      </p:sp>
      <p:sp>
        <p:nvSpPr>
          <p:cNvPr id="243" name="Rectangle 5"/>
          <p:cNvSpPr>
            <a:spLocks noChangeArrowheads="1"/>
          </p:cNvSpPr>
          <p:nvPr/>
        </p:nvSpPr>
        <p:spPr bwMode="auto">
          <a:xfrm>
            <a:off x="14231" y="3429749"/>
            <a:ext cx="811955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HE-SIG-B (A,</a:t>
            </a:r>
            <a:r>
              <a:rPr lang="ko-KR" altLang="en-US" sz="800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 </a:t>
            </a: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C)</a:t>
            </a:r>
          </a:p>
        </p:txBody>
      </p:sp>
      <p:sp>
        <p:nvSpPr>
          <p:cNvPr id="244" name="Rectangle 5"/>
          <p:cNvSpPr>
            <a:spLocks noChangeArrowheads="1"/>
          </p:cNvSpPr>
          <p:nvPr/>
        </p:nvSpPr>
        <p:spPr bwMode="auto">
          <a:xfrm>
            <a:off x="1043608" y="3429000"/>
            <a:ext cx="216000" cy="360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RA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b="1" kern="0" dirty="0" smtClean="0">
                <a:solidFill>
                  <a:srgbClr val="FF0000"/>
                </a:solidFill>
                <a:latin typeface="Arial" charset="0"/>
                <a:ea typeface=""/>
                <a:cs typeface="ＭＳ Ｐゴシック" charset="0"/>
              </a:rPr>
              <a:t>242</a:t>
            </a:r>
            <a:endParaRPr kumimoji="0" lang="en-US" sz="6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b="1" kern="0" dirty="0" smtClean="0">
                <a:solidFill>
                  <a:srgbClr val="FF0000"/>
                </a:solidFill>
                <a:latin typeface="Arial" charset="0"/>
                <a:ea typeface=""/>
                <a:cs typeface="ＭＳ Ｐゴシック" charset="0"/>
              </a:rPr>
              <a:t>(Null)</a:t>
            </a:r>
            <a:endParaRPr kumimoji="0" lang="en-US" sz="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245" name="Rectangle 5"/>
          <p:cNvSpPr>
            <a:spLocks noChangeArrowheads="1"/>
          </p:cNvSpPr>
          <p:nvPr/>
        </p:nvSpPr>
        <p:spPr bwMode="auto">
          <a:xfrm>
            <a:off x="1448344" y="3430893"/>
            <a:ext cx="378000" cy="360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A1</a:t>
            </a:r>
          </a:p>
        </p:txBody>
      </p:sp>
      <p:sp>
        <p:nvSpPr>
          <p:cNvPr id="246" name="Rectangle 245"/>
          <p:cNvSpPr>
            <a:spLocks noChangeArrowheads="1"/>
          </p:cNvSpPr>
          <p:nvPr/>
        </p:nvSpPr>
        <p:spPr bwMode="auto">
          <a:xfrm>
            <a:off x="827608" y="3430035"/>
            <a:ext cx="216000" cy="360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RA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A</a:t>
            </a:r>
            <a:endParaRPr kumimoji="0" lang="en-US" sz="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247" name="Rectangle 246"/>
          <p:cNvSpPr>
            <a:spLocks noChangeArrowheads="1"/>
          </p:cNvSpPr>
          <p:nvPr/>
        </p:nvSpPr>
        <p:spPr bwMode="auto">
          <a:xfrm>
            <a:off x="1264618" y="3429000"/>
            <a:ext cx="180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C/T</a:t>
            </a:r>
          </a:p>
        </p:txBody>
      </p:sp>
      <p:sp>
        <p:nvSpPr>
          <p:cNvPr id="248" name="Rectangle 5"/>
          <p:cNvSpPr>
            <a:spLocks noChangeArrowheads="1"/>
          </p:cNvSpPr>
          <p:nvPr/>
        </p:nvSpPr>
        <p:spPr bwMode="auto">
          <a:xfrm>
            <a:off x="1839796" y="3429000"/>
            <a:ext cx="288000" cy="360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...</a:t>
            </a:r>
          </a:p>
        </p:txBody>
      </p:sp>
      <p:sp>
        <p:nvSpPr>
          <p:cNvPr id="249" name="Rectangle 5"/>
          <p:cNvSpPr>
            <a:spLocks noChangeArrowheads="1"/>
          </p:cNvSpPr>
          <p:nvPr/>
        </p:nvSpPr>
        <p:spPr bwMode="auto">
          <a:xfrm>
            <a:off x="2135474" y="3429749"/>
            <a:ext cx="378000" cy="360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An</a:t>
            </a:r>
          </a:p>
        </p:txBody>
      </p:sp>
      <p:sp>
        <p:nvSpPr>
          <p:cNvPr id="250" name="Rectangle 5"/>
          <p:cNvSpPr>
            <a:spLocks noChangeArrowheads="1"/>
          </p:cNvSpPr>
          <p:nvPr/>
        </p:nvSpPr>
        <p:spPr bwMode="auto">
          <a:xfrm>
            <a:off x="2519242" y="3429749"/>
            <a:ext cx="180000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C/T</a:t>
            </a:r>
          </a:p>
        </p:txBody>
      </p:sp>
      <p:sp>
        <p:nvSpPr>
          <p:cNvPr id="251" name="Rectangle 5"/>
          <p:cNvSpPr>
            <a:spLocks noChangeArrowheads="1"/>
          </p:cNvSpPr>
          <p:nvPr/>
        </p:nvSpPr>
        <p:spPr bwMode="auto">
          <a:xfrm>
            <a:off x="15629" y="3842208"/>
            <a:ext cx="811955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 HE-SIG-B (B, D)</a:t>
            </a:r>
          </a:p>
        </p:txBody>
      </p:sp>
      <p:sp>
        <p:nvSpPr>
          <p:cNvPr id="252" name="Rectangle 5"/>
          <p:cNvSpPr>
            <a:spLocks noChangeArrowheads="1"/>
          </p:cNvSpPr>
          <p:nvPr/>
        </p:nvSpPr>
        <p:spPr bwMode="auto">
          <a:xfrm>
            <a:off x="1043608" y="3843386"/>
            <a:ext cx="216000" cy="360000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RA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D</a:t>
            </a:r>
          </a:p>
        </p:txBody>
      </p:sp>
      <p:sp>
        <p:nvSpPr>
          <p:cNvPr id="253" name="Rectangle 5"/>
          <p:cNvSpPr>
            <a:spLocks noChangeArrowheads="1"/>
          </p:cNvSpPr>
          <p:nvPr/>
        </p:nvSpPr>
        <p:spPr bwMode="auto">
          <a:xfrm>
            <a:off x="1448344" y="3843386"/>
            <a:ext cx="378000" cy="360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B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1</a:t>
            </a:r>
          </a:p>
        </p:txBody>
      </p:sp>
      <p:sp>
        <p:nvSpPr>
          <p:cNvPr id="254" name="Rectangle 5"/>
          <p:cNvSpPr>
            <a:spLocks noChangeArrowheads="1"/>
          </p:cNvSpPr>
          <p:nvPr/>
        </p:nvSpPr>
        <p:spPr bwMode="auto">
          <a:xfrm>
            <a:off x="827608" y="3843386"/>
            <a:ext cx="216000" cy="360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RA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B</a:t>
            </a:r>
            <a:endParaRPr kumimoji="0" lang="en-US" sz="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255" name="Rectangle 254"/>
          <p:cNvSpPr>
            <a:spLocks noChangeArrowheads="1"/>
          </p:cNvSpPr>
          <p:nvPr/>
        </p:nvSpPr>
        <p:spPr bwMode="auto">
          <a:xfrm>
            <a:off x="1264618" y="3843386"/>
            <a:ext cx="180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C/T</a:t>
            </a:r>
          </a:p>
        </p:txBody>
      </p:sp>
      <p:sp>
        <p:nvSpPr>
          <p:cNvPr id="256" name="Rectangle 5"/>
          <p:cNvSpPr>
            <a:spLocks noChangeArrowheads="1"/>
          </p:cNvSpPr>
          <p:nvPr/>
        </p:nvSpPr>
        <p:spPr bwMode="auto">
          <a:xfrm>
            <a:off x="1841194" y="3843386"/>
            <a:ext cx="288000" cy="360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...</a:t>
            </a:r>
          </a:p>
        </p:txBody>
      </p:sp>
      <p:sp>
        <p:nvSpPr>
          <p:cNvPr id="257" name="Rectangle 5"/>
          <p:cNvSpPr>
            <a:spLocks noChangeArrowheads="1"/>
          </p:cNvSpPr>
          <p:nvPr/>
        </p:nvSpPr>
        <p:spPr bwMode="auto">
          <a:xfrm>
            <a:off x="2136872" y="3843386"/>
            <a:ext cx="378000" cy="360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Bn</a:t>
            </a:r>
          </a:p>
        </p:txBody>
      </p:sp>
      <p:sp>
        <p:nvSpPr>
          <p:cNvPr id="258" name="Rectangle 5"/>
          <p:cNvSpPr>
            <a:spLocks noChangeArrowheads="1"/>
          </p:cNvSpPr>
          <p:nvPr/>
        </p:nvSpPr>
        <p:spPr bwMode="auto">
          <a:xfrm>
            <a:off x="2520640" y="3843386"/>
            <a:ext cx="180000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C/T</a:t>
            </a:r>
          </a:p>
        </p:txBody>
      </p:sp>
      <p:sp>
        <p:nvSpPr>
          <p:cNvPr id="259" name="Rectangle 5"/>
          <p:cNvSpPr>
            <a:spLocks noChangeArrowheads="1"/>
          </p:cNvSpPr>
          <p:nvPr/>
        </p:nvSpPr>
        <p:spPr bwMode="auto">
          <a:xfrm>
            <a:off x="2705184" y="3843386"/>
            <a:ext cx="378000" cy="360000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D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1</a:t>
            </a:r>
          </a:p>
        </p:txBody>
      </p:sp>
      <p:sp>
        <p:nvSpPr>
          <p:cNvPr id="260" name="Rectangle 5"/>
          <p:cNvSpPr>
            <a:spLocks noChangeArrowheads="1"/>
          </p:cNvSpPr>
          <p:nvPr/>
        </p:nvSpPr>
        <p:spPr bwMode="auto">
          <a:xfrm>
            <a:off x="3085356" y="3843386"/>
            <a:ext cx="288000" cy="360000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...</a:t>
            </a:r>
          </a:p>
        </p:txBody>
      </p:sp>
      <p:sp>
        <p:nvSpPr>
          <p:cNvPr id="261" name="Rectangle 260"/>
          <p:cNvSpPr>
            <a:spLocks noChangeArrowheads="1"/>
          </p:cNvSpPr>
          <p:nvPr/>
        </p:nvSpPr>
        <p:spPr bwMode="auto">
          <a:xfrm>
            <a:off x="3388206" y="3843386"/>
            <a:ext cx="378000" cy="360000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  <a:endParaRPr kumimoji="0" lang="en-US" sz="7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Dn</a:t>
            </a:r>
          </a:p>
        </p:txBody>
      </p:sp>
      <p:sp>
        <p:nvSpPr>
          <p:cNvPr id="262" name="Rectangle 5"/>
          <p:cNvSpPr>
            <a:spLocks noChangeArrowheads="1"/>
          </p:cNvSpPr>
          <p:nvPr/>
        </p:nvSpPr>
        <p:spPr bwMode="auto">
          <a:xfrm>
            <a:off x="3771974" y="3843386"/>
            <a:ext cx="180000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C/T</a:t>
            </a:r>
          </a:p>
        </p:txBody>
      </p:sp>
      <p:sp>
        <p:nvSpPr>
          <p:cNvPr id="263" name="Rectangle 262"/>
          <p:cNvSpPr>
            <a:spLocks noChangeArrowheads="1"/>
          </p:cNvSpPr>
          <p:nvPr/>
        </p:nvSpPr>
        <p:spPr bwMode="auto">
          <a:xfrm>
            <a:off x="4086182" y="3645064"/>
            <a:ext cx="378000" cy="360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00" b="1" kern="0" dirty="0" smtClean="0">
                <a:solidFill>
                  <a:schemeClr val="tx1"/>
                </a:solidFill>
                <a:latin typeface="Arial" charset="0"/>
                <a:ea typeface=""/>
                <a:cs typeface="ＭＳ Ｐゴシック" charset="0"/>
              </a:rPr>
              <a:t>STA</a:t>
            </a:r>
            <a:endParaRPr lang="en-US" sz="700" b="1" kern="0" dirty="0">
              <a:solidFill>
                <a:schemeClr val="tx1"/>
              </a:solidFill>
              <a:latin typeface="Arial" charset="0"/>
              <a:ea typeface=""/>
              <a:cs typeface="ＭＳ Ｐゴシック" charset="0"/>
            </a:endParaRP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00" b="1" kern="0" dirty="0">
                <a:solidFill>
                  <a:schemeClr val="tx1"/>
                </a:solidFill>
                <a:latin typeface="Arial" charset="0"/>
                <a:ea typeface=""/>
                <a:cs typeface="ＭＳ Ｐゴシック" charset="0"/>
              </a:rPr>
              <a:t>X</a:t>
            </a:r>
            <a:endParaRPr lang="en-US" sz="700" b="1" kern="0" dirty="0" smtClean="0">
              <a:solidFill>
                <a:schemeClr val="tx1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264" name="Rectangle 5"/>
          <p:cNvSpPr>
            <a:spLocks noChangeArrowheads="1"/>
          </p:cNvSpPr>
          <p:nvPr/>
        </p:nvSpPr>
        <p:spPr bwMode="auto">
          <a:xfrm>
            <a:off x="4464008" y="3645064"/>
            <a:ext cx="180000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C/T</a:t>
            </a:r>
          </a:p>
        </p:txBody>
      </p:sp>
      <p:sp>
        <p:nvSpPr>
          <p:cNvPr id="265" name="Rectangle 5"/>
          <p:cNvSpPr>
            <a:spLocks noChangeArrowheads="1"/>
          </p:cNvSpPr>
          <p:nvPr/>
        </p:nvSpPr>
        <p:spPr bwMode="auto">
          <a:xfrm>
            <a:off x="4932040" y="3429177"/>
            <a:ext cx="811955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HE-SIG-B (A,</a:t>
            </a:r>
            <a:r>
              <a:rPr lang="ko-KR" altLang="en-US" sz="800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 </a:t>
            </a: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C)</a:t>
            </a:r>
          </a:p>
        </p:txBody>
      </p:sp>
      <p:sp>
        <p:nvSpPr>
          <p:cNvPr id="266" name="Rectangle 5"/>
          <p:cNvSpPr>
            <a:spLocks noChangeArrowheads="1"/>
          </p:cNvSpPr>
          <p:nvPr/>
        </p:nvSpPr>
        <p:spPr bwMode="auto">
          <a:xfrm>
            <a:off x="5983930" y="3429000"/>
            <a:ext cx="216000" cy="360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RA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b="1" kern="0" dirty="0" smtClean="0">
                <a:solidFill>
                  <a:srgbClr val="FF0000"/>
                </a:solidFill>
                <a:latin typeface="Arial" charset="0"/>
                <a:ea typeface=""/>
                <a:cs typeface="ＭＳ Ｐゴシック" charset="0"/>
              </a:rPr>
              <a:t>484</a:t>
            </a:r>
            <a:endParaRPr kumimoji="0" lang="en-US" sz="6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b="1" kern="0" dirty="0" smtClean="0">
                <a:solidFill>
                  <a:srgbClr val="FF0000"/>
                </a:solidFill>
                <a:latin typeface="Arial" charset="0"/>
                <a:ea typeface=""/>
                <a:cs typeface="ＭＳ Ｐゴシック" charset="0"/>
              </a:rPr>
              <a:t>Null</a:t>
            </a:r>
            <a:endParaRPr kumimoji="0" lang="en-US" sz="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267" name="Rectangle 5"/>
          <p:cNvSpPr>
            <a:spLocks noChangeArrowheads="1"/>
          </p:cNvSpPr>
          <p:nvPr/>
        </p:nvSpPr>
        <p:spPr bwMode="auto">
          <a:xfrm>
            <a:off x="6377307" y="3429000"/>
            <a:ext cx="378000" cy="360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A1</a:t>
            </a:r>
          </a:p>
        </p:txBody>
      </p:sp>
      <p:sp>
        <p:nvSpPr>
          <p:cNvPr id="268" name="Rectangle 267"/>
          <p:cNvSpPr>
            <a:spLocks noChangeArrowheads="1"/>
          </p:cNvSpPr>
          <p:nvPr/>
        </p:nvSpPr>
        <p:spPr bwMode="auto">
          <a:xfrm>
            <a:off x="5762162" y="3429000"/>
            <a:ext cx="216000" cy="360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RA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A</a:t>
            </a:r>
            <a:endParaRPr kumimoji="0" lang="en-US" sz="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269" name="Rectangle 268"/>
          <p:cNvSpPr>
            <a:spLocks noChangeArrowheads="1"/>
          </p:cNvSpPr>
          <p:nvPr/>
        </p:nvSpPr>
        <p:spPr bwMode="auto">
          <a:xfrm>
            <a:off x="6191552" y="3429463"/>
            <a:ext cx="180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C/T</a:t>
            </a:r>
          </a:p>
        </p:txBody>
      </p:sp>
      <p:sp>
        <p:nvSpPr>
          <p:cNvPr id="270" name="Rectangle 5"/>
          <p:cNvSpPr>
            <a:spLocks noChangeArrowheads="1"/>
          </p:cNvSpPr>
          <p:nvPr/>
        </p:nvSpPr>
        <p:spPr bwMode="auto">
          <a:xfrm>
            <a:off x="6755862" y="3429000"/>
            <a:ext cx="288000" cy="360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...</a:t>
            </a:r>
          </a:p>
        </p:txBody>
      </p:sp>
      <p:sp>
        <p:nvSpPr>
          <p:cNvPr id="271" name="Rectangle 5"/>
          <p:cNvSpPr>
            <a:spLocks noChangeArrowheads="1"/>
          </p:cNvSpPr>
          <p:nvPr/>
        </p:nvSpPr>
        <p:spPr bwMode="auto">
          <a:xfrm>
            <a:off x="7053795" y="3429000"/>
            <a:ext cx="378000" cy="360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An</a:t>
            </a:r>
          </a:p>
        </p:txBody>
      </p:sp>
      <p:sp>
        <p:nvSpPr>
          <p:cNvPr id="272" name="Rectangle 5"/>
          <p:cNvSpPr>
            <a:spLocks noChangeArrowheads="1"/>
          </p:cNvSpPr>
          <p:nvPr/>
        </p:nvSpPr>
        <p:spPr bwMode="auto">
          <a:xfrm>
            <a:off x="7442990" y="3429000"/>
            <a:ext cx="180000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C/T</a:t>
            </a:r>
          </a:p>
        </p:txBody>
      </p:sp>
      <p:sp>
        <p:nvSpPr>
          <p:cNvPr id="273" name="Rectangle 5"/>
          <p:cNvSpPr>
            <a:spLocks noChangeArrowheads="1"/>
          </p:cNvSpPr>
          <p:nvPr/>
        </p:nvSpPr>
        <p:spPr bwMode="auto">
          <a:xfrm>
            <a:off x="4933438" y="3841636"/>
            <a:ext cx="811955" cy="3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ko-KR" sz="800" kern="0" dirty="0" smtClean="0">
                <a:solidFill>
                  <a:sysClr val="windowText" lastClr="000000"/>
                </a:solidFill>
                <a:latin typeface="Arial" charset="0"/>
                <a:ea typeface="맑은 고딕" charset="0"/>
                <a:cs typeface="ＭＳ Ｐゴシック" charset="0"/>
              </a:rPr>
              <a:t> HE-SIG-B (B, D)</a:t>
            </a:r>
          </a:p>
        </p:txBody>
      </p:sp>
      <p:sp>
        <p:nvSpPr>
          <p:cNvPr id="274" name="Rectangle 5"/>
          <p:cNvSpPr>
            <a:spLocks noChangeArrowheads="1"/>
          </p:cNvSpPr>
          <p:nvPr/>
        </p:nvSpPr>
        <p:spPr bwMode="auto">
          <a:xfrm>
            <a:off x="5983930" y="3843872"/>
            <a:ext cx="216000" cy="360000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RA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b="1" kern="0" dirty="0" smtClean="0">
                <a:solidFill>
                  <a:srgbClr val="FF0000"/>
                </a:solidFill>
                <a:latin typeface="Arial" charset="0"/>
                <a:ea typeface=""/>
                <a:cs typeface="ＭＳ Ｐゴシック" charset="0"/>
              </a:rPr>
              <a:t>484</a:t>
            </a:r>
            <a:endParaRPr kumimoji="0" lang="en-US" sz="6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00" b="1" kern="0" dirty="0" smtClean="0">
                <a:solidFill>
                  <a:srgbClr val="FF0000"/>
                </a:solidFill>
                <a:latin typeface="Arial" charset="0"/>
                <a:ea typeface=""/>
                <a:cs typeface="ＭＳ Ｐゴシック" charset="0"/>
              </a:rPr>
              <a:t>Null</a:t>
            </a:r>
            <a:endParaRPr kumimoji="0" lang="en-US" sz="6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275" name="Rectangle 5"/>
          <p:cNvSpPr>
            <a:spLocks noChangeArrowheads="1"/>
          </p:cNvSpPr>
          <p:nvPr/>
        </p:nvSpPr>
        <p:spPr bwMode="auto">
          <a:xfrm>
            <a:off x="6377307" y="3843872"/>
            <a:ext cx="378000" cy="360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B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1</a:t>
            </a:r>
          </a:p>
        </p:txBody>
      </p:sp>
      <p:sp>
        <p:nvSpPr>
          <p:cNvPr id="276" name="Rectangle 5"/>
          <p:cNvSpPr>
            <a:spLocks noChangeArrowheads="1"/>
          </p:cNvSpPr>
          <p:nvPr/>
        </p:nvSpPr>
        <p:spPr bwMode="auto">
          <a:xfrm>
            <a:off x="5762162" y="3843872"/>
            <a:ext cx="216000" cy="360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RA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B</a:t>
            </a:r>
            <a:endParaRPr kumimoji="0" lang="en-US" sz="600" b="1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277" name="Rectangle 276"/>
          <p:cNvSpPr>
            <a:spLocks noChangeArrowheads="1"/>
          </p:cNvSpPr>
          <p:nvPr/>
        </p:nvSpPr>
        <p:spPr bwMode="auto">
          <a:xfrm>
            <a:off x="6191552" y="3844335"/>
            <a:ext cx="180000" cy="360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600" b="1" kern="0" dirty="0" smtClean="0">
                <a:solidFill>
                  <a:sysClr val="windowText" lastClr="000000"/>
                </a:solidFill>
                <a:latin typeface="Arial" charset="0"/>
                <a:ea typeface=""/>
                <a:cs typeface="ＭＳ Ｐゴシック" charset="0"/>
              </a:rPr>
              <a:t>C/T</a:t>
            </a:r>
            <a:endParaRPr lang="en-US" sz="600" b="1" kern="0" dirty="0">
              <a:solidFill>
                <a:sysClr val="windowText" lastClr="000000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278" name="Rectangle 5"/>
          <p:cNvSpPr>
            <a:spLocks noChangeArrowheads="1"/>
          </p:cNvSpPr>
          <p:nvPr/>
        </p:nvSpPr>
        <p:spPr bwMode="auto">
          <a:xfrm>
            <a:off x="6755862" y="3843872"/>
            <a:ext cx="288000" cy="360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...</a:t>
            </a:r>
          </a:p>
        </p:txBody>
      </p:sp>
      <p:sp>
        <p:nvSpPr>
          <p:cNvPr id="279" name="Rectangle 5"/>
          <p:cNvSpPr>
            <a:spLocks noChangeArrowheads="1"/>
          </p:cNvSpPr>
          <p:nvPr/>
        </p:nvSpPr>
        <p:spPr bwMode="auto">
          <a:xfrm>
            <a:off x="7053795" y="3843872"/>
            <a:ext cx="378000" cy="360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STA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Bn</a:t>
            </a:r>
          </a:p>
        </p:txBody>
      </p:sp>
      <p:sp>
        <p:nvSpPr>
          <p:cNvPr id="280" name="Rectangle 5"/>
          <p:cNvSpPr>
            <a:spLocks noChangeArrowheads="1"/>
          </p:cNvSpPr>
          <p:nvPr/>
        </p:nvSpPr>
        <p:spPr bwMode="auto">
          <a:xfrm>
            <a:off x="7442990" y="3843872"/>
            <a:ext cx="180000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C/T</a:t>
            </a:r>
          </a:p>
        </p:txBody>
      </p:sp>
      <p:sp>
        <p:nvSpPr>
          <p:cNvPr id="302" name="Rectangle 301"/>
          <p:cNvSpPr>
            <a:spLocks noChangeArrowheads="1"/>
          </p:cNvSpPr>
          <p:nvPr/>
        </p:nvSpPr>
        <p:spPr bwMode="auto">
          <a:xfrm>
            <a:off x="7740352" y="3633346"/>
            <a:ext cx="378000" cy="360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00" b="1" kern="0" dirty="0" smtClean="0">
                <a:solidFill>
                  <a:schemeClr val="tx1"/>
                </a:solidFill>
                <a:latin typeface="Arial" charset="0"/>
                <a:ea typeface=""/>
                <a:cs typeface="ＭＳ Ｐゴシック" charset="0"/>
              </a:rPr>
              <a:t>STA</a:t>
            </a:r>
            <a:endParaRPr lang="en-US" sz="700" b="1" kern="0" dirty="0">
              <a:solidFill>
                <a:schemeClr val="tx1"/>
              </a:solidFill>
              <a:latin typeface="Arial" charset="0"/>
              <a:ea typeface=""/>
              <a:cs typeface="ＭＳ Ｐゴシック" charset="0"/>
            </a:endParaRP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sz="700" b="1" kern="0" dirty="0">
                <a:solidFill>
                  <a:schemeClr val="tx1"/>
                </a:solidFill>
                <a:latin typeface="Arial" charset="0"/>
                <a:ea typeface=""/>
                <a:cs typeface="ＭＳ Ｐゴシック" charset="0"/>
              </a:rPr>
              <a:t>X</a:t>
            </a:r>
            <a:endParaRPr lang="en-US" sz="700" b="1" kern="0" dirty="0" smtClean="0">
              <a:solidFill>
                <a:schemeClr val="tx1"/>
              </a:solidFill>
              <a:latin typeface="Arial" charset="0"/>
              <a:ea typeface=""/>
              <a:cs typeface="ＭＳ Ｐゴシック" charset="0"/>
            </a:endParaRPr>
          </a:p>
        </p:txBody>
      </p:sp>
      <p:sp>
        <p:nvSpPr>
          <p:cNvPr id="303" name="Rectangle 5"/>
          <p:cNvSpPr>
            <a:spLocks noChangeArrowheads="1"/>
          </p:cNvSpPr>
          <p:nvPr/>
        </p:nvSpPr>
        <p:spPr bwMode="auto">
          <a:xfrm>
            <a:off x="8124120" y="3633346"/>
            <a:ext cx="180000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C/T</a:t>
            </a:r>
          </a:p>
        </p:txBody>
      </p:sp>
      <p:cxnSp>
        <p:nvCxnSpPr>
          <p:cNvPr id="304" name="Straight Arrow Connector 303"/>
          <p:cNvCxnSpPr/>
          <p:nvPr/>
        </p:nvCxnSpPr>
        <p:spPr>
          <a:xfrm flipH="1" flipV="1">
            <a:off x="7740352" y="3645692"/>
            <a:ext cx="566271" cy="359372"/>
          </a:xfrm>
          <a:prstGeom prst="straightConnector1">
            <a:avLst/>
          </a:prstGeom>
          <a:noFill/>
          <a:ln w="28575" cap="flat" cmpd="sng" algn="ctr">
            <a:solidFill>
              <a:srgbClr val="FF0000"/>
            </a:solidFill>
            <a:prstDash val="sysDot"/>
            <a:headEnd type="none" w="med" len="med"/>
            <a:tailEnd type="none" w="med" len="me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cxnSp>
        <p:nvCxnSpPr>
          <p:cNvPr id="305" name="Straight Arrow Connector 304"/>
          <p:cNvCxnSpPr/>
          <p:nvPr/>
        </p:nvCxnSpPr>
        <p:spPr>
          <a:xfrm flipH="1">
            <a:off x="7750714" y="3633975"/>
            <a:ext cx="570246" cy="358021"/>
          </a:xfrm>
          <a:prstGeom prst="straightConnector1">
            <a:avLst/>
          </a:prstGeom>
          <a:noFill/>
          <a:ln w="28575" cap="flat" cmpd="sng" algn="ctr">
            <a:solidFill>
              <a:srgbClr val="FF0000"/>
            </a:solidFill>
            <a:prstDash val="sysDot"/>
            <a:headEnd type="none" w="med" len="med"/>
            <a:tailEnd type="none" w="med" len="med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320" name="Rectangle 319"/>
          <p:cNvSpPr>
            <a:spLocks noChangeArrowheads="1"/>
          </p:cNvSpPr>
          <p:nvPr/>
        </p:nvSpPr>
        <p:spPr bwMode="auto">
          <a:xfrm>
            <a:off x="827584" y="1657770"/>
            <a:ext cx="592044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L-Part</a:t>
            </a:r>
          </a:p>
        </p:txBody>
      </p:sp>
      <p:sp>
        <p:nvSpPr>
          <p:cNvPr id="321" name="Rectangle 320"/>
          <p:cNvSpPr>
            <a:spLocks noChangeArrowheads="1"/>
          </p:cNvSpPr>
          <p:nvPr/>
        </p:nvSpPr>
        <p:spPr bwMode="auto">
          <a:xfrm>
            <a:off x="1427082" y="1657770"/>
            <a:ext cx="288000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322" name="Rectangle 321"/>
          <p:cNvSpPr>
            <a:spLocks noChangeArrowheads="1"/>
          </p:cNvSpPr>
          <p:nvPr/>
        </p:nvSpPr>
        <p:spPr bwMode="auto">
          <a:xfrm>
            <a:off x="1724883" y="1657770"/>
            <a:ext cx="576000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HE-SIG-B</a:t>
            </a:r>
            <a:endParaRPr lang="ko-KR" altLang="en-US" sz="700" b="1" kern="0" dirty="0" smtClean="0">
              <a:solidFill>
                <a:sysClr val="windowText" lastClr="000000"/>
              </a:solidFill>
              <a:latin typeface="Arial" charset="0"/>
              <a:cs typeface="ＭＳ Ｐゴシック" charset="0"/>
            </a:endParaRPr>
          </a:p>
          <a:p>
            <a:pPr algn="ctr" defTabSz="914400">
              <a:defRPr/>
            </a:pPr>
            <a:r>
              <a:rPr lang="en-US" altLang="ko-KR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(A,C)</a:t>
            </a:r>
            <a:endParaRPr lang="en-US" sz="700" b="1" kern="0" dirty="0" smtClean="0">
              <a:solidFill>
                <a:sysClr val="windowText" lastClr="000000"/>
              </a:solidFill>
              <a:latin typeface="Arial" charset="0"/>
              <a:cs typeface="ＭＳ Ｐゴシック" charset="0"/>
            </a:endParaRPr>
          </a:p>
        </p:txBody>
      </p:sp>
      <p:sp>
        <p:nvSpPr>
          <p:cNvPr id="323" name="Rectangle 322"/>
          <p:cNvSpPr>
            <a:spLocks noChangeArrowheads="1"/>
          </p:cNvSpPr>
          <p:nvPr/>
        </p:nvSpPr>
        <p:spPr bwMode="auto">
          <a:xfrm>
            <a:off x="2298400" y="1657769"/>
            <a:ext cx="449673" cy="146714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6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6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STF/LTF</a:t>
            </a:r>
          </a:p>
        </p:txBody>
      </p:sp>
      <p:sp>
        <p:nvSpPr>
          <p:cNvPr id="324" name="Rectangle 323"/>
          <p:cNvSpPr>
            <a:spLocks noChangeArrowheads="1"/>
          </p:cNvSpPr>
          <p:nvPr/>
        </p:nvSpPr>
        <p:spPr bwMode="auto">
          <a:xfrm>
            <a:off x="827584" y="2397117"/>
            <a:ext cx="592044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L-Part</a:t>
            </a:r>
          </a:p>
        </p:txBody>
      </p:sp>
      <p:sp>
        <p:nvSpPr>
          <p:cNvPr id="325" name="Rectangle 5"/>
          <p:cNvSpPr>
            <a:spLocks noChangeArrowheads="1"/>
          </p:cNvSpPr>
          <p:nvPr/>
        </p:nvSpPr>
        <p:spPr bwMode="auto">
          <a:xfrm>
            <a:off x="1427082" y="2397117"/>
            <a:ext cx="288000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326" name="Rectangle 6"/>
          <p:cNvSpPr>
            <a:spLocks noChangeArrowheads="1"/>
          </p:cNvSpPr>
          <p:nvPr/>
        </p:nvSpPr>
        <p:spPr bwMode="auto">
          <a:xfrm>
            <a:off x="1724883" y="2397117"/>
            <a:ext cx="576000" cy="360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HE-SIG-B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(A,C)</a:t>
            </a:r>
          </a:p>
        </p:txBody>
      </p:sp>
      <p:sp>
        <p:nvSpPr>
          <p:cNvPr id="327" name="Rectangle 326"/>
          <p:cNvSpPr>
            <a:spLocks noChangeArrowheads="1"/>
          </p:cNvSpPr>
          <p:nvPr/>
        </p:nvSpPr>
        <p:spPr bwMode="auto">
          <a:xfrm>
            <a:off x="827584" y="2764910"/>
            <a:ext cx="592044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L-LTF</a:t>
            </a:r>
          </a:p>
        </p:txBody>
      </p:sp>
      <p:sp>
        <p:nvSpPr>
          <p:cNvPr id="328" name="Rectangle 5"/>
          <p:cNvSpPr>
            <a:spLocks noChangeArrowheads="1"/>
          </p:cNvSpPr>
          <p:nvPr/>
        </p:nvSpPr>
        <p:spPr bwMode="auto">
          <a:xfrm>
            <a:off x="1427082" y="2764910"/>
            <a:ext cx="288000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329" name="Rectangle 6"/>
          <p:cNvSpPr>
            <a:spLocks noChangeArrowheads="1"/>
          </p:cNvSpPr>
          <p:nvPr/>
        </p:nvSpPr>
        <p:spPr bwMode="auto">
          <a:xfrm>
            <a:off x="1724883" y="2764910"/>
            <a:ext cx="576000" cy="360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HE-SIG-B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(B,D)</a:t>
            </a:r>
          </a:p>
        </p:txBody>
      </p:sp>
      <p:sp>
        <p:nvSpPr>
          <p:cNvPr id="330" name="Rectangle 329"/>
          <p:cNvSpPr>
            <a:spLocks noChangeArrowheads="1"/>
          </p:cNvSpPr>
          <p:nvPr/>
        </p:nvSpPr>
        <p:spPr bwMode="auto">
          <a:xfrm>
            <a:off x="2748073" y="1657531"/>
            <a:ext cx="1440000" cy="108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(C1)</a:t>
            </a:r>
          </a:p>
        </p:txBody>
      </p:sp>
      <p:sp>
        <p:nvSpPr>
          <p:cNvPr id="331" name="Rectangle 330"/>
          <p:cNvSpPr>
            <a:spLocks noChangeArrowheads="1"/>
          </p:cNvSpPr>
          <p:nvPr/>
        </p:nvSpPr>
        <p:spPr bwMode="auto">
          <a:xfrm>
            <a:off x="2748073" y="2445932"/>
            <a:ext cx="1440000" cy="108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(A1)</a:t>
            </a:r>
          </a:p>
        </p:txBody>
      </p:sp>
      <p:sp>
        <p:nvSpPr>
          <p:cNvPr id="332" name="Rectangle 331"/>
          <p:cNvSpPr>
            <a:spLocks noChangeArrowheads="1"/>
          </p:cNvSpPr>
          <p:nvPr/>
        </p:nvSpPr>
        <p:spPr bwMode="auto">
          <a:xfrm>
            <a:off x="2748073" y="1767442"/>
            <a:ext cx="1440000" cy="108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...</a:t>
            </a:r>
          </a:p>
        </p:txBody>
      </p:sp>
      <p:sp>
        <p:nvSpPr>
          <p:cNvPr id="333" name="Rectangle 332"/>
          <p:cNvSpPr>
            <a:spLocks noChangeArrowheads="1"/>
          </p:cNvSpPr>
          <p:nvPr/>
        </p:nvSpPr>
        <p:spPr bwMode="auto">
          <a:xfrm>
            <a:off x="2748073" y="2555843"/>
            <a:ext cx="1440000" cy="108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...</a:t>
            </a:r>
          </a:p>
        </p:txBody>
      </p:sp>
      <p:sp>
        <p:nvSpPr>
          <p:cNvPr id="334" name="Rectangle 333"/>
          <p:cNvSpPr>
            <a:spLocks noChangeArrowheads="1"/>
          </p:cNvSpPr>
          <p:nvPr/>
        </p:nvSpPr>
        <p:spPr bwMode="auto">
          <a:xfrm>
            <a:off x="2748073" y="1877353"/>
            <a:ext cx="1440000" cy="108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(Cn)</a:t>
            </a:r>
          </a:p>
        </p:txBody>
      </p:sp>
      <p:sp>
        <p:nvSpPr>
          <p:cNvPr id="335" name="Rectangle 334"/>
          <p:cNvSpPr>
            <a:spLocks noChangeArrowheads="1"/>
          </p:cNvSpPr>
          <p:nvPr/>
        </p:nvSpPr>
        <p:spPr bwMode="auto">
          <a:xfrm>
            <a:off x="2748073" y="2788723"/>
            <a:ext cx="1440000" cy="108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(B1)</a:t>
            </a:r>
          </a:p>
        </p:txBody>
      </p:sp>
      <p:sp>
        <p:nvSpPr>
          <p:cNvPr id="336" name="Rectangle 335"/>
          <p:cNvSpPr>
            <a:spLocks noChangeArrowheads="1"/>
          </p:cNvSpPr>
          <p:nvPr/>
        </p:nvSpPr>
        <p:spPr bwMode="auto">
          <a:xfrm>
            <a:off x="2748073" y="2900935"/>
            <a:ext cx="1440000" cy="108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...</a:t>
            </a:r>
          </a:p>
        </p:txBody>
      </p:sp>
      <p:sp>
        <p:nvSpPr>
          <p:cNvPr id="337" name="Rectangle 336"/>
          <p:cNvSpPr>
            <a:spLocks noChangeArrowheads="1"/>
          </p:cNvSpPr>
          <p:nvPr/>
        </p:nvSpPr>
        <p:spPr bwMode="auto">
          <a:xfrm>
            <a:off x="2748073" y="3021098"/>
            <a:ext cx="1440000" cy="108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</a:t>
            </a:r>
            <a:r>
              <a:rPr lang="en-US" sz="700" b="1" kern="0" dirty="0">
                <a:solidFill>
                  <a:prstClr val="black"/>
                </a:solidFill>
                <a:latin typeface="Arial" charset="0"/>
                <a:cs typeface="ＭＳ Ｐゴシック" charset="0"/>
              </a:rPr>
              <a:t>B</a:t>
            </a: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n)</a:t>
            </a:r>
          </a:p>
        </p:txBody>
      </p:sp>
      <p:sp>
        <p:nvSpPr>
          <p:cNvPr id="338" name="Rectangle 337"/>
          <p:cNvSpPr>
            <a:spLocks noChangeArrowheads="1"/>
          </p:cNvSpPr>
          <p:nvPr/>
        </p:nvSpPr>
        <p:spPr bwMode="auto">
          <a:xfrm>
            <a:off x="2748073" y="2672371"/>
            <a:ext cx="1440000" cy="108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(An)</a:t>
            </a:r>
          </a:p>
        </p:txBody>
      </p:sp>
      <p:sp>
        <p:nvSpPr>
          <p:cNvPr id="339" name="Rectangle 338"/>
          <p:cNvSpPr>
            <a:spLocks noChangeArrowheads="1"/>
          </p:cNvSpPr>
          <p:nvPr/>
        </p:nvSpPr>
        <p:spPr bwMode="auto">
          <a:xfrm>
            <a:off x="827584" y="2029126"/>
            <a:ext cx="592044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L-Part</a:t>
            </a:r>
          </a:p>
        </p:txBody>
      </p:sp>
      <p:sp>
        <p:nvSpPr>
          <p:cNvPr id="340" name="Rectangle 339"/>
          <p:cNvSpPr>
            <a:spLocks noChangeArrowheads="1"/>
          </p:cNvSpPr>
          <p:nvPr/>
        </p:nvSpPr>
        <p:spPr bwMode="auto">
          <a:xfrm>
            <a:off x="1427082" y="2029126"/>
            <a:ext cx="288000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341" name="Rectangle 340"/>
          <p:cNvSpPr>
            <a:spLocks noChangeArrowheads="1"/>
          </p:cNvSpPr>
          <p:nvPr/>
        </p:nvSpPr>
        <p:spPr bwMode="auto">
          <a:xfrm>
            <a:off x="1726571" y="2029126"/>
            <a:ext cx="576000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HE-SIG-B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(B,D)</a:t>
            </a:r>
          </a:p>
        </p:txBody>
      </p:sp>
      <p:sp>
        <p:nvSpPr>
          <p:cNvPr id="342" name="Rectangle 341"/>
          <p:cNvSpPr>
            <a:spLocks noChangeArrowheads="1"/>
          </p:cNvSpPr>
          <p:nvPr/>
        </p:nvSpPr>
        <p:spPr bwMode="auto">
          <a:xfrm>
            <a:off x="2748073" y="2336832"/>
            <a:ext cx="1440000" cy="108000"/>
          </a:xfrm>
          <a:prstGeom prst="rect">
            <a:avLst/>
          </a:prstGeom>
          <a:solidFill>
            <a:srgbClr val="FFFF00"/>
          </a:solidFill>
          <a:ln w="9525">
            <a:solidFill>
              <a:sysClr val="windowText" lastClr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(X)</a:t>
            </a:r>
          </a:p>
        </p:txBody>
      </p:sp>
      <p:sp>
        <p:nvSpPr>
          <p:cNvPr id="343" name="Rectangle 342"/>
          <p:cNvSpPr>
            <a:spLocks noChangeArrowheads="1"/>
          </p:cNvSpPr>
          <p:nvPr/>
        </p:nvSpPr>
        <p:spPr bwMode="auto">
          <a:xfrm>
            <a:off x="2748073" y="1998424"/>
            <a:ext cx="1440000" cy="108000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R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U (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D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n)</a:t>
            </a:r>
          </a:p>
        </p:txBody>
      </p:sp>
      <p:sp>
        <p:nvSpPr>
          <p:cNvPr id="344" name="Rectangle 343"/>
          <p:cNvSpPr>
            <a:spLocks noChangeArrowheads="1"/>
          </p:cNvSpPr>
          <p:nvPr/>
        </p:nvSpPr>
        <p:spPr bwMode="auto">
          <a:xfrm>
            <a:off x="2748073" y="2112055"/>
            <a:ext cx="1440000" cy="108000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...</a:t>
            </a:r>
          </a:p>
        </p:txBody>
      </p:sp>
      <p:sp>
        <p:nvSpPr>
          <p:cNvPr id="345" name="Rectangle 344"/>
          <p:cNvSpPr>
            <a:spLocks noChangeArrowheads="1"/>
          </p:cNvSpPr>
          <p:nvPr/>
        </p:nvSpPr>
        <p:spPr bwMode="auto">
          <a:xfrm>
            <a:off x="2748073" y="2225686"/>
            <a:ext cx="1440000" cy="108000"/>
          </a:xfrm>
          <a:prstGeom prst="rect">
            <a:avLst/>
          </a:prstGeom>
          <a:solidFill>
            <a:srgbClr val="4F81BD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ea typeface=""/>
                <a:cs typeface="ＭＳ Ｐゴシック" charset="0"/>
              </a:rPr>
              <a:t>R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U (</a:t>
            </a:r>
            <a:r>
              <a:rPr kumimoji="0" lang="en-US" sz="7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D</a:t>
            </a:r>
            <a:r>
              <a:rPr kumimoji="0" lang="en-US" sz="7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"/>
                <a:cs typeface="ＭＳ Ｐゴシック" charset="0"/>
              </a:rPr>
              <a:t>n)</a:t>
            </a:r>
          </a:p>
        </p:txBody>
      </p:sp>
      <p:sp>
        <p:nvSpPr>
          <p:cNvPr id="348" name="Rectangle 347"/>
          <p:cNvSpPr/>
          <p:nvPr/>
        </p:nvSpPr>
        <p:spPr bwMode="auto">
          <a:xfrm>
            <a:off x="769967" y="1652437"/>
            <a:ext cx="3476755" cy="372477"/>
          </a:xfrm>
          <a:prstGeom prst="rect">
            <a:avLst/>
          </a:prstGeom>
          <a:solidFill>
            <a:schemeClr val="bg1">
              <a:alpha val="80000"/>
            </a:schemeClr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349" name="Rectangle 348"/>
          <p:cNvSpPr>
            <a:spLocks noChangeArrowheads="1"/>
          </p:cNvSpPr>
          <p:nvPr/>
        </p:nvSpPr>
        <p:spPr bwMode="auto">
          <a:xfrm>
            <a:off x="4832760" y="1657770"/>
            <a:ext cx="592044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L-Part</a:t>
            </a:r>
          </a:p>
        </p:txBody>
      </p:sp>
      <p:sp>
        <p:nvSpPr>
          <p:cNvPr id="350" name="Rectangle 349"/>
          <p:cNvSpPr>
            <a:spLocks noChangeArrowheads="1"/>
          </p:cNvSpPr>
          <p:nvPr/>
        </p:nvSpPr>
        <p:spPr bwMode="auto">
          <a:xfrm>
            <a:off x="5432258" y="1657770"/>
            <a:ext cx="288000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351" name="Rectangle 350"/>
          <p:cNvSpPr>
            <a:spLocks noChangeArrowheads="1"/>
          </p:cNvSpPr>
          <p:nvPr/>
        </p:nvSpPr>
        <p:spPr bwMode="auto">
          <a:xfrm>
            <a:off x="5730059" y="1657770"/>
            <a:ext cx="576000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HE-SIG-B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(A,C)</a:t>
            </a:r>
          </a:p>
        </p:txBody>
      </p:sp>
      <p:sp>
        <p:nvSpPr>
          <p:cNvPr id="352" name="Rectangle 351"/>
          <p:cNvSpPr>
            <a:spLocks noChangeArrowheads="1"/>
          </p:cNvSpPr>
          <p:nvPr/>
        </p:nvSpPr>
        <p:spPr bwMode="auto">
          <a:xfrm>
            <a:off x="6303576" y="1657769"/>
            <a:ext cx="449673" cy="146714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6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6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STF/LTF</a:t>
            </a:r>
          </a:p>
        </p:txBody>
      </p:sp>
      <p:sp>
        <p:nvSpPr>
          <p:cNvPr id="353" name="Rectangle 352"/>
          <p:cNvSpPr>
            <a:spLocks noChangeArrowheads="1"/>
          </p:cNvSpPr>
          <p:nvPr/>
        </p:nvSpPr>
        <p:spPr bwMode="auto">
          <a:xfrm>
            <a:off x="4832760" y="2397117"/>
            <a:ext cx="592044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L-Part</a:t>
            </a:r>
          </a:p>
        </p:txBody>
      </p:sp>
      <p:sp>
        <p:nvSpPr>
          <p:cNvPr id="354" name="Rectangle 5"/>
          <p:cNvSpPr>
            <a:spLocks noChangeArrowheads="1"/>
          </p:cNvSpPr>
          <p:nvPr/>
        </p:nvSpPr>
        <p:spPr bwMode="auto">
          <a:xfrm>
            <a:off x="5432258" y="2397117"/>
            <a:ext cx="288000" cy="360000"/>
          </a:xfrm>
          <a:prstGeom prst="rect">
            <a:avLst/>
          </a:prstGeom>
          <a:solidFill>
            <a:sysClr val="window" lastClr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355" name="Rectangle 6"/>
          <p:cNvSpPr>
            <a:spLocks noChangeArrowheads="1"/>
          </p:cNvSpPr>
          <p:nvPr/>
        </p:nvSpPr>
        <p:spPr bwMode="auto">
          <a:xfrm>
            <a:off x="5730059" y="2397117"/>
            <a:ext cx="576000" cy="360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HE-SIG-B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(A,C)</a:t>
            </a:r>
          </a:p>
        </p:txBody>
      </p:sp>
      <p:sp>
        <p:nvSpPr>
          <p:cNvPr id="356" name="Rectangle 355"/>
          <p:cNvSpPr>
            <a:spLocks noChangeArrowheads="1"/>
          </p:cNvSpPr>
          <p:nvPr/>
        </p:nvSpPr>
        <p:spPr bwMode="auto">
          <a:xfrm>
            <a:off x="4832760" y="2764910"/>
            <a:ext cx="592044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L-LTF</a:t>
            </a:r>
          </a:p>
        </p:txBody>
      </p:sp>
      <p:sp>
        <p:nvSpPr>
          <p:cNvPr id="357" name="Rectangle 5"/>
          <p:cNvSpPr>
            <a:spLocks noChangeArrowheads="1"/>
          </p:cNvSpPr>
          <p:nvPr/>
        </p:nvSpPr>
        <p:spPr bwMode="auto">
          <a:xfrm>
            <a:off x="5432258" y="2764910"/>
            <a:ext cx="288000" cy="360000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358" name="Rectangle 6"/>
          <p:cNvSpPr>
            <a:spLocks noChangeArrowheads="1"/>
          </p:cNvSpPr>
          <p:nvPr/>
        </p:nvSpPr>
        <p:spPr bwMode="auto">
          <a:xfrm>
            <a:off x="5730059" y="2764910"/>
            <a:ext cx="576000" cy="360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HE-SIG-B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(B,D)</a:t>
            </a:r>
          </a:p>
        </p:txBody>
      </p:sp>
      <p:sp>
        <p:nvSpPr>
          <p:cNvPr id="359" name="Rectangle 358"/>
          <p:cNvSpPr>
            <a:spLocks noChangeArrowheads="1"/>
          </p:cNvSpPr>
          <p:nvPr/>
        </p:nvSpPr>
        <p:spPr bwMode="auto">
          <a:xfrm>
            <a:off x="6753249" y="1657531"/>
            <a:ext cx="1440000" cy="108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(C1)</a:t>
            </a:r>
          </a:p>
        </p:txBody>
      </p:sp>
      <p:sp>
        <p:nvSpPr>
          <p:cNvPr id="360" name="Rectangle 359"/>
          <p:cNvSpPr>
            <a:spLocks noChangeArrowheads="1"/>
          </p:cNvSpPr>
          <p:nvPr/>
        </p:nvSpPr>
        <p:spPr bwMode="auto">
          <a:xfrm>
            <a:off x="6753249" y="2445932"/>
            <a:ext cx="1440000" cy="108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(A1)</a:t>
            </a:r>
          </a:p>
        </p:txBody>
      </p:sp>
      <p:sp>
        <p:nvSpPr>
          <p:cNvPr id="361" name="Rectangle 360"/>
          <p:cNvSpPr>
            <a:spLocks noChangeArrowheads="1"/>
          </p:cNvSpPr>
          <p:nvPr/>
        </p:nvSpPr>
        <p:spPr bwMode="auto">
          <a:xfrm>
            <a:off x="6753249" y="1767442"/>
            <a:ext cx="1440000" cy="108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...</a:t>
            </a:r>
          </a:p>
        </p:txBody>
      </p:sp>
      <p:sp>
        <p:nvSpPr>
          <p:cNvPr id="362" name="Rectangle 361"/>
          <p:cNvSpPr>
            <a:spLocks noChangeArrowheads="1"/>
          </p:cNvSpPr>
          <p:nvPr/>
        </p:nvSpPr>
        <p:spPr bwMode="auto">
          <a:xfrm>
            <a:off x="6753249" y="2555843"/>
            <a:ext cx="1440000" cy="108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...</a:t>
            </a:r>
          </a:p>
        </p:txBody>
      </p:sp>
      <p:sp>
        <p:nvSpPr>
          <p:cNvPr id="363" name="Rectangle 362"/>
          <p:cNvSpPr>
            <a:spLocks noChangeArrowheads="1"/>
          </p:cNvSpPr>
          <p:nvPr/>
        </p:nvSpPr>
        <p:spPr bwMode="auto">
          <a:xfrm>
            <a:off x="6753249" y="1877353"/>
            <a:ext cx="1440000" cy="108000"/>
          </a:xfrm>
          <a:prstGeom prst="rect">
            <a:avLst/>
          </a:prstGeom>
          <a:solidFill>
            <a:srgbClr val="C0504D">
              <a:lumMod val="20000"/>
              <a:lumOff val="8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(Cn)</a:t>
            </a:r>
          </a:p>
        </p:txBody>
      </p:sp>
      <p:sp>
        <p:nvSpPr>
          <p:cNvPr id="364" name="Rectangle 363"/>
          <p:cNvSpPr>
            <a:spLocks noChangeArrowheads="1"/>
          </p:cNvSpPr>
          <p:nvPr/>
        </p:nvSpPr>
        <p:spPr bwMode="auto">
          <a:xfrm>
            <a:off x="6753249" y="2788723"/>
            <a:ext cx="1440000" cy="108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(B1)</a:t>
            </a:r>
          </a:p>
        </p:txBody>
      </p:sp>
      <p:sp>
        <p:nvSpPr>
          <p:cNvPr id="365" name="Rectangle 364"/>
          <p:cNvSpPr>
            <a:spLocks noChangeArrowheads="1"/>
          </p:cNvSpPr>
          <p:nvPr/>
        </p:nvSpPr>
        <p:spPr bwMode="auto">
          <a:xfrm>
            <a:off x="6753249" y="2900935"/>
            <a:ext cx="1440000" cy="108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...</a:t>
            </a:r>
          </a:p>
        </p:txBody>
      </p:sp>
      <p:sp>
        <p:nvSpPr>
          <p:cNvPr id="366" name="Rectangle 365"/>
          <p:cNvSpPr>
            <a:spLocks noChangeArrowheads="1"/>
          </p:cNvSpPr>
          <p:nvPr/>
        </p:nvSpPr>
        <p:spPr bwMode="auto">
          <a:xfrm>
            <a:off x="6753249" y="3021098"/>
            <a:ext cx="1440000" cy="108000"/>
          </a:xfrm>
          <a:prstGeom prst="rect">
            <a:avLst/>
          </a:prstGeom>
          <a:solidFill>
            <a:srgbClr val="4F81BD">
              <a:lumMod val="60000"/>
              <a:lumOff val="4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</a:t>
            </a:r>
            <a:r>
              <a:rPr lang="en-US" sz="700" b="1" kern="0" dirty="0">
                <a:solidFill>
                  <a:prstClr val="black"/>
                </a:solidFill>
                <a:latin typeface="Arial" charset="0"/>
                <a:cs typeface="ＭＳ Ｐゴシック" charset="0"/>
              </a:rPr>
              <a:t>B</a:t>
            </a: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n)</a:t>
            </a:r>
          </a:p>
        </p:txBody>
      </p:sp>
      <p:sp>
        <p:nvSpPr>
          <p:cNvPr id="367" name="Rectangle 366"/>
          <p:cNvSpPr>
            <a:spLocks noChangeArrowheads="1"/>
          </p:cNvSpPr>
          <p:nvPr/>
        </p:nvSpPr>
        <p:spPr bwMode="auto">
          <a:xfrm>
            <a:off x="6753249" y="2672371"/>
            <a:ext cx="1440000" cy="108000"/>
          </a:xfrm>
          <a:prstGeom prst="rect">
            <a:avLst/>
          </a:prstGeom>
          <a:solidFill>
            <a:srgbClr val="C0504D">
              <a:lumMod val="60000"/>
              <a:lumOff val="40000"/>
            </a:srgbClr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(An)</a:t>
            </a:r>
          </a:p>
        </p:txBody>
      </p:sp>
      <p:sp>
        <p:nvSpPr>
          <p:cNvPr id="368" name="Rectangle 367"/>
          <p:cNvSpPr>
            <a:spLocks noChangeArrowheads="1"/>
          </p:cNvSpPr>
          <p:nvPr/>
        </p:nvSpPr>
        <p:spPr bwMode="auto">
          <a:xfrm>
            <a:off x="4832760" y="2029126"/>
            <a:ext cx="592044" cy="360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L-Part</a:t>
            </a:r>
          </a:p>
        </p:txBody>
      </p:sp>
      <p:sp>
        <p:nvSpPr>
          <p:cNvPr id="369" name="Rectangle 368"/>
          <p:cNvSpPr>
            <a:spLocks noChangeArrowheads="1"/>
          </p:cNvSpPr>
          <p:nvPr/>
        </p:nvSpPr>
        <p:spPr bwMode="auto">
          <a:xfrm>
            <a:off x="5432258" y="2029126"/>
            <a:ext cx="288000" cy="360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HE-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rgbClr val="000000"/>
                </a:solidFill>
                <a:latin typeface="Arial" charset="0"/>
                <a:cs typeface="ＭＳ Ｐゴシック" charset="0"/>
              </a:rPr>
              <a:t>SIG-A</a:t>
            </a:r>
          </a:p>
        </p:txBody>
      </p:sp>
      <p:sp>
        <p:nvSpPr>
          <p:cNvPr id="370" name="Rectangle 369"/>
          <p:cNvSpPr>
            <a:spLocks noChangeArrowheads="1"/>
          </p:cNvSpPr>
          <p:nvPr/>
        </p:nvSpPr>
        <p:spPr bwMode="auto">
          <a:xfrm>
            <a:off x="5731747" y="2029126"/>
            <a:ext cx="576000" cy="36000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Dup.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HE-SIG-B</a:t>
            </a:r>
          </a:p>
          <a:p>
            <a:pPr algn="ctr" defTabSz="914400">
              <a:defRPr/>
            </a:pPr>
            <a:r>
              <a:rPr lang="en-US" sz="700" b="1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(B,D)</a:t>
            </a:r>
          </a:p>
        </p:txBody>
      </p:sp>
      <p:sp>
        <p:nvSpPr>
          <p:cNvPr id="371" name="Rectangle 370"/>
          <p:cNvSpPr>
            <a:spLocks noChangeArrowheads="1"/>
          </p:cNvSpPr>
          <p:nvPr/>
        </p:nvSpPr>
        <p:spPr bwMode="auto">
          <a:xfrm>
            <a:off x="6753249" y="2329083"/>
            <a:ext cx="1440000" cy="108000"/>
          </a:xfrm>
          <a:prstGeom prst="rect">
            <a:avLst/>
          </a:prstGeom>
          <a:solidFill>
            <a:schemeClr val="bg1"/>
          </a:solidFill>
          <a:ln w="9525">
            <a:solidFill>
              <a:sysClr val="windowText" lastClr="000000"/>
            </a:solidFill>
            <a:prstDash val="dash"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(X)</a:t>
            </a:r>
          </a:p>
        </p:txBody>
      </p:sp>
      <p:sp>
        <p:nvSpPr>
          <p:cNvPr id="373" name="Rectangle 372"/>
          <p:cNvSpPr>
            <a:spLocks noChangeArrowheads="1"/>
          </p:cNvSpPr>
          <p:nvPr/>
        </p:nvSpPr>
        <p:spPr bwMode="auto">
          <a:xfrm>
            <a:off x="6753249" y="1989133"/>
            <a:ext cx="1440000" cy="108000"/>
          </a:xfrm>
          <a:prstGeom prst="rect">
            <a:avLst/>
          </a:prstGeom>
          <a:solidFill>
            <a:schemeClr val="bg1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(D1)</a:t>
            </a:r>
          </a:p>
        </p:txBody>
      </p:sp>
      <p:sp>
        <p:nvSpPr>
          <p:cNvPr id="374" name="Rectangle 373"/>
          <p:cNvSpPr>
            <a:spLocks noChangeArrowheads="1"/>
          </p:cNvSpPr>
          <p:nvPr/>
        </p:nvSpPr>
        <p:spPr bwMode="auto">
          <a:xfrm>
            <a:off x="6753249" y="2101345"/>
            <a:ext cx="1440000" cy="108000"/>
          </a:xfrm>
          <a:prstGeom prst="rect">
            <a:avLst/>
          </a:prstGeom>
          <a:solidFill>
            <a:schemeClr val="bg1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...</a:t>
            </a:r>
          </a:p>
        </p:txBody>
      </p:sp>
      <p:sp>
        <p:nvSpPr>
          <p:cNvPr id="375" name="Rectangle 374"/>
          <p:cNvSpPr>
            <a:spLocks noChangeArrowheads="1"/>
          </p:cNvSpPr>
          <p:nvPr/>
        </p:nvSpPr>
        <p:spPr bwMode="auto">
          <a:xfrm>
            <a:off x="6753249" y="2212004"/>
            <a:ext cx="1440000" cy="108000"/>
          </a:xfrm>
          <a:prstGeom prst="rect">
            <a:avLst/>
          </a:prstGeom>
          <a:solidFill>
            <a:schemeClr val="bg1"/>
          </a:solidFill>
          <a:ln w="9525">
            <a:solidFill>
              <a:sysClr val="windowText" lastClr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defTabSz="914400">
              <a:defRPr/>
            </a:pPr>
            <a:r>
              <a:rPr lang="en-US" sz="700" b="1" kern="0" dirty="0" smtClean="0">
                <a:solidFill>
                  <a:prstClr val="black"/>
                </a:solidFill>
                <a:latin typeface="Arial" charset="0"/>
                <a:cs typeface="ＭＳ Ｐゴシック" charset="0"/>
              </a:rPr>
              <a:t>RU (Dn)</a:t>
            </a:r>
          </a:p>
        </p:txBody>
      </p:sp>
      <p:sp>
        <p:nvSpPr>
          <p:cNvPr id="376" name="Rectangle 375"/>
          <p:cNvSpPr/>
          <p:nvPr/>
        </p:nvSpPr>
        <p:spPr bwMode="auto">
          <a:xfrm>
            <a:off x="4788024" y="1652437"/>
            <a:ext cx="3476755" cy="732299"/>
          </a:xfrm>
          <a:prstGeom prst="rect">
            <a:avLst/>
          </a:prstGeom>
          <a:solidFill>
            <a:schemeClr val="bg1">
              <a:alpha val="80000"/>
            </a:schemeClr>
          </a:solidFill>
          <a:ln w="9525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377" name="Rectangle 376"/>
          <p:cNvSpPr>
            <a:spLocks noChangeArrowheads="1"/>
          </p:cNvSpPr>
          <p:nvPr/>
        </p:nvSpPr>
        <p:spPr bwMode="auto">
          <a:xfrm>
            <a:off x="8589773" y="1839713"/>
            <a:ext cx="518732" cy="306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anchor="ctr"/>
          <a:lstStyle/>
          <a:p>
            <a:pPr defTabSz="914400">
              <a:defRPr/>
            </a:pPr>
            <a:r>
              <a:rPr lang="en-US" sz="800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nulled </a:t>
            </a:r>
          </a:p>
          <a:p>
            <a:pPr defTabSz="914400">
              <a:defRPr/>
            </a:pPr>
            <a:r>
              <a:rPr lang="en-US" sz="800" kern="0" dirty="0" smtClean="0">
                <a:solidFill>
                  <a:sysClr val="windowText" lastClr="000000"/>
                </a:solidFill>
                <a:latin typeface="Arial" charset="0"/>
                <a:cs typeface="ＭＳ Ｐゴシック" charset="0"/>
              </a:rPr>
              <a:t>channel</a:t>
            </a:r>
            <a:endParaRPr lang="en-US" sz="800" kern="0" dirty="0" smtClean="0">
              <a:solidFill>
                <a:sysClr val="windowText" lastClr="000000"/>
              </a:solidFill>
              <a:latin typeface="Arial" charset="0"/>
              <a:ea typeface="MS Gothic" charset="-128"/>
              <a:cs typeface="ＭＳ Ｐゴシック" charset="0"/>
            </a:endParaRPr>
          </a:p>
        </p:txBody>
      </p:sp>
      <p:cxnSp>
        <p:nvCxnSpPr>
          <p:cNvPr id="378" name="Straight Arrow Connector 377"/>
          <p:cNvCxnSpPr/>
          <p:nvPr/>
        </p:nvCxnSpPr>
        <p:spPr>
          <a:xfrm flipH="1" flipV="1">
            <a:off x="8264779" y="1985353"/>
            <a:ext cx="360041" cy="987"/>
          </a:xfrm>
          <a:prstGeom prst="straightConnector1">
            <a:avLst/>
          </a:prstGeom>
          <a:noFill/>
          <a:ln w="12700" cap="flat" cmpd="sng" algn="ctr">
            <a:solidFill>
              <a:srgbClr val="000000"/>
            </a:solidFill>
            <a:prstDash val="solid"/>
            <a:headEnd type="none"/>
            <a:tailEnd type="triangle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106" name="Oval 105"/>
          <p:cNvSpPr/>
          <p:nvPr/>
        </p:nvSpPr>
        <p:spPr bwMode="auto">
          <a:xfrm>
            <a:off x="1025822" y="3396554"/>
            <a:ext cx="252673" cy="464105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7" name="Oval 106"/>
          <p:cNvSpPr/>
          <p:nvPr/>
        </p:nvSpPr>
        <p:spPr bwMode="auto">
          <a:xfrm>
            <a:off x="5974130" y="3394754"/>
            <a:ext cx="252673" cy="464105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8" name="Oval 107"/>
          <p:cNvSpPr/>
          <p:nvPr/>
        </p:nvSpPr>
        <p:spPr bwMode="auto">
          <a:xfrm>
            <a:off x="5968362" y="3799313"/>
            <a:ext cx="252673" cy="464105"/>
          </a:xfrm>
          <a:prstGeom prst="ellipse">
            <a:avLst/>
          </a:prstGeom>
          <a:noFill/>
          <a:ln w="190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0195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Signaling of non-contiguous channel-bonding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HE-SIG-B transmission in secondary 20MHz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With option (B), SIG-A’s BW subfield signals only 20/40/80/160(80+80) MHz BW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Thus receiving STAs do not know the nulled secondary channels before SIG-B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Therefore, 1/2 SIG-B content channels should be transmitted at least for Primary 40MHz to signal nulled secondary channels (</a:t>
            </a:r>
            <a:r>
              <a:rPr lang="en-US" dirty="0"/>
              <a:t>u</a:t>
            </a:r>
            <a:r>
              <a:rPr lang="en-US" dirty="0" smtClean="0"/>
              <a:t>nless there is no RUs to be signaled by</a:t>
            </a:r>
            <a:r>
              <a:rPr lang="ko-KR" altLang="en-US" dirty="0" smtClean="0"/>
              <a:t> </a:t>
            </a:r>
            <a:r>
              <a:rPr lang="en-US" altLang="ko-KR" dirty="0" smtClean="0"/>
              <a:t>2</a:t>
            </a:r>
            <a:r>
              <a:rPr lang="en-US" altLang="ko-KR" baseline="30000" dirty="0" smtClean="0"/>
              <a:t>nd</a:t>
            </a:r>
            <a:r>
              <a:rPr lang="en-US" altLang="ko-KR" dirty="0" smtClean="0"/>
              <a:t> SIG-B content channel)</a:t>
            </a:r>
          </a:p>
          <a:p>
            <a:pPr lvl="1">
              <a:buFont typeface="Arial" charset="0"/>
              <a:buChar char="•"/>
            </a:pPr>
            <a:r>
              <a:rPr lang="en-US" altLang="ko-KR" dirty="0" smtClean="0"/>
              <a:t>Possible ways</a:t>
            </a:r>
          </a:p>
          <a:p>
            <a:pPr lvl="2">
              <a:buFont typeface="Arial" charset="0"/>
              <a:buChar char="•"/>
            </a:pPr>
            <a:r>
              <a:rPr lang="en-US" dirty="0" smtClean="0"/>
              <a:t>Limit non-contiguous channel bonding rule to always occupy P40</a:t>
            </a:r>
          </a:p>
          <a:p>
            <a:pPr lvl="2">
              <a:buFont typeface="Arial" charset="0"/>
              <a:buChar char="•"/>
            </a:pPr>
            <a:r>
              <a:rPr lang="en-US" dirty="0"/>
              <a:t>T</a:t>
            </a:r>
            <a:r>
              <a:rPr lang="en-US" dirty="0" smtClean="0"/>
              <a:t>ransmit </a:t>
            </a:r>
            <a:r>
              <a:rPr lang="en-US" dirty="0"/>
              <a:t>preamble parts </a:t>
            </a:r>
            <a:r>
              <a:rPr lang="en-US" dirty="0" smtClean="0"/>
              <a:t>even in </a:t>
            </a:r>
            <a:r>
              <a:rPr lang="en-US" dirty="0"/>
              <a:t>nulled </a:t>
            </a:r>
            <a:r>
              <a:rPr lang="en-US" dirty="0" smtClean="0"/>
              <a:t>secondary channels </a:t>
            </a:r>
            <a:r>
              <a:rPr lang="en-US" dirty="0"/>
              <a:t>(at least in </a:t>
            </a:r>
            <a:r>
              <a:rPr lang="en-US" dirty="0" smtClean="0"/>
              <a:t>S20)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Mar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6970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In this submission, we discussed signaling for non-contiguous channel-based PPDU</a:t>
            </a:r>
            <a:endParaRPr lang="en-US" dirty="0"/>
          </a:p>
          <a:p>
            <a:pPr lvl="1">
              <a:buFont typeface="Arial" charset="0"/>
              <a:buChar char="•"/>
            </a:pPr>
            <a:endParaRPr lang="en-US" dirty="0"/>
          </a:p>
          <a:p>
            <a:pPr>
              <a:buFont typeface="Arial" charset="0"/>
              <a:buChar char="•"/>
            </a:pPr>
            <a:r>
              <a:rPr lang="en-US" dirty="0" smtClean="0"/>
              <a:t>We </a:t>
            </a:r>
            <a:r>
              <a:rPr lang="en-US" dirty="0"/>
              <a:t>propose </a:t>
            </a:r>
            <a:r>
              <a:rPr lang="en-US" dirty="0" smtClean="0"/>
              <a:t>11ax to consider signaling of non-contiguous channel bonding by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(A) Using SIG-A’s BW subfield</a:t>
            </a:r>
          </a:p>
          <a:p>
            <a:pPr lvl="2">
              <a:buFont typeface="Arial" charset="0"/>
              <a:buChar char="•"/>
            </a:pPr>
            <a:r>
              <a:rPr lang="en-US" dirty="0" smtClean="0"/>
              <a:t>Early signaling of non-contiguous PPDU BWs</a:t>
            </a:r>
          </a:p>
          <a:p>
            <a:pPr lvl="2">
              <a:buFont typeface="Arial" charset="0"/>
              <a:buChar char="•"/>
            </a:pPr>
            <a:r>
              <a:rPr lang="en-US" dirty="0" smtClean="0"/>
              <a:t>Limited remaining bit spaces in SIG-A may limit the number of BW options that can be signaled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(B) Using SIG-B’s RU allocation subfields</a:t>
            </a:r>
          </a:p>
          <a:p>
            <a:pPr lvl="2">
              <a:buFont typeface="Arial" charset="0"/>
              <a:buChar char="•"/>
            </a:pPr>
            <a:r>
              <a:rPr lang="en-US" dirty="0" smtClean="0"/>
              <a:t>Flexible signaling capabilities (many TBD indices)</a:t>
            </a:r>
          </a:p>
          <a:p>
            <a:pPr lvl="2">
              <a:buFont typeface="Arial" charset="0"/>
              <a:buChar char="•"/>
            </a:pPr>
            <a:r>
              <a:rPr lang="en-US" dirty="0" smtClean="0"/>
              <a:t>Parallel SIG-B contents channel design may limit flexibilities of non-contiguous channel bonding rule</a:t>
            </a:r>
          </a:p>
          <a:p>
            <a:pPr lvl="1">
              <a:buFont typeface="Arial" charset="0"/>
              <a:buChar char="•"/>
            </a:pPr>
            <a:r>
              <a:rPr lang="en-US" dirty="0" smtClean="0"/>
              <a:t>TGax </a:t>
            </a:r>
            <a:r>
              <a:rPr lang="en-US" dirty="0" smtClean="0"/>
              <a:t>needs further discussions on signaling by using one or both subfields.</a:t>
            </a:r>
            <a:endParaRPr lang="en-US" dirty="0"/>
          </a:p>
          <a:p>
            <a:pPr lvl="1">
              <a:buFont typeface="Arial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John Son et al., WILUS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ko-KR" dirty="0" smtClean="0"/>
              <a:t>Mar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15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46761</TotalTime>
  <Words>1692</Words>
  <Application>Microsoft Macintosh PowerPoint</Application>
  <PresentationFormat>On-screen Show (4:3)</PresentationFormat>
  <Paragraphs>556</Paragraphs>
  <Slides>11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 Unicode MS</vt:lpstr>
      <vt:lpstr>MS Gothic</vt:lpstr>
      <vt:lpstr>ＭＳ Ｐゴシック</vt:lpstr>
      <vt:lpstr>Times New Roman</vt:lpstr>
      <vt:lpstr>맑은 고딕</vt:lpstr>
      <vt:lpstr>Arial</vt:lpstr>
      <vt:lpstr>Office Theme</vt:lpstr>
      <vt:lpstr>Document</vt:lpstr>
      <vt:lpstr>HE-SIG-B Signaling Discussions </vt:lpstr>
      <vt:lpstr>Introduction</vt:lpstr>
      <vt:lpstr>Recap: HE-SIG-B</vt:lpstr>
      <vt:lpstr>Signaling of non-contiguous channel-bonding</vt:lpstr>
      <vt:lpstr>Signaling of non-contiguous channel-bonding</vt:lpstr>
      <vt:lpstr>Signaling of non-contiguous channel-bonding</vt:lpstr>
      <vt:lpstr>Signaling of non-contiguous channel-bonding</vt:lpstr>
      <vt:lpstr>Signaling of non-contiguous channel-bonding</vt:lpstr>
      <vt:lpstr>Conclusions</vt:lpstr>
      <vt:lpstr>References</vt:lpstr>
      <vt:lpstr>Straw poll</vt:lpstr>
    </vt:vector>
  </TitlesOfParts>
  <Company>WILUS Institute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Experiments on CCA levels</dc:title>
  <dc:creator>John Son</dc:creator>
  <cp:lastModifiedBy>John</cp:lastModifiedBy>
  <cp:revision>2786</cp:revision>
  <cp:lastPrinted>2016-03-10T11:55:20Z</cp:lastPrinted>
  <dcterms:created xsi:type="dcterms:W3CDTF">2014-04-14T10:59:07Z</dcterms:created>
  <dcterms:modified xsi:type="dcterms:W3CDTF">2016-03-16T06:00:41Z</dcterms:modified>
</cp:coreProperties>
</file>