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31" r:id="rId3"/>
    <p:sldId id="483" r:id="rId4"/>
    <p:sldId id="469" r:id="rId5"/>
    <p:sldId id="484" r:id="rId6"/>
    <p:sldId id="470" r:id="rId7"/>
    <p:sldId id="489" r:id="rId8"/>
    <p:sldId id="480" r:id="rId9"/>
    <p:sldId id="466" r:id="rId10"/>
    <p:sldId id="467" r:id="rId11"/>
    <p:sldId id="49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0096FF"/>
    <a:srgbClr val="941100"/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76" autoAdjust="0"/>
    <p:restoredTop sz="88946" autoAdjust="0"/>
  </p:normalViewPr>
  <p:slideViewPr>
    <p:cSldViewPr>
      <p:cViewPr varScale="1">
        <p:scale>
          <a:sx n="149" d="100"/>
          <a:sy n="149" d="100"/>
        </p:scale>
        <p:origin x="2680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dirty="0" smtClean="0"/>
              <a:t>doc.: IEEE 802.11-16/0397r1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doc.: IEEE 802.11-16/0397r1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802.11-16/0397r1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dirty="0" smtClean="0"/>
              <a:t>doc.: IEEE 802.11-16/0397r1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25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dirty="0" smtClean="0"/>
              <a:t>doc.: IEEE 802.11-16/0397r1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8868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dirty="0" smtClean="0"/>
              <a:t>doc.: IEEE 802.11-16/0397r1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3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802.11-16/0397r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HE-SIG-B Signaling Discussions 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977084"/>
              </p:ext>
            </p:extLst>
          </p:nvPr>
        </p:nvGraphicFramePr>
        <p:xfrm>
          <a:off x="695399" y="3224213"/>
          <a:ext cx="769302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" name="Document" r:id="rId4" imgW="8255000" imgH="2540000" progId="Word.Document.8">
                  <p:embed/>
                </p:oleObj>
              </mc:Choice>
              <mc:Fallback>
                <p:oleObj name="Document" r:id="rId4" imgW="8255000" imgH="2540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99" y="3224213"/>
                        <a:ext cx="7693025" cy="2395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[1] 11-15/0132r15, </a:t>
            </a:r>
            <a:r>
              <a:rPr lang="en-US" altLang="ko-KR" dirty="0"/>
              <a:t>Spec Framework </a:t>
            </a:r>
            <a:r>
              <a:rPr lang="en-US" altLang="ko-KR" dirty="0" smtClean="0"/>
              <a:t>Doc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</a:t>
            </a:r>
            <a:r>
              <a:rPr lang="en-US" altLang="ko-KR" dirty="0"/>
              <a:t>11-16/0045r1, Flexible Wider Bandwidth </a:t>
            </a:r>
            <a:r>
              <a:rPr lang="en-US" altLang="ko-KR" dirty="0" smtClean="0"/>
              <a:t>Transmission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[3] 11-16/0059r1</a:t>
            </a:r>
            <a:r>
              <a:rPr lang="en-US" altLang="ko-KR" dirty="0"/>
              <a:t>, </a:t>
            </a:r>
            <a:r>
              <a:rPr lang="en-US" altLang="ko-KR" dirty="0" smtClean="0"/>
              <a:t>Non-contiguous Channel Bonding in 11ax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[4] </a:t>
            </a:r>
            <a:r>
              <a:rPr lang="en-US" altLang="ko-KR" dirty="0"/>
              <a:t>11-16/0039r1, RU Allocation in SIG-B</a:t>
            </a:r>
            <a:endParaRPr lang="en-US" dirty="0"/>
          </a:p>
          <a:p>
            <a:pPr marL="0" lvl="1" indent="0">
              <a:spcBef>
                <a:spcPts val="600"/>
              </a:spcBef>
            </a:pPr>
            <a:endParaRPr lang="en-US" altLang="ko-KR" dirty="0" smtClean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0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altLang="ko-KR" dirty="0" smtClean="0"/>
              <a:t>Do you agree to add the following text into 11ax SFD?</a:t>
            </a:r>
            <a:endParaRPr lang="en-US" altLang="ko-KR" dirty="0"/>
          </a:p>
          <a:p>
            <a:pPr lvl="1">
              <a:buFont typeface="Arial" charset="0"/>
              <a:buChar char="•"/>
            </a:pPr>
            <a:r>
              <a:rPr lang="en-US" altLang="ko-KR" b="1" i="1" dirty="0" smtClean="0"/>
              <a:t>3.1 General</a:t>
            </a:r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non-contiguous channel bonding will be supported in 802.11ax by: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Transmitting using OFDMA PPDU format by nulling the tones of one or more secondary channels in 80 MHz and 160 (80+80) MHz;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Modes for non-contiguous channel bonding are TBD;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Non-contiguous channels within primary or secondary 80 MHz only exists at AP side</a:t>
            </a:r>
            <a:r>
              <a:rPr lang="en-US" i="1" dirty="0" smtClean="0"/>
              <a:t>.</a:t>
            </a:r>
          </a:p>
          <a:p>
            <a:pPr lvl="2">
              <a:buFont typeface="Arial" charset="0"/>
              <a:buChar char="•"/>
            </a:pPr>
            <a:r>
              <a:rPr lang="en-US" altLang="ko-KR" u="sng" dirty="0">
                <a:solidFill>
                  <a:schemeClr val="tx1"/>
                </a:solidFill>
              </a:rPr>
              <a:t>Signaling for non-contiguous channel bonding </a:t>
            </a:r>
            <a:r>
              <a:rPr lang="en-US" altLang="ko-KR" u="sng" dirty="0" smtClean="0">
                <a:solidFill>
                  <a:schemeClr val="tx1"/>
                </a:solidFill>
              </a:rPr>
              <a:t>is contained in </a:t>
            </a:r>
            <a:r>
              <a:rPr lang="en-US" altLang="ko-KR" u="sng" dirty="0">
                <a:solidFill>
                  <a:schemeClr val="tx1"/>
                </a:solidFill>
              </a:rPr>
              <a:t>BW subfield of HE-SIG-A </a:t>
            </a:r>
            <a:r>
              <a:rPr lang="en-US" altLang="ko-KR" u="sng" dirty="0" smtClean="0">
                <a:solidFill>
                  <a:schemeClr val="tx1"/>
                </a:solidFill>
              </a:rPr>
              <a:t>or </a:t>
            </a:r>
            <a:r>
              <a:rPr lang="en-US" altLang="ko-KR" u="sng" dirty="0">
                <a:solidFill>
                  <a:schemeClr val="tx1"/>
                </a:solidFill>
              </a:rPr>
              <a:t>RU allocation </a:t>
            </a:r>
            <a:r>
              <a:rPr lang="en-US" altLang="ko-KR" u="sng" dirty="0" smtClean="0">
                <a:solidFill>
                  <a:schemeClr val="tx1"/>
                </a:solidFill>
              </a:rPr>
              <a:t>subfield </a:t>
            </a:r>
            <a:r>
              <a:rPr lang="en-US" altLang="ko-KR" u="sng" dirty="0">
                <a:solidFill>
                  <a:schemeClr val="tx1"/>
                </a:solidFill>
              </a:rPr>
              <a:t>of </a:t>
            </a:r>
            <a:r>
              <a:rPr lang="en-US" altLang="ko-KR" u="sng" dirty="0" smtClean="0">
                <a:solidFill>
                  <a:schemeClr val="tx1"/>
                </a:solidFill>
              </a:rPr>
              <a:t>HE-SIG-B. </a:t>
            </a:r>
            <a:r>
              <a:rPr lang="en-US" altLang="ko-KR" u="sng" dirty="0">
                <a:solidFill>
                  <a:schemeClr val="tx1"/>
                </a:solidFill>
              </a:rPr>
              <a:t>Details are TBD</a:t>
            </a:r>
            <a:r>
              <a:rPr lang="en-US" altLang="ko-KR" u="sng" dirty="0" smtClean="0">
                <a:solidFill>
                  <a:schemeClr val="tx1"/>
                </a:solidFill>
              </a:rPr>
              <a:t>.</a:t>
            </a:r>
            <a:endParaRPr lang="en-US" i="1" dirty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endParaRPr lang="en-US" altLang="ko-KR" dirty="0" smtClean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0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0813" cy="4113213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HE MU PPDU, HE-SIG-B field delivers multi user signaling information [1].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Also, TGax </a:t>
            </a:r>
            <a:r>
              <a:rPr lang="en-US" dirty="0"/>
              <a:t>adopted non-contiguous channel </a:t>
            </a:r>
            <a:r>
              <a:rPr lang="en-US" dirty="0" smtClean="0"/>
              <a:t>bonding [2][3]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i="1" dirty="0"/>
              <a:t>The non-contiguous channel bonding will be supported in 802.11ax by: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Transmitting using OFDMA PPDU format by nulling the tones of one or more secondary channels in 80 MHz and 160 (80+80) MHz;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Modes for non-contiguous channel bonding are TBD;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Non-contiguous channels within primary or secondary 80 MHz only exists at AP side.</a:t>
            </a:r>
          </a:p>
          <a:p>
            <a:pPr marL="457200" lvl="1" indent="0"/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submission, we discuss HE-SIG-B signaling details for the non-contiguous channel bonding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HE-SIG-B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64845"/>
            <a:ext cx="7770813" cy="1493099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Two HE-SIG-B content channels are parallel-decoded at receiving STAs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RU allocation subfield signals RU arrangements in frequency domain and the number of User specific subfields</a:t>
            </a:r>
          </a:p>
          <a:p>
            <a:pPr>
              <a:buFont typeface="Arial" charset="0"/>
              <a:buChar char="•"/>
            </a:pPr>
            <a:r>
              <a:rPr lang="en-US" altLang="ko-KR" dirty="0" smtClean="0"/>
              <a:t>Signaling for the center 26 RU in 80MHz is TBD</a:t>
            </a:r>
          </a:p>
          <a:p>
            <a:pPr>
              <a:buFont typeface="Arial" charset="0"/>
              <a:buChar char="•"/>
            </a:pPr>
            <a:endParaRPr lang="ko-KR" alt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2405120" y="201821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62" name="Straight Connector 61"/>
          <p:cNvCxnSpPr/>
          <p:nvPr/>
        </p:nvCxnSpPr>
        <p:spPr>
          <a:xfrm flipH="1" flipV="1">
            <a:off x="2405120" y="2390383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63" name="Straight Connector 62"/>
          <p:cNvCxnSpPr/>
          <p:nvPr/>
        </p:nvCxnSpPr>
        <p:spPr>
          <a:xfrm flipH="1" flipV="1">
            <a:off x="2405120" y="275760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1691680" y="1669086"/>
            <a:ext cx="555565" cy="714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S40 MHz</a:t>
            </a:r>
          </a:p>
        </p:txBody>
      </p:sp>
      <p:sp>
        <p:nvSpPr>
          <p:cNvPr id="65" name="Text Box 19"/>
          <p:cNvSpPr txBox="1">
            <a:spLocks noChangeArrowheads="1"/>
          </p:cNvSpPr>
          <p:nvPr/>
        </p:nvSpPr>
        <p:spPr bwMode="auto">
          <a:xfrm>
            <a:off x="2509202" y="1798602"/>
            <a:ext cx="455831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(C)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2509202" y="2157946"/>
            <a:ext cx="455831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(D)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7" name="Text Box 19"/>
          <p:cNvSpPr txBox="1">
            <a:spLocks noChangeArrowheads="1"/>
          </p:cNvSpPr>
          <p:nvPr/>
        </p:nvSpPr>
        <p:spPr bwMode="auto">
          <a:xfrm>
            <a:off x="2509202" y="2507790"/>
            <a:ext cx="455831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(A)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8" name="Text Box 19"/>
          <p:cNvSpPr txBox="1">
            <a:spLocks noChangeArrowheads="1"/>
          </p:cNvSpPr>
          <p:nvPr/>
        </p:nvSpPr>
        <p:spPr bwMode="auto">
          <a:xfrm>
            <a:off x="2486410" y="2892132"/>
            <a:ext cx="501414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(B)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9" name="Left Brace 68"/>
          <p:cNvSpPr/>
          <p:nvPr/>
        </p:nvSpPr>
        <p:spPr>
          <a:xfrm>
            <a:off x="2243041" y="1659796"/>
            <a:ext cx="134135" cy="720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71" name="Left Brace 70"/>
          <p:cNvSpPr/>
          <p:nvPr/>
        </p:nvSpPr>
        <p:spPr>
          <a:xfrm>
            <a:off x="2243041" y="2394255"/>
            <a:ext cx="134135" cy="360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72" name="Left Brace 71"/>
          <p:cNvSpPr/>
          <p:nvPr/>
        </p:nvSpPr>
        <p:spPr>
          <a:xfrm>
            <a:off x="2243041" y="2758414"/>
            <a:ext cx="134135" cy="360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H="1" flipV="1">
            <a:off x="2406813" y="3125148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82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6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7" name="Rectangle 116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20" name="Rectangle 119"/>
          <p:cNvSpPr>
            <a:spLocks noChangeArrowheads="1"/>
          </p:cNvSpPr>
          <p:nvPr/>
        </p:nvSpPr>
        <p:spPr bwMode="auto">
          <a:xfrm>
            <a:off x="1691680" y="2406759"/>
            <a:ext cx="555565" cy="360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P20 MHz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91680" y="2774548"/>
            <a:ext cx="555565" cy="324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S20 MHz</a:t>
            </a: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3439510" y="3832855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3619359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304424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687660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4008515" y="3832855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3133192" y="3834655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5923615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136" name="Rectangle 5"/>
          <p:cNvSpPr>
            <a:spLocks noChangeArrowheads="1"/>
          </p:cNvSpPr>
          <p:nvPr/>
        </p:nvSpPr>
        <p:spPr bwMode="auto">
          <a:xfrm>
            <a:off x="3288975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3133192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439510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3619359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1" name="Rectangle 5"/>
          <p:cNvSpPr>
            <a:spLocks noChangeArrowheads="1"/>
          </p:cNvSpPr>
          <p:nvPr/>
        </p:nvSpPr>
        <p:spPr bwMode="auto">
          <a:xfrm>
            <a:off x="4008515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430442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43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4" name="Rectangle 5"/>
          <p:cNvSpPr>
            <a:spLocks noChangeArrowheads="1"/>
          </p:cNvSpPr>
          <p:nvPr/>
        </p:nvSpPr>
        <p:spPr bwMode="auto">
          <a:xfrm>
            <a:off x="5923615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5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6" name="Rectangle 5"/>
          <p:cNvSpPr>
            <a:spLocks noChangeArrowheads="1"/>
          </p:cNvSpPr>
          <p:nvPr/>
        </p:nvSpPr>
        <p:spPr bwMode="auto">
          <a:xfrm>
            <a:off x="554425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47" name="Rectangle 5"/>
          <p:cNvSpPr>
            <a:spLocks noChangeArrowheads="1"/>
          </p:cNvSpPr>
          <p:nvPr/>
        </p:nvSpPr>
        <p:spPr bwMode="auto">
          <a:xfrm>
            <a:off x="5257149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8" name="Rectangle 5"/>
          <p:cNvSpPr>
            <a:spLocks noChangeArrowheads="1"/>
          </p:cNvSpPr>
          <p:nvPr/>
        </p:nvSpPr>
        <p:spPr bwMode="auto">
          <a:xfrm>
            <a:off x="2599973" y="3832855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3289321" y="3832855"/>
            <a:ext cx="143308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4876153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D1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5256784" y="3832855"/>
            <a:ext cx="288731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...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545501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Dn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6527120" y="3571536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6" name="Rectangle 5"/>
          <p:cNvSpPr>
            <a:spLocks noChangeArrowheads="1"/>
          </p:cNvSpPr>
          <p:nvPr/>
        </p:nvSpPr>
        <p:spPr bwMode="auto">
          <a:xfrm>
            <a:off x="6910888" y="357153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57" name="Rectangle 5"/>
          <p:cNvSpPr>
            <a:spLocks noChangeArrowheads="1"/>
          </p:cNvSpPr>
          <p:nvPr/>
        </p:nvSpPr>
        <p:spPr bwMode="auto">
          <a:xfrm>
            <a:off x="7196467" y="3931536"/>
            <a:ext cx="564917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*C/T: CRC/Tail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1912217" y="3356992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1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st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sp>
        <p:nvSpPr>
          <p:cNvPr id="99" name="Rectangle 5"/>
          <p:cNvSpPr>
            <a:spLocks noChangeArrowheads="1"/>
          </p:cNvSpPr>
          <p:nvPr/>
        </p:nvSpPr>
        <p:spPr bwMode="auto">
          <a:xfrm>
            <a:off x="1912217" y="3832855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2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nd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cxnSp>
        <p:nvCxnSpPr>
          <p:cNvPr id="100" name="Straight Arrow Connector 99"/>
          <p:cNvCxnSpPr>
            <a:stCxn id="155" idx="1"/>
            <a:endCxn id="144" idx="3"/>
          </p:cNvCxnSpPr>
          <p:nvPr/>
        </p:nvCxnSpPr>
        <p:spPr>
          <a:xfrm flipH="1" flipV="1">
            <a:off x="6103615" y="3536992"/>
            <a:ext cx="423505" cy="214544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cxnSp>
        <p:nvCxnSpPr>
          <p:cNvPr id="101" name="Straight Arrow Connector 100"/>
          <p:cNvCxnSpPr>
            <a:stCxn id="155" idx="1"/>
            <a:endCxn id="129" idx="3"/>
          </p:cNvCxnSpPr>
          <p:nvPr/>
        </p:nvCxnSpPr>
        <p:spPr>
          <a:xfrm flipH="1">
            <a:off x="6103615" y="3751536"/>
            <a:ext cx="423505" cy="261319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sp>
        <p:nvSpPr>
          <p:cNvPr id="102" name="Left Brace 101"/>
          <p:cNvSpPr/>
          <p:nvPr/>
        </p:nvSpPr>
        <p:spPr>
          <a:xfrm rot="16200000">
            <a:off x="3315168" y="4063496"/>
            <a:ext cx="91615" cy="447063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3" name="Left Brace 102"/>
          <p:cNvSpPr/>
          <p:nvPr/>
        </p:nvSpPr>
        <p:spPr>
          <a:xfrm rot="16200000">
            <a:off x="4816369" y="3051992"/>
            <a:ext cx="91615" cy="2485634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3064345" y="4342837"/>
            <a:ext cx="643559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RU allocation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4292123" y="4342837"/>
            <a:ext cx="1140106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User specific subfield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6228184" y="3676311"/>
            <a:ext cx="217800" cy="18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TBD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27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0813" cy="1065213"/>
          </a:xfrm>
        </p:spPr>
        <p:txBody>
          <a:bodyPr/>
          <a:lstStyle/>
          <a:p>
            <a:r>
              <a:rPr lang="en-US" sz="2800" dirty="0" smtClean="0"/>
              <a:t>Signaling of non-contiguous channel-bonding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0754"/>
            <a:ext cx="7770813" cy="265466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For DL OFDMA PPDU, tones of one or more secondary channels in 80MHz and 160(80+80) MHz can be nulled</a:t>
            </a:r>
            <a:r>
              <a:rPr lang="ko-KR" altLang="en-US" dirty="0" smtClean="0"/>
              <a:t> </a:t>
            </a:r>
            <a:r>
              <a:rPr lang="en-US" altLang="ko-KR" dirty="0" smtClean="0"/>
              <a:t>[2][3]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AP can signal non-contiguous channel based PPDU constructions by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(A) Using SIG-A’s BW subfield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(B) Using SIG-B’s RU allocation subfield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2405120" y="201821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8" name="Straight Connector 7"/>
          <p:cNvCxnSpPr/>
          <p:nvPr/>
        </p:nvCxnSpPr>
        <p:spPr>
          <a:xfrm flipH="1" flipV="1">
            <a:off x="2405120" y="2390383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" name="Straight Connector 8"/>
          <p:cNvCxnSpPr/>
          <p:nvPr/>
        </p:nvCxnSpPr>
        <p:spPr>
          <a:xfrm flipH="1" flipV="1">
            <a:off x="2405120" y="275760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474623" y="1669086"/>
            <a:ext cx="555565" cy="714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S40MHz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497416" y="1806296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(C)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2497416" y="2165640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(D)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2497416" y="2461623"/>
            <a:ext cx="455831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P20MHz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(A)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474624" y="2845965"/>
            <a:ext cx="501414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(B)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5" name="Left Brace 34"/>
          <p:cNvSpPr/>
          <p:nvPr/>
        </p:nvSpPr>
        <p:spPr>
          <a:xfrm>
            <a:off x="2243041" y="1741166"/>
            <a:ext cx="134135" cy="648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763688" y="1735535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37" name="Left Brace 36"/>
          <p:cNvSpPr/>
          <p:nvPr/>
        </p:nvSpPr>
        <p:spPr>
          <a:xfrm>
            <a:off x="2243041" y="2409753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38" name="Left Brace 37"/>
          <p:cNvSpPr/>
          <p:nvPr/>
        </p:nvSpPr>
        <p:spPr>
          <a:xfrm>
            <a:off x="2243041" y="2789410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763688" y="2453223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1763688" y="2077730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(busy)</a:t>
            </a:r>
            <a:endParaRPr lang="en-US" sz="800" kern="0" dirty="0" smtClean="0">
              <a:solidFill>
                <a:srgbClr val="FF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1763688" y="2838014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2406813" y="3125148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53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004686" y="198913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5004686" y="2101345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004686" y="2212004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6876256" y="2138077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74" name="Straight Arrow Connector 73"/>
          <p:cNvCxnSpPr>
            <a:stCxn id="73" idx="1"/>
            <a:endCxn id="76" idx="3"/>
          </p:cNvCxnSpPr>
          <p:nvPr/>
        </p:nvCxnSpPr>
        <p:spPr>
          <a:xfrm flipH="1" flipV="1">
            <a:off x="6516215" y="2206488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5004686" y="232908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3039460" y="2017770"/>
            <a:ext cx="3476755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3683695" y="2395206"/>
            <a:ext cx="288000" cy="36921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3979149" y="2393949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42350" y="3264467"/>
            <a:ext cx="366366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(A) BW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748513" y="3514881"/>
            <a:ext cx="713944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(B) RU allocation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81" name="Straight Arrow Connector 80"/>
          <p:cNvCxnSpPr>
            <a:stCxn id="78" idx="0"/>
            <a:endCxn id="53" idx="0"/>
          </p:cNvCxnSpPr>
          <p:nvPr/>
        </p:nvCxnSpPr>
        <p:spPr>
          <a:xfrm flipV="1">
            <a:off x="3825533" y="2764910"/>
            <a:ext cx="2162" cy="499557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  <p:cxnSp>
        <p:nvCxnSpPr>
          <p:cNvPr id="82" name="Straight Arrow Connector 81"/>
          <p:cNvCxnSpPr>
            <a:stCxn id="79" idx="0"/>
            <a:endCxn id="75" idx="4"/>
          </p:cNvCxnSpPr>
          <p:nvPr/>
        </p:nvCxnSpPr>
        <p:spPr>
          <a:xfrm flipV="1">
            <a:off x="4105485" y="3124910"/>
            <a:ext cx="1" cy="389971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974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Signaling </a:t>
            </a:r>
            <a:r>
              <a:rPr lang="en-US" sz="2800" dirty="0" smtClean="0"/>
              <a:t>of </a:t>
            </a:r>
            <a:r>
              <a:rPr lang="en-US" sz="2800" dirty="0"/>
              <a:t>non-contiguous </a:t>
            </a:r>
            <a:r>
              <a:rPr lang="en-US" sz="2800" dirty="0" smtClean="0"/>
              <a:t>channel-bonding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(A) Using SIG-A’s BW subfield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 SU PPDU, SIG-A’s BW subfield signals 20/40/80/160(80+80) MHz bandwidths only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 MU PPDU, SIG-A’s BW subfield is TBD that may </a:t>
            </a:r>
            <a:r>
              <a:rPr lang="en-US" dirty="0"/>
              <a:t>accommodate more </a:t>
            </a:r>
            <a:r>
              <a:rPr lang="en-US" dirty="0" smtClean="0"/>
              <a:t>bandwidth options than </a:t>
            </a:r>
            <a:r>
              <a:rPr lang="en-US" dirty="0"/>
              <a:t>in SU </a:t>
            </a:r>
            <a:r>
              <a:rPr lang="en-US" dirty="0" smtClean="0"/>
              <a:t>case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11ax may extend SIG-A’s BW subfield in DL MU to explicitly signal multiple TBD non-contiguous bandwidth options (e.g. P20+S40)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According to [2], BW subfield may require 3~7 bits </a:t>
            </a:r>
            <a:r>
              <a:rPr lang="en-US" dirty="0" smtClean="0"/>
              <a:t>according to channel bonding rules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74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Signaling </a:t>
            </a:r>
            <a:r>
              <a:rPr lang="en-US" sz="2800" dirty="0" smtClean="0"/>
              <a:t>of </a:t>
            </a:r>
            <a:r>
              <a:rPr lang="en-US" sz="2800" dirty="0"/>
              <a:t>non-contiguous channel-bonding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85800" y="4537659"/>
            <a:ext cx="7770813" cy="1925238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(B) Using SIG-B’s RU allocation subfield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additional Null RU indices to the current RU allocation definition (currently there are many TBD index ranges)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RU allocation subfield signals “242/484/996 Null” to indicate nulled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user specific subfields are sent corresponding to the Null RUs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additional </a:t>
            </a:r>
            <a:r>
              <a:rPr lang="en-US" dirty="0"/>
              <a:t>signaling </a:t>
            </a:r>
            <a:r>
              <a:rPr lang="en-US" dirty="0" smtClean="0"/>
              <a:t>overheads </a:t>
            </a:r>
            <a:r>
              <a:rPr lang="en-US" dirty="0"/>
              <a:t>on SIG-A/B bit </a:t>
            </a:r>
            <a:r>
              <a:rPr lang="en-US" dirty="0" smtClean="0"/>
              <a:t>fields compared to the current design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Null RU indices can be reused in </a:t>
            </a:r>
            <a:r>
              <a:rPr lang="en-US" dirty="0" smtClean="0"/>
              <a:t>MU-MIMO </a:t>
            </a:r>
            <a:r>
              <a:rPr lang="en-US" dirty="0"/>
              <a:t>signaling load balancing scenarios </a:t>
            </a:r>
            <a:r>
              <a:rPr lang="en-US" dirty="0" smtClean="0"/>
              <a:t>[4]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167" name="Rectangle 5"/>
          <p:cNvSpPr>
            <a:spLocks noChangeArrowheads="1"/>
          </p:cNvSpPr>
          <p:nvPr/>
        </p:nvSpPr>
        <p:spPr bwMode="auto">
          <a:xfrm>
            <a:off x="3283362" y="3832598"/>
            <a:ext cx="144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69" name="Rectangle 168"/>
          <p:cNvSpPr>
            <a:spLocks noChangeArrowheads="1"/>
          </p:cNvSpPr>
          <p:nvPr/>
        </p:nvSpPr>
        <p:spPr bwMode="auto">
          <a:xfrm>
            <a:off x="3436295" y="3832598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6" name="Rectangle 5"/>
          <p:cNvSpPr>
            <a:spLocks noChangeArrowheads="1"/>
          </p:cNvSpPr>
          <p:nvPr/>
        </p:nvSpPr>
        <p:spPr bwMode="auto">
          <a:xfrm>
            <a:off x="3616084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4303892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78" name="Rectangle 5"/>
          <p:cNvSpPr>
            <a:spLocks noChangeArrowheads="1"/>
          </p:cNvSpPr>
          <p:nvPr/>
        </p:nvSpPr>
        <p:spPr bwMode="auto">
          <a:xfrm>
            <a:off x="4687660" y="3832598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9" name="Rectangle 5"/>
          <p:cNvSpPr>
            <a:spLocks noChangeArrowheads="1"/>
          </p:cNvSpPr>
          <p:nvPr/>
        </p:nvSpPr>
        <p:spPr bwMode="auto">
          <a:xfrm>
            <a:off x="4004513" y="3832598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graphicFrame>
        <p:nvGraphicFramePr>
          <p:cNvPr id="201" name="Table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833725"/>
              </p:ext>
            </p:extLst>
          </p:nvPr>
        </p:nvGraphicFramePr>
        <p:xfrm>
          <a:off x="75050" y="3421352"/>
          <a:ext cx="2201059" cy="921656"/>
        </p:xfrm>
        <a:graphic>
          <a:graphicData uri="http://schemas.openxmlformats.org/drawingml/2006/table">
            <a:tbl>
              <a:tblPr firstRow="1" firstCol="1" bandRow="1"/>
              <a:tblGrid>
                <a:gridCol w="417000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41065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indices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#1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#2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#3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#4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#5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#6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#7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#8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#9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 of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Entries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242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484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996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3" name="Rectangle 5"/>
          <p:cNvSpPr>
            <a:spLocks noChangeArrowheads="1"/>
          </p:cNvSpPr>
          <p:nvPr/>
        </p:nvSpPr>
        <p:spPr bwMode="auto">
          <a:xfrm>
            <a:off x="746743" y="3215514"/>
            <a:ext cx="1016945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RU allocation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H="1" flipV="1">
            <a:off x="2405120" y="201821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1" name="Straight Connector 40"/>
          <p:cNvCxnSpPr/>
          <p:nvPr/>
        </p:nvCxnSpPr>
        <p:spPr>
          <a:xfrm flipH="1" flipV="1">
            <a:off x="2405120" y="2390383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2" name="Straight Connector 41"/>
          <p:cNvCxnSpPr/>
          <p:nvPr/>
        </p:nvCxnSpPr>
        <p:spPr>
          <a:xfrm flipH="1" flipV="1">
            <a:off x="2405120" y="275760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474623" y="1669086"/>
            <a:ext cx="555565" cy="714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S40MHz</a:t>
            </a:r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2497416" y="1806296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(C)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2497416" y="2165640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(D)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2497416" y="2461623"/>
            <a:ext cx="455831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P20MHz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(A)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2474624" y="2845965"/>
            <a:ext cx="501414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(B)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8" name="Left Brace 47"/>
          <p:cNvSpPr/>
          <p:nvPr/>
        </p:nvSpPr>
        <p:spPr>
          <a:xfrm>
            <a:off x="2243041" y="1741166"/>
            <a:ext cx="134135" cy="648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1763688" y="1735535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50" name="Left Brace 49"/>
          <p:cNvSpPr/>
          <p:nvPr/>
        </p:nvSpPr>
        <p:spPr>
          <a:xfrm>
            <a:off x="2243041" y="2409753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51" name="Left Brace 50"/>
          <p:cNvSpPr/>
          <p:nvPr/>
        </p:nvSpPr>
        <p:spPr>
          <a:xfrm>
            <a:off x="2243041" y="2789410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1763688" y="2453223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1763688" y="2077730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(busy)</a:t>
            </a:r>
            <a:endParaRPr lang="en-US" sz="800" kern="0" dirty="0" smtClean="0">
              <a:solidFill>
                <a:srgbClr val="FF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1763688" y="2838014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2406813" y="3125148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2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004686" y="232908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3131840" y="3834398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90" name="Straight Connector 89"/>
          <p:cNvCxnSpPr>
            <a:stCxn id="167" idx="1"/>
          </p:cNvCxnSpPr>
          <p:nvPr/>
        </p:nvCxnSpPr>
        <p:spPr>
          <a:xfrm flipH="1" flipV="1">
            <a:off x="1475656" y="3867056"/>
            <a:ext cx="1807706" cy="145542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5"/>
          <p:cNvSpPr>
            <a:spLocks noChangeArrowheads="1"/>
          </p:cNvSpPr>
          <p:nvPr/>
        </p:nvSpPr>
        <p:spPr bwMode="auto">
          <a:xfrm>
            <a:off x="5920340" y="3829730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4867117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5542340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5246858" y="382973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cxnSp>
        <p:nvCxnSpPr>
          <p:cNvPr id="109" name="Straight Connector 108"/>
          <p:cNvCxnSpPr/>
          <p:nvPr/>
        </p:nvCxnSpPr>
        <p:spPr>
          <a:xfrm flipH="1" flipV="1">
            <a:off x="4770908" y="3814068"/>
            <a:ext cx="1450726" cy="388178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808789" y="3789040"/>
            <a:ext cx="1360726" cy="433867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3979149" y="2393949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93" name="Rectangle 5"/>
          <p:cNvSpPr>
            <a:spLocks noChangeArrowheads="1"/>
          </p:cNvSpPr>
          <p:nvPr/>
        </p:nvSpPr>
        <p:spPr bwMode="auto">
          <a:xfrm>
            <a:off x="3289793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134545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3442726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362263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98" name="Rectangle 5"/>
          <p:cNvSpPr>
            <a:spLocks noChangeArrowheads="1"/>
          </p:cNvSpPr>
          <p:nvPr/>
        </p:nvSpPr>
        <p:spPr bwMode="auto">
          <a:xfrm>
            <a:off x="4012518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4304956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00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01" name="Rectangle 5"/>
          <p:cNvSpPr>
            <a:spLocks noChangeArrowheads="1"/>
          </p:cNvSpPr>
          <p:nvPr/>
        </p:nvSpPr>
        <p:spPr bwMode="auto">
          <a:xfrm>
            <a:off x="5926890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2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3" name="Rectangle 5"/>
          <p:cNvSpPr>
            <a:spLocks noChangeArrowheads="1"/>
          </p:cNvSpPr>
          <p:nvPr/>
        </p:nvSpPr>
        <p:spPr bwMode="auto">
          <a:xfrm>
            <a:off x="5548890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04" name="Rectangle 5"/>
          <p:cNvSpPr>
            <a:spLocks noChangeArrowheads="1"/>
          </p:cNvSpPr>
          <p:nvPr/>
        </p:nvSpPr>
        <p:spPr bwMode="auto">
          <a:xfrm>
            <a:off x="5253408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0" name="Rectangle 5"/>
          <p:cNvSpPr>
            <a:spLocks noChangeArrowheads="1"/>
          </p:cNvSpPr>
          <p:nvPr/>
        </p:nvSpPr>
        <p:spPr bwMode="auto">
          <a:xfrm>
            <a:off x="2599973" y="3867056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5004686" y="198913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5004686" y="2101345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5004686" y="2212004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3039461" y="2038017"/>
            <a:ext cx="3476755" cy="346719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6876256" y="2138077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 flipH="1" flipV="1">
            <a:off x="6516215" y="2206488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4" name="Oval 83"/>
          <p:cNvSpPr/>
          <p:nvPr/>
        </p:nvSpPr>
        <p:spPr bwMode="auto">
          <a:xfrm>
            <a:off x="3226031" y="3716992"/>
            <a:ext cx="252673" cy="56156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80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Signaling of non-contiguous channel-bonding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43729"/>
            <a:ext cx="7770813" cy="1944751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80MHz OFDMA there is the center 26 RU, and its signaling within HE-SIG-B content channels is TBD (e.g. 1</a:t>
            </a:r>
            <a:r>
              <a:rPr lang="en-US" baseline="30000" dirty="0" smtClean="0"/>
              <a:t>st</a:t>
            </a:r>
            <a:r>
              <a:rPr lang="en-US" dirty="0" smtClean="0"/>
              <a:t> or 2</a:t>
            </a:r>
            <a:r>
              <a:rPr lang="en-US" baseline="30000" dirty="0" smtClean="0"/>
              <a:t>nd</a:t>
            </a:r>
            <a:r>
              <a:rPr lang="en-US" dirty="0" smtClean="0"/>
              <a:t>, fixed or dynamic)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In non-contiguous channel PPDU, when a secondary channel adjacent to the center 26 RU is nulled, the </a:t>
            </a:r>
            <a:r>
              <a:rPr lang="en-US" dirty="0"/>
              <a:t>center 26 </a:t>
            </a:r>
            <a:r>
              <a:rPr lang="en-US" dirty="0" smtClean="0"/>
              <a:t>RU also </a:t>
            </a:r>
            <a:r>
              <a:rPr lang="en-US" dirty="0" smtClean="0"/>
              <a:t>may </a:t>
            </a:r>
            <a:r>
              <a:rPr lang="en-US" dirty="0" smtClean="0"/>
              <a:t>be nulled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proposed option </a:t>
            </a:r>
            <a:r>
              <a:rPr lang="en-US" dirty="0"/>
              <a:t>(B) signaling can explicitly identify the existence of </a:t>
            </a:r>
            <a:r>
              <a:rPr lang="en-US" dirty="0" smtClean="0"/>
              <a:t>the center </a:t>
            </a:r>
            <a:r>
              <a:rPr lang="en-US" dirty="0"/>
              <a:t>26 </a:t>
            </a:r>
            <a:r>
              <a:rPr lang="en-US" dirty="0" smtClean="0"/>
              <a:t>RU even </a:t>
            </a:r>
            <a:r>
              <a:rPr lang="en-US" dirty="0"/>
              <a:t>with the decoding failure of </a:t>
            </a:r>
            <a:r>
              <a:rPr lang="en-US" dirty="0" smtClean="0"/>
              <a:t>one SIG-B content </a:t>
            </a:r>
            <a:r>
              <a:rPr lang="en-US" dirty="0"/>
              <a:t>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243" name="Rectangle 5"/>
          <p:cNvSpPr>
            <a:spLocks noChangeArrowheads="1"/>
          </p:cNvSpPr>
          <p:nvPr/>
        </p:nvSpPr>
        <p:spPr bwMode="auto">
          <a:xfrm>
            <a:off x="14231" y="3429749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(A,</a:t>
            </a:r>
            <a:r>
              <a:rPr lang="ko-KR" altLang="en-US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C)</a:t>
            </a:r>
          </a:p>
        </p:txBody>
      </p:sp>
      <p:sp>
        <p:nvSpPr>
          <p:cNvPr id="244" name="Rectangle 5"/>
          <p:cNvSpPr>
            <a:spLocks noChangeArrowheads="1"/>
          </p:cNvSpPr>
          <p:nvPr/>
        </p:nvSpPr>
        <p:spPr bwMode="auto">
          <a:xfrm>
            <a:off x="1043608" y="3429000"/>
            <a:ext cx="216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242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(Null)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45" name="Rectangle 5"/>
          <p:cNvSpPr>
            <a:spLocks noChangeArrowheads="1"/>
          </p:cNvSpPr>
          <p:nvPr/>
        </p:nvSpPr>
        <p:spPr bwMode="auto">
          <a:xfrm>
            <a:off x="1448344" y="3430893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A1</a:t>
            </a:r>
          </a:p>
        </p:txBody>
      </p:sp>
      <p:sp>
        <p:nvSpPr>
          <p:cNvPr id="246" name="Rectangle 245"/>
          <p:cNvSpPr>
            <a:spLocks noChangeArrowheads="1"/>
          </p:cNvSpPr>
          <p:nvPr/>
        </p:nvSpPr>
        <p:spPr bwMode="auto">
          <a:xfrm>
            <a:off x="827608" y="3430035"/>
            <a:ext cx="21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47" name="Rectangle 246"/>
          <p:cNvSpPr>
            <a:spLocks noChangeArrowheads="1"/>
          </p:cNvSpPr>
          <p:nvPr/>
        </p:nvSpPr>
        <p:spPr bwMode="auto">
          <a:xfrm>
            <a:off x="1264618" y="3429000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48" name="Rectangle 5"/>
          <p:cNvSpPr>
            <a:spLocks noChangeArrowheads="1"/>
          </p:cNvSpPr>
          <p:nvPr/>
        </p:nvSpPr>
        <p:spPr bwMode="auto">
          <a:xfrm>
            <a:off x="1839796" y="3429000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49" name="Rectangle 5"/>
          <p:cNvSpPr>
            <a:spLocks noChangeArrowheads="1"/>
          </p:cNvSpPr>
          <p:nvPr/>
        </p:nvSpPr>
        <p:spPr bwMode="auto">
          <a:xfrm>
            <a:off x="2135474" y="3429749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250" name="Rectangle 5"/>
          <p:cNvSpPr>
            <a:spLocks noChangeArrowheads="1"/>
          </p:cNvSpPr>
          <p:nvPr/>
        </p:nvSpPr>
        <p:spPr bwMode="auto">
          <a:xfrm>
            <a:off x="2519242" y="3429749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51" name="Rectangle 5"/>
          <p:cNvSpPr>
            <a:spLocks noChangeArrowheads="1"/>
          </p:cNvSpPr>
          <p:nvPr/>
        </p:nvSpPr>
        <p:spPr bwMode="auto">
          <a:xfrm>
            <a:off x="15629" y="3842208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HE-SIG-B (B, D)</a:t>
            </a:r>
          </a:p>
        </p:txBody>
      </p:sp>
      <p:sp>
        <p:nvSpPr>
          <p:cNvPr id="252" name="Rectangle 5"/>
          <p:cNvSpPr>
            <a:spLocks noChangeArrowheads="1"/>
          </p:cNvSpPr>
          <p:nvPr/>
        </p:nvSpPr>
        <p:spPr bwMode="auto">
          <a:xfrm>
            <a:off x="1043608" y="3843386"/>
            <a:ext cx="216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</a:p>
        </p:txBody>
      </p:sp>
      <p:sp>
        <p:nvSpPr>
          <p:cNvPr id="253" name="Rectangle 5"/>
          <p:cNvSpPr>
            <a:spLocks noChangeArrowheads="1"/>
          </p:cNvSpPr>
          <p:nvPr/>
        </p:nvSpPr>
        <p:spPr bwMode="auto">
          <a:xfrm>
            <a:off x="1448344" y="3843386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254" name="Rectangle 5"/>
          <p:cNvSpPr>
            <a:spLocks noChangeArrowheads="1"/>
          </p:cNvSpPr>
          <p:nvPr/>
        </p:nvSpPr>
        <p:spPr bwMode="auto">
          <a:xfrm>
            <a:off x="827608" y="3843386"/>
            <a:ext cx="21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55" name="Rectangle 254"/>
          <p:cNvSpPr>
            <a:spLocks noChangeArrowheads="1"/>
          </p:cNvSpPr>
          <p:nvPr/>
        </p:nvSpPr>
        <p:spPr bwMode="auto">
          <a:xfrm>
            <a:off x="1264618" y="3843386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56" name="Rectangle 5"/>
          <p:cNvSpPr>
            <a:spLocks noChangeArrowheads="1"/>
          </p:cNvSpPr>
          <p:nvPr/>
        </p:nvSpPr>
        <p:spPr bwMode="auto">
          <a:xfrm>
            <a:off x="1841194" y="3843386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57" name="Rectangle 5"/>
          <p:cNvSpPr>
            <a:spLocks noChangeArrowheads="1"/>
          </p:cNvSpPr>
          <p:nvPr/>
        </p:nvSpPr>
        <p:spPr bwMode="auto">
          <a:xfrm>
            <a:off x="2136872" y="3843386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Bn</a:t>
            </a:r>
          </a:p>
        </p:txBody>
      </p:sp>
      <p:sp>
        <p:nvSpPr>
          <p:cNvPr id="258" name="Rectangle 5"/>
          <p:cNvSpPr>
            <a:spLocks noChangeArrowheads="1"/>
          </p:cNvSpPr>
          <p:nvPr/>
        </p:nvSpPr>
        <p:spPr bwMode="auto">
          <a:xfrm>
            <a:off x="2520640" y="384338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59" name="Rectangle 5"/>
          <p:cNvSpPr>
            <a:spLocks noChangeArrowheads="1"/>
          </p:cNvSpPr>
          <p:nvPr/>
        </p:nvSpPr>
        <p:spPr bwMode="auto">
          <a:xfrm>
            <a:off x="2705184" y="3843386"/>
            <a:ext cx="378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260" name="Rectangle 5"/>
          <p:cNvSpPr>
            <a:spLocks noChangeArrowheads="1"/>
          </p:cNvSpPr>
          <p:nvPr/>
        </p:nvSpPr>
        <p:spPr bwMode="auto">
          <a:xfrm>
            <a:off x="3085356" y="3843386"/>
            <a:ext cx="288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61" name="Rectangle 260"/>
          <p:cNvSpPr>
            <a:spLocks noChangeArrowheads="1"/>
          </p:cNvSpPr>
          <p:nvPr/>
        </p:nvSpPr>
        <p:spPr bwMode="auto">
          <a:xfrm>
            <a:off x="3388206" y="3843386"/>
            <a:ext cx="378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Dn</a:t>
            </a:r>
          </a:p>
        </p:txBody>
      </p:sp>
      <p:sp>
        <p:nvSpPr>
          <p:cNvPr id="262" name="Rectangle 5"/>
          <p:cNvSpPr>
            <a:spLocks noChangeArrowheads="1"/>
          </p:cNvSpPr>
          <p:nvPr/>
        </p:nvSpPr>
        <p:spPr bwMode="auto">
          <a:xfrm>
            <a:off x="3771974" y="384338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63" name="Rectangle 262"/>
          <p:cNvSpPr>
            <a:spLocks noChangeArrowheads="1"/>
          </p:cNvSpPr>
          <p:nvPr/>
        </p:nvSpPr>
        <p:spPr bwMode="auto">
          <a:xfrm>
            <a:off x="4086182" y="3645064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4" name="Rectangle 5"/>
          <p:cNvSpPr>
            <a:spLocks noChangeArrowheads="1"/>
          </p:cNvSpPr>
          <p:nvPr/>
        </p:nvSpPr>
        <p:spPr bwMode="auto">
          <a:xfrm>
            <a:off x="4464008" y="3645064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65" name="Rectangle 5"/>
          <p:cNvSpPr>
            <a:spLocks noChangeArrowheads="1"/>
          </p:cNvSpPr>
          <p:nvPr/>
        </p:nvSpPr>
        <p:spPr bwMode="auto">
          <a:xfrm>
            <a:off x="4932040" y="3429177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(A,</a:t>
            </a:r>
            <a:r>
              <a:rPr lang="ko-KR" altLang="en-US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C)</a:t>
            </a:r>
          </a:p>
        </p:txBody>
      </p:sp>
      <p:sp>
        <p:nvSpPr>
          <p:cNvPr id="266" name="Rectangle 5"/>
          <p:cNvSpPr>
            <a:spLocks noChangeArrowheads="1"/>
          </p:cNvSpPr>
          <p:nvPr/>
        </p:nvSpPr>
        <p:spPr bwMode="auto">
          <a:xfrm>
            <a:off x="5983930" y="3429000"/>
            <a:ext cx="216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484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Null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7" name="Rectangle 5"/>
          <p:cNvSpPr>
            <a:spLocks noChangeArrowheads="1"/>
          </p:cNvSpPr>
          <p:nvPr/>
        </p:nvSpPr>
        <p:spPr bwMode="auto">
          <a:xfrm>
            <a:off x="6377307" y="3429000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A1</a:t>
            </a:r>
          </a:p>
        </p:txBody>
      </p:sp>
      <p:sp>
        <p:nvSpPr>
          <p:cNvPr id="268" name="Rectangle 267"/>
          <p:cNvSpPr>
            <a:spLocks noChangeArrowheads="1"/>
          </p:cNvSpPr>
          <p:nvPr/>
        </p:nvSpPr>
        <p:spPr bwMode="auto">
          <a:xfrm>
            <a:off x="5762162" y="3429000"/>
            <a:ext cx="21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9" name="Rectangle 268"/>
          <p:cNvSpPr>
            <a:spLocks noChangeArrowheads="1"/>
          </p:cNvSpPr>
          <p:nvPr/>
        </p:nvSpPr>
        <p:spPr bwMode="auto">
          <a:xfrm>
            <a:off x="6191552" y="3429463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70" name="Rectangle 5"/>
          <p:cNvSpPr>
            <a:spLocks noChangeArrowheads="1"/>
          </p:cNvSpPr>
          <p:nvPr/>
        </p:nvSpPr>
        <p:spPr bwMode="auto">
          <a:xfrm>
            <a:off x="6755862" y="3429000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71" name="Rectangle 5"/>
          <p:cNvSpPr>
            <a:spLocks noChangeArrowheads="1"/>
          </p:cNvSpPr>
          <p:nvPr/>
        </p:nvSpPr>
        <p:spPr bwMode="auto">
          <a:xfrm>
            <a:off x="7053795" y="3429000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272" name="Rectangle 5"/>
          <p:cNvSpPr>
            <a:spLocks noChangeArrowheads="1"/>
          </p:cNvSpPr>
          <p:nvPr/>
        </p:nvSpPr>
        <p:spPr bwMode="auto">
          <a:xfrm>
            <a:off x="7442990" y="3429000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73" name="Rectangle 5"/>
          <p:cNvSpPr>
            <a:spLocks noChangeArrowheads="1"/>
          </p:cNvSpPr>
          <p:nvPr/>
        </p:nvSpPr>
        <p:spPr bwMode="auto">
          <a:xfrm>
            <a:off x="4933438" y="3841636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HE-SIG-B (B, D)</a:t>
            </a:r>
          </a:p>
        </p:txBody>
      </p:sp>
      <p:sp>
        <p:nvSpPr>
          <p:cNvPr id="274" name="Rectangle 5"/>
          <p:cNvSpPr>
            <a:spLocks noChangeArrowheads="1"/>
          </p:cNvSpPr>
          <p:nvPr/>
        </p:nvSpPr>
        <p:spPr bwMode="auto">
          <a:xfrm>
            <a:off x="5983930" y="3843872"/>
            <a:ext cx="216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484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Null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5" name="Rectangle 5"/>
          <p:cNvSpPr>
            <a:spLocks noChangeArrowheads="1"/>
          </p:cNvSpPr>
          <p:nvPr/>
        </p:nvSpPr>
        <p:spPr bwMode="auto">
          <a:xfrm>
            <a:off x="6377307" y="3843872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276" name="Rectangle 5"/>
          <p:cNvSpPr>
            <a:spLocks noChangeArrowheads="1"/>
          </p:cNvSpPr>
          <p:nvPr/>
        </p:nvSpPr>
        <p:spPr bwMode="auto">
          <a:xfrm>
            <a:off x="5762162" y="3843872"/>
            <a:ext cx="21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7" name="Rectangle 276"/>
          <p:cNvSpPr>
            <a:spLocks noChangeArrowheads="1"/>
          </p:cNvSpPr>
          <p:nvPr/>
        </p:nvSpPr>
        <p:spPr bwMode="auto">
          <a:xfrm>
            <a:off x="6191552" y="3844335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8" name="Rectangle 5"/>
          <p:cNvSpPr>
            <a:spLocks noChangeArrowheads="1"/>
          </p:cNvSpPr>
          <p:nvPr/>
        </p:nvSpPr>
        <p:spPr bwMode="auto">
          <a:xfrm>
            <a:off x="6755862" y="3843872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79" name="Rectangle 5"/>
          <p:cNvSpPr>
            <a:spLocks noChangeArrowheads="1"/>
          </p:cNvSpPr>
          <p:nvPr/>
        </p:nvSpPr>
        <p:spPr bwMode="auto">
          <a:xfrm>
            <a:off x="7053795" y="3843872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Bn</a:t>
            </a:r>
          </a:p>
        </p:txBody>
      </p:sp>
      <p:sp>
        <p:nvSpPr>
          <p:cNvPr id="280" name="Rectangle 5"/>
          <p:cNvSpPr>
            <a:spLocks noChangeArrowheads="1"/>
          </p:cNvSpPr>
          <p:nvPr/>
        </p:nvSpPr>
        <p:spPr bwMode="auto">
          <a:xfrm>
            <a:off x="7442990" y="384387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302" name="Rectangle 301"/>
          <p:cNvSpPr>
            <a:spLocks noChangeArrowheads="1"/>
          </p:cNvSpPr>
          <p:nvPr/>
        </p:nvSpPr>
        <p:spPr bwMode="auto">
          <a:xfrm>
            <a:off x="7740352" y="3633346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03" name="Rectangle 5"/>
          <p:cNvSpPr>
            <a:spLocks noChangeArrowheads="1"/>
          </p:cNvSpPr>
          <p:nvPr/>
        </p:nvSpPr>
        <p:spPr bwMode="auto">
          <a:xfrm>
            <a:off x="8124120" y="363334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cxnSp>
        <p:nvCxnSpPr>
          <p:cNvPr id="304" name="Straight Arrow Connector 303"/>
          <p:cNvCxnSpPr/>
          <p:nvPr/>
        </p:nvCxnSpPr>
        <p:spPr>
          <a:xfrm flipH="1" flipV="1">
            <a:off x="7740352" y="3645692"/>
            <a:ext cx="566271" cy="359372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ysDot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05" name="Straight Arrow Connector 304"/>
          <p:cNvCxnSpPr/>
          <p:nvPr/>
        </p:nvCxnSpPr>
        <p:spPr>
          <a:xfrm flipH="1">
            <a:off x="7750714" y="3633975"/>
            <a:ext cx="570246" cy="358021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ysDot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20" name="Rectangle 319"/>
          <p:cNvSpPr>
            <a:spLocks noChangeArrowheads="1"/>
          </p:cNvSpPr>
          <p:nvPr/>
        </p:nvSpPr>
        <p:spPr bwMode="auto">
          <a:xfrm>
            <a:off x="827584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21" name="Rectangle 320"/>
          <p:cNvSpPr>
            <a:spLocks noChangeArrowheads="1"/>
          </p:cNvSpPr>
          <p:nvPr/>
        </p:nvSpPr>
        <p:spPr bwMode="auto">
          <a:xfrm>
            <a:off x="1427082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22" name="Rectangle 321"/>
          <p:cNvSpPr>
            <a:spLocks noChangeArrowheads="1"/>
          </p:cNvSpPr>
          <p:nvPr/>
        </p:nvSpPr>
        <p:spPr bwMode="auto">
          <a:xfrm>
            <a:off x="1724883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23" name="Rectangle 322"/>
          <p:cNvSpPr>
            <a:spLocks noChangeArrowheads="1"/>
          </p:cNvSpPr>
          <p:nvPr/>
        </p:nvSpPr>
        <p:spPr bwMode="auto">
          <a:xfrm>
            <a:off x="2298400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324" name="Rectangle 323"/>
          <p:cNvSpPr>
            <a:spLocks noChangeArrowheads="1"/>
          </p:cNvSpPr>
          <p:nvPr/>
        </p:nvSpPr>
        <p:spPr bwMode="auto">
          <a:xfrm>
            <a:off x="827584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25" name="Rectangle 5"/>
          <p:cNvSpPr>
            <a:spLocks noChangeArrowheads="1"/>
          </p:cNvSpPr>
          <p:nvPr/>
        </p:nvSpPr>
        <p:spPr bwMode="auto">
          <a:xfrm>
            <a:off x="1427082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26" name="Rectangle 6"/>
          <p:cNvSpPr>
            <a:spLocks noChangeArrowheads="1"/>
          </p:cNvSpPr>
          <p:nvPr/>
        </p:nvSpPr>
        <p:spPr bwMode="auto">
          <a:xfrm>
            <a:off x="1724883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327" name="Rectangle 326"/>
          <p:cNvSpPr>
            <a:spLocks noChangeArrowheads="1"/>
          </p:cNvSpPr>
          <p:nvPr/>
        </p:nvSpPr>
        <p:spPr bwMode="auto">
          <a:xfrm>
            <a:off x="827584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328" name="Rectangle 5"/>
          <p:cNvSpPr>
            <a:spLocks noChangeArrowheads="1"/>
          </p:cNvSpPr>
          <p:nvPr/>
        </p:nvSpPr>
        <p:spPr bwMode="auto">
          <a:xfrm>
            <a:off x="1427082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29" name="Rectangle 6"/>
          <p:cNvSpPr>
            <a:spLocks noChangeArrowheads="1"/>
          </p:cNvSpPr>
          <p:nvPr/>
        </p:nvSpPr>
        <p:spPr bwMode="auto">
          <a:xfrm>
            <a:off x="1724883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30" name="Rectangle 329"/>
          <p:cNvSpPr>
            <a:spLocks noChangeArrowheads="1"/>
          </p:cNvSpPr>
          <p:nvPr/>
        </p:nvSpPr>
        <p:spPr bwMode="auto">
          <a:xfrm>
            <a:off x="2748073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331" name="Rectangle 330"/>
          <p:cNvSpPr>
            <a:spLocks noChangeArrowheads="1"/>
          </p:cNvSpPr>
          <p:nvPr/>
        </p:nvSpPr>
        <p:spPr bwMode="auto">
          <a:xfrm>
            <a:off x="2748073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332" name="Rectangle 331"/>
          <p:cNvSpPr>
            <a:spLocks noChangeArrowheads="1"/>
          </p:cNvSpPr>
          <p:nvPr/>
        </p:nvSpPr>
        <p:spPr bwMode="auto">
          <a:xfrm>
            <a:off x="2748073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33" name="Rectangle 332"/>
          <p:cNvSpPr>
            <a:spLocks noChangeArrowheads="1"/>
          </p:cNvSpPr>
          <p:nvPr/>
        </p:nvSpPr>
        <p:spPr bwMode="auto">
          <a:xfrm>
            <a:off x="2748073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34" name="Rectangle 333"/>
          <p:cNvSpPr>
            <a:spLocks noChangeArrowheads="1"/>
          </p:cNvSpPr>
          <p:nvPr/>
        </p:nvSpPr>
        <p:spPr bwMode="auto">
          <a:xfrm>
            <a:off x="2748073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335" name="Rectangle 334"/>
          <p:cNvSpPr>
            <a:spLocks noChangeArrowheads="1"/>
          </p:cNvSpPr>
          <p:nvPr/>
        </p:nvSpPr>
        <p:spPr bwMode="auto">
          <a:xfrm>
            <a:off x="2748073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336" name="Rectangle 335"/>
          <p:cNvSpPr>
            <a:spLocks noChangeArrowheads="1"/>
          </p:cNvSpPr>
          <p:nvPr/>
        </p:nvSpPr>
        <p:spPr bwMode="auto">
          <a:xfrm>
            <a:off x="2748073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37" name="Rectangle 336"/>
          <p:cNvSpPr>
            <a:spLocks noChangeArrowheads="1"/>
          </p:cNvSpPr>
          <p:nvPr/>
        </p:nvSpPr>
        <p:spPr bwMode="auto">
          <a:xfrm>
            <a:off x="2748073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338" name="Rectangle 337"/>
          <p:cNvSpPr>
            <a:spLocks noChangeArrowheads="1"/>
          </p:cNvSpPr>
          <p:nvPr/>
        </p:nvSpPr>
        <p:spPr bwMode="auto">
          <a:xfrm>
            <a:off x="2748073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339" name="Rectangle 338"/>
          <p:cNvSpPr>
            <a:spLocks noChangeArrowheads="1"/>
          </p:cNvSpPr>
          <p:nvPr/>
        </p:nvSpPr>
        <p:spPr bwMode="auto">
          <a:xfrm>
            <a:off x="827584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40" name="Rectangle 339"/>
          <p:cNvSpPr>
            <a:spLocks noChangeArrowheads="1"/>
          </p:cNvSpPr>
          <p:nvPr/>
        </p:nvSpPr>
        <p:spPr bwMode="auto">
          <a:xfrm>
            <a:off x="1427082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41" name="Rectangle 340"/>
          <p:cNvSpPr>
            <a:spLocks noChangeArrowheads="1"/>
          </p:cNvSpPr>
          <p:nvPr/>
        </p:nvSpPr>
        <p:spPr bwMode="auto">
          <a:xfrm>
            <a:off x="1726571" y="2029126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42" name="Rectangle 341"/>
          <p:cNvSpPr>
            <a:spLocks noChangeArrowheads="1"/>
          </p:cNvSpPr>
          <p:nvPr/>
        </p:nvSpPr>
        <p:spPr bwMode="auto">
          <a:xfrm>
            <a:off x="2748073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343" name="Rectangle 342"/>
          <p:cNvSpPr>
            <a:spLocks noChangeArrowheads="1"/>
          </p:cNvSpPr>
          <p:nvPr/>
        </p:nvSpPr>
        <p:spPr bwMode="auto">
          <a:xfrm>
            <a:off x="2748073" y="1998424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344" name="Rectangle 343"/>
          <p:cNvSpPr>
            <a:spLocks noChangeArrowheads="1"/>
          </p:cNvSpPr>
          <p:nvPr/>
        </p:nvSpPr>
        <p:spPr bwMode="auto">
          <a:xfrm>
            <a:off x="2748073" y="2112055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345" name="Rectangle 344"/>
          <p:cNvSpPr>
            <a:spLocks noChangeArrowheads="1"/>
          </p:cNvSpPr>
          <p:nvPr/>
        </p:nvSpPr>
        <p:spPr bwMode="auto">
          <a:xfrm>
            <a:off x="2748073" y="2225686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348" name="Rectangle 347"/>
          <p:cNvSpPr/>
          <p:nvPr/>
        </p:nvSpPr>
        <p:spPr bwMode="auto">
          <a:xfrm>
            <a:off x="769967" y="1652437"/>
            <a:ext cx="3476755" cy="372477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49" name="Rectangle 348"/>
          <p:cNvSpPr>
            <a:spLocks noChangeArrowheads="1"/>
          </p:cNvSpPr>
          <p:nvPr/>
        </p:nvSpPr>
        <p:spPr bwMode="auto">
          <a:xfrm>
            <a:off x="4832760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50" name="Rectangle 349"/>
          <p:cNvSpPr>
            <a:spLocks noChangeArrowheads="1"/>
          </p:cNvSpPr>
          <p:nvPr/>
        </p:nvSpPr>
        <p:spPr bwMode="auto">
          <a:xfrm>
            <a:off x="5432258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1" name="Rectangle 350"/>
          <p:cNvSpPr>
            <a:spLocks noChangeArrowheads="1"/>
          </p:cNvSpPr>
          <p:nvPr/>
        </p:nvSpPr>
        <p:spPr bwMode="auto">
          <a:xfrm>
            <a:off x="5730059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352" name="Rectangle 351"/>
          <p:cNvSpPr>
            <a:spLocks noChangeArrowheads="1"/>
          </p:cNvSpPr>
          <p:nvPr/>
        </p:nvSpPr>
        <p:spPr bwMode="auto">
          <a:xfrm>
            <a:off x="6303576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353" name="Rectangle 352"/>
          <p:cNvSpPr>
            <a:spLocks noChangeArrowheads="1"/>
          </p:cNvSpPr>
          <p:nvPr/>
        </p:nvSpPr>
        <p:spPr bwMode="auto">
          <a:xfrm>
            <a:off x="4832760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54" name="Rectangle 5"/>
          <p:cNvSpPr>
            <a:spLocks noChangeArrowheads="1"/>
          </p:cNvSpPr>
          <p:nvPr/>
        </p:nvSpPr>
        <p:spPr bwMode="auto">
          <a:xfrm>
            <a:off x="5432258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5" name="Rectangle 6"/>
          <p:cNvSpPr>
            <a:spLocks noChangeArrowheads="1"/>
          </p:cNvSpPr>
          <p:nvPr/>
        </p:nvSpPr>
        <p:spPr bwMode="auto">
          <a:xfrm>
            <a:off x="5730059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356" name="Rectangle 355"/>
          <p:cNvSpPr>
            <a:spLocks noChangeArrowheads="1"/>
          </p:cNvSpPr>
          <p:nvPr/>
        </p:nvSpPr>
        <p:spPr bwMode="auto">
          <a:xfrm>
            <a:off x="4832760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357" name="Rectangle 5"/>
          <p:cNvSpPr>
            <a:spLocks noChangeArrowheads="1"/>
          </p:cNvSpPr>
          <p:nvPr/>
        </p:nvSpPr>
        <p:spPr bwMode="auto">
          <a:xfrm>
            <a:off x="5432258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8" name="Rectangle 6"/>
          <p:cNvSpPr>
            <a:spLocks noChangeArrowheads="1"/>
          </p:cNvSpPr>
          <p:nvPr/>
        </p:nvSpPr>
        <p:spPr bwMode="auto">
          <a:xfrm>
            <a:off x="5730059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59" name="Rectangle 358"/>
          <p:cNvSpPr>
            <a:spLocks noChangeArrowheads="1"/>
          </p:cNvSpPr>
          <p:nvPr/>
        </p:nvSpPr>
        <p:spPr bwMode="auto">
          <a:xfrm>
            <a:off x="6753249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360" name="Rectangle 359"/>
          <p:cNvSpPr>
            <a:spLocks noChangeArrowheads="1"/>
          </p:cNvSpPr>
          <p:nvPr/>
        </p:nvSpPr>
        <p:spPr bwMode="auto">
          <a:xfrm>
            <a:off x="6753249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361" name="Rectangle 360"/>
          <p:cNvSpPr>
            <a:spLocks noChangeArrowheads="1"/>
          </p:cNvSpPr>
          <p:nvPr/>
        </p:nvSpPr>
        <p:spPr bwMode="auto">
          <a:xfrm>
            <a:off x="6753249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62" name="Rectangle 361"/>
          <p:cNvSpPr>
            <a:spLocks noChangeArrowheads="1"/>
          </p:cNvSpPr>
          <p:nvPr/>
        </p:nvSpPr>
        <p:spPr bwMode="auto">
          <a:xfrm>
            <a:off x="6753249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63" name="Rectangle 362"/>
          <p:cNvSpPr>
            <a:spLocks noChangeArrowheads="1"/>
          </p:cNvSpPr>
          <p:nvPr/>
        </p:nvSpPr>
        <p:spPr bwMode="auto">
          <a:xfrm>
            <a:off x="6753249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364" name="Rectangle 363"/>
          <p:cNvSpPr>
            <a:spLocks noChangeArrowheads="1"/>
          </p:cNvSpPr>
          <p:nvPr/>
        </p:nvSpPr>
        <p:spPr bwMode="auto">
          <a:xfrm>
            <a:off x="6753249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365" name="Rectangle 364"/>
          <p:cNvSpPr>
            <a:spLocks noChangeArrowheads="1"/>
          </p:cNvSpPr>
          <p:nvPr/>
        </p:nvSpPr>
        <p:spPr bwMode="auto">
          <a:xfrm>
            <a:off x="6753249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66" name="Rectangle 365"/>
          <p:cNvSpPr>
            <a:spLocks noChangeArrowheads="1"/>
          </p:cNvSpPr>
          <p:nvPr/>
        </p:nvSpPr>
        <p:spPr bwMode="auto">
          <a:xfrm>
            <a:off x="6753249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367" name="Rectangle 366"/>
          <p:cNvSpPr>
            <a:spLocks noChangeArrowheads="1"/>
          </p:cNvSpPr>
          <p:nvPr/>
        </p:nvSpPr>
        <p:spPr bwMode="auto">
          <a:xfrm>
            <a:off x="6753249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368" name="Rectangle 367"/>
          <p:cNvSpPr>
            <a:spLocks noChangeArrowheads="1"/>
          </p:cNvSpPr>
          <p:nvPr/>
        </p:nvSpPr>
        <p:spPr bwMode="auto">
          <a:xfrm>
            <a:off x="4832760" y="2029126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69" name="Rectangle 368"/>
          <p:cNvSpPr>
            <a:spLocks noChangeArrowheads="1"/>
          </p:cNvSpPr>
          <p:nvPr/>
        </p:nvSpPr>
        <p:spPr bwMode="auto">
          <a:xfrm>
            <a:off x="5432258" y="2029126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70" name="Rectangle 369"/>
          <p:cNvSpPr>
            <a:spLocks noChangeArrowheads="1"/>
          </p:cNvSpPr>
          <p:nvPr/>
        </p:nvSpPr>
        <p:spPr bwMode="auto">
          <a:xfrm>
            <a:off x="5731747" y="2029126"/>
            <a:ext cx="576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71" name="Rectangle 370"/>
          <p:cNvSpPr>
            <a:spLocks noChangeArrowheads="1"/>
          </p:cNvSpPr>
          <p:nvPr/>
        </p:nvSpPr>
        <p:spPr bwMode="auto">
          <a:xfrm>
            <a:off x="6753249" y="232908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373" name="Rectangle 372"/>
          <p:cNvSpPr>
            <a:spLocks noChangeArrowheads="1"/>
          </p:cNvSpPr>
          <p:nvPr/>
        </p:nvSpPr>
        <p:spPr bwMode="auto">
          <a:xfrm>
            <a:off x="6753249" y="198913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374" name="Rectangle 373"/>
          <p:cNvSpPr>
            <a:spLocks noChangeArrowheads="1"/>
          </p:cNvSpPr>
          <p:nvPr/>
        </p:nvSpPr>
        <p:spPr bwMode="auto">
          <a:xfrm>
            <a:off x="6753249" y="2101345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75" name="Rectangle 374"/>
          <p:cNvSpPr>
            <a:spLocks noChangeArrowheads="1"/>
          </p:cNvSpPr>
          <p:nvPr/>
        </p:nvSpPr>
        <p:spPr bwMode="auto">
          <a:xfrm>
            <a:off x="6753249" y="2212004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376" name="Rectangle 375"/>
          <p:cNvSpPr/>
          <p:nvPr/>
        </p:nvSpPr>
        <p:spPr bwMode="auto">
          <a:xfrm>
            <a:off x="4788024" y="1652437"/>
            <a:ext cx="3476755" cy="732299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77" name="Rectangle 376"/>
          <p:cNvSpPr>
            <a:spLocks noChangeArrowheads="1"/>
          </p:cNvSpPr>
          <p:nvPr/>
        </p:nvSpPr>
        <p:spPr bwMode="auto">
          <a:xfrm>
            <a:off x="8589773" y="1839713"/>
            <a:ext cx="518732" cy="3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</a:t>
            </a:r>
          </a:p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378" name="Straight Arrow Connector 377"/>
          <p:cNvCxnSpPr/>
          <p:nvPr/>
        </p:nvCxnSpPr>
        <p:spPr>
          <a:xfrm flipH="1" flipV="1">
            <a:off x="8264779" y="1985353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6" name="Oval 105"/>
          <p:cNvSpPr/>
          <p:nvPr/>
        </p:nvSpPr>
        <p:spPr bwMode="auto">
          <a:xfrm>
            <a:off x="1025822" y="3396554"/>
            <a:ext cx="252673" cy="46410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5974130" y="3394754"/>
            <a:ext cx="252673" cy="46410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5968362" y="3799313"/>
            <a:ext cx="252673" cy="46410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19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Signaling of non-contiguous channel-bonding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HE-SIG-B </a:t>
            </a:r>
            <a:r>
              <a:rPr lang="en-US" dirty="0" smtClean="0"/>
              <a:t>transmission in secondary 20MHz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With option (B), SIG-A’s BW subfield signals only 20/40/80/160(80+80) MHz BW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Thus receiving STAs do not know the nulled secondary channels before SIG-B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Therefore, 1/2 SIG-B content channels should be transmitted at least for Primary 40MHz to signal nulled secondary channels (</a:t>
            </a:r>
            <a:r>
              <a:rPr lang="en-US" dirty="0"/>
              <a:t>u</a:t>
            </a:r>
            <a:r>
              <a:rPr lang="en-US" dirty="0" smtClean="0"/>
              <a:t>nless there is no RUs to be signaled by</a:t>
            </a:r>
            <a:r>
              <a:rPr lang="ko-KR" altLang="en-US" dirty="0" smtClean="0"/>
              <a:t> </a:t>
            </a:r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SIG-B content channel)</a:t>
            </a:r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Possible ways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Limit non-contiguous channel bonding rule to always occupy P40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ransmit </a:t>
            </a:r>
            <a:r>
              <a:rPr lang="en-US" dirty="0"/>
              <a:t>preamble parts </a:t>
            </a:r>
            <a:r>
              <a:rPr lang="en-US" dirty="0" smtClean="0"/>
              <a:t>even in </a:t>
            </a:r>
            <a:r>
              <a:rPr lang="en-US" dirty="0"/>
              <a:t>nulled </a:t>
            </a:r>
            <a:r>
              <a:rPr lang="en-US" dirty="0" smtClean="0"/>
              <a:t>secondary channels </a:t>
            </a:r>
            <a:r>
              <a:rPr lang="en-US" dirty="0"/>
              <a:t>(at least in </a:t>
            </a:r>
            <a:r>
              <a:rPr lang="en-US" dirty="0" smtClean="0"/>
              <a:t>S20)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97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this submission, we discussed signaling for non-contiguous channel-based PPDU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We </a:t>
            </a:r>
            <a:r>
              <a:rPr lang="en-US" dirty="0"/>
              <a:t>propose </a:t>
            </a:r>
            <a:r>
              <a:rPr lang="en-US" dirty="0" smtClean="0"/>
              <a:t>11ax to </a:t>
            </a:r>
            <a:r>
              <a:rPr lang="en-US" dirty="0" smtClean="0"/>
              <a:t>consider signaling of non-contiguous channel bonding by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(A) Using SIG-A’s BW subfield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Early signaling of non-contiguous PPDU BWs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Limited remaining bit spaces in SIG-A may limit the number of BW options that can be signaled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(B) U</a:t>
            </a:r>
            <a:r>
              <a:rPr lang="en-US" dirty="0" smtClean="0"/>
              <a:t>sing </a:t>
            </a:r>
            <a:r>
              <a:rPr lang="en-US" dirty="0" smtClean="0"/>
              <a:t>SIG-B’s RU allocation </a:t>
            </a:r>
            <a:r>
              <a:rPr lang="en-US" dirty="0" smtClean="0"/>
              <a:t>subfields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Flexible signaling capabilities (many TBD indices)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Parallel SIG-B contents channel design may limit flexibilities of non-contiguous channel bonding rule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smtClean="0"/>
              <a:t>needs further </a:t>
            </a:r>
            <a:r>
              <a:rPr lang="en-US" dirty="0" smtClean="0"/>
              <a:t>discussions on signaling by using one or both subfields.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6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46732</TotalTime>
  <Words>1688</Words>
  <Application>Microsoft Macintosh PowerPoint</Application>
  <PresentationFormat>On-screen Show (4:3)</PresentationFormat>
  <Paragraphs>556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ＭＳ Ｐゴシック</vt:lpstr>
      <vt:lpstr>Times New Roman</vt:lpstr>
      <vt:lpstr>맑은 고딕</vt:lpstr>
      <vt:lpstr>Arial</vt:lpstr>
      <vt:lpstr>Office Theme</vt:lpstr>
      <vt:lpstr>Document</vt:lpstr>
      <vt:lpstr>HE-SIG-B Signaling Discussions </vt:lpstr>
      <vt:lpstr>Introduction</vt:lpstr>
      <vt:lpstr>Recap: HE-SIG-B</vt:lpstr>
      <vt:lpstr>Signaling of non-contiguous channel-bonding</vt:lpstr>
      <vt:lpstr>Signaling of non-contiguous channel-bonding</vt:lpstr>
      <vt:lpstr>Signaling of non-contiguous channel-bonding</vt:lpstr>
      <vt:lpstr>Signaling of non-contiguous channel-bonding</vt:lpstr>
      <vt:lpstr>Signaling of non-contiguous channel-bonding</vt:lpstr>
      <vt:lpstr>Conclusions</vt:lpstr>
      <vt:lpstr>References</vt:lpstr>
      <vt:lpstr>Straw poll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</cp:lastModifiedBy>
  <cp:revision>2782</cp:revision>
  <cp:lastPrinted>2016-03-10T11:55:20Z</cp:lastPrinted>
  <dcterms:created xsi:type="dcterms:W3CDTF">2014-04-14T10:59:07Z</dcterms:created>
  <dcterms:modified xsi:type="dcterms:W3CDTF">2016-03-16T05:25:55Z</dcterms:modified>
</cp:coreProperties>
</file>