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22"/>
  </p:notesMasterIdLst>
  <p:handoutMasterIdLst>
    <p:handoutMasterId r:id="rId23"/>
  </p:handoutMasterIdLst>
  <p:sldIdLst>
    <p:sldId id="256" r:id="rId4"/>
    <p:sldId id="497" r:id="rId5"/>
    <p:sldId id="515" r:id="rId6"/>
    <p:sldId id="501" r:id="rId7"/>
    <p:sldId id="511" r:id="rId8"/>
    <p:sldId id="521" r:id="rId9"/>
    <p:sldId id="525" r:id="rId10"/>
    <p:sldId id="510" r:id="rId11"/>
    <p:sldId id="517" r:id="rId12"/>
    <p:sldId id="518" r:id="rId13"/>
    <p:sldId id="526" r:id="rId14"/>
    <p:sldId id="520" r:id="rId15"/>
    <p:sldId id="506" r:id="rId16"/>
    <p:sldId id="499" r:id="rId17"/>
    <p:sldId id="522" r:id="rId18"/>
    <p:sldId id="523" r:id="rId19"/>
    <p:sldId id="524" r:id="rId20"/>
    <p:sldId id="512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2" autoAdjust="0"/>
    <p:restoredTop sz="90365" autoAdjust="0"/>
  </p:normalViewPr>
  <p:slideViewPr>
    <p:cSldViewPr>
      <p:cViewPr varScale="1">
        <p:scale>
          <a:sx n="125" d="100"/>
          <a:sy n="125" d="100"/>
        </p:scale>
        <p:origin x="87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802.11-16/0396r0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802.11-16/0396r0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802.11-16/0396r0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9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802.11-16/0396r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Issues on BSS Color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Bits Collision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smtClean="0"/>
              <a:t>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629866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7" name="Document" r:id="rId5" imgW="8255000" imgH="2514600" progId="Word.Document.8">
                  <p:embed/>
                </p:oleObj>
              </mc:Choice>
              <mc:Fallback>
                <p:oleObj name="Document" r:id="rId5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Operations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For Problem 2a and 2b, </a:t>
            </a:r>
            <a:r>
              <a:rPr lang="en-US" sz="1800" dirty="0"/>
              <a:t>after </a:t>
            </a:r>
            <a:r>
              <a:rPr lang="en-US" sz="1800" dirty="0" smtClean="0"/>
              <a:t>STA </a:t>
            </a:r>
            <a:r>
              <a:rPr lang="en-US" sz="1800" dirty="0"/>
              <a:t>detects BSS color </a:t>
            </a:r>
            <a:r>
              <a:rPr lang="en-US" sz="1800" dirty="0" smtClean="0"/>
              <a:t>collision</a:t>
            </a:r>
            <a:r>
              <a:rPr lang="en-US" sz="1800" dirty="0"/>
              <a:t>,</a:t>
            </a:r>
            <a:endParaRPr lang="en-US" sz="18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STA </a:t>
            </a:r>
            <a:r>
              <a:rPr lang="en-US" sz="1600" dirty="0"/>
              <a:t>shall not </a:t>
            </a:r>
            <a:r>
              <a:rPr lang="en-US" sz="1600" dirty="0" smtClean="0"/>
              <a:t>update its Intra-BSS NAV based on TXOP Duration in HE-SIG-A. Also the STA can update its regular NAV based on TXOP Duration in HE-SIG-A.</a:t>
            </a:r>
          </a:p>
          <a:p>
            <a:pPr lvl="2">
              <a:buFont typeface="Arial" charset="0"/>
              <a:buChar char="•"/>
            </a:pPr>
            <a:r>
              <a:rPr lang="en-US" altLang="ko-KR" sz="1400" dirty="0" smtClean="0"/>
              <a:t>Case 1) The STA receives a PPDU with </a:t>
            </a:r>
            <a:r>
              <a:rPr lang="en-US" altLang="ko-KR" sz="1400" u="sng" dirty="0" smtClean="0"/>
              <a:t>the different BSS color</a:t>
            </a:r>
            <a:r>
              <a:rPr lang="en-US" altLang="ko-KR" sz="1400" dirty="0" smtClean="0"/>
              <a:t>.</a:t>
            </a:r>
          </a:p>
          <a:p>
            <a:pPr lvl="3">
              <a:buFont typeface="Arial" charset="0"/>
              <a:buChar char="•"/>
            </a:pPr>
            <a:r>
              <a:rPr lang="en-US" altLang="ko-KR" sz="1200" dirty="0" smtClean="0"/>
              <a:t>Proper regular NAV is updated using TXOP Duration in HE-SIG-A</a:t>
            </a:r>
          </a:p>
          <a:p>
            <a:pPr lvl="2">
              <a:buFont typeface="Arial" charset="0"/>
              <a:buChar char="•"/>
            </a:pPr>
            <a:r>
              <a:rPr lang="en-US" altLang="ko-KR" sz="1400" dirty="0" smtClean="0"/>
              <a:t>Case 2) The STA receives a PPDU with </a:t>
            </a:r>
            <a:r>
              <a:rPr lang="en-US" altLang="ko-KR" sz="1400" u="sng" dirty="0" smtClean="0"/>
              <a:t>the same BSS color</a:t>
            </a:r>
            <a:r>
              <a:rPr lang="en-US" altLang="ko-KR" sz="1400" dirty="0" smtClean="0"/>
              <a:t>.</a:t>
            </a:r>
          </a:p>
          <a:p>
            <a:pPr lvl="3">
              <a:buFont typeface="Arial" charset="0"/>
              <a:buChar char="•"/>
            </a:pPr>
            <a:r>
              <a:rPr lang="en-US" altLang="ko-KR" sz="1200" dirty="0" smtClean="0"/>
              <a:t>Case 2a) Decoding MAC is possible.</a:t>
            </a:r>
          </a:p>
          <a:p>
            <a:pPr lvl="4">
              <a:buFont typeface="Arial" charset="0"/>
              <a:buChar char="•"/>
            </a:pPr>
            <a:r>
              <a:rPr lang="en-US" altLang="ko-KR" sz="1200" dirty="0" smtClean="0"/>
              <a:t>E.g., SU PPDU / MU PPDU carrying STA’s AID or broadcast AID in HE-SIG-B</a:t>
            </a:r>
          </a:p>
          <a:p>
            <a:pPr lvl="4">
              <a:buFont typeface="Arial" charset="0"/>
              <a:buChar char="•"/>
            </a:pPr>
            <a:r>
              <a:rPr lang="en-US" altLang="ko-KR" sz="1200" dirty="0" smtClean="0"/>
              <a:t>Proper Intra-BSS NAV or regular NAV is updated using Duration in MAC header.</a:t>
            </a:r>
          </a:p>
          <a:p>
            <a:pPr lvl="3">
              <a:buFont typeface="Arial" charset="0"/>
              <a:buChar char="•"/>
            </a:pPr>
            <a:r>
              <a:rPr lang="en-US" altLang="ko-KR" sz="1200" dirty="0" smtClean="0"/>
              <a:t>Case 2b) Decoding MAC is not possible.</a:t>
            </a:r>
          </a:p>
          <a:p>
            <a:pPr lvl="4">
              <a:buFont typeface="Arial" charset="0"/>
              <a:buChar char="•"/>
            </a:pPr>
            <a:r>
              <a:rPr lang="en-US" altLang="ko-KR" sz="1200" dirty="0" smtClean="0"/>
              <a:t>E.g., MU PPDU not carrying STA’s AID and broadcast AID in HE-SIG-B / Trigger-based PPDU</a:t>
            </a:r>
          </a:p>
          <a:p>
            <a:pPr lvl="4">
              <a:buFont typeface="Arial" charset="0"/>
              <a:buChar char="•"/>
            </a:pPr>
            <a:r>
              <a:rPr lang="en-US" altLang="ko-KR" sz="1200" dirty="0" smtClean="0"/>
              <a:t>Only regular NAV is updated using TXOP Duration in HE-SIG-A.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>
                <a:sym typeface="Wingdings"/>
              </a:rPr>
              <a:t> Regular NAV protects Inter-BSS transmissions</a:t>
            </a:r>
            <a:r>
              <a:rPr lang="en-US" altLang="ko-KR" sz="1600" dirty="0" smtClean="0"/>
              <a:t>.</a:t>
            </a:r>
          </a:p>
          <a:p>
            <a:pPr>
              <a:buFont typeface="Arial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Operations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Applying the solution in Slide 10, after STA detects BSS color collision,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For Problem 2a,</a:t>
            </a:r>
            <a:endParaRPr lang="en-US" sz="14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644010" y="4847837"/>
            <a:ext cx="1351925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Frame*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429726" y="5198173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17648" y="4806362"/>
            <a:ext cx="14093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STA1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5" y="4210376"/>
            <a:ext cx="4736942" cy="1694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Regular NAV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426990" y="4216991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48242" y="3906572"/>
            <a:ext cx="9745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STA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68383" y="3351557"/>
            <a:ext cx="64807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Trigger 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429726" y="3711557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244047" y="3385711"/>
            <a:ext cx="1182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Intra-BSS AP</a:t>
            </a:r>
            <a:endParaRPr lang="en-US" sz="1050" b="1" i="1" dirty="0">
              <a:solidFill>
                <a:srgbClr val="0432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67944" y="5403815"/>
            <a:ext cx="172819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426990" y="5754151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17648" y="5362340"/>
            <a:ext cx="1406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STA2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8083" y="5839380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TXOP (Inter-BSS)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644010" y="5878872"/>
            <a:ext cx="5080757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987824" y="4359669"/>
            <a:ext cx="0" cy="4787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916454" y="3707799"/>
            <a:ext cx="0" cy="47422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97568" y="5152031"/>
            <a:ext cx="7886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Inter-BSS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567" y="3659645"/>
            <a:ext cx="7887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Intra-BSS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839732" y="4855470"/>
            <a:ext cx="219205" cy="877786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Left Brace 26"/>
          <p:cNvSpPr/>
          <p:nvPr/>
        </p:nvSpPr>
        <p:spPr bwMode="auto">
          <a:xfrm>
            <a:off x="839732" y="3351557"/>
            <a:ext cx="219205" cy="877786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11648" y="4463534"/>
            <a:ext cx="22364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tx1"/>
                </a:solidFill>
              </a:rPr>
              <a:t>Inter-BSS frame sets </a:t>
            </a:r>
            <a:r>
              <a:rPr lang="en-US" sz="1100" b="1" i="1" u="sng" dirty="0" smtClean="0">
                <a:solidFill>
                  <a:schemeClr val="tx1"/>
                </a:solidFill>
              </a:rPr>
              <a:t>regular NAV</a:t>
            </a:r>
            <a:r>
              <a:rPr lang="en-US" sz="1100" b="1" i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17985" y="2488110"/>
            <a:ext cx="462686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- STA does not determine that NAV was set by a frame originating from the AP sending the Trigger frame.</a:t>
            </a:r>
          </a:p>
          <a:p>
            <a:r>
              <a:rPr lang="en-US" sz="1400" b="1" i="1" dirty="0" smtClean="0">
                <a:solidFill>
                  <a:schemeClr val="tx1"/>
                </a:solidFill>
              </a:rPr>
              <a:t>- STA can consider NAV in determining whether to respond.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50572" y="6084004"/>
            <a:ext cx="402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* </a:t>
            </a:r>
            <a:r>
              <a:rPr lang="en-US" altLang="ko-KR" sz="900" dirty="0" smtClean="0">
                <a:solidFill>
                  <a:schemeClr val="tx1"/>
                </a:solidFill>
              </a:rPr>
              <a:t>The frame includes HE-SIG-A and the frame is SU UL PPDU, MU PPDU which does not carry STAID that should be decoded by STA, or Trigger-based PPDU.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228197" y="4495308"/>
            <a:ext cx="847859" cy="2111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916454" y="3221169"/>
            <a:ext cx="418319" cy="96085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65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Operations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Applying the solution in Slide </a:t>
            </a:r>
            <a:r>
              <a:rPr lang="en-US" sz="1800" dirty="0" smtClean="0"/>
              <a:t>10, </a:t>
            </a:r>
            <a:r>
              <a:rPr lang="en-US" sz="1800" dirty="0"/>
              <a:t>after STA detects BSS color collision,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For Problem 2b,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We also need that CF-End from Inter-BSS should not reset NAV if STA cannot determine whether NAV is set by Intra-BSS or Inter-BSS.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For the case that STA sets regular </a:t>
            </a:r>
            <a:r>
              <a:rPr lang="en-US" sz="1400" dirty="0"/>
              <a:t>NAV </a:t>
            </a:r>
            <a:r>
              <a:rPr lang="en-US" sz="1400" dirty="0" smtClean="0"/>
              <a:t>by </a:t>
            </a:r>
            <a:r>
              <a:rPr lang="en-US" sz="1400" dirty="0"/>
              <a:t>Intra-BSS frame </a:t>
            </a:r>
            <a:r>
              <a:rPr lang="en-US" sz="1400" dirty="0" smtClean="0"/>
              <a:t>and receives CF-End from OBSS</a:t>
            </a:r>
          </a:p>
          <a:p>
            <a:pPr lvl="1">
              <a:buFont typeface="Arial" charset="0"/>
              <a:buChar char="•"/>
            </a:pPr>
            <a:r>
              <a:rPr lang="en-US" sz="1400" i="1" dirty="0" smtClean="0"/>
              <a:t>“When a STA receives a CF-End from an OBSS STA, if the last NAV update was caused by an Intra-BSS frame, the STA should not reset its NAV”</a:t>
            </a:r>
            <a:r>
              <a:rPr lang="en-US" sz="1400" dirty="0" smtClean="0"/>
              <a:t> [1].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19705" y="3427207"/>
            <a:ext cx="5051700" cy="1694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Intra-BSS or regular NAV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428129" y="3433822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336544" y="3123403"/>
            <a:ext cx="9745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STA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9781" y="2692822"/>
            <a:ext cx="1368151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Intra-BSS DL 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428129" y="2872820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42450" y="2632094"/>
            <a:ext cx="1182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Intra-BSS AP</a:t>
            </a:r>
            <a:endParaRPr lang="en-US" sz="1050" b="1" i="1" dirty="0">
              <a:solidFill>
                <a:srgbClr val="0432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84865" y="2692822"/>
            <a:ext cx="832150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CF-End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1768" y="2348880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TXOP (Intra-BSS)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760104" y="2564904"/>
            <a:ext cx="521130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49788" y="4149080"/>
            <a:ext cx="1286579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Frame*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425394" y="4329080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078059" y="3983421"/>
            <a:ext cx="1406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6154" y="3587572"/>
            <a:ext cx="4439664" cy="16943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Regular NAV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0538" y="4377333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smtClean="0">
                <a:solidFill>
                  <a:schemeClr val="tx1"/>
                </a:solidFill>
              </a:rPr>
              <a:t>TXOP (Inter-BSS)</a:t>
            </a:r>
            <a:endParaRPr lang="en-US" sz="1050" i="1" dirty="0" smtClean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807230" y="4427510"/>
            <a:ext cx="467949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039524" y="3757009"/>
            <a:ext cx="0" cy="39207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919705" y="2898598"/>
            <a:ext cx="0" cy="4787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15816" y="2916894"/>
            <a:ext cx="2798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Sets Intra-BSS</a:t>
            </a:r>
            <a:r>
              <a:rPr lang="ko-KR" altLang="en-US" sz="1100" b="1" i="1" dirty="0" smtClean="0">
                <a:solidFill>
                  <a:schemeClr val="tx1"/>
                </a:solidFill>
              </a:rPr>
              <a:t> </a:t>
            </a:r>
            <a:r>
              <a:rPr lang="en-US" altLang="ko-KR" sz="1100" b="1" i="1" dirty="0" smtClean="0">
                <a:solidFill>
                  <a:schemeClr val="tx1"/>
                </a:solidFill>
              </a:rPr>
              <a:t>or regular</a:t>
            </a:r>
            <a:r>
              <a:rPr lang="en-US" sz="1100" b="1" i="1" dirty="0" smtClean="0">
                <a:solidFill>
                  <a:schemeClr val="tx1"/>
                </a:solidFill>
              </a:rPr>
              <a:t> NAV </a:t>
            </a:r>
          </a:p>
          <a:p>
            <a:r>
              <a:rPr lang="en-US" sz="1100" i="1" dirty="0" smtClean="0">
                <a:solidFill>
                  <a:schemeClr val="tx1"/>
                </a:solidFill>
              </a:rPr>
              <a:t>(Regular NAV when MAC cannot be decoded)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36155" y="3815462"/>
            <a:ext cx="21051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Sets </a:t>
            </a:r>
            <a:r>
              <a:rPr lang="en-US" sz="1100" b="1" i="1" u="sng" dirty="0" smtClean="0">
                <a:solidFill>
                  <a:schemeClr val="tx1"/>
                </a:solidFill>
              </a:rPr>
              <a:t>regular NAV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6217015" y="2902451"/>
            <a:ext cx="0" cy="4787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277962" y="2966904"/>
            <a:ext cx="19664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Resets </a:t>
            </a:r>
            <a:r>
              <a:rPr lang="en-US" sz="1100" b="1" i="1" u="sng" dirty="0" smtClean="0">
                <a:solidFill>
                  <a:schemeClr val="tx1"/>
                </a:solidFill>
              </a:rPr>
              <a:t>only Intra-BSS NAV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97573" y="4149080"/>
            <a:ext cx="1286579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0878" y="2887052"/>
            <a:ext cx="7921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smtClean="0">
                <a:solidFill>
                  <a:schemeClr val="tx1"/>
                </a:solidFill>
              </a:rPr>
              <a:t>Intra-BSS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33" name="Left Brace 32"/>
          <p:cNvSpPr/>
          <p:nvPr/>
        </p:nvSpPr>
        <p:spPr bwMode="auto">
          <a:xfrm>
            <a:off x="838825" y="2632093"/>
            <a:ext cx="219205" cy="745225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3282" y="4654906"/>
            <a:ext cx="414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* </a:t>
            </a:r>
            <a:r>
              <a:rPr lang="en-US" altLang="ko-KR" sz="900" dirty="0" smtClean="0">
                <a:solidFill>
                  <a:schemeClr val="tx1"/>
                </a:solidFill>
              </a:rPr>
              <a:t>The frame includes HE-SIG-A and the frame is SU UL PPDU, MU PPDU which does not carry STAID that should be decoded by STA, or Trigger-based PPDU.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46989" y="4602487"/>
            <a:ext cx="40615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- Although STA receives CF-End from Intra-BSS, regular NAV remains.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6247954" y="3377319"/>
            <a:ext cx="1851536" cy="1225168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4361681" y="3845764"/>
            <a:ext cx="860287" cy="2111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18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BSS color collision is unavoidable with limited BSS color bit space and distributed BSS color assignment.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We propose that after BSS color collision is detected,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 shall not enter the doze state during the frame using the same BSS color.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 shall not update its Intra-BSS NAV based on TXOP Duration in HE-SIG-A.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STA that receives a CF-End frame from Inter-BSS should not reset NAV set by a PPDU which cannot be identified as Intra- or Inter-BSS.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5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11-15/0132r15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[2] 11-15/1336r1 BSS Color Size Measurements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8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6.3.z  </a:t>
            </a:r>
            <a:r>
              <a:rPr lang="en-US" dirty="0"/>
              <a:t>An HE non-AP STA that is in intra-PPDU power save mode shall not enter the doze state, if the detected frame cannot be identified as Intra-BSS or Inter-BSS</a:t>
            </a:r>
            <a:r>
              <a:rPr lang="en-US" dirty="0" smtClean="0"/>
              <a:t>.</a:t>
            </a:r>
          </a:p>
          <a:p>
            <a:pPr marL="0" lvl="1" indent="0">
              <a:spcBef>
                <a:spcPts val="600"/>
              </a:spcBef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08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6.y.z  </a:t>
            </a:r>
            <a:r>
              <a:rPr lang="en-US" dirty="0"/>
              <a:t>A STA that receives a valid HE-SIG-A in a HE PPDU and cannot identify the frame as Intra-BSS or Inter-BSS shall not update its Intra-BSS NAV with the information from the TXOP Duration field in the HE-SIG-A</a:t>
            </a:r>
            <a:r>
              <a:rPr lang="en-US" dirty="0" smtClean="0"/>
              <a:t>.</a:t>
            </a:r>
          </a:p>
          <a:p>
            <a:pPr marL="0" lvl="1" indent="0">
              <a:spcBef>
                <a:spcPts val="600"/>
              </a:spcBef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505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 </a:t>
            </a:r>
            <a:r>
              <a:rPr lang="en-US" dirty="0"/>
              <a:t>6.y.z  An HE STA that receives a CF-End frame should not reset its NAV if the most recent NAV update was due to a PPDU which cannot be identified as Intra-BSS or Inter-BSS.</a:t>
            </a:r>
          </a:p>
          <a:p>
            <a:pPr marL="0" lvl="1" indent="0">
              <a:spcBef>
                <a:spcPts val="600"/>
              </a:spcBef>
            </a:pPr>
            <a:endParaRPr lang="en-US" dirty="0" smtClean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79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Appendix: Detection </a:t>
            </a:r>
            <a:r>
              <a:rPr lang="en-US" sz="2800" dirty="0"/>
              <a:t>of BSS Color </a:t>
            </a:r>
            <a:r>
              <a:rPr lang="en-US" sz="2800" dirty="0" smtClean="0"/>
              <a:t>Collision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BSS color collision may be detected by a STA in some </a:t>
            </a:r>
            <a:r>
              <a:rPr lang="en-US" sz="1800" dirty="0" smtClean="0"/>
              <a:t>methods.</a:t>
            </a:r>
            <a:endParaRPr lang="en-US" sz="18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E.g</a:t>
            </a:r>
            <a:r>
              <a:rPr lang="en-US" sz="1600" dirty="0"/>
              <a:t>., during normal packet reception </a:t>
            </a:r>
            <a:r>
              <a:rPr lang="en-US" sz="1600" dirty="0" smtClean="0"/>
              <a:t>procedure</a:t>
            </a:r>
            <a:endParaRPr lang="en-US" sz="1600" dirty="0"/>
          </a:p>
          <a:p>
            <a:pPr lvl="2">
              <a:buFont typeface="Arial" charset="0"/>
              <a:buChar char="•"/>
            </a:pPr>
            <a:r>
              <a:rPr lang="en-US" sz="1400" dirty="0"/>
              <a:t>HE SU DL </a:t>
            </a:r>
            <a:r>
              <a:rPr lang="en-US" sz="1400" dirty="0" smtClean="0"/>
              <a:t>PPDU</a:t>
            </a:r>
          </a:p>
          <a:p>
            <a:pPr lvl="2">
              <a:buFont typeface="Arial" charset="0"/>
              <a:buChar char="•"/>
            </a:pPr>
            <a:endParaRPr lang="en-US" sz="1400" dirty="0"/>
          </a:p>
          <a:p>
            <a:pPr lvl="2">
              <a:buFont typeface="Arial" charset="0"/>
              <a:buChar char="•"/>
            </a:pPr>
            <a:endParaRPr lang="en-US" sz="1400" dirty="0" smtClean="0"/>
          </a:p>
          <a:p>
            <a:pPr lvl="2">
              <a:buFont typeface="Arial" charset="0"/>
              <a:buChar char="•"/>
            </a:pPr>
            <a:endParaRPr lang="en-US" sz="1400" dirty="0" smtClean="0"/>
          </a:p>
          <a:p>
            <a:pPr lvl="2">
              <a:buFont typeface="Arial" charset="0"/>
              <a:buChar char="•"/>
            </a:pPr>
            <a:endParaRPr lang="en-US" sz="1400" dirty="0" smtClean="0"/>
          </a:p>
          <a:p>
            <a:pPr lvl="2">
              <a:buFont typeface="Arial" charset="0"/>
              <a:buChar char="•"/>
            </a:pPr>
            <a:endParaRPr lang="en-US" sz="1400" dirty="0" smtClean="0"/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HE </a:t>
            </a:r>
            <a:r>
              <a:rPr lang="en-US" sz="1400" dirty="0"/>
              <a:t>MU PPDU of which HE-SIG-B includes STAID with the same STAID or STAID of a broadcast </a:t>
            </a:r>
            <a:r>
              <a:rPr lang="en-US" sz="1400" dirty="0" smtClean="0"/>
              <a:t>STAID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68512"/>
              </p:ext>
            </p:extLst>
          </p:nvPr>
        </p:nvGraphicFramePr>
        <p:xfrm>
          <a:off x="2279644" y="2989621"/>
          <a:ext cx="4536501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/>
                <a:gridCol w="576064"/>
                <a:gridCol w="864096"/>
                <a:gridCol w="864096"/>
                <a:gridCol w="1512167"/>
              </a:tblGrid>
              <a:tr h="22454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 Preamble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RL-SIG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MAC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3019745" y="3214163"/>
            <a:ext cx="0" cy="31771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785072" y="3505678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1. SU PPDU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439882" y="3214163"/>
            <a:ext cx="0" cy="31771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23858" y="3505678"/>
            <a:ext cx="26642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(1. Extended range SU PPDU)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2. DL / Same BSS color</a:t>
            </a:r>
          </a:p>
          <a:p>
            <a:r>
              <a:rPr lang="en-US" sz="900" dirty="0" smtClean="0">
                <a:solidFill>
                  <a:schemeClr val="tx1"/>
                </a:solidFill>
                <a:sym typeface="Wingdings"/>
              </a:rPr>
              <a:t> PPDU may be intended to the STA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2924944"/>
            <a:ext cx="12443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smtClean="0">
                <a:solidFill>
                  <a:schemeClr val="tx1"/>
                </a:solidFill>
              </a:rPr>
              <a:t>* Receive procedure</a:t>
            </a:r>
            <a:endParaRPr lang="en-US" sz="900" b="1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92009" y="3212129"/>
            <a:ext cx="3323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3. Continues decoding</a:t>
            </a:r>
          </a:p>
          <a:p>
            <a:r>
              <a:rPr lang="en-US" sz="900" b="1" dirty="0" smtClean="0">
                <a:solidFill>
                  <a:schemeClr val="tx1"/>
                </a:solidFill>
              </a:rPr>
              <a:t>Can detect BSS color collision using Address in MAC header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4873625" y="3365437"/>
            <a:ext cx="790393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5159"/>
              </p:ext>
            </p:extLst>
          </p:nvPr>
        </p:nvGraphicFramePr>
        <p:xfrm>
          <a:off x="2279644" y="4991883"/>
          <a:ext cx="5748740" cy="22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188"/>
                <a:gridCol w="576064"/>
                <a:gridCol w="792088"/>
                <a:gridCol w="720080"/>
                <a:gridCol w="1443135"/>
                <a:gridCol w="1437185"/>
              </a:tblGrid>
              <a:tr h="22454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 Preamble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RL-SIG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HE-SIG-A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HE-SIG-B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…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MAC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 bwMode="auto">
          <a:xfrm>
            <a:off x="4439882" y="5216425"/>
            <a:ext cx="0" cy="31771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779912" y="55079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1. MU PPDU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2. Same BSS color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15616" y="4927206"/>
            <a:ext cx="12443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smtClean="0">
                <a:solidFill>
                  <a:schemeClr val="tx1"/>
                </a:solidFill>
              </a:rPr>
              <a:t>* Receive procedure</a:t>
            </a:r>
            <a:endParaRPr lang="en-US" sz="900" b="1" dirty="0" smtClean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92280" y="5202025"/>
            <a:ext cx="1948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4. Continues decoding</a:t>
            </a:r>
          </a:p>
          <a:p>
            <a:r>
              <a:rPr lang="en-US" sz="900" b="1" dirty="0" smtClean="0">
                <a:solidFill>
                  <a:schemeClr val="tx1"/>
                </a:solidFill>
              </a:rPr>
              <a:t>Can detect BSS color collision using Address in MAC header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60032" y="5646440"/>
            <a:ext cx="3020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3. STAID indicates that PPDU is intended to the STA.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148063" y="5214391"/>
            <a:ext cx="0" cy="43204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5868144" y="5367699"/>
            <a:ext cx="122413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571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11ax defines operations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depending whether the detected frame is Intra-BSS frame or not [1].</a:t>
            </a: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To determine the origin of a frame, BSS color can be used [1].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HE PPDU includes 6 bits of BSS color subfield in HE-SIG-A field </a:t>
            </a:r>
            <a:r>
              <a:rPr lang="en-US" sz="1800" dirty="0" smtClean="0"/>
              <a:t>[1].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Total 64 BSS color values are available.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Due </a:t>
            </a:r>
            <a:r>
              <a:rPr lang="en-US" sz="1800" dirty="0"/>
              <a:t>to the lack of BSS color values</a:t>
            </a:r>
            <a:r>
              <a:rPr lang="en-US" sz="1800" dirty="0" smtClean="0"/>
              <a:t>, there </a:t>
            </a:r>
            <a:r>
              <a:rPr lang="en-US" sz="1800" dirty="0"/>
              <a:t>may be </a:t>
            </a:r>
            <a:r>
              <a:rPr lang="en-US" sz="1800" dirty="0" smtClean="0"/>
              <a:t>the case* that neighboring BSSs use the same BSS color value.</a:t>
            </a:r>
          </a:p>
          <a:p>
            <a:pPr lvl="2">
              <a:buFont typeface="Arial" charset="0"/>
              <a:buChar char="•"/>
            </a:pPr>
            <a:r>
              <a:rPr lang="en-US" sz="1600" dirty="0" smtClean="0"/>
              <a:t>* This case is referred as “BSS color collision” hereinafter.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BSS color collision problem may result in inappropriate operations.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We propose to refine power save and NAV-related operations when BSS color collision is detected.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 of BSS Color Collision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Distributed assignment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</a:t>
            </a:r>
            <a:r>
              <a:rPr lang="en-US" altLang="ko-KR" sz="1800" dirty="0" smtClean="0"/>
              <a:t>aking into</a:t>
            </a:r>
            <a:r>
              <a:rPr lang="en-US" sz="1800" dirty="0" smtClean="0"/>
              <a:t> account the characteristic of “distributed” system, neighboring APs may select the same value for BSS color.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Although APs scan surroundings before selecting BSS color value, there is a case that APs are hidden each other.</a:t>
            </a: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altLang="ko-KR" sz="2000" dirty="0" smtClean="0"/>
              <a:t>Especially, in the real-world measurement [2], there are locations at which more than 64 APs are audible.</a:t>
            </a:r>
          </a:p>
          <a:p>
            <a:pPr>
              <a:buFont typeface="Arial" charset="0"/>
              <a:buChar char="•"/>
            </a:pPr>
            <a:r>
              <a:rPr lang="en-US" altLang="ko-KR" sz="2000" dirty="0" smtClean="0"/>
              <a:t>After the dense deployment of 11ax APs, BSS color collision can be highly probable.</a:t>
            </a:r>
          </a:p>
          <a:p>
            <a:pPr>
              <a:buFont typeface="Arial" charset="0"/>
              <a:buChar char="•"/>
            </a:pPr>
            <a:r>
              <a:rPr lang="en-US" altLang="ko-KR" sz="2000" dirty="0" smtClean="0"/>
              <a:t>Therefore, it is necessary to discuss 11ax power save and NAV-related operations with BSS color collision.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5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Power Save During Intra-BSS PPDU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HE STA may enter the doze state until the end of a received PPDU including the same BSS color, if the PPDU is [1]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1. HE SU PPDU and UL/DL flag indicates UL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2. HE MU PPDU and any of STA identifiers in HE-SIG-B does not match its own STAID or that of a broadcast/multicast identifier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3. HE Trigger-based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85606" y="4603648"/>
            <a:ext cx="781202" cy="4293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3627" y="5430514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547019" y="5033038"/>
            <a:ext cx="432048" cy="46890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5" idx="2"/>
            <a:endCxn id="9" idx="0"/>
          </p:cNvCxnSpPr>
          <p:nvPr/>
        </p:nvCxnSpPr>
        <p:spPr bwMode="auto">
          <a:xfrm flipH="1">
            <a:off x="2181436" y="5058299"/>
            <a:ext cx="104754" cy="37221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34129" y="4627412"/>
            <a:ext cx="704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432FF"/>
                </a:solidFill>
              </a:rPr>
              <a:t>STA (</a:t>
            </a:r>
            <a:r>
              <a:rPr lang="en-US" sz="1100" smtClean="0">
                <a:solidFill>
                  <a:srgbClr val="0432FF"/>
                </a:solidFill>
              </a:rPr>
              <a:t>Doze)</a:t>
            </a:r>
            <a:endParaRPr lang="en-US" sz="1100" dirty="0" smtClean="0">
              <a:solidFill>
                <a:srgbClr val="0432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8993" y="5177054"/>
            <a:ext cx="1115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smtClean="0">
                <a:solidFill>
                  <a:schemeClr val="tx1"/>
                </a:solidFill>
              </a:rPr>
              <a:t>UL SU PPDU</a:t>
            </a:r>
            <a:endParaRPr lang="en-US" sz="1000" i="1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455" y="4185441"/>
            <a:ext cx="155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1. HE SU PPDU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52967" y="4185441"/>
            <a:ext cx="155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1400" b="1" dirty="0" smtClean="0">
                <a:solidFill>
                  <a:schemeClr val="tx1"/>
                </a:solidFill>
              </a:rPr>
              <a:t>. HE MU PPDU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84168" y="4185441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3. HE Trigger-based PPDU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11540" y="4649982"/>
            <a:ext cx="781202" cy="4293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1723" y="5462229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23" name="Straight Connector 22"/>
          <p:cNvCxnSpPr>
            <a:stCxn id="21" idx="2"/>
            <a:endCxn id="22" idx="0"/>
          </p:cNvCxnSpPr>
          <p:nvPr/>
        </p:nvCxnSpPr>
        <p:spPr bwMode="auto">
          <a:xfrm>
            <a:off x="4302141" y="5079372"/>
            <a:ext cx="517391" cy="38285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/>
          <p:cNvCxnSpPr>
            <a:endCxn id="21" idx="2"/>
          </p:cNvCxnSpPr>
          <p:nvPr/>
        </p:nvCxnSpPr>
        <p:spPr bwMode="auto">
          <a:xfrm flipH="1" flipV="1">
            <a:off x="4302141" y="5079372"/>
            <a:ext cx="806626" cy="20710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932040" y="5086345"/>
            <a:ext cx="704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432FF"/>
                </a:solidFill>
              </a:rPr>
              <a:t>STA</a:t>
            </a:r>
          </a:p>
          <a:p>
            <a:pPr algn="ctr"/>
            <a:r>
              <a:rPr lang="en-US" sz="1100" dirty="0" smtClean="0">
                <a:solidFill>
                  <a:srgbClr val="0432FF"/>
                </a:solidFill>
              </a:rPr>
              <a:t>(Doze)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99905" y="5220776"/>
            <a:ext cx="1115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MU PPDU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14920" y="5734417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8954" y="5427406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30" name="Straight Connector 29"/>
          <p:cNvCxnSpPr>
            <a:stCxn id="21" idx="2"/>
            <a:endCxn id="27" idx="0"/>
          </p:cNvCxnSpPr>
          <p:nvPr/>
        </p:nvCxnSpPr>
        <p:spPr bwMode="auto">
          <a:xfrm flipH="1">
            <a:off x="4272729" y="5079372"/>
            <a:ext cx="29412" cy="65504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Straight Connector 34"/>
          <p:cNvCxnSpPr>
            <a:stCxn id="21" idx="2"/>
            <a:endCxn id="28" idx="0"/>
          </p:cNvCxnSpPr>
          <p:nvPr/>
        </p:nvCxnSpPr>
        <p:spPr bwMode="auto">
          <a:xfrm flipH="1">
            <a:off x="3766763" y="5079372"/>
            <a:ext cx="535378" cy="34803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894604" y="4649982"/>
            <a:ext cx="781202" cy="4293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94900" y="5657933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55" name="Straight Connector 54"/>
          <p:cNvCxnSpPr>
            <a:stCxn id="53" idx="2"/>
            <a:endCxn id="54" idx="0"/>
          </p:cNvCxnSpPr>
          <p:nvPr/>
        </p:nvCxnSpPr>
        <p:spPr bwMode="auto">
          <a:xfrm>
            <a:off x="7285205" y="5079372"/>
            <a:ext cx="367504" cy="57856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endCxn id="54" idx="0"/>
          </p:cNvCxnSpPr>
          <p:nvPr/>
        </p:nvCxnSpPr>
        <p:spPr bwMode="auto">
          <a:xfrm flipH="1">
            <a:off x="7652709" y="5296028"/>
            <a:ext cx="439122" cy="36190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7972335" y="5085184"/>
            <a:ext cx="704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432FF"/>
                </a:solidFill>
              </a:rPr>
              <a:t>STA</a:t>
            </a:r>
          </a:p>
          <a:p>
            <a:pPr algn="ctr"/>
            <a:r>
              <a:rPr lang="en-US" sz="1100" dirty="0" smtClean="0">
                <a:solidFill>
                  <a:srgbClr val="0432FF"/>
                </a:solidFill>
              </a:rPr>
              <a:t>(Doze)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756652" y="5121520"/>
            <a:ext cx="1115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Trigger-based PPDU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37428" y="5627710"/>
            <a:ext cx="1115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Intra-BSS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60" name="Straight Connector 59"/>
          <p:cNvCxnSpPr>
            <a:stCxn id="53" idx="2"/>
            <a:endCxn id="59" idx="0"/>
          </p:cNvCxnSpPr>
          <p:nvPr/>
        </p:nvCxnSpPr>
        <p:spPr bwMode="auto">
          <a:xfrm flipH="1">
            <a:off x="6795237" y="5079372"/>
            <a:ext cx="489968" cy="548338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endCxn id="59" idx="0"/>
          </p:cNvCxnSpPr>
          <p:nvPr/>
        </p:nvCxnSpPr>
        <p:spPr bwMode="auto">
          <a:xfrm flipH="1">
            <a:off x="6795237" y="5286481"/>
            <a:ext cx="1296594" cy="34122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832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Problem 1: Power Save During Inter-BSS PPDU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If Inter-BSS uses the same BSS color value,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STA can enter doze state for particular Inter-BSS PPDUs because of the same BSS color value.</a:t>
            </a: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 smtClean="0"/>
              <a:t>During doze state, STA cannot receive the frame for the STA.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324256" y="3294416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Awake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71653" y="3512232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598505" y="4643622"/>
            <a:ext cx="50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202606" y="4280813"/>
            <a:ext cx="14609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332368" y="3645215"/>
            <a:ext cx="230346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6624" y="3428248"/>
            <a:ext cx="188770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43808" y="3426599"/>
            <a:ext cx="4885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32368" y="3426599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36625" y="3426599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43808" y="4293096"/>
            <a:ext cx="2792816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Frame*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8152" y="3397151"/>
            <a:ext cx="14609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STA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598505" y="2918517"/>
            <a:ext cx="50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388152" y="2589506"/>
            <a:ext cx="14609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Intra-BSS AP</a:t>
            </a:r>
            <a:endParaRPr lang="en-US" sz="1050" b="1" u="sng" dirty="0" smtClean="0">
              <a:solidFill>
                <a:srgbClr val="0432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2529" y="2555390"/>
            <a:ext cx="237626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DL Data to STA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598505" y="3540637"/>
            <a:ext cx="504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3332368" y="3655094"/>
            <a:ext cx="0" cy="62008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351195" y="3861048"/>
            <a:ext cx="45331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 smtClean="0">
                <a:solidFill>
                  <a:schemeClr val="tx1"/>
                </a:solidFill>
              </a:rPr>
              <a:t>STA </a:t>
            </a:r>
            <a:r>
              <a:rPr lang="en-US" sz="1050" b="1" i="1" smtClean="0">
                <a:solidFill>
                  <a:schemeClr val="tx1"/>
                </a:solidFill>
              </a:rPr>
              <a:t>detects Inter-BSS </a:t>
            </a:r>
            <a:r>
              <a:rPr lang="en-US" sz="1050" b="1" i="1" dirty="0" smtClean="0">
                <a:solidFill>
                  <a:schemeClr val="tx1"/>
                </a:solidFill>
              </a:rPr>
              <a:t>frame and may enter </a:t>
            </a:r>
            <a:r>
              <a:rPr lang="en-US" sz="1050" b="1" i="1" u="sng" dirty="0" smtClean="0">
                <a:solidFill>
                  <a:schemeClr val="tx1"/>
                </a:solidFill>
              </a:rPr>
              <a:t>doze state</a:t>
            </a:r>
            <a:r>
              <a:rPr lang="en-US" sz="1050" b="1" i="1" dirty="0" smtClean="0">
                <a:solidFill>
                  <a:schemeClr val="tx1"/>
                </a:solidFill>
              </a:rPr>
              <a:t> for the same BSS color.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11247" y="2996952"/>
            <a:ext cx="3515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 smtClean="0">
                <a:solidFill>
                  <a:schemeClr val="tx1"/>
                </a:solidFill>
              </a:rPr>
              <a:t>STA cannot receive the </a:t>
            </a:r>
            <a:r>
              <a:rPr lang="en-US" sz="1050" b="1" i="1" smtClean="0">
                <a:solidFill>
                  <a:schemeClr val="tx1"/>
                </a:solidFill>
              </a:rPr>
              <a:t>frame for the </a:t>
            </a:r>
            <a:r>
              <a:rPr lang="en-US" sz="1050" b="1" i="1" dirty="0" smtClean="0">
                <a:solidFill>
                  <a:schemeClr val="tx1"/>
                </a:solidFill>
              </a:rPr>
              <a:t>STA during doze state.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211247" y="2915430"/>
            <a:ext cx="0" cy="59680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55576" y="3007494"/>
            <a:ext cx="734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Intra-BSS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30" name="Left Brace 29"/>
          <p:cNvSpPr/>
          <p:nvPr/>
        </p:nvSpPr>
        <p:spPr bwMode="auto">
          <a:xfrm>
            <a:off x="1444519" y="2699406"/>
            <a:ext cx="219205" cy="877786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26115" y="4781789"/>
            <a:ext cx="421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* </a:t>
            </a:r>
            <a:r>
              <a:rPr lang="en-US" altLang="ko-KR" sz="900" dirty="0" smtClean="0">
                <a:solidFill>
                  <a:schemeClr val="tx1"/>
                </a:solidFill>
              </a:rPr>
              <a:t>The frame includes HE-SIG-A and the frame is SU UL PPDU, MU PPDU which does not carry STAID that should be decoded by STA, or Trigger-based PPDU.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Two NAVs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i="1" dirty="0" smtClean="0"/>
              <a:t>A STA maintains two NAVs (Mandatory or optional TBD) </a:t>
            </a:r>
            <a:r>
              <a:rPr lang="en-US" sz="1800" dirty="0" smtClean="0"/>
              <a:t>[1]</a:t>
            </a:r>
            <a:r>
              <a:rPr lang="en-US" sz="1800" i="1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One for Intra-BSS frames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Another for other frames (Inter-BSS frames or Frames that cannot be determined to be Intra- or Inter-BSS)</a:t>
            </a:r>
          </a:p>
          <a:p>
            <a:pPr>
              <a:buFont typeface="Arial" charset="0"/>
              <a:buChar char="•"/>
            </a:pPr>
            <a:r>
              <a:rPr lang="en-US" sz="1800" i="1" dirty="0"/>
              <a:t>To determine which BSS is the origin of a frame, the HE STA may use BSS color </a:t>
            </a:r>
            <a:r>
              <a:rPr lang="en-US" sz="1800" dirty="0" smtClean="0"/>
              <a:t>[</a:t>
            </a:r>
            <a:r>
              <a:rPr lang="en-US" sz="1800" dirty="0"/>
              <a:t>1</a:t>
            </a:r>
            <a:r>
              <a:rPr lang="en-US" sz="1800" dirty="0" smtClean="0"/>
              <a:t>]</a:t>
            </a:r>
            <a:r>
              <a:rPr lang="en-US" sz="1800" i="1" dirty="0" smtClean="0"/>
              <a:t>.</a:t>
            </a:r>
            <a:endParaRPr lang="en-US" sz="1800" i="1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By using two NAVs,</a:t>
            </a:r>
            <a:endParaRPr lang="en-US" altLang="ko-KR" sz="1800" dirty="0"/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In case that STA sets NAV by Intra-BSS frame and Inter-BSS frame sequentially,</a:t>
            </a:r>
          </a:p>
          <a:p>
            <a:pPr lvl="2">
              <a:buFont typeface="Arial" charset="0"/>
              <a:buChar char="•"/>
            </a:pPr>
            <a:r>
              <a:rPr lang="en-US" altLang="ko-KR" sz="1400" dirty="0" smtClean="0"/>
              <a:t>NAV set by Intra-BSS is not updated by Inter-BSS.</a:t>
            </a:r>
          </a:p>
          <a:p>
            <a:pPr lvl="2">
              <a:buFont typeface="Arial" charset="0"/>
              <a:buChar char="•"/>
            </a:pPr>
            <a:r>
              <a:rPr lang="en-US" altLang="ko-KR" sz="1400" dirty="0" smtClean="0"/>
              <a:t>STA can consider NAV set by Inter-BSS to determine whether to respond to Trigger frame from Intra-BSS.</a:t>
            </a:r>
          </a:p>
          <a:p>
            <a:pPr lvl="1">
              <a:buFont typeface="Arial" charset="0"/>
              <a:buChar char="•"/>
            </a:pPr>
            <a:r>
              <a:rPr lang="en-US" altLang="ko-KR" sz="1600" dirty="0" smtClean="0"/>
              <a:t>CF-End from Intra-(Inter-)BSS can reset only NAV set </a:t>
            </a:r>
            <a:r>
              <a:rPr lang="en-US" altLang="ko-KR" sz="1600" dirty="0"/>
              <a:t>by Intra-(Inter-)</a:t>
            </a:r>
            <a:r>
              <a:rPr lang="en-US" altLang="ko-KR" sz="1600" dirty="0" smtClean="0"/>
              <a:t>BSS.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4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Problem 2a: Incorrect Intra-BSS NAV Setting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If Inter-BSS uses the same BSS color value,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/>
              <a:t>Intra-BSS NAV may be set by Inter-BSS frame after decoding HE-SIG-A of the frame.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STA </a:t>
            </a:r>
            <a:r>
              <a:rPr lang="en-US" sz="1800" dirty="0" smtClean="0"/>
              <a:t>can response </a:t>
            </a:r>
            <a:r>
              <a:rPr lang="en-US" sz="1800" dirty="0"/>
              <a:t>to Trigger frame sent by Intra-BSS AP.</a:t>
            </a:r>
          </a:p>
          <a:p>
            <a:pPr>
              <a:buFont typeface="Arial" charset="0"/>
              <a:buChar char="•"/>
            </a:pPr>
            <a:r>
              <a:rPr lang="en-US" sz="1800" dirty="0"/>
              <a:t>This causes interference to packet reception of Inter-BSS </a:t>
            </a:r>
            <a:r>
              <a:rPr lang="en-US" sz="1800" dirty="0" smtClean="0"/>
              <a:t>STA.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32042" y="3758507"/>
            <a:ext cx="1351925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Frame*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717758" y="4108843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305680" y="3717032"/>
            <a:ext cx="14093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STA1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5857" y="3160986"/>
            <a:ext cx="4736942" cy="1694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Intra-NAV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715022" y="3167601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636274" y="2857182"/>
            <a:ext cx="9745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STA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56415" y="2348880"/>
            <a:ext cx="648071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Trigger 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717758" y="2708880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532079" y="2383034"/>
            <a:ext cx="1182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Intra-BSS AP</a:t>
            </a:r>
            <a:endParaRPr lang="en-US" sz="1050" b="1" i="1" dirty="0">
              <a:solidFill>
                <a:srgbClr val="0432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2780928"/>
            <a:ext cx="178878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Trigger-based UL Frame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5976" y="4279113"/>
            <a:ext cx="172819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715022" y="4629449"/>
            <a:ext cx="57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305680" y="4237638"/>
            <a:ext cx="1406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STA2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6115" y="4687252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TXOP (Inter-BSS)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915816" y="4725144"/>
            <a:ext cx="5096983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3275857" y="3330423"/>
            <a:ext cx="0" cy="432048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20510" y="3167601"/>
            <a:ext cx="0" cy="84599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85671" y="4049703"/>
            <a:ext cx="7886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Inter-BSS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5247" y="2640077"/>
            <a:ext cx="729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smtClean="0">
                <a:solidFill>
                  <a:schemeClr val="tx1"/>
                </a:solidFill>
              </a:rPr>
              <a:t>Intra-BSS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6" name="Left Brace 25"/>
          <p:cNvSpPr/>
          <p:nvPr/>
        </p:nvSpPr>
        <p:spPr bwMode="auto">
          <a:xfrm>
            <a:off x="1127764" y="3758506"/>
            <a:ext cx="219205" cy="836311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81840" y="3320760"/>
            <a:ext cx="155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tx1"/>
                </a:solidFill>
              </a:rPr>
              <a:t>Inter-BSS frame sets </a:t>
            </a:r>
            <a:r>
              <a:rPr lang="en-US" sz="1100" b="1" i="1" u="sng" dirty="0" smtClean="0">
                <a:solidFill>
                  <a:schemeClr val="tx1"/>
                </a:solidFill>
              </a:rPr>
              <a:t>Intra-BSS NAV</a:t>
            </a:r>
            <a:r>
              <a:rPr lang="en-US" sz="1100" b="1" i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36096" y="3527430"/>
            <a:ext cx="1001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tx1"/>
                </a:solidFill>
              </a:rPr>
              <a:t>Interference!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26115" y="4869160"/>
            <a:ext cx="421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* </a:t>
            </a:r>
            <a:r>
              <a:rPr lang="en-US" altLang="ko-KR" sz="900" dirty="0" smtClean="0">
                <a:solidFill>
                  <a:schemeClr val="tx1"/>
                </a:solidFill>
              </a:rPr>
              <a:t>The frame includes HE-SIG-A and the frame is SU UL PPDU, MU PPDU which does not carry STAID that should be decoded by STA, or Trigger-based PPDU.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sp>
        <p:nvSpPr>
          <p:cNvPr id="37" name="Left Brace 36"/>
          <p:cNvSpPr/>
          <p:nvPr/>
        </p:nvSpPr>
        <p:spPr bwMode="auto">
          <a:xfrm>
            <a:off x="1127764" y="2348880"/>
            <a:ext cx="219205" cy="836311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Problem 2b: Not Setting Regular NAV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If Inter-BSS </a:t>
            </a:r>
            <a:r>
              <a:rPr lang="en-US" sz="1800" dirty="0"/>
              <a:t>uses the same BSS color value,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Desirable regular NAV is not set.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If CF-End frame resets Intra-BSS NAV, STA can result in packet collision.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963029" y="3591313"/>
            <a:ext cx="5051700" cy="16943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Intra-BSS NAV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471453" y="3597928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379868" y="3287509"/>
            <a:ext cx="9745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STA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03428" y="2852107"/>
            <a:ext cx="1368151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smtClean="0">
                <a:solidFill>
                  <a:schemeClr val="tx1"/>
                </a:solidFill>
              </a:rPr>
              <a:t>Intra-BSS DL </a:t>
            </a:r>
            <a:r>
              <a:rPr lang="en-US" sz="1000" dirty="0" smtClean="0">
                <a:solidFill>
                  <a:schemeClr val="tx1"/>
                </a:solidFill>
              </a:rPr>
              <a:t>Frame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471453" y="3036926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85774" y="2780928"/>
            <a:ext cx="11829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432FF"/>
                </a:solidFill>
              </a:rPr>
              <a:t>Intra-BSS AP</a:t>
            </a:r>
            <a:endParaRPr lang="en-US" sz="1050" b="1" i="1" dirty="0">
              <a:solidFill>
                <a:srgbClr val="0432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8512" y="2852107"/>
            <a:ext cx="832150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CF-End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23776" y="2440978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TXOP (Intra-BSS)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03428" y="2696494"/>
            <a:ext cx="521130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93112" y="4377144"/>
            <a:ext cx="1286579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Frame*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471453" y="4557144"/>
            <a:ext cx="612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121383" y="4211485"/>
            <a:ext cx="1406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Inter-BSS STA</a:t>
            </a:r>
          </a:p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with </a:t>
            </a:r>
            <a:r>
              <a:rPr lang="en-US" sz="1050" b="1" dirty="0" smtClean="0">
                <a:solidFill>
                  <a:srgbClr val="0432FF"/>
                </a:solidFill>
              </a:rPr>
              <a:t>same BSS color</a:t>
            </a:r>
            <a:endParaRPr lang="en-US" sz="1050" b="1" dirty="0">
              <a:solidFill>
                <a:srgbClr val="0432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9478" y="3751678"/>
            <a:ext cx="4439664" cy="16943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</a:rPr>
              <a:t>Desirable regular NAV, but not be set (Intra-BSS NAV may be updated)</a:t>
            </a:r>
            <a:endParaRPr lang="en-US" sz="1000" b="1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1888" y="4687252"/>
            <a:ext cx="12443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TXOP (Inter-BSS)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893112" y="4696090"/>
            <a:ext cx="462603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082848" y="3921115"/>
            <a:ext cx="0" cy="460508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963029" y="3062704"/>
            <a:ext cx="0" cy="4787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47443" y="3081000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Sets </a:t>
            </a:r>
            <a:r>
              <a:rPr lang="en-US" sz="1100" b="1" i="1" smtClean="0">
                <a:solidFill>
                  <a:schemeClr val="tx1"/>
                </a:solidFill>
              </a:rPr>
              <a:t>Intra-BSS NAV</a:t>
            </a:r>
          </a:p>
          <a:p>
            <a:r>
              <a:rPr lang="en-US" sz="1100" b="1" i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sym typeface="Wingdings"/>
              </a:rPr>
              <a:t></a:t>
            </a:r>
            <a:r>
              <a:rPr lang="en-US" sz="1100" b="1" i="1" dirty="0" smtClean="0">
                <a:solidFill>
                  <a:schemeClr val="tx1"/>
                </a:solidFill>
                <a:sym typeface="Wingdings"/>
              </a:rPr>
              <a:t> Proper operation</a:t>
            </a:r>
            <a:endParaRPr lang="en-US" sz="1100" b="1" i="1" dirty="0" smtClean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9479" y="3909112"/>
            <a:ext cx="21051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Does not set </a:t>
            </a:r>
            <a:r>
              <a:rPr lang="en-US" sz="1100" b="1" i="1" u="sng" dirty="0" smtClean="0">
                <a:solidFill>
                  <a:schemeClr val="tx1"/>
                </a:solidFill>
              </a:rPr>
              <a:t>regular NAV</a:t>
            </a:r>
          </a:p>
          <a:p>
            <a:r>
              <a:rPr lang="en-US" sz="1100" b="1" i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sym typeface="Wingdings"/>
              </a:rPr>
              <a:t></a:t>
            </a:r>
            <a:r>
              <a:rPr lang="en-US" sz="1100" b="1" i="1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100" b="1" i="1" u="sng" dirty="0" smtClean="0">
                <a:solidFill>
                  <a:schemeClr val="tx1"/>
                </a:solidFill>
                <a:sym typeface="Wingdings"/>
              </a:rPr>
              <a:t>Undesirable</a:t>
            </a:r>
            <a:r>
              <a:rPr lang="en-US" sz="1100" b="1" i="1" dirty="0" smtClean="0">
                <a:solidFill>
                  <a:schemeClr val="tx1"/>
                </a:solidFill>
                <a:sym typeface="Wingdings"/>
              </a:rPr>
              <a:t> operation</a:t>
            </a:r>
            <a:endParaRPr lang="en-US" sz="1100" b="1" i="1" dirty="0" smtClean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6260339" y="3066557"/>
            <a:ext cx="0" cy="47872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475835" y="3405056"/>
            <a:ext cx="1614058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STA may transmit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6503329" y="3589632"/>
            <a:ext cx="0" cy="78751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406160" y="4000441"/>
            <a:ext cx="1795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solidFill>
                  <a:schemeClr val="tx1"/>
                </a:solidFill>
              </a:rPr>
              <a:t>Interference </a:t>
            </a:r>
            <a:r>
              <a:rPr lang="en-US" sz="1100" b="1" i="1" smtClean="0">
                <a:solidFill>
                  <a:schemeClr val="tx1"/>
                </a:solidFill>
              </a:rPr>
              <a:t>to Inter-BSS</a:t>
            </a:r>
            <a:r>
              <a:rPr lang="en-US" sz="1100" b="1" i="1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84589" y="3035414"/>
            <a:ext cx="17314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Resets </a:t>
            </a:r>
            <a:r>
              <a:rPr lang="en-US" sz="1100" b="1" i="1" u="sng" dirty="0" smtClean="0">
                <a:solidFill>
                  <a:schemeClr val="tx1"/>
                </a:solidFill>
              </a:rPr>
              <a:t>Intra-BSS NAV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40897" y="4377144"/>
            <a:ext cx="1286579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Inter-BSS Frame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9512" y="3031068"/>
            <a:ext cx="7768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smtClean="0">
                <a:solidFill>
                  <a:schemeClr val="tx1"/>
                </a:solidFill>
              </a:rPr>
              <a:t>Intra-BSS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33" name="Left Brace 32"/>
          <p:cNvSpPr/>
          <p:nvPr/>
        </p:nvSpPr>
        <p:spPr bwMode="auto">
          <a:xfrm>
            <a:off x="882149" y="2780927"/>
            <a:ext cx="219205" cy="760497"/>
          </a:xfrm>
          <a:prstGeom prst="leftBrace">
            <a:avLst>
              <a:gd name="adj1" fmla="val 6432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32040" y="4931876"/>
            <a:ext cx="414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>
                <a:solidFill>
                  <a:schemeClr val="tx1"/>
                </a:solidFill>
              </a:rPr>
              <a:t>* </a:t>
            </a:r>
            <a:r>
              <a:rPr lang="en-US" altLang="ko-KR" sz="900" dirty="0" smtClean="0">
                <a:solidFill>
                  <a:schemeClr val="tx1"/>
                </a:solidFill>
              </a:rPr>
              <a:t>The frame includes HE-SIG-A and the frame is SU UL PPDU, MU PPDU which does not carry STAID that should be decoded by STA, or Trigger-based PPDU.</a:t>
            </a:r>
            <a:endParaRPr lang="en-US" sz="900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70662" y="3619071"/>
            <a:ext cx="1716807" cy="105721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9050"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i="1" smtClean="0">
                <a:solidFill>
                  <a:schemeClr val="tx1"/>
                </a:solidFill>
              </a:rPr>
              <a:t>Cancelled</a:t>
            </a:r>
            <a:endParaRPr lang="en-US" sz="1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Operations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/>
              <a:t>After STA detects BSS color collision, STA cannot identify the frame with the same BSS color value as Intra-BSS or Inter-BSS using BSS color.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In </a:t>
            </a:r>
            <a:r>
              <a:rPr lang="en-US" sz="1800" dirty="0"/>
              <a:t>case that STA has detected BSS color collision,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STA </a:t>
            </a:r>
            <a:r>
              <a:rPr lang="en-US" sz="1600" dirty="0" smtClean="0"/>
              <a:t>should not </a:t>
            </a:r>
            <a:r>
              <a:rPr lang="en-US" sz="1600" dirty="0"/>
              <a:t>perform </a:t>
            </a:r>
            <a:r>
              <a:rPr lang="en-US" sz="1600" dirty="0" smtClean="0"/>
              <a:t>operations (e.g., </a:t>
            </a:r>
            <a:r>
              <a:rPr lang="en-US" sz="1600" dirty="0"/>
              <a:t>intra-PPDU power save or Intra-BSS NAV </a:t>
            </a:r>
            <a:r>
              <a:rPr lang="en-US" sz="1600" dirty="0" smtClean="0"/>
              <a:t>setting) </a:t>
            </a:r>
            <a:r>
              <a:rPr lang="en-US" sz="1600" dirty="0"/>
              <a:t>based on the same BSS </a:t>
            </a:r>
            <a:r>
              <a:rPr lang="en-US" sz="1600" dirty="0" smtClean="0"/>
              <a:t>color</a:t>
            </a:r>
            <a:endParaRPr lang="en-US" sz="1800" dirty="0" smtClean="0"/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Operation </a:t>
            </a:r>
            <a:r>
              <a:rPr lang="en-US" sz="1800" dirty="0"/>
              <a:t>to different BSS color, such as applying OBSS PD level for channel access, can be permitted.</a:t>
            </a:r>
          </a:p>
          <a:p>
            <a:pPr lvl="1">
              <a:buFont typeface="Arial" charset="0"/>
              <a:buChar char="•"/>
            </a:pPr>
            <a:r>
              <a:rPr lang="en-US" sz="1600" dirty="0"/>
              <a:t>Report/Resolution procedure may be required.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For Problem 1, </a:t>
            </a:r>
            <a:r>
              <a:rPr lang="en-US" sz="1800" dirty="0"/>
              <a:t>after </a:t>
            </a:r>
            <a:r>
              <a:rPr lang="en-US" sz="1800" dirty="0" smtClean="0"/>
              <a:t>STA </a:t>
            </a:r>
            <a:r>
              <a:rPr lang="en-US" sz="1800" dirty="0"/>
              <a:t>detects BSS color </a:t>
            </a:r>
            <a:r>
              <a:rPr lang="en-US" sz="1800" dirty="0" smtClean="0"/>
              <a:t>collision,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The STA </a:t>
            </a:r>
            <a:r>
              <a:rPr lang="en-US" sz="1600" dirty="0"/>
              <a:t>shall not enter the doze state during the </a:t>
            </a:r>
            <a:r>
              <a:rPr lang="en-US" sz="1600" dirty="0" smtClean="0"/>
              <a:t>frame using the same BSS color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9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83827</TotalTime>
  <Words>2054</Words>
  <Application>Microsoft Macintosh PowerPoint</Application>
  <PresentationFormat>On-screen Show (4:3)</PresentationFormat>
  <Paragraphs>364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Issues on BSS Color Bits Collision</vt:lpstr>
      <vt:lpstr>Introduction</vt:lpstr>
      <vt:lpstr>Possibility of BSS Color Collision</vt:lpstr>
      <vt:lpstr>Recap: Power Save During Intra-BSS PPDU</vt:lpstr>
      <vt:lpstr>Problem 1: Power Save During Inter-BSS PPDU</vt:lpstr>
      <vt:lpstr>Recap: Two NAVs</vt:lpstr>
      <vt:lpstr>Problem 2a: Incorrect Intra-BSS NAV Setting</vt:lpstr>
      <vt:lpstr>Problem 2b: Not Setting Regular NAV</vt:lpstr>
      <vt:lpstr>Proposed Operations (1)</vt:lpstr>
      <vt:lpstr>Proposed Operations (2)</vt:lpstr>
      <vt:lpstr>Proposed Operations (3)</vt:lpstr>
      <vt:lpstr>Proposed Operations (4)</vt:lpstr>
      <vt:lpstr>Conclusions</vt:lpstr>
      <vt:lpstr>References</vt:lpstr>
      <vt:lpstr>Straw Poll 1</vt:lpstr>
      <vt:lpstr>Straw Poll 2</vt:lpstr>
      <vt:lpstr>Straw Poll 3</vt:lpstr>
      <vt:lpstr>Appendix: Detection of BSS Color Collision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2660</cp:revision>
  <cp:lastPrinted>2016-03-11T01:23:48Z</cp:lastPrinted>
  <dcterms:created xsi:type="dcterms:W3CDTF">2014-04-14T10:59:07Z</dcterms:created>
  <dcterms:modified xsi:type="dcterms:W3CDTF">2016-03-14T04:32:08Z</dcterms:modified>
</cp:coreProperties>
</file>