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9" r:id="rId2"/>
    <p:sldId id="358" r:id="rId3"/>
    <p:sldId id="394" r:id="rId4"/>
    <p:sldId id="398" r:id="rId5"/>
    <p:sldId id="395" r:id="rId6"/>
    <p:sldId id="396" r:id="rId7"/>
    <p:sldId id="399" r:id="rId8"/>
    <p:sldId id="400" r:id="rId9"/>
    <p:sldId id="401" r:id="rId10"/>
    <p:sldId id="402" r:id="rId11"/>
    <p:sldId id="387" r:id="rId12"/>
    <p:sldId id="388" r:id="rId13"/>
    <p:sldId id="389" r:id="rId14"/>
    <p:sldId id="392" r:id="rId15"/>
    <p:sldId id="390" r:id="rId16"/>
    <p:sldId id="391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>
        <p:scale>
          <a:sx n="70" d="100"/>
          <a:sy n="70" d="100"/>
        </p:scale>
        <p:origin x="-1308" y="24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802.11-16/0395r0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Mar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09600"/>
          </a:xfrm>
        </p:spPr>
        <p:txBody>
          <a:bodyPr/>
          <a:lstStyle/>
          <a:p>
            <a:r>
              <a:rPr lang="en-US" dirty="0" smtClean="0"/>
              <a:t>Preamble transmission for Uplink OFDMA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dirty="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/>
        </p:nvGraphicFramePr>
        <p:xfrm>
          <a:off x="762000" y="1821973"/>
          <a:ext cx="7467600" cy="45788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Dengyu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Qiao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qiaodengyu@huawei.com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z="1800" dirty="0" smtClean="0"/>
              <a:t>An HE PPDU shall include the legacy preamble (L-STF, L-LTF and L-SIG), duplicated on each 20 MHz, for backward compatibility with legacy devices. (PHY Motion #3, January 2015, see </a:t>
            </a:r>
            <a:r>
              <a:rPr lang="en-US" altLang="zh-CN" sz="1800" dirty="0" smtClean="0"/>
              <a:t>[2]</a:t>
            </a:r>
            <a:r>
              <a:rPr lang="en-GB" altLang="zh-CN" sz="1800" dirty="0" smtClean="0"/>
              <a:t> of [1])</a:t>
            </a:r>
          </a:p>
          <a:p>
            <a:pPr>
              <a:defRPr/>
            </a:pPr>
            <a:r>
              <a:rPr lang="en-GB" altLang="zh-CN" sz="1800" dirty="0" smtClean="0"/>
              <a:t>HE-SIG-A (using a DFT period of 3.2 µs and subcarrier spacing of 312.5 kHz) is duplicated on each 20 MHz after the legacy preamble to indicate common control information. (Motion #4, January 2015, see </a:t>
            </a:r>
            <a:r>
              <a:rPr lang="en-US" altLang="zh-CN" sz="1800" dirty="0" smtClean="0"/>
              <a:t>[2]</a:t>
            </a:r>
            <a:r>
              <a:rPr lang="en-GB" altLang="zh-CN" sz="1800" dirty="0" smtClean="0"/>
              <a:t> of [1])</a:t>
            </a:r>
            <a:endParaRPr lang="zh-CN" altLang="zh-CN" sz="1800" dirty="0" smtClean="0"/>
          </a:p>
          <a:p>
            <a:pPr>
              <a:defRPr/>
            </a:pPr>
            <a:endParaRPr lang="zh-CN" altLang="zh-CN" sz="1800" dirty="0" smtClean="0"/>
          </a:p>
          <a:p>
            <a:endParaRPr lang="zh-CN" altLang="en-US" sz="1800" dirty="0"/>
          </a:p>
        </p:txBody>
      </p:sp>
      <p:sp>
        <p:nvSpPr>
          <p:cNvPr id="19" name="矩形 18"/>
          <p:cNvSpPr/>
          <p:nvPr/>
        </p:nvSpPr>
        <p:spPr>
          <a:xfrm>
            <a:off x="2908364" y="3842792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908364" y="4310844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908364" y="4778896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908364" y="5246948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420532" y="3842792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420532" y="4310844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420532" y="4778896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420532" y="5246948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932700" y="3842792"/>
            <a:ext cx="1512168" cy="18722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…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43609" y="5754469"/>
            <a:ext cx="7262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rgbClr val="FF0000"/>
                </a:solidFill>
                <a:sym typeface="Wingdings" pitchFamily="2" charset="2"/>
              </a:rPr>
              <a:t> It is straightforward for DL and SU transmission. However, UL trigger-based MU transmission, especially UL OFDMA is not fully discussed.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01275" y="3845625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401275" y="4313677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401275" y="4781729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401275" y="5249781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for UL OFMDA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114800"/>
          </a:xfrm>
        </p:spPr>
        <p:txBody>
          <a:bodyPr/>
          <a:lstStyle/>
          <a:p>
            <a:r>
              <a:rPr lang="en-US" altLang="zh-CN" sz="1800" dirty="0" smtClean="0"/>
              <a:t>Uplink preamble from each STA is used for</a:t>
            </a:r>
          </a:p>
          <a:p>
            <a:pPr lvl="1"/>
            <a:r>
              <a:rPr lang="en-US" altLang="zh-CN" sz="1400" dirty="0" smtClean="0"/>
              <a:t>Protection from the OBSS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interference of the hidden node</a:t>
            </a:r>
          </a:p>
          <a:p>
            <a:pPr lvl="1"/>
            <a:r>
              <a:rPr lang="en-US" altLang="zh-CN" sz="1400" dirty="0" smtClean="0"/>
              <a:t>Consuming time for CFO settling due to LO drifting</a:t>
            </a:r>
          </a:p>
          <a:p>
            <a:r>
              <a:rPr lang="en-US" altLang="zh-CN" sz="1800" dirty="0" smtClean="0"/>
              <a:t>In case of UL OFDMA, e</a:t>
            </a:r>
            <a:r>
              <a:rPr lang="en-US" altLang="zh-CN" sz="1600" dirty="0" smtClean="0"/>
              <a:t>ach scheduled STA send data only on it allocated RU within the BW indicated by AP.</a:t>
            </a:r>
          </a:p>
          <a:p>
            <a:r>
              <a:rPr lang="en-US" altLang="zh-CN" sz="1800" dirty="0" smtClean="0">
                <a:solidFill>
                  <a:srgbClr val="FF0000"/>
                </a:solidFill>
              </a:rPr>
              <a:t>But, how to send pre-HE-STF preamble (legacy preamble, RL-SIG and HE-SIG-A) in case of UL OFDMA?</a:t>
            </a:r>
          </a:p>
          <a:p>
            <a:pPr lvl="1"/>
            <a:r>
              <a:rPr lang="en-US" altLang="zh-CN" sz="1400" dirty="0" smtClean="0"/>
              <a:t>Opt1: Pre-HE-STF preamble is duplicated on each 20MHz within the BW</a:t>
            </a:r>
          </a:p>
          <a:p>
            <a:pPr lvl="2"/>
            <a:r>
              <a:rPr lang="en-US" altLang="zh-CN" sz="1200" dirty="0" smtClean="0"/>
              <a:t>OBSS STAs close to scheduled STA will regard the whole BW as the busy CH(s)</a:t>
            </a:r>
          </a:p>
          <a:p>
            <a:pPr lvl="1"/>
            <a:r>
              <a:rPr lang="en-US" altLang="zh-CN" sz="1400" dirty="0" smtClean="0"/>
              <a:t>Opt2: Pre-HE-STF preamble is transmitted only on the CH(s) where the allocated RU is located</a:t>
            </a:r>
          </a:p>
          <a:p>
            <a:pPr lvl="2"/>
            <a:r>
              <a:rPr lang="en-US" altLang="zh-CN" sz="1200" dirty="0" smtClean="0"/>
              <a:t>OBSS STAs close to scheduled STA will regard the CH(s) where the allocated RU is located as the busy CH(s)</a:t>
            </a:r>
          </a:p>
          <a:p>
            <a:pPr lvl="3"/>
            <a:endParaRPr lang="zh-CN" altLang="en-US" sz="12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2362200" y="4703279"/>
            <a:ext cx="2819400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486436" y="4631271"/>
            <a:ext cx="3096344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3802360" y="4451251"/>
            <a:ext cx="216024" cy="936104"/>
          </a:xfrm>
          <a:prstGeom prst="triangl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5998604" y="4415247"/>
            <a:ext cx="216024" cy="936104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702460" y="5387355"/>
            <a:ext cx="144016" cy="144016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>
            <a:stCxn id="10" idx="1"/>
            <a:endCxn id="8" idx="0"/>
          </p:cNvCxnSpPr>
          <p:nvPr/>
        </p:nvCxnSpPr>
        <p:spPr>
          <a:xfrm flipH="1" flipV="1">
            <a:off x="3910372" y="4451251"/>
            <a:ext cx="813179" cy="9571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5170934" y="5014181"/>
            <a:ext cx="144016" cy="14401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>
            <a:stCxn id="13" idx="3"/>
            <a:endCxn id="10" idx="7"/>
          </p:cNvCxnSpPr>
          <p:nvPr/>
        </p:nvCxnSpPr>
        <p:spPr>
          <a:xfrm flipH="1">
            <a:off x="4825385" y="5137106"/>
            <a:ext cx="366640" cy="27134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8507059">
            <a:off x="4958843" y="504028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4162400" y="4919303"/>
            <a:ext cx="1368152" cy="936104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标注 22"/>
          <p:cNvSpPr/>
          <p:nvPr/>
        </p:nvSpPr>
        <p:spPr>
          <a:xfrm>
            <a:off x="2743200" y="5638800"/>
            <a:ext cx="1905000" cy="792088"/>
          </a:xfrm>
          <a:prstGeom prst="wedgeRectCallout">
            <a:avLst>
              <a:gd name="adj1" fmla="val 53280"/>
              <a:gd name="adj2" fmla="val -7159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2802508" y="5782816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638463" y="5952710"/>
            <a:ext cx="928774" cy="6709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700" dirty="0" smtClean="0">
                <a:solidFill>
                  <a:schemeClr val="tx1"/>
                </a:solidFill>
              </a:rPr>
              <a:t>HE-STF/LTF/data</a:t>
            </a:r>
            <a:endParaRPr lang="zh-CN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200648" y="5782816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02508" y="5926832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00648" y="5926832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802508" y="6070848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200648" y="6070848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802508" y="6214864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00648" y="6214864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643226" y="5782816"/>
            <a:ext cx="928774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6" name="矩形标注 55"/>
          <p:cNvSpPr/>
          <p:nvPr/>
        </p:nvSpPr>
        <p:spPr>
          <a:xfrm>
            <a:off x="4837844" y="5638800"/>
            <a:ext cx="2096356" cy="792088"/>
          </a:xfrm>
          <a:prstGeom prst="wedgeRectCallout">
            <a:avLst>
              <a:gd name="adj1" fmla="val -49081"/>
              <a:gd name="adj2" fmla="val -7159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4897152" y="5782816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5728344" y="5952710"/>
            <a:ext cx="1043930" cy="6709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" dirty="0" smtClean="0">
                <a:solidFill>
                  <a:schemeClr val="tx1"/>
                </a:solidFill>
              </a:rPr>
              <a:t>.HE-STF/LTF/data</a:t>
            </a:r>
            <a:endParaRPr lang="zh-CN" altLang="en-US" sz="6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5295292" y="5782816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897152" y="5926832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5295292" y="5926832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4897152" y="6070848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295292" y="6070848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897152" y="6214864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5295292" y="6214864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5737870" y="5782816"/>
            <a:ext cx="1043930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743200" y="541020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Opt1</a:t>
            </a:r>
            <a:endParaRPr lang="zh-CN" alt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096000" y="541020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Opt2</a:t>
            </a:r>
            <a:endParaRPr lang="zh-CN" altLang="en-US" dirty="0"/>
          </a:p>
        </p:txBody>
      </p:sp>
      <p:sp>
        <p:nvSpPr>
          <p:cNvPr id="40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for UL OFMDA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altLang="zh-CN" sz="1800" dirty="0" smtClean="0"/>
              <a:t>Opt2 is beneficial because</a:t>
            </a:r>
          </a:p>
          <a:p>
            <a:pPr lvl="1"/>
            <a:r>
              <a:rPr lang="en-US" altLang="zh-CN" sz="1400" dirty="0" smtClean="0"/>
              <a:t>No power on the unused CH(s) can avoid the impact on the concurrent OBSS transmission </a:t>
            </a:r>
          </a:p>
          <a:p>
            <a:pPr lvl="1"/>
            <a:r>
              <a:rPr lang="en-US" altLang="zh-CN" sz="1400" dirty="0" smtClean="0"/>
              <a:t>Power focused on CH(s) that contains the STA’s UL allocation keep the similar power density on the preamble and data payload detected by other STAs.</a:t>
            </a:r>
          </a:p>
          <a:p>
            <a:pPr lvl="2"/>
            <a:r>
              <a:rPr lang="en-US" altLang="zh-CN" sz="1400" dirty="0" smtClean="0"/>
              <a:t>The Pre-HE-STF preamble on 160MHz results in spectrum density 9dB lower than that of 20MHz where the STA’s UL allocation is within 20MHz. Opt 1 will weaken the  protection from the OBSS interference of the hidden node </a:t>
            </a:r>
            <a:endParaRPr lang="zh-CN" altLang="en-US" sz="1400" dirty="0" smtClean="0"/>
          </a:p>
          <a:p>
            <a:pPr lvl="1"/>
            <a:r>
              <a:rPr lang="en-US" altLang="zh-CN" sz="1400" dirty="0" smtClean="0"/>
              <a:t>Opt2 for UL OFDMA is compatible with that of UL MU-MIMO.</a:t>
            </a:r>
          </a:p>
          <a:p>
            <a:pPr lvl="2"/>
            <a:r>
              <a:rPr lang="en-US" altLang="zh-CN" sz="1200" dirty="0" smtClean="0"/>
              <a:t>Legacy preamble and HE-SIG-A is duplicated over the CHs if RU&gt;242.</a:t>
            </a:r>
          </a:p>
          <a:p>
            <a:pPr lvl="2"/>
            <a:r>
              <a:rPr lang="en-US" altLang="zh-CN" sz="1200" dirty="0" smtClean="0"/>
              <a:t>UL MU-MIMO is a special case of UL OFDMA by allocating the largest RU within BW.</a:t>
            </a:r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6" name="组合 12"/>
          <p:cNvGrpSpPr/>
          <p:nvPr/>
        </p:nvGrpSpPr>
        <p:grpSpPr>
          <a:xfrm>
            <a:off x="1600200" y="4648200"/>
            <a:ext cx="1981200" cy="1281837"/>
            <a:chOff x="-1274913" y="2062746"/>
            <a:chExt cx="2842627" cy="1762298"/>
          </a:xfrm>
        </p:grpSpPr>
        <p:sp>
          <p:nvSpPr>
            <p:cNvPr id="14" name="TextBox 13"/>
            <p:cNvSpPr txBox="1"/>
            <p:nvPr/>
          </p:nvSpPr>
          <p:spPr>
            <a:xfrm>
              <a:off x="-400259" y="2062746"/>
              <a:ext cx="1389655" cy="232726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en-US" altLang="zh-CN" sz="1100" dirty="0" smtClean="0"/>
                <a:t>Trigger frame</a:t>
              </a:r>
              <a:endParaRPr lang="zh-CN" altLang="en-US" sz="1100" dirty="0"/>
            </a:p>
          </p:txBody>
        </p:sp>
        <p:sp>
          <p:nvSpPr>
            <p:cNvPr id="15" name="矩形 14"/>
            <p:cNvSpPr/>
            <p:nvPr/>
          </p:nvSpPr>
          <p:spPr>
            <a:xfrm>
              <a:off x="-1274913" y="238488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-1274913" y="274492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-1274913" y="310496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-1274913" y="346500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271" y="2382198"/>
              <a:ext cx="1563443" cy="143531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…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6054471" y="5405744"/>
            <a:ext cx="1139093" cy="534293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…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17568" y="5676004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36019" y="5676004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818082" y="5405652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936533" y="5405652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53" name="直接箭头连接符 52"/>
          <p:cNvCxnSpPr/>
          <p:nvPr/>
        </p:nvCxnSpPr>
        <p:spPr>
          <a:xfrm>
            <a:off x="1600200" y="6200001"/>
            <a:ext cx="6705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43200" y="6200001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Protect the whole BW from the BSS interference </a:t>
            </a:r>
            <a:endParaRPr lang="zh-CN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3634740" y="44196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rgbClr val="0000FF"/>
                </a:solidFill>
              </a:rPr>
              <a:t>Protect the used CH by each STA from its OBSS interference</a:t>
            </a:r>
            <a:endParaRPr lang="zh-CN" altLang="en-US" sz="1200" dirty="0">
              <a:solidFill>
                <a:srgbClr val="0000FF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>
          <a:xfrm>
            <a:off x="3817620" y="4716780"/>
            <a:ext cx="33528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1600200" y="4523601"/>
            <a:ext cx="0" cy="19050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3810000" y="4579620"/>
            <a:ext cx="0" cy="15163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矩形 79"/>
          <p:cNvSpPr/>
          <p:nvPr/>
        </p:nvSpPr>
        <p:spPr>
          <a:xfrm>
            <a:off x="6044685" y="4953000"/>
            <a:ext cx="1139093" cy="8967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…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3807782" y="4855732"/>
            <a:ext cx="1118452" cy="26759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4926233" y="4855732"/>
            <a:ext cx="1118452" cy="26759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3811689" y="5128260"/>
            <a:ext cx="1118452" cy="26759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930140" y="5128260"/>
            <a:ext cx="1118452" cy="26759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6057900" y="5128260"/>
            <a:ext cx="1118452" cy="26759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…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9" name="任意多边形 88"/>
          <p:cNvSpPr/>
          <p:nvPr/>
        </p:nvSpPr>
        <p:spPr bwMode="auto">
          <a:xfrm>
            <a:off x="7424420" y="6108561"/>
            <a:ext cx="104140" cy="167640"/>
          </a:xfrm>
          <a:custGeom>
            <a:avLst/>
            <a:gdLst>
              <a:gd name="connsiteX0" fmla="*/ 92710 w 104140"/>
              <a:gd name="connsiteY0" fmla="*/ 0 h 167640"/>
              <a:gd name="connsiteX1" fmla="*/ 1270 w 104140"/>
              <a:gd name="connsiteY1" fmla="*/ 38100 h 167640"/>
              <a:gd name="connsiteX2" fmla="*/ 100330 w 104140"/>
              <a:gd name="connsiteY2" fmla="*/ 129540 h 167640"/>
              <a:gd name="connsiteX3" fmla="*/ 24130 w 104140"/>
              <a:gd name="connsiteY3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40" h="167640">
                <a:moveTo>
                  <a:pt x="92710" y="0"/>
                </a:moveTo>
                <a:cubicBezTo>
                  <a:pt x="46355" y="8255"/>
                  <a:pt x="0" y="16510"/>
                  <a:pt x="1270" y="38100"/>
                </a:cubicBezTo>
                <a:cubicBezTo>
                  <a:pt x="2540" y="59690"/>
                  <a:pt x="96520" y="107950"/>
                  <a:pt x="100330" y="129540"/>
                </a:cubicBezTo>
                <a:cubicBezTo>
                  <a:pt x="104140" y="151130"/>
                  <a:pt x="64135" y="159385"/>
                  <a:pt x="24130" y="16764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任意多边形 90"/>
          <p:cNvSpPr/>
          <p:nvPr/>
        </p:nvSpPr>
        <p:spPr bwMode="auto">
          <a:xfrm>
            <a:off x="7515860" y="6116181"/>
            <a:ext cx="104140" cy="167640"/>
          </a:xfrm>
          <a:custGeom>
            <a:avLst/>
            <a:gdLst>
              <a:gd name="connsiteX0" fmla="*/ 92710 w 104140"/>
              <a:gd name="connsiteY0" fmla="*/ 0 h 167640"/>
              <a:gd name="connsiteX1" fmla="*/ 1270 w 104140"/>
              <a:gd name="connsiteY1" fmla="*/ 38100 h 167640"/>
              <a:gd name="connsiteX2" fmla="*/ 100330 w 104140"/>
              <a:gd name="connsiteY2" fmla="*/ 129540 h 167640"/>
              <a:gd name="connsiteX3" fmla="*/ 24130 w 104140"/>
              <a:gd name="connsiteY3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40" h="167640">
                <a:moveTo>
                  <a:pt x="92710" y="0"/>
                </a:moveTo>
                <a:cubicBezTo>
                  <a:pt x="46355" y="8255"/>
                  <a:pt x="0" y="16510"/>
                  <a:pt x="1270" y="38100"/>
                </a:cubicBezTo>
                <a:cubicBezTo>
                  <a:pt x="2540" y="59690"/>
                  <a:pt x="96520" y="107950"/>
                  <a:pt x="100330" y="129540"/>
                </a:cubicBezTo>
                <a:cubicBezTo>
                  <a:pt x="104140" y="151130"/>
                  <a:pt x="64135" y="159385"/>
                  <a:pt x="24130" y="16764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6" name="直接连接符 95"/>
          <p:cNvCxnSpPr/>
          <p:nvPr/>
        </p:nvCxnSpPr>
        <p:spPr>
          <a:xfrm>
            <a:off x="7185660" y="4495800"/>
            <a:ext cx="0" cy="15163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/>
          <p:nvPr/>
        </p:nvCxnSpPr>
        <p:spPr>
          <a:xfrm>
            <a:off x="3581400" y="5875020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连接符 102"/>
          <p:cNvCxnSpPr/>
          <p:nvPr/>
        </p:nvCxnSpPr>
        <p:spPr>
          <a:xfrm>
            <a:off x="3581400" y="4876800"/>
            <a:ext cx="0" cy="12115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474720" y="59714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SIFS</a:t>
            </a:r>
            <a:endParaRPr lang="zh-CN" alt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7139940" y="482346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STA1</a:t>
            </a:r>
            <a:endParaRPr lang="zh-CN" alt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155180" y="512826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7162800" y="551688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STA3</a:t>
            </a:r>
            <a:endParaRPr lang="zh-CN" altLang="en-US" dirty="0"/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altLang="zh-CN" sz="2000" dirty="0" smtClean="0"/>
              <a:t>For UL OFDMA, we propose to send the preamble only on the 20MHz-CH(s) where the allocated RU is located.</a:t>
            </a:r>
          </a:p>
          <a:p>
            <a:pPr lvl="1"/>
            <a:r>
              <a:rPr lang="en-US" altLang="zh-CN" sz="1800" dirty="0" smtClean="0"/>
              <a:t>Protect the used CH(s) for the tended STAs from the OBSS interference</a:t>
            </a:r>
          </a:p>
          <a:p>
            <a:pPr lvl="1"/>
            <a:r>
              <a:rPr lang="en-US" altLang="zh-CN" sz="1800" dirty="0" smtClean="0"/>
              <a:t>Release the unused CH(s) for the neighbor OBSS STAs to improve the spectrum efficiency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1981200" y="4114800"/>
            <a:ext cx="2819400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105436" y="4042792"/>
            <a:ext cx="3096344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3421360" y="3862772"/>
            <a:ext cx="216024" cy="936104"/>
          </a:xfrm>
          <a:prstGeom prst="triangl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5617604" y="3826768"/>
            <a:ext cx="216024" cy="936104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321460" y="4798876"/>
            <a:ext cx="144016" cy="144016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>
            <a:stCxn id="10" idx="1"/>
            <a:endCxn id="8" idx="0"/>
          </p:cNvCxnSpPr>
          <p:nvPr/>
        </p:nvCxnSpPr>
        <p:spPr>
          <a:xfrm flipH="1" flipV="1">
            <a:off x="3529372" y="3862772"/>
            <a:ext cx="813179" cy="9571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>
            <a:off x="4789934" y="4425702"/>
            <a:ext cx="144016" cy="14401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>
            <a:stCxn id="12" idx="3"/>
            <a:endCxn id="10" idx="7"/>
          </p:cNvCxnSpPr>
          <p:nvPr/>
        </p:nvCxnSpPr>
        <p:spPr>
          <a:xfrm flipH="1">
            <a:off x="4444385" y="4548627"/>
            <a:ext cx="366640" cy="27134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8507059">
            <a:off x="4577843" y="445180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endParaRPr lang="zh-CN" altLang="en-US" dirty="0"/>
          </a:p>
        </p:txBody>
      </p:sp>
      <p:sp>
        <p:nvSpPr>
          <p:cNvPr id="15" name="椭圆 14"/>
          <p:cNvSpPr/>
          <p:nvPr/>
        </p:nvSpPr>
        <p:spPr>
          <a:xfrm>
            <a:off x="3781400" y="4330824"/>
            <a:ext cx="1368152" cy="936104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标注 26"/>
          <p:cNvSpPr/>
          <p:nvPr/>
        </p:nvSpPr>
        <p:spPr>
          <a:xfrm>
            <a:off x="4456844" y="5050321"/>
            <a:ext cx="2096356" cy="792088"/>
          </a:xfrm>
          <a:prstGeom prst="wedgeRectCallout">
            <a:avLst>
              <a:gd name="adj1" fmla="val -49081"/>
              <a:gd name="adj2" fmla="val -7159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5715000" y="482172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Opt2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4554860" y="5181600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386052" y="5351494"/>
            <a:ext cx="1043930" cy="6709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" dirty="0" smtClean="0">
                <a:solidFill>
                  <a:schemeClr val="tx1"/>
                </a:solidFill>
              </a:rPr>
              <a:t>.HE-STF/LTF/data</a:t>
            </a:r>
            <a:endParaRPr lang="zh-CN" altLang="en-US" sz="600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953000" y="5181600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554860" y="5325616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953000" y="5325616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4554860" y="5469632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953000" y="5469632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554860" y="5613648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953000" y="5613648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395578" y="5181600"/>
            <a:ext cx="1043930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9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dirty="0" smtClean="0"/>
              <a:t>[1] 11-15-0132-15-00ax-spec-framework.docx</a:t>
            </a:r>
          </a:p>
          <a:p>
            <a:pPr>
              <a:buNone/>
            </a:pPr>
            <a:r>
              <a:rPr lang="en-US" altLang="zh-CN" sz="2000" dirty="0" smtClean="0"/>
              <a:t>[2] 11-15-0101-01-00ax-preamble-structure-for-11ax-system.pptx</a:t>
            </a:r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6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UL pre-HE-STF preamble is sent only on the 20MHz-CH(s) where the HE modulated fields are located.</a:t>
            </a:r>
          </a:p>
          <a:p>
            <a:pPr lvl="1"/>
            <a:r>
              <a:rPr lang="en-US" altLang="zh-CN" dirty="0" smtClean="0"/>
              <a:t>The UL pre-HE-STF preamble includes legacy preamble, RL-SIG and HE-SIG-A and HE modulated fields refer to HE-STF, HE-LTF and data fields.</a:t>
            </a:r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143000"/>
          <a:ext cx="7467600" cy="1264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8200" y="2438400"/>
          <a:ext cx="7467600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66800"/>
                <a:gridCol w="1676400"/>
                <a:gridCol w="1295400"/>
                <a:gridCol w="18288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1794461"/>
              </p:ext>
            </p:extLst>
          </p:nvPr>
        </p:nvGraphicFramePr>
        <p:xfrm>
          <a:off x="838200" y="1295400"/>
          <a:ext cx="7467600" cy="293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36849</TotalTime>
  <Words>1676</Words>
  <Application>Microsoft Office PowerPoint</Application>
  <PresentationFormat>全屏显示(4:3)</PresentationFormat>
  <Paragraphs>605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ACcord Submission Template</vt:lpstr>
      <vt:lpstr>Preamble transmission for Uplink OFDMA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Preamble for UL OFMDA (1/2)</vt:lpstr>
      <vt:lpstr>Preamble for UL OFMDA (2/2)</vt:lpstr>
      <vt:lpstr>Summary</vt:lpstr>
      <vt:lpstr>References</vt:lpstr>
      <vt:lpstr>SP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Yang Xun</cp:lastModifiedBy>
  <cp:revision>807</cp:revision>
  <cp:lastPrinted>1998-02-10T13:28:06Z</cp:lastPrinted>
  <dcterms:created xsi:type="dcterms:W3CDTF">2009-12-02T19:05:24Z</dcterms:created>
  <dcterms:modified xsi:type="dcterms:W3CDTF">2016-03-14T02:51:12Z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(3)bE57DisSX1xFfMiMJTn4b0LRcj7hKh+NlfJpL0kqRQEW60L6tKqqsJPqnql7r+EZRMxpLA/6
312Xaj2RbSBtBvzJFB/ettpZF5XUQIor3oDnNrW/Liy9FobIZS9QwOGCTR7UUJqKvRouItSY
x8MI/1iPVsRhLaaX169m2xuMb5fZxHu0rE+oOVuRbU3o/ObYU//bOouf1E8x+JKKF8enajZj
AuzhEJpGSUa7jSZSlg</vt:lpwstr>
  </property>
  <property fmtid="{D5CDD505-2E9C-101B-9397-08002B2CF9AE}" pid="4" name="_2015_ms_pID_7253431">
    <vt:lpwstr>r86fnDkpzFyXAnTgXn5GpOapO8mwCi4HCyLbIiTTlk6+eHHS8bjhoM
hWclrawOV6r3Ry4wpOB/F/EXP49RBl0tzKUMWW6/zI8VEIHGN52MKpRnIh389a/srApgAHX5
J7eg659TgUeJ6AabKrWwOd9JqAjAEln/s/8Yhq/KBW9bHYU1Cr4p/C27Jm2qGkipWdIcSpeK
NnGo3mTVMUOPPJxPDujSO+qG33rLc0l1Vhrm</vt:lpwstr>
  </property>
  <property fmtid="{D5CDD505-2E9C-101B-9397-08002B2CF9AE}" pid="5" name="_2015_ms_pID_7253432">
    <vt:lpwstr>datbF4eeRxnNlwgVlTGCr9MWUhdTd56r+NnF
R9+cOUnZBtJJ+M/dzMQAUyqhjrZWFvDT7idCPnz6w6iCveshJuKGHOFwE+kMnWoxIKJ8a4nV
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1457880876</vt:lpwstr>
  </property>
</Properties>
</file>