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10" r:id="rId2"/>
    <p:sldId id="311" r:id="rId3"/>
    <p:sldId id="312" r:id="rId4"/>
    <p:sldId id="313" r:id="rId5"/>
    <p:sldId id="366" r:id="rId6"/>
    <p:sldId id="336" r:id="rId7"/>
    <p:sldId id="339" r:id="rId8"/>
    <p:sldId id="409" r:id="rId9"/>
    <p:sldId id="329" r:id="rId10"/>
    <p:sldId id="410" r:id="rId11"/>
    <p:sldId id="411" r:id="rId12"/>
    <p:sldId id="412" r:id="rId13"/>
    <p:sldId id="413" r:id="rId14"/>
    <p:sldId id="405" r:id="rId15"/>
    <p:sldId id="400" r:id="rId16"/>
    <p:sldId id="406" r:id="rId17"/>
    <p:sldId id="398" r:id="rId18"/>
    <p:sldId id="407" r:id="rId19"/>
    <p:sldId id="394" r:id="rId20"/>
    <p:sldId id="408" r:id="rId21"/>
    <p:sldId id="395" r:id="rId22"/>
    <p:sldId id="389" r:id="rId23"/>
    <p:sldId id="399" r:id="rId24"/>
    <p:sldId id="391" r:id="rId25"/>
    <p:sldId id="393" r:id="rId26"/>
    <p:sldId id="390" r:id="rId27"/>
    <p:sldId id="276" r:id="rId28"/>
  </p:sldIdLst>
  <p:sldSz cx="9144000" cy="6858000" type="screen4x3"/>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081">
          <p15:clr>
            <a:srgbClr val="A4A3A4"/>
          </p15:clr>
        </p15:guide>
        <p15:guide id="4" pos="211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 Häfner"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p:cViewPr varScale="1">
        <p:scale>
          <a:sx n="69" d="100"/>
          <a:sy n="69" d="100"/>
        </p:scale>
        <p:origin x="-1314"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4" d="100"/>
          <a:sy n="84" d="100"/>
        </p:scale>
        <p:origin x="3915" y="39"/>
      </p:cViewPr>
      <p:guideLst>
        <p:guide orient="horz" pos="2880"/>
        <p:guide orient="horz" pos="3081"/>
        <p:guide pos="2160"/>
        <p:guide pos="211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971" cy="4959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148" y="0"/>
            <a:ext cx="2945971" cy="495902"/>
          </a:xfrm>
          <a:prstGeom prst="rect">
            <a:avLst/>
          </a:prstGeom>
        </p:spPr>
        <p:txBody>
          <a:bodyPr vert="horz" lIns="91440" tIns="45720" rIns="91440" bIns="45720" rtlCol="0"/>
          <a:lstStyle>
            <a:lvl1pPr algn="r">
              <a:defRPr sz="1200"/>
            </a:lvl1pPr>
          </a:lstStyle>
          <a:p>
            <a:r>
              <a:rPr lang="ru-RU" smtClean="0"/>
              <a:t>October 2014</a:t>
            </a:r>
            <a:endParaRPr lang="en-US"/>
          </a:p>
        </p:txBody>
      </p:sp>
      <p:sp>
        <p:nvSpPr>
          <p:cNvPr id="4" name="Footer Placeholder 3"/>
          <p:cNvSpPr>
            <a:spLocks noGrp="1"/>
          </p:cNvSpPr>
          <p:nvPr>
            <p:ph type="ftr" sz="quarter" idx="2"/>
          </p:nvPr>
        </p:nvSpPr>
        <p:spPr>
          <a:xfrm>
            <a:off x="0" y="9430625"/>
            <a:ext cx="2945971" cy="4959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148" y="9430625"/>
            <a:ext cx="2945971" cy="495902"/>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797675" cy="99282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529336" y="103597"/>
            <a:ext cx="627166" cy="22587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41173" y="103597"/>
            <a:ext cx="809247" cy="22587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ru-RU" smtClean="0"/>
              <a:t>October 2014</a:t>
            </a:r>
            <a:endParaRPr lang="en-US"/>
          </a:p>
        </p:txBody>
      </p:sp>
      <p:sp>
        <p:nvSpPr>
          <p:cNvPr id="2052" name="Rectangle 4"/>
          <p:cNvSpPr>
            <a:spLocks noGrp="1" noRot="1" noChangeAspect="1" noChangeArrowheads="1"/>
          </p:cNvSpPr>
          <p:nvPr>
            <p:ph type="sldImg"/>
          </p:nvPr>
        </p:nvSpPr>
        <p:spPr bwMode="auto">
          <a:xfrm>
            <a:off x="927100" y="750888"/>
            <a:ext cx="4941888" cy="37084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05735" y="4716163"/>
            <a:ext cx="4984651" cy="4466512"/>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252326" y="9612343"/>
            <a:ext cx="904177" cy="19360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Doe, Some Company</a:t>
            </a:r>
            <a:endParaRPr lang="en-US" dirty="0"/>
          </a:p>
        </p:txBody>
      </p:sp>
      <p:sp>
        <p:nvSpPr>
          <p:cNvPr id="2055" name="Rectangle 7"/>
          <p:cNvSpPr>
            <a:spLocks noGrp="1" noChangeArrowheads="1"/>
          </p:cNvSpPr>
          <p:nvPr>
            <p:ph type="sldNum"/>
          </p:nvPr>
        </p:nvSpPr>
        <p:spPr bwMode="auto">
          <a:xfrm>
            <a:off x="3159176" y="9612342"/>
            <a:ext cx="501111" cy="38891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08092" y="961234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09648" y="9610645"/>
            <a:ext cx="5378380" cy="1698"/>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34948" y="317582"/>
            <a:ext cx="5527780" cy="1698"/>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ru-RU" smtClean="0"/>
              <a:t>October 2014</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5677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ru-RU" smtClean="0"/>
              <a:t>October 2014</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406999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doc.: IEEE 802.11-yy/xxxxr0</a:t>
            </a:r>
            <a:endParaRPr lang="en-US" altLang="zh-TW" sz="1300" smtClean="0"/>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Month Year</a:t>
            </a:r>
            <a:endParaRPr lang="en-US" altLang="zh-TW" sz="1300" smtClean="0"/>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455613" defTabSz="931863">
              <a:defRPr sz="1200">
                <a:solidFill>
                  <a:schemeClr val="tx1"/>
                </a:solidFill>
                <a:latin typeface="Times New Roman" panose="02020603050405020304" pitchFamily="18" charset="0"/>
              </a:defRPr>
            </a:lvl5pPr>
            <a:lvl6pPr marL="912813" defTabSz="931863" eaLnBrk="0" fontAlgn="base" hangingPunct="0">
              <a:spcBef>
                <a:spcPct val="0"/>
              </a:spcBef>
              <a:spcAft>
                <a:spcPct val="0"/>
              </a:spcAft>
              <a:defRPr sz="1200">
                <a:solidFill>
                  <a:schemeClr val="tx1"/>
                </a:solidFill>
                <a:latin typeface="Times New Roman" panose="02020603050405020304" pitchFamily="18" charset="0"/>
              </a:defRPr>
            </a:lvl6pPr>
            <a:lvl7pPr marL="1370013" defTabSz="931863" eaLnBrk="0" fontAlgn="base" hangingPunct="0">
              <a:spcBef>
                <a:spcPct val="0"/>
              </a:spcBef>
              <a:spcAft>
                <a:spcPct val="0"/>
              </a:spcAft>
              <a:defRPr sz="1200">
                <a:solidFill>
                  <a:schemeClr val="tx1"/>
                </a:solidFill>
                <a:latin typeface="Times New Roman" panose="02020603050405020304" pitchFamily="18" charset="0"/>
              </a:defRPr>
            </a:lvl7pPr>
            <a:lvl8pPr marL="1827213" defTabSz="931863" eaLnBrk="0" fontAlgn="base" hangingPunct="0">
              <a:spcBef>
                <a:spcPct val="0"/>
              </a:spcBef>
              <a:spcAft>
                <a:spcPct val="0"/>
              </a:spcAft>
              <a:defRPr sz="1200">
                <a:solidFill>
                  <a:schemeClr val="tx1"/>
                </a:solidFill>
                <a:latin typeface="Times New Roman" panose="02020603050405020304" pitchFamily="18" charset="0"/>
              </a:defRPr>
            </a:lvl8pPr>
            <a:lvl9pPr marL="2284413" defTabSz="931863"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smtClean="0"/>
              <a:t>John Doe, Some Company</a:t>
            </a:r>
            <a:endParaRPr lang="en-US" altLang="zh-TW" smtClean="0"/>
          </a:p>
        </p:txBody>
      </p:sp>
      <p:sp>
        <p:nvSpPr>
          <p:cNvPr id="41989" name="Rectangle 7"/>
          <p:cNvSpPr>
            <a:spLocks noGrp="1" noChangeArrowheads="1"/>
          </p:cNvSpPr>
          <p:nvPr>
            <p:ph type="sldNum" sz="quarter" idx="5"/>
          </p:nvPr>
        </p:nvSpPr>
        <p:spPr>
          <a:xfrm>
            <a:off x="3525838" y="9294813"/>
            <a:ext cx="4159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6</a:t>
            </a:fld>
            <a:endParaRPr lang="en-US" altLang="zh-TW"/>
          </a:p>
        </p:txBody>
      </p:sp>
      <p:sp>
        <p:nvSpPr>
          <p:cNvPr id="41990" name="Rectangle 2"/>
          <p:cNvSpPr>
            <a:spLocks noGrp="1" noRot="1" noChangeAspect="1" noChangeArrowheads="1" noTextEdit="1"/>
          </p:cNvSpPr>
          <p:nvPr>
            <p:ph type="sldImg"/>
          </p:nvPr>
        </p:nvSpPr>
        <p:spPr>
          <a:xfrm>
            <a:off x="1255713" y="719138"/>
            <a:ext cx="4803775" cy="3602037"/>
          </a:xfrm>
          <a:ln/>
        </p:spPr>
      </p:sp>
      <p:sp>
        <p:nvSpPr>
          <p:cNvPr id="41991"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TW" altLang="en-US" smtClean="0"/>
          </a:p>
        </p:txBody>
      </p:sp>
    </p:spTree>
    <p:extLst>
      <p:ext uri="{BB962C8B-B14F-4D97-AF65-F5344CB8AC3E}">
        <p14:creationId xmlns:p14="http://schemas.microsoft.com/office/powerpoint/2010/main" xmlns="" val="349151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28676" name="Foliennummernplatzhalt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D2AB943-091C-4362-8644-4A8AFE000F18}" type="slidenum">
              <a:rPr lang="de-DE" altLang="en-US" sz="1200"/>
              <a:pPr/>
              <a:t>7</a:t>
            </a:fld>
            <a:endParaRPr lang="de-DE" altLang="en-US" sz="1200"/>
          </a:p>
        </p:txBody>
      </p:sp>
    </p:spTree>
    <p:extLst>
      <p:ext uri="{BB962C8B-B14F-4D97-AF65-F5344CB8AC3E}">
        <p14:creationId xmlns:p14="http://schemas.microsoft.com/office/powerpoint/2010/main" xmlns="" val="128171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doc.: IEEE 802.11-yy/xxxxr0</a:t>
            </a:r>
            <a:endParaRPr lang="en-US" altLang="zh-TW" sz="1300" smtClean="0"/>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Month Year</a:t>
            </a:r>
            <a:endParaRPr lang="en-US" altLang="zh-TW" sz="1300" smtClean="0"/>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455613" defTabSz="931863">
              <a:defRPr sz="1200">
                <a:solidFill>
                  <a:schemeClr val="tx1"/>
                </a:solidFill>
                <a:latin typeface="Times New Roman" panose="02020603050405020304" pitchFamily="18" charset="0"/>
              </a:defRPr>
            </a:lvl5pPr>
            <a:lvl6pPr marL="912813" defTabSz="931863" eaLnBrk="0" fontAlgn="base" hangingPunct="0">
              <a:spcBef>
                <a:spcPct val="0"/>
              </a:spcBef>
              <a:spcAft>
                <a:spcPct val="0"/>
              </a:spcAft>
              <a:defRPr sz="1200">
                <a:solidFill>
                  <a:schemeClr val="tx1"/>
                </a:solidFill>
                <a:latin typeface="Times New Roman" panose="02020603050405020304" pitchFamily="18" charset="0"/>
              </a:defRPr>
            </a:lvl6pPr>
            <a:lvl7pPr marL="1370013" defTabSz="931863" eaLnBrk="0" fontAlgn="base" hangingPunct="0">
              <a:spcBef>
                <a:spcPct val="0"/>
              </a:spcBef>
              <a:spcAft>
                <a:spcPct val="0"/>
              </a:spcAft>
              <a:defRPr sz="1200">
                <a:solidFill>
                  <a:schemeClr val="tx1"/>
                </a:solidFill>
                <a:latin typeface="Times New Roman" panose="02020603050405020304" pitchFamily="18" charset="0"/>
              </a:defRPr>
            </a:lvl7pPr>
            <a:lvl8pPr marL="1827213" defTabSz="931863" eaLnBrk="0" fontAlgn="base" hangingPunct="0">
              <a:spcBef>
                <a:spcPct val="0"/>
              </a:spcBef>
              <a:spcAft>
                <a:spcPct val="0"/>
              </a:spcAft>
              <a:defRPr sz="1200">
                <a:solidFill>
                  <a:schemeClr val="tx1"/>
                </a:solidFill>
                <a:latin typeface="Times New Roman" panose="02020603050405020304" pitchFamily="18" charset="0"/>
              </a:defRPr>
            </a:lvl8pPr>
            <a:lvl9pPr marL="2284413" defTabSz="931863"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smtClean="0"/>
              <a:t>John Doe, Some Company</a:t>
            </a:r>
            <a:endParaRPr lang="en-US" altLang="zh-TW" smtClean="0"/>
          </a:p>
        </p:txBody>
      </p:sp>
      <p:sp>
        <p:nvSpPr>
          <p:cNvPr id="41989" name="Rectangle 7"/>
          <p:cNvSpPr>
            <a:spLocks noGrp="1" noChangeArrowheads="1"/>
          </p:cNvSpPr>
          <p:nvPr>
            <p:ph type="sldNum" sz="quarter" idx="5"/>
          </p:nvPr>
        </p:nvSpPr>
        <p:spPr>
          <a:xfrm>
            <a:off x="3525838" y="9294813"/>
            <a:ext cx="4159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16</a:t>
            </a:fld>
            <a:endParaRPr lang="en-US" altLang="zh-TW"/>
          </a:p>
        </p:txBody>
      </p:sp>
      <p:sp>
        <p:nvSpPr>
          <p:cNvPr id="41990" name="Rectangle 2"/>
          <p:cNvSpPr>
            <a:spLocks noGrp="1" noRot="1" noChangeAspect="1" noChangeArrowheads="1" noTextEdit="1"/>
          </p:cNvSpPr>
          <p:nvPr>
            <p:ph type="sldImg"/>
          </p:nvPr>
        </p:nvSpPr>
        <p:spPr>
          <a:xfrm>
            <a:off x="1255713" y="719138"/>
            <a:ext cx="4803775" cy="3602037"/>
          </a:xfrm>
          <a:ln/>
        </p:spPr>
      </p:sp>
      <p:sp>
        <p:nvSpPr>
          <p:cNvPr id="41991"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TW" altLang="en-US" smtClean="0"/>
          </a:p>
        </p:txBody>
      </p:sp>
    </p:spTree>
    <p:extLst>
      <p:ext uri="{BB962C8B-B14F-4D97-AF65-F5344CB8AC3E}">
        <p14:creationId xmlns:p14="http://schemas.microsoft.com/office/powerpoint/2010/main" xmlns="" val="140685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doc.: IEEE 802.11-yy/xxxxr0</a:t>
            </a:r>
            <a:endParaRPr lang="en-US" altLang="zh-TW" sz="1300" smtClean="0"/>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Month Year</a:t>
            </a:r>
            <a:endParaRPr lang="en-US" altLang="zh-TW" sz="1300" smtClean="0"/>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455613" defTabSz="931863">
              <a:defRPr sz="1200">
                <a:solidFill>
                  <a:schemeClr val="tx1"/>
                </a:solidFill>
                <a:latin typeface="Times New Roman" panose="02020603050405020304" pitchFamily="18" charset="0"/>
              </a:defRPr>
            </a:lvl5pPr>
            <a:lvl6pPr marL="912813" defTabSz="931863" eaLnBrk="0" fontAlgn="base" hangingPunct="0">
              <a:spcBef>
                <a:spcPct val="0"/>
              </a:spcBef>
              <a:spcAft>
                <a:spcPct val="0"/>
              </a:spcAft>
              <a:defRPr sz="1200">
                <a:solidFill>
                  <a:schemeClr val="tx1"/>
                </a:solidFill>
                <a:latin typeface="Times New Roman" panose="02020603050405020304" pitchFamily="18" charset="0"/>
              </a:defRPr>
            </a:lvl6pPr>
            <a:lvl7pPr marL="1370013" defTabSz="931863" eaLnBrk="0" fontAlgn="base" hangingPunct="0">
              <a:spcBef>
                <a:spcPct val="0"/>
              </a:spcBef>
              <a:spcAft>
                <a:spcPct val="0"/>
              </a:spcAft>
              <a:defRPr sz="1200">
                <a:solidFill>
                  <a:schemeClr val="tx1"/>
                </a:solidFill>
                <a:latin typeface="Times New Roman" panose="02020603050405020304" pitchFamily="18" charset="0"/>
              </a:defRPr>
            </a:lvl7pPr>
            <a:lvl8pPr marL="1827213" defTabSz="931863" eaLnBrk="0" fontAlgn="base" hangingPunct="0">
              <a:spcBef>
                <a:spcPct val="0"/>
              </a:spcBef>
              <a:spcAft>
                <a:spcPct val="0"/>
              </a:spcAft>
              <a:defRPr sz="1200">
                <a:solidFill>
                  <a:schemeClr val="tx1"/>
                </a:solidFill>
                <a:latin typeface="Times New Roman" panose="02020603050405020304" pitchFamily="18" charset="0"/>
              </a:defRPr>
            </a:lvl8pPr>
            <a:lvl9pPr marL="2284413" defTabSz="931863"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smtClean="0"/>
              <a:t>John Doe, Some Company</a:t>
            </a:r>
            <a:endParaRPr lang="en-US" altLang="zh-TW" smtClean="0"/>
          </a:p>
        </p:txBody>
      </p:sp>
      <p:sp>
        <p:nvSpPr>
          <p:cNvPr id="41989" name="Rectangle 7"/>
          <p:cNvSpPr>
            <a:spLocks noGrp="1" noChangeArrowheads="1"/>
          </p:cNvSpPr>
          <p:nvPr>
            <p:ph type="sldNum" sz="quarter" idx="5"/>
          </p:nvPr>
        </p:nvSpPr>
        <p:spPr>
          <a:xfrm>
            <a:off x="3525838" y="9294813"/>
            <a:ext cx="4159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22</a:t>
            </a:fld>
            <a:endParaRPr lang="en-US" altLang="zh-TW"/>
          </a:p>
        </p:txBody>
      </p:sp>
      <p:sp>
        <p:nvSpPr>
          <p:cNvPr id="41990" name="Rectangle 2"/>
          <p:cNvSpPr>
            <a:spLocks noGrp="1" noRot="1" noChangeAspect="1" noChangeArrowheads="1" noTextEdit="1"/>
          </p:cNvSpPr>
          <p:nvPr>
            <p:ph type="sldImg"/>
          </p:nvPr>
        </p:nvSpPr>
        <p:spPr>
          <a:xfrm>
            <a:off x="1255713" y="719138"/>
            <a:ext cx="4803775" cy="3602037"/>
          </a:xfrm>
          <a:ln/>
        </p:spPr>
      </p:sp>
      <p:sp>
        <p:nvSpPr>
          <p:cNvPr id="41991"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TW" altLang="en-US" smtClean="0"/>
          </a:p>
        </p:txBody>
      </p:sp>
    </p:spTree>
    <p:extLst>
      <p:ext uri="{BB962C8B-B14F-4D97-AF65-F5344CB8AC3E}">
        <p14:creationId xmlns:p14="http://schemas.microsoft.com/office/powerpoint/2010/main" xmlns="" val="366254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kern="0" dirty="0" smtClean="0"/>
              <a:t>5G systems at mm-wave require SNR optimisation</a:t>
            </a:r>
            <a:r>
              <a:rPr lang="de-DE" sz="1200" kern="1200" baseline="0" dirty="0" smtClean="0"/>
              <a:t> </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and</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this</a:t>
            </a:r>
            <a:r>
              <a:rPr lang="de-DE" sz="1200" kern="1200" baseline="0" dirty="0" smtClean="0">
                <a:sym typeface="Wingdings" panose="05000000000000000000" pitchFamily="2" charset="2"/>
              </a:rPr>
              <a:t> will </a:t>
            </a:r>
            <a:r>
              <a:rPr lang="de-DE" sz="1200" kern="1200" baseline="0" dirty="0" err="1" smtClean="0">
                <a:sym typeface="Wingdings" panose="05000000000000000000" pitchFamily="2" charset="2"/>
              </a:rPr>
              <a:t>be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only</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done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with</a:t>
            </a:r>
            <a:r>
              <a:rPr lang="de-DE" sz="1200" kern="1200" baseline="0" dirty="0" smtClean="0">
                <a:sym typeface="Wingdings" panose="05000000000000000000" pitchFamily="2" charset="2"/>
              </a:rPr>
              <a:t> dual </a:t>
            </a:r>
            <a:r>
              <a:rPr lang="de-DE" sz="1200" kern="1200" baseline="0" dirty="0" err="1" smtClean="0">
                <a:sym typeface="Wingdings" panose="05000000000000000000" pitchFamily="2" charset="2"/>
              </a:rPr>
              <a:t>polarisation</a:t>
            </a:r>
            <a:endParaRPr lang="en-GB" sz="2400" kern="0" dirty="0" smtClean="0"/>
          </a:p>
        </p:txBody>
      </p:sp>
      <p:sp>
        <p:nvSpPr>
          <p:cNvPr id="4" name="Foliennummernplatzhalter 3"/>
          <p:cNvSpPr>
            <a:spLocks noGrp="1"/>
          </p:cNvSpPr>
          <p:nvPr>
            <p:ph type="sldNum" sz="quarter" idx="10"/>
          </p:nvPr>
        </p:nvSpPr>
        <p:spPr/>
        <p:txBody>
          <a:bodyPr/>
          <a:lstStyle/>
          <a:p>
            <a:pPr>
              <a:defRPr/>
            </a:pPr>
            <a:fld id="{FBA1A9E8-B5BE-4B89-A2F8-79968B7AA1F7}" type="slidenum">
              <a:rPr lang="de-DE" smtClean="0"/>
              <a:pPr>
                <a:defRPr/>
              </a:pPr>
              <a:t>27</a:t>
            </a:fld>
            <a:endParaRPr lang="de-DE"/>
          </a:p>
        </p:txBody>
      </p:sp>
    </p:spTree>
    <p:extLst>
      <p:ext uri="{BB962C8B-B14F-4D97-AF65-F5344CB8AC3E}">
        <p14:creationId xmlns:p14="http://schemas.microsoft.com/office/powerpoint/2010/main" xmlns="" val="209953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March. 2015</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March 2016</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March. 2016</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March. 2016</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Rectangle 3"/>
          <p:cNvSpPr txBox="1">
            <a:spLocks noChangeArrowheads="1"/>
          </p:cNvSpPr>
          <p:nvPr userDrawn="1"/>
        </p:nvSpPr>
        <p:spPr bwMode="auto">
          <a:xfrm>
            <a:off x="683568" y="296988"/>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March. 2016</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smtClean="0"/>
              <a:t>March. 2016</a:t>
            </a:r>
            <a:endParaRPr lang="en-GB" dirty="0"/>
          </a:p>
        </p:txBody>
      </p:sp>
      <p:sp>
        <p:nvSpPr>
          <p:cNvPr id="4" name="Footer Placeholder 3"/>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March. 2015</a:t>
            </a:r>
            <a:endParaRPr lang="en-GB"/>
          </a:p>
        </p:txBody>
      </p:sp>
      <p:sp>
        <p:nvSpPr>
          <p:cNvPr id="3" name="Footer Placeholder 2"/>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2015</a:t>
            </a:r>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2015</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March </a:t>
            </a:r>
            <a:r>
              <a:rPr lang="en-US" dirty="0" smtClean="0"/>
              <a:t>2015</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802.11-16/0393r0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ianluo@Huawei.com" TargetMode="External"/><Relationship Id="rId7" Type="http://schemas.openxmlformats.org/officeDocument/2006/relationships/hyperlink" Target="mailto:Reiner.thomae@tu-ilmrnau.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ueller.Robert@tu-Ilmenau.de" TargetMode="External"/><Relationship Id="rId5" Type="http://schemas.openxmlformats.org/officeDocument/2006/relationships/hyperlink" Target="mailto:George.Calcev@huawei.com" TargetMode="External"/><Relationship Id="rId4" Type="http://schemas.openxmlformats.org/officeDocument/2006/relationships/hyperlink" Target="mailto:Yan.xin@Huawei.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89756" y="690769"/>
            <a:ext cx="89644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Characterization </a:t>
            </a:r>
            <a:r>
              <a:rPr lang="en-GB" dirty="0"/>
              <a:t>of </a:t>
            </a:r>
            <a:r>
              <a:rPr lang="en-GB" dirty="0" err="1"/>
              <a:t>P</a:t>
            </a:r>
            <a:r>
              <a:rPr lang="en-GB" dirty="0" err="1" smtClean="0"/>
              <a:t>olarimetric</a:t>
            </a:r>
            <a:r>
              <a:rPr lang="en-GB" dirty="0" smtClean="0"/>
              <a:t> </a:t>
            </a:r>
            <a:r>
              <a:rPr lang="en-GB" dirty="0"/>
              <a:t>S</a:t>
            </a:r>
            <a:r>
              <a:rPr lang="en-GB" dirty="0" smtClean="0"/>
              <a:t>cattering Effects for 802.11ay Channel </a:t>
            </a:r>
            <a:r>
              <a:rPr lang="en-GB" dirty="0"/>
              <a:t>M</a:t>
            </a:r>
            <a:r>
              <a:rPr lang="en-GB" dirty="0" smtClean="0"/>
              <a:t>odelling</a:t>
            </a:r>
            <a:endParaRPr lang="en-GB" dirty="0"/>
          </a:p>
        </p:txBody>
      </p:sp>
      <p:sp>
        <p:nvSpPr>
          <p:cNvPr id="3074" name="Rectangle 2"/>
          <p:cNvSpPr>
            <a:spLocks noGrp="1" noChangeArrowheads="1"/>
          </p:cNvSpPr>
          <p:nvPr>
            <p:ph type="body" idx="1"/>
          </p:nvPr>
        </p:nvSpPr>
        <p:spPr>
          <a:xfrm>
            <a:off x="685800" y="172986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2016-03-17</a:t>
            </a:r>
            <a:endParaRPr lang="en-GB" sz="2000" b="0" dirty="0"/>
          </a:p>
        </p:txBody>
      </p:sp>
      <p:sp>
        <p:nvSpPr>
          <p:cNvPr id="3076" name="Rectangle 4"/>
          <p:cNvSpPr>
            <a:spLocks noChangeArrowheads="1"/>
          </p:cNvSpPr>
          <p:nvPr/>
        </p:nvSpPr>
        <p:spPr bwMode="auto">
          <a:xfrm>
            <a:off x="658292" y="215570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a:t>
            </a:fld>
            <a:endParaRPr lang="en-GB" dirty="0"/>
          </a:p>
        </p:txBody>
      </p:sp>
      <p:graphicFrame>
        <p:nvGraphicFramePr>
          <p:cNvPr id="2" name="Tabelle 1"/>
          <p:cNvGraphicFramePr>
            <a:graphicFrameLocks noGrp="1"/>
          </p:cNvGraphicFramePr>
          <p:nvPr>
            <p:extLst>
              <p:ext uri="{D42A27DB-BD31-4B8C-83A1-F6EECF244321}">
                <p14:modId xmlns:p14="http://schemas.microsoft.com/office/powerpoint/2010/main" xmlns="" val="686328511"/>
              </p:ext>
            </p:extLst>
          </p:nvPr>
        </p:nvGraphicFramePr>
        <p:xfrm>
          <a:off x="660748" y="2790591"/>
          <a:ext cx="7990656" cy="2967229"/>
        </p:xfrm>
        <a:graphic>
          <a:graphicData uri="http://schemas.openxmlformats.org/drawingml/2006/table">
            <a:tbl>
              <a:tblPr firstRow="1" bandRow="1">
                <a:tableStyleId>{5940675A-B579-460E-94D1-54222C63F5DA}</a:tableStyleId>
              </a:tblPr>
              <a:tblGrid>
                <a:gridCol w="1977107">
                  <a:extLst>
                    <a:ext uri="{9D8B030D-6E8A-4147-A177-3AD203B41FA5}">
                      <a16:colId xmlns:a16="http://schemas.microsoft.com/office/drawing/2014/main" xmlns="" val="101195665"/>
                    </a:ext>
                  </a:extLst>
                </a:gridCol>
                <a:gridCol w="1807621">
                  <a:extLst>
                    <a:ext uri="{9D8B030D-6E8A-4147-A177-3AD203B41FA5}">
                      <a16:colId xmlns:a16="http://schemas.microsoft.com/office/drawing/2014/main" xmlns="" val="2480851018"/>
                    </a:ext>
                  </a:extLst>
                </a:gridCol>
                <a:gridCol w="1181592">
                  <a:extLst>
                    <a:ext uri="{9D8B030D-6E8A-4147-A177-3AD203B41FA5}">
                      <a16:colId xmlns:a16="http://schemas.microsoft.com/office/drawing/2014/main" xmlns="" val="1311502236"/>
                    </a:ext>
                  </a:extLst>
                </a:gridCol>
                <a:gridCol w="1224136">
                  <a:extLst>
                    <a:ext uri="{9D8B030D-6E8A-4147-A177-3AD203B41FA5}">
                      <a16:colId xmlns:a16="http://schemas.microsoft.com/office/drawing/2014/main" xmlns="" val="3071984982"/>
                    </a:ext>
                  </a:extLst>
                </a:gridCol>
                <a:gridCol w="1800200">
                  <a:extLst>
                    <a:ext uri="{9D8B030D-6E8A-4147-A177-3AD203B41FA5}">
                      <a16:colId xmlns:a16="http://schemas.microsoft.com/office/drawing/2014/main" xmlns="" val="484732417"/>
                    </a:ext>
                  </a:extLst>
                </a:gridCol>
              </a:tblGrid>
              <a:tr h="864109">
                <a:tc>
                  <a:txBody>
                    <a:bodyPr/>
                    <a:lstStyle/>
                    <a:p>
                      <a:pPr algn="ctr"/>
                      <a:r>
                        <a:rPr lang="en-US" noProof="0" dirty="0" smtClean="0"/>
                        <a:t>Name</a:t>
                      </a:r>
                      <a:endParaRPr lang="en-US" noProof="0" dirty="0"/>
                    </a:p>
                  </a:txBody>
                  <a:tcPr/>
                </a:tc>
                <a:tc>
                  <a:txBody>
                    <a:bodyPr/>
                    <a:lstStyle/>
                    <a:p>
                      <a:pPr algn="ctr"/>
                      <a:r>
                        <a:rPr lang="en-US" noProof="0" dirty="0" smtClean="0"/>
                        <a:t>Affiliation</a:t>
                      </a:r>
                      <a:endParaRPr lang="en-US" noProof="0" dirty="0"/>
                    </a:p>
                  </a:txBody>
                  <a:tcPr/>
                </a:tc>
                <a:tc>
                  <a:txBody>
                    <a:bodyPr/>
                    <a:lstStyle/>
                    <a:p>
                      <a:pPr algn="ctr"/>
                      <a:r>
                        <a:rPr lang="en-US" noProof="0" dirty="0" smtClean="0"/>
                        <a:t>Address</a:t>
                      </a:r>
                      <a:endParaRPr lang="en-US" noProof="0" dirty="0"/>
                    </a:p>
                  </a:txBody>
                  <a:tcPr/>
                </a:tc>
                <a:tc>
                  <a:txBody>
                    <a:bodyPr/>
                    <a:lstStyle/>
                    <a:p>
                      <a:pPr algn="ctr"/>
                      <a:r>
                        <a:rPr lang="en-US" noProof="0" dirty="0" smtClean="0"/>
                        <a:t>Phone</a:t>
                      </a:r>
                      <a:endParaRPr lang="en-US" noProof="0" dirty="0"/>
                    </a:p>
                  </a:txBody>
                  <a:tcPr/>
                </a:tc>
                <a:tc>
                  <a:txBody>
                    <a:bodyPr/>
                    <a:lstStyle/>
                    <a:p>
                      <a:pPr algn="ctr"/>
                      <a:r>
                        <a:rPr lang="en-US" noProof="0" dirty="0" smtClean="0"/>
                        <a:t>Email</a:t>
                      </a:r>
                      <a:endParaRPr lang="en-US" noProof="0" dirty="0"/>
                    </a:p>
                  </a:txBody>
                  <a:tcPr/>
                </a:tc>
                <a:extLst>
                  <a:ext uri="{0D108BD9-81ED-4DB2-BD59-A6C34878D82A}">
                    <a16:rowId xmlns:a16="http://schemas.microsoft.com/office/drawing/2014/main" xmlns="" val="4261937293"/>
                  </a:ext>
                </a:extLst>
              </a:tr>
              <a:tr h="500635">
                <a:tc>
                  <a:txBody>
                    <a:bodyPr/>
                    <a:lstStyle/>
                    <a:p>
                      <a:pPr algn="ctr"/>
                      <a:r>
                        <a:rPr lang="en-US" noProof="0" dirty="0" smtClean="0"/>
                        <a:t>Jian</a:t>
                      </a:r>
                      <a:r>
                        <a:rPr lang="en-US" baseline="0" noProof="0" dirty="0" smtClean="0"/>
                        <a:t> Luo, </a:t>
                      </a:r>
                    </a:p>
                    <a:p>
                      <a:pPr algn="ctr"/>
                      <a:r>
                        <a:rPr lang="en-US" baseline="0" noProof="0" dirty="0" smtClean="0"/>
                        <a:t>Yan Xin,</a:t>
                      </a:r>
                    </a:p>
                    <a:p>
                      <a:pPr algn="ctr"/>
                      <a:r>
                        <a:rPr lang="en-US" baseline="0" noProof="0" dirty="0" smtClean="0"/>
                        <a:t>George Calcev </a:t>
                      </a:r>
                      <a:endParaRPr lang="en-US" noProof="0" dirty="0"/>
                    </a:p>
                  </a:txBody>
                  <a:tcPr/>
                </a:tc>
                <a:tc>
                  <a:txBody>
                    <a:bodyPr/>
                    <a:lstStyle/>
                    <a:p>
                      <a:pPr algn="ctr"/>
                      <a:r>
                        <a:rPr lang="en-US" noProof="0" dirty="0" smtClean="0"/>
                        <a:t>HUAWEI Technologies</a:t>
                      </a:r>
                      <a:endParaRPr lang="en-US" noProof="0" dirty="0"/>
                    </a:p>
                  </a:txBody>
                  <a:tcPr/>
                </a:tc>
                <a:tc>
                  <a:txBody>
                    <a:bodyPr/>
                    <a:lstStyle/>
                    <a:p>
                      <a:pPr algn="ctr"/>
                      <a:endParaRPr lang="en-US" noProof="0" dirty="0"/>
                    </a:p>
                  </a:txBody>
                  <a:tcPr/>
                </a:tc>
                <a:tc>
                  <a:txBody>
                    <a:bodyPr/>
                    <a:lstStyle/>
                    <a:p>
                      <a:pPr algn="ctr"/>
                      <a:r>
                        <a:rPr lang="en-US" sz="1200" kern="1200" dirty="0" smtClean="0">
                          <a:solidFill>
                            <a:schemeClr val="tx1"/>
                          </a:solidFill>
                          <a:latin typeface="+mn-lt"/>
                          <a:ea typeface="+mn-ea"/>
                          <a:cs typeface="+mn-cs"/>
                        </a:rPr>
                        <a:t>+49-89-158834</a:t>
                      </a:r>
                      <a:endParaRPr lang="en-US" sz="1200" noProof="0" dirty="0"/>
                    </a:p>
                  </a:txBody>
                  <a:tcPr/>
                </a:tc>
                <a:tc>
                  <a:txBody>
                    <a:bodyPr/>
                    <a:lstStyle/>
                    <a:p>
                      <a:pPr algn="ctr"/>
                      <a:r>
                        <a:rPr lang="en-US" sz="1200" noProof="0" dirty="0" smtClean="0">
                          <a:solidFill>
                            <a:srgbClr val="0070C0"/>
                          </a:solidFill>
                          <a:hlinkClick r:id="rId3"/>
                        </a:rPr>
                        <a:t>Jianluo@Huawei.com</a:t>
                      </a:r>
                      <a:endParaRPr lang="en-US" sz="1200" noProof="0" dirty="0" smtClean="0">
                        <a:solidFill>
                          <a:srgbClr val="0070C0"/>
                        </a:solidFill>
                      </a:endParaRPr>
                    </a:p>
                    <a:p>
                      <a:pPr algn="ctr"/>
                      <a:r>
                        <a:rPr lang="en-US" sz="1200" noProof="0" dirty="0" smtClean="0">
                          <a:solidFill>
                            <a:schemeClr val="accent2"/>
                          </a:solidFill>
                          <a:hlinkClick r:id="rId4"/>
                        </a:rPr>
                        <a:t>Yan.xin@Huawei.com</a:t>
                      </a:r>
                      <a:endParaRPr lang="en-US" sz="1200" noProof="0" dirty="0" smtClean="0">
                        <a:solidFill>
                          <a:schemeClr val="accent2"/>
                        </a:solidFill>
                      </a:endParaRPr>
                    </a:p>
                    <a:p>
                      <a:pPr algn="ctr"/>
                      <a:r>
                        <a:rPr lang="en-US" sz="1200" noProof="0" dirty="0" smtClean="0">
                          <a:solidFill>
                            <a:srgbClr val="0070C0"/>
                          </a:solidFill>
                          <a:hlinkClick r:id="rId5"/>
                        </a:rPr>
                        <a:t>George.Calcev@huawei.com</a:t>
                      </a:r>
                      <a:endParaRPr lang="en-US" sz="1200" noProof="0" dirty="0" smtClean="0">
                        <a:solidFill>
                          <a:srgbClr val="0070C0"/>
                        </a:solidFill>
                      </a:endParaRPr>
                    </a:p>
                  </a:txBody>
                  <a:tcPr/>
                </a:tc>
                <a:extLst>
                  <a:ext uri="{0D108BD9-81ED-4DB2-BD59-A6C34878D82A}">
                    <a16:rowId xmlns:a16="http://schemas.microsoft.com/office/drawing/2014/main" xmlns="" val="1627460958"/>
                  </a:ext>
                </a:extLst>
              </a:tr>
              <a:tr h="500635">
                <a:tc>
                  <a:txBody>
                    <a:bodyPr/>
                    <a:lstStyle/>
                    <a:p>
                      <a:pPr algn="ctr"/>
                      <a:r>
                        <a:rPr lang="en-US" noProof="0" dirty="0" smtClean="0"/>
                        <a:t>Robert Müller,</a:t>
                      </a:r>
                    </a:p>
                    <a:p>
                      <a:pPr algn="ctr"/>
                      <a:r>
                        <a:rPr lang="en-US" noProof="0" dirty="0" smtClean="0"/>
                        <a:t>Stephan Häfner,</a:t>
                      </a:r>
                    </a:p>
                    <a:p>
                      <a:pPr algn="ctr"/>
                      <a:r>
                        <a:rPr lang="en-US" noProof="0" dirty="0" smtClean="0"/>
                        <a:t>Diego</a:t>
                      </a:r>
                      <a:r>
                        <a:rPr lang="en-US" baseline="0" noProof="0" dirty="0" smtClean="0"/>
                        <a:t> Dupleich,</a:t>
                      </a:r>
                    </a:p>
                    <a:p>
                      <a:pPr algn="ctr"/>
                      <a:r>
                        <a:rPr lang="en-US" baseline="0" noProof="0" dirty="0" smtClean="0"/>
                        <a:t>Reiner Thomä</a:t>
                      </a:r>
                      <a:endParaRPr lang="en-US" noProof="0" dirty="0"/>
                    </a:p>
                  </a:txBody>
                  <a:tcPr/>
                </a:tc>
                <a:tc>
                  <a:txBody>
                    <a:bodyPr/>
                    <a:lstStyle/>
                    <a:p>
                      <a:pPr algn="ctr"/>
                      <a:r>
                        <a:rPr lang="de-DE" noProof="0" dirty="0" smtClean="0"/>
                        <a:t>Technische</a:t>
                      </a:r>
                      <a:r>
                        <a:rPr lang="de-DE" baseline="0" noProof="0" dirty="0" smtClean="0"/>
                        <a:t> Universität Ilmenau</a:t>
                      </a:r>
                      <a:endParaRPr lang="de-DE" noProof="0" dirty="0"/>
                    </a:p>
                  </a:txBody>
                  <a:tcPr/>
                </a:tc>
                <a:tc>
                  <a:txBody>
                    <a:bodyPr/>
                    <a:lstStyle/>
                    <a:p>
                      <a:pPr algn="ctr"/>
                      <a:endParaRPr lang="en-US" noProof="0" dirty="0"/>
                    </a:p>
                  </a:txBody>
                  <a:tcPr/>
                </a:tc>
                <a:tc>
                  <a:txBody>
                    <a:bodyPr/>
                    <a:lstStyle/>
                    <a:p>
                      <a:pPr algn="ctr"/>
                      <a:endParaRPr lang="en-US" noProof="0" dirty="0"/>
                    </a:p>
                  </a:txBody>
                  <a:tcPr/>
                </a:tc>
                <a:tc>
                  <a:txBody>
                    <a:bodyPr/>
                    <a:lstStyle/>
                    <a:p>
                      <a:pPr algn="ctr"/>
                      <a:r>
                        <a:rPr lang="en-US" sz="1200" noProof="0" dirty="0" smtClean="0">
                          <a:hlinkClick r:id="rId6"/>
                        </a:rPr>
                        <a:t>Mueller.Robert@tu-Ilmenau.de</a:t>
                      </a:r>
                      <a:endParaRPr lang="en-US" sz="1200" noProof="0" dirty="0" smtClean="0"/>
                    </a:p>
                    <a:p>
                      <a:pPr algn="ctr"/>
                      <a:r>
                        <a:rPr lang="en-US" sz="1200" noProof="0" dirty="0" smtClean="0">
                          <a:hlinkClick r:id="rId7"/>
                        </a:rPr>
                        <a:t>Reiner.thomae@tu-ilmrnau.de</a:t>
                      </a:r>
                      <a:endParaRPr lang="en-US" sz="1200" noProof="0" dirty="0" smtClean="0"/>
                    </a:p>
                    <a:p>
                      <a:pPr algn="ctr"/>
                      <a:endParaRPr lang="en-US" sz="1200" noProof="0" dirty="0" smtClean="0"/>
                    </a:p>
                    <a:p>
                      <a:pPr algn="ctr"/>
                      <a:endParaRPr lang="en-US" sz="1200" noProof="0" dirty="0"/>
                    </a:p>
                  </a:txBody>
                  <a:tcPr/>
                </a:tc>
                <a:extLst>
                  <a:ext uri="{0D108BD9-81ED-4DB2-BD59-A6C34878D82A}">
                    <a16:rowId xmlns:a16="http://schemas.microsoft.com/office/drawing/2014/main" xmlns="" val="2812061218"/>
                  </a:ext>
                </a:extLst>
              </a:tr>
            </a:tbl>
          </a:graphicData>
        </a:graphic>
      </p:graphicFrame>
      <p:sp>
        <p:nvSpPr>
          <p:cNvPr id="7" name="Date Placeholder 3"/>
          <p:cNvSpPr>
            <a:spLocks noGrp="1"/>
          </p:cNvSpPr>
          <p:nvPr>
            <p:ph type="dt" idx="15"/>
          </p:nvPr>
        </p:nvSpPr>
        <p:spPr>
          <a:xfrm>
            <a:off x="696912" y="333375"/>
            <a:ext cx="2303451" cy="273050"/>
          </a:xfrm>
        </p:spPr>
        <p:txBody>
          <a:bodyPr/>
          <a:lstStyle/>
          <a:p>
            <a:r>
              <a:rPr lang="en-US" altLang="zh-CN" dirty="0" smtClean="0"/>
              <a:t>Mar 2016</a:t>
            </a:r>
            <a:endParaRPr lang="en-GB" dirty="0"/>
          </a:p>
        </p:txBody>
      </p:sp>
    </p:spTree>
    <p:extLst>
      <p:ext uri="{BB962C8B-B14F-4D97-AF65-F5344CB8AC3E}">
        <p14:creationId xmlns:p14="http://schemas.microsoft.com/office/powerpoint/2010/main" xmlns="" val="1483753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Content Placeholder 2"/>
          <p:cNvSpPr>
            <a:spLocks noGrp="1"/>
          </p:cNvSpPr>
          <p:nvPr>
            <p:ph idx="1"/>
          </p:nvPr>
        </p:nvSpPr>
        <p:spPr>
          <a:xfrm>
            <a:off x="603763" y="1116360"/>
            <a:ext cx="4678326" cy="5264968"/>
          </a:xfrm>
        </p:spPr>
        <p:txBody>
          <a:bodyPr/>
          <a:lstStyle/>
          <a:p>
            <a:pPr marL="0" indent="0">
              <a:buNone/>
            </a:pPr>
            <a:r>
              <a:rPr lang="de-DE" sz="1800" b="1" dirty="0"/>
              <a:t>Static access point scenario</a:t>
            </a:r>
          </a:p>
          <a:p>
            <a:r>
              <a:rPr lang="de-DE" sz="1800" dirty="0" smtClean="0"/>
              <a:t>Tx: </a:t>
            </a:r>
          </a:p>
          <a:p>
            <a:pPr lvl="1"/>
            <a:r>
              <a:rPr lang="de-DE" sz="1800" dirty="0" err="1" smtClean="0"/>
              <a:t>Located</a:t>
            </a:r>
            <a:r>
              <a:rPr lang="de-DE" sz="1800" dirty="0" smtClean="0"/>
              <a:t> at a wall</a:t>
            </a:r>
          </a:p>
          <a:p>
            <a:pPr lvl="1"/>
            <a:r>
              <a:rPr lang="en-GB" sz="1800" dirty="0" smtClean="0"/>
              <a:t>Height from ground 2.5 m/ 7.5m/ 12.5m </a:t>
            </a:r>
          </a:p>
          <a:p>
            <a:pPr lvl="1"/>
            <a:r>
              <a:rPr lang="en-GB" sz="1800" dirty="0" smtClean="0"/>
              <a:t>30°HPBW@70 GHz of the antenna</a:t>
            </a:r>
          </a:p>
          <a:p>
            <a:pPr lvl="1"/>
            <a:r>
              <a:rPr lang="en-GB" sz="1800" dirty="0" smtClean="0"/>
              <a:t>60°HPBW@60 </a:t>
            </a:r>
            <a:r>
              <a:rPr lang="en-GB" sz="1800" dirty="0"/>
              <a:t>GHz of the </a:t>
            </a:r>
            <a:r>
              <a:rPr lang="en-GB" sz="1800" dirty="0" smtClean="0"/>
              <a:t>antenna</a:t>
            </a:r>
          </a:p>
          <a:p>
            <a:r>
              <a:rPr lang="de-DE" sz="1800" dirty="0" err="1" smtClean="0"/>
              <a:t>Rx</a:t>
            </a:r>
            <a:r>
              <a:rPr lang="de-DE" sz="1800" dirty="0" smtClean="0"/>
              <a:t>:</a:t>
            </a:r>
          </a:p>
          <a:p>
            <a:pPr lvl="1"/>
            <a:r>
              <a:rPr lang="de-DE" sz="1800" dirty="0" err="1" smtClean="0"/>
              <a:t>Located</a:t>
            </a:r>
            <a:r>
              <a:rPr lang="de-DE" sz="1800" dirty="0" smtClean="0"/>
              <a:t> at </a:t>
            </a:r>
            <a:r>
              <a:rPr lang="de-DE" sz="1800" dirty="0" err="1" smtClean="0"/>
              <a:t>several</a:t>
            </a:r>
            <a:r>
              <a:rPr lang="de-DE" sz="1800" dirty="0" smtClean="0"/>
              <a:t> </a:t>
            </a:r>
            <a:r>
              <a:rPr lang="de-DE" sz="1800" dirty="0" err="1" smtClean="0"/>
              <a:t>points</a:t>
            </a:r>
            <a:r>
              <a:rPr lang="de-DE" sz="1800" dirty="0" smtClean="0"/>
              <a:t> in </a:t>
            </a:r>
            <a:r>
              <a:rPr lang="de-DE" sz="1800" dirty="0" err="1" smtClean="0"/>
              <a:t>the</a:t>
            </a:r>
            <a:r>
              <a:rPr lang="de-DE" sz="1800" dirty="0" smtClean="0"/>
              <a:t> hall</a:t>
            </a:r>
          </a:p>
          <a:p>
            <a:pPr lvl="1"/>
            <a:r>
              <a:rPr lang="de-DE" sz="1800" dirty="0" smtClean="0"/>
              <a:t>Height 1.4m</a:t>
            </a:r>
          </a:p>
          <a:p>
            <a:pPr lvl="1"/>
            <a:r>
              <a:rPr lang="en-GB" sz="1800" dirty="0"/>
              <a:t>30°HPBW@70 GHz of the antenna</a:t>
            </a:r>
          </a:p>
          <a:p>
            <a:pPr lvl="1"/>
            <a:r>
              <a:rPr lang="en-GB" sz="1800" dirty="0"/>
              <a:t>60°HPBW@60 GHz of the </a:t>
            </a:r>
            <a:r>
              <a:rPr lang="en-GB" sz="1800" dirty="0" smtClean="0"/>
              <a:t>antenna</a:t>
            </a:r>
            <a:endParaRPr lang="de-DE" sz="1800" dirty="0"/>
          </a:p>
          <a:p>
            <a:pPr marL="0" indent="0">
              <a:buNone/>
            </a:pPr>
            <a:r>
              <a:rPr lang="de-DE" sz="1800" dirty="0"/>
              <a:t>Scanning at </a:t>
            </a:r>
            <a:r>
              <a:rPr lang="de-DE" sz="1800" dirty="0" smtClean="0"/>
              <a:t>Tx </a:t>
            </a:r>
            <a:r>
              <a:rPr lang="de-DE" sz="1800" dirty="0"/>
              <a:t>and </a:t>
            </a:r>
            <a:r>
              <a:rPr lang="de-DE" sz="1800" dirty="0" smtClean="0"/>
              <a:t>Rx </a:t>
            </a:r>
            <a:r>
              <a:rPr lang="de-DE" sz="1800" dirty="0"/>
              <a:t>stage via positioners</a:t>
            </a:r>
          </a:p>
          <a:p>
            <a:r>
              <a:rPr lang="de-DE" sz="1800" dirty="0" smtClean="0"/>
              <a:t>Tx: 	Azimuth -90°... 15°/</a:t>
            </a:r>
            <a:r>
              <a:rPr lang="de-DE" sz="1800" dirty="0"/>
              <a:t>3</a:t>
            </a:r>
            <a:r>
              <a:rPr lang="de-DE" sz="1800" dirty="0" smtClean="0"/>
              <a:t>0° 90°          	Elevation -90°…15°/</a:t>
            </a:r>
            <a:r>
              <a:rPr lang="de-DE" sz="1800" dirty="0"/>
              <a:t>3</a:t>
            </a:r>
            <a:r>
              <a:rPr lang="de-DE" sz="1800" dirty="0" smtClean="0"/>
              <a:t>0°…90°</a:t>
            </a:r>
            <a:endParaRPr lang="de-DE" sz="1800" dirty="0"/>
          </a:p>
          <a:p>
            <a:r>
              <a:rPr lang="de-DE" sz="1800" dirty="0" smtClean="0"/>
              <a:t>Rx:	Azimuth </a:t>
            </a:r>
            <a:r>
              <a:rPr lang="de-DE" sz="1800" dirty="0"/>
              <a:t>-180</a:t>
            </a:r>
            <a:r>
              <a:rPr lang="de-DE" sz="1800" dirty="0" smtClean="0"/>
              <a:t>°…15°/30°…150°</a:t>
            </a:r>
            <a:endParaRPr lang="de-DE" sz="1800" dirty="0"/>
          </a:p>
          <a:p>
            <a:endParaRPr lang="en-US" sz="1800" dirty="0" smtClean="0">
              <a:solidFill>
                <a:srgbClr val="003359"/>
              </a:solidFill>
            </a:endParaRPr>
          </a:p>
          <a:p>
            <a:endParaRPr lang="en-US" sz="1800" dirty="0" smtClean="0">
              <a:solidFill>
                <a:srgbClr val="003359"/>
              </a:solidFill>
            </a:endParaRPr>
          </a:p>
          <a:p>
            <a:endParaRPr lang="en-US" sz="1800" dirty="0">
              <a:solidFill>
                <a:srgbClr val="003359"/>
              </a:solidFill>
            </a:endParaRPr>
          </a:p>
        </p:txBody>
      </p:sp>
      <p:sp>
        <p:nvSpPr>
          <p:cNvPr id="6" name="Rectangle 8"/>
          <p:cNvSpPr>
            <a:spLocks noGrp="1" noChangeArrowheads="1"/>
          </p:cNvSpPr>
          <p:nvPr>
            <p:ph type="title"/>
          </p:nvPr>
        </p:nvSpPr>
        <p:spPr bwMode="auto">
          <a:xfrm>
            <a:off x="606982" y="657739"/>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sz="2800" b="1" dirty="0" smtClean="0">
                <a:solidFill>
                  <a:schemeClr val="tx1"/>
                </a:solidFill>
              </a:rPr>
              <a:t>Measurement Set-Up</a:t>
            </a:r>
            <a:endParaRPr lang="de-DE" sz="2800" b="1" dirty="0">
              <a:solidFill>
                <a:schemeClr val="tx1"/>
              </a:solidFill>
            </a:endParaRPr>
          </a:p>
        </p:txBody>
      </p:sp>
      <p:grpSp>
        <p:nvGrpSpPr>
          <p:cNvPr id="64" name="Gruppieren 63"/>
          <p:cNvGrpSpPr/>
          <p:nvPr/>
        </p:nvGrpSpPr>
        <p:grpSpPr>
          <a:xfrm>
            <a:off x="4916260" y="1116361"/>
            <a:ext cx="3950448" cy="5105400"/>
            <a:chOff x="4916260" y="1116361"/>
            <a:chExt cx="3950448" cy="5105400"/>
          </a:xfrm>
        </p:grpSpPr>
        <p:grpSp>
          <p:nvGrpSpPr>
            <p:cNvPr id="7" name="Group 5"/>
            <p:cNvGrpSpPr/>
            <p:nvPr/>
          </p:nvGrpSpPr>
          <p:grpSpPr>
            <a:xfrm>
              <a:off x="4916260" y="1116361"/>
              <a:ext cx="3950448" cy="5105400"/>
              <a:chOff x="927446" y="2218302"/>
              <a:chExt cx="2882554" cy="3725297"/>
            </a:xfrm>
          </p:grpSpPr>
          <p:cxnSp>
            <p:nvCxnSpPr>
              <p:cNvPr id="8" name="Straight Arrow Connector 6"/>
              <p:cNvCxnSpPr/>
              <p:nvPr/>
            </p:nvCxnSpPr>
            <p:spPr bwMode="auto">
              <a:xfrm flipV="1">
                <a:off x="2245201" y="3177069"/>
                <a:ext cx="309096" cy="867918"/>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Arrow Connector 7"/>
              <p:cNvCxnSpPr/>
              <p:nvPr/>
            </p:nvCxnSpPr>
            <p:spPr bwMode="auto">
              <a:xfrm>
                <a:off x="2245200" y="4058586"/>
                <a:ext cx="160479" cy="799388"/>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Arrow Connector 8"/>
              <p:cNvCxnSpPr/>
              <p:nvPr/>
            </p:nvCxnSpPr>
            <p:spPr bwMode="auto">
              <a:xfrm flipH="1" flipV="1">
                <a:off x="2554297" y="3169556"/>
                <a:ext cx="223728" cy="1136321"/>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Arrow Connector 9"/>
              <p:cNvCxnSpPr/>
              <p:nvPr/>
            </p:nvCxnSpPr>
            <p:spPr bwMode="auto">
              <a:xfrm flipV="1">
                <a:off x="2421019" y="4385798"/>
                <a:ext cx="357006" cy="488241"/>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58"/>
              <p:cNvSpPr txBox="1"/>
              <p:nvPr/>
            </p:nvSpPr>
            <p:spPr>
              <a:xfrm>
                <a:off x="2346762" y="3541372"/>
                <a:ext cx="300184" cy="358241"/>
              </a:xfrm>
              <a:prstGeom prst="rect">
                <a:avLst/>
              </a:prstGeom>
              <a:noFill/>
            </p:spPr>
            <p:txBody>
              <a:bodyPr wrap="square" rtlCol="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GB" sz="1800" dirty="0" smtClean="0">
                    <a:solidFill>
                      <a:srgbClr val="FF7900"/>
                    </a:solidFill>
                  </a:rPr>
                  <a:t>A</a:t>
                </a:r>
              </a:p>
            </p:txBody>
          </p:sp>
          <p:sp>
            <p:nvSpPr>
              <p:cNvPr id="13" name="TextBox 60"/>
              <p:cNvSpPr txBox="1"/>
              <p:nvPr/>
            </p:nvSpPr>
            <p:spPr>
              <a:xfrm>
                <a:off x="2592060" y="4518040"/>
                <a:ext cx="300184" cy="358241"/>
              </a:xfrm>
              <a:prstGeom prst="rect">
                <a:avLst/>
              </a:prstGeom>
              <a:noFill/>
            </p:spPr>
            <p:txBody>
              <a:bodyPr wrap="square" rtlCol="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GB" sz="1800" dirty="0" smtClean="0">
                    <a:solidFill>
                      <a:srgbClr val="FF7900"/>
                    </a:solidFill>
                  </a:rPr>
                  <a:t>B</a:t>
                </a:r>
              </a:p>
            </p:txBody>
          </p:sp>
          <p:sp>
            <p:nvSpPr>
              <p:cNvPr id="14" name="TextBox 63"/>
              <p:cNvSpPr txBox="1"/>
              <p:nvPr/>
            </p:nvSpPr>
            <p:spPr>
              <a:xfrm>
                <a:off x="2105495" y="3069666"/>
                <a:ext cx="300184" cy="358241"/>
              </a:xfrm>
              <a:prstGeom prst="rect">
                <a:avLst/>
              </a:prstGeom>
              <a:noFill/>
            </p:spPr>
            <p:txBody>
              <a:bodyPr wrap="square" rtlCol="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GB" sz="1800" dirty="0" smtClean="0">
                    <a:solidFill>
                      <a:srgbClr val="FF7900"/>
                    </a:solidFill>
                  </a:rPr>
                  <a:t>C</a:t>
                </a:r>
              </a:p>
            </p:txBody>
          </p:sp>
          <p:cxnSp>
            <p:nvCxnSpPr>
              <p:cNvPr id="15" name="Straight Arrow Connector 13"/>
              <p:cNvCxnSpPr/>
              <p:nvPr/>
            </p:nvCxnSpPr>
            <p:spPr bwMode="auto">
              <a:xfrm flipV="1">
                <a:off x="2245201" y="2753260"/>
                <a:ext cx="234390" cy="1311305"/>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Arrow Connector 14"/>
              <p:cNvCxnSpPr/>
              <p:nvPr/>
            </p:nvCxnSpPr>
            <p:spPr bwMode="auto">
              <a:xfrm>
                <a:off x="2479591" y="2726006"/>
                <a:ext cx="86547" cy="215611"/>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7" name="Grafik 16"/>
              <p:cNvPicPr>
                <a:picLocks noChangeAspect="1"/>
              </p:cNvPicPr>
              <p:nvPr/>
            </p:nvPicPr>
            <p:blipFill rotWithShape="1">
              <a:blip r:embed="rId2" cstate="print">
                <a:grayscl/>
                <a:lum bright="20000" contrast="40000"/>
              </a:blip>
              <a:srcRect t="25152" r="11094" b="42517"/>
              <a:stretch/>
            </p:blipFill>
            <p:spPr>
              <a:xfrm rot="16200000">
                <a:off x="860851" y="2994450"/>
                <a:ext cx="3725297" cy="2173001"/>
              </a:xfrm>
              <a:prstGeom prst="rect">
                <a:avLst/>
              </a:prstGeom>
            </p:spPr>
          </p:pic>
          <p:grpSp>
            <p:nvGrpSpPr>
              <p:cNvPr id="18" name="Group 16"/>
              <p:cNvGrpSpPr/>
              <p:nvPr/>
            </p:nvGrpSpPr>
            <p:grpSpPr>
              <a:xfrm>
                <a:off x="1932508" y="3594154"/>
                <a:ext cx="861339" cy="924625"/>
                <a:chOff x="1569579" y="3331216"/>
                <a:chExt cx="888007" cy="953252"/>
              </a:xfrm>
            </p:grpSpPr>
            <p:grpSp>
              <p:nvGrpSpPr>
                <p:cNvPr id="46" name="Group 44"/>
                <p:cNvGrpSpPr/>
                <p:nvPr/>
              </p:nvGrpSpPr>
              <p:grpSpPr>
                <a:xfrm>
                  <a:off x="1569579" y="3331216"/>
                  <a:ext cx="888007" cy="953252"/>
                  <a:chOff x="1569579" y="3331216"/>
                  <a:chExt cx="888007" cy="953252"/>
                </a:xfrm>
              </p:grpSpPr>
              <p:sp>
                <p:nvSpPr>
                  <p:cNvPr id="48" name="Chord 46"/>
                  <p:cNvSpPr/>
                  <p:nvPr/>
                </p:nvSpPr>
                <p:spPr bwMode="auto">
                  <a:xfrm rot="12106165">
                    <a:off x="1569579" y="3375673"/>
                    <a:ext cx="879049" cy="879049"/>
                  </a:xfrm>
                  <a:prstGeom prst="chord">
                    <a:avLst>
                      <a:gd name="adj1" fmla="val 4349605"/>
                      <a:gd name="adj2" fmla="val 14571132"/>
                    </a:avLst>
                  </a:prstGeom>
                  <a:solidFill>
                    <a:srgbClr val="CCD6DE">
                      <a:alpha val="50196"/>
                    </a:srgbClr>
                  </a:solidFill>
                  <a:ln w="9525" cap="flat" cmpd="sng" algn="ctr">
                    <a:solidFill>
                      <a:srgbClr val="EAEAE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cxnSp>
                <p:nvCxnSpPr>
                  <p:cNvPr id="49" name="Straight Arrow Connector 47"/>
                  <p:cNvCxnSpPr>
                    <a:stCxn id="47" idx="6"/>
                  </p:cNvCxnSpPr>
                  <p:nvPr/>
                </p:nvCxnSpPr>
                <p:spPr bwMode="auto">
                  <a:xfrm>
                    <a:off x="2131185" y="3815197"/>
                    <a:ext cx="326401" cy="0"/>
                  </a:xfrm>
                  <a:prstGeom prst="straightConnector1">
                    <a:avLst/>
                  </a:prstGeom>
                  <a:ln w="28575">
                    <a:solidFill>
                      <a:srgbClr val="FF7900"/>
                    </a:solidFill>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50" name="Textfeld 12"/>
                  <p:cNvSpPr txBox="1"/>
                  <p:nvPr/>
                </p:nvSpPr>
                <p:spPr>
                  <a:xfrm>
                    <a:off x="1981200" y="3988564"/>
                    <a:ext cx="245208" cy="295904"/>
                  </a:xfrm>
                  <a:prstGeom prst="rect">
                    <a:avLst/>
                  </a:prstGeom>
                  <a:noFill/>
                  <a:ln>
                    <a:noFill/>
                  </a:ln>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smtClean="0">
                        <a:solidFill>
                          <a:srgbClr val="FF7900"/>
                        </a:solidFill>
                        <a:effectLst/>
                        <a:latin typeface="Arial"/>
                        <a:ea typeface="MS PGothic"/>
                        <a:cs typeface="Times New Roman"/>
                      </a:rPr>
                      <a:t>+</a:t>
                    </a:r>
                    <a:endParaRPr lang="en-GB" sz="1200" b="1" dirty="0">
                      <a:solidFill>
                        <a:srgbClr val="FF7900"/>
                      </a:solidFill>
                      <a:effectLst/>
                      <a:latin typeface="Times New Roman"/>
                      <a:ea typeface="SimSun"/>
                    </a:endParaRPr>
                  </a:p>
                </p:txBody>
              </p:sp>
              <p:sp>
                <p:nvSpPr>
                  <p:cNvPr id="51" name="Textfeld 12"/>
                  <p:cNvSpPr txBox="1"/>
                  <p:nvPr/>
                </p:nvSpPr>
                <p:spPr>
                  <a:xfrm>
                    <a:off x="1981200" y="3331216"/>
                    <a:ext cx="245208" cy="295904"/>
                  </a:xfrm>
                  <a:prstGeom prst="rect">
                    <a:avLst/>
                  </a:prstGeom>
                  <a:noFill/>
                  <a:ln>
                    <a:noFill/>
                  </a:ln>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smtClean="0">
                        <a:solidFill>
                          <a:srgbClr val="FF7900"/>
                        </a:solidFill>
                        <a:effectLst/>
                        <a:latin typeface="Arial"/>
                        <a:ea typeface="MS PGothic"/>
                        <a:cs typeface="Times New Roman"/>
                      </a:rPr>
                      <a:t>-</a:t>
                    </a:r>
                    <a:endParaRPr lang="en-GB" sz="1200" b="1" dirty="0">
                      <a:solidFill>
                        <a:srgbClr val="FF7900"/>
                      </a:solidFill>
                      <a:effectLst/>
                      <a:latin typeface="Times New Roman"/>
                      <a:ea typeface="SimSun"/>
                    </a:endParaRPr>
                  </a:p>
                </p:txBody>
              </p:sp>
            </p:grpSp>
            <p:sp>
              <p:nvSpPr>
                <p:cNvPr id="47" name="Ellipse 18"/>
                <p:cNvSpPr/>
                <p:nvPr/>
              </p:nvSpPr>
              <p:spPr bwMode="auto">
                <a:xfrm>
                  <a:off x="1952568" y="3731971"/>
                  <a:ext cx="178617" cy="166452"/>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grpSp>
          <p:grpSp>
            <p:nvGrpSpPr>
              <p:cNvPr id="19" name="Group 17"/>
              <p:cNvGrpSpPr/>
              <p:nvPr/>
            </p:nvGrpSpPr>
            <p:grpSpPr>
              <a:xfrm rot="5400000">
                <a:off x="2292424" y="2240251"/>
                <a:ext cx="861339" cy="924625"/>
                <a:chOff x="1569579" y="3331216"/>
                <a:chExt cx="888007" cy="953252"/>
              </a:xfrm>
            </p:grpSpPr>
            <p:sp>
              <p:nvSpPr>
                <p:cNvPr id="42" name="Chord 40"/>
                <p:cNvSpPr/>
                <p:nvPr/>
              </p:nvSpPr>
              <p:spPr bwMode="auto">
                <a:xfrm rot="12106165">
                  <a:off x="1569579" y="3375673"/>
                  <a:ext cx="879049" cy="879049"/>
                </a:xfrm>
                <a:prstGeom prst="chord">
                  <a:avLst>
                    <a:gd name="adj1" fmla="val 14837686"/>
                    <a:gd name="adj2" fmla="val 14571132"/>
                  </a:avLst>
                </a:prstGeom>
                <a:solidFill>
                  <a:srgbClr val="CCD6DE">
                    <a:alpha val="50196"/>
                  </a:srgbClr>
                </a:solidFill>
                <a:ln w="9525" cap="flat" cmpd="sng" algn="ctr">
                  <a:solidFill>
                    <a:srgbClr val="EAEAE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cxnSp>
              <p:nvCxnSpPr>
                <p:cNvPr id="43" name="Straight Arrow Connector 41"/>
                <p:cNvCxnSpPr/>
                <p:nvPr/>
              </p:nvCxnSpPr>
              <p:spPr bwMode="auto">
                <a:xfrm>
                  <a:off x="2131185" y="3815197"/>
                  <a:ext cx="326401" cy="0"/>
                </a:xfrm>
                <a:prstGeom prst="straightConnector1">
                  <a:avLst/>
                </a:prstGeom>
                <a:ln w="28575">
                  <a:solidFill>
                    <a:srgbClr val="003359"/>
                  </a:solidFill>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44" name="Textfeld 12"/>
                <p:cNvSpPr txBox="1"/>
                <p:nvPr/>
              </p:nvSpPr>
              <p:spPr>
                <a:xfrm>
                  <a:off x="1981200" y="3988564"/>
                  <a:ext cx="245208" cy="295904"/>
                </a:xfrm>
                <a:prstGeom prst="rect">
                  <a:avLst/>
                </a:prstGeom>
                <a:noFill/>
                <a:ln>
                  <a:noFill/>
                </a:ln>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smtClean="0">
                      <a:solidFill>
                        <a:srgbClr val="003359"/>
                      </a:solidFill>
                      <a:effectLst/>
                      <a:latin typeface="Arial"/>
                      <a:ea typeface="MS PGothic"/>
                      <a:cs typeface="Times New Roman"/>
                    </a:rPr>
                    <a:t>+</a:t>
                  </a:r>
                  <a:endParaRPr lang="en-GB" sz="1200" b="1" dirty="0">
                    <a:solidFill>
                      <a:srgbClr val="003359"/>
                    </a:solidFill>
                    <a:effectLst/>
                    <a:latin typeface="Times New Roman"/>
                    <a:ea typeface="SimSun"/>
                  </a:endParaRPr>
                </a:p>
              </p:txBody>
            </p:sp>
            <p:sp>
              <p:nvSpPr>
                <p:cNvPr id="45" name="Textfeld 12"/>
                <p:cNvSpPr txBox="1"/>
                <p:nvPr/>
              </p:nvSpPr>
              <p:spPr>
                <a:xfrm>
                  <a:off x="1981200" y="3331216"/>
                  <a:ext cx="245208" cy="295904"/>
                </a:xfrm>
                <a:prstGeom prst="rect">
                  <a:avLst/>
                </a:prstGeom>
                <a:noFill/>
                <a:ln>
                  <a:noFill/>
                </a:ln>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smtClean="0">
                      <a:solidFill>
                        <a:srgbClr val="003359"/>
                      </a:solidFill>
                      <a:effectLst/>
                      <a:latin typeface="Arial"/>
                      <a:ea typeface="MS PGothic"/>
                      <a:cs typeface="Times New Roman"/>
                    </a:rPr>
                    <a:t>-</a:t>
                  </a:r>
                  <a:endParaRPr lang="en-GB" sz="1200" b="1" dirty="0">
                    <a:solidFill>
                      <a:srgbClr val="003359"/>
                    </a:solidFill>
                    <a:effectLst/>
                    <a:latin typeface="Times New Roman"/>
                    <a:ea typeface="SimSun"/>
                  </a:endParaRPr>
                </a:p>
              </p:txBody>
            </p:sp>
          </p:grpSp>
          <p:sp>
            <p:nvSpPr>
              <p:cNvPr id="20" name="Textfeld 11"/>
              <p:cNvSpPr txBox="1"/>
              <p:nvPr/>
            </p:nvSpPr>
            <p:spPr>
              <a:xfrm>
                <a:off x="2377660" y="4058560"/>
                <a:ext cx="673065" cy="28806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Tx X</a:t>
                </a:r>
                <a:endParaRPr lang="en-GB" sz="1200" dirty="0">
                  <a:solidFill>
                    <a:srgbClr val="FF7900"/>
                  </a:solidFill>
                  <a:effectLst/>
                  <a:latin typeface="Times New Roman"/>
                  <a:ea typeface="SimSun"/>
                </a:endParaRPr>
              </a:p>
            </p:txBody>
          </p:sp>
          <p:sp>
            <p:nvSpPr>
              <p:cNvPr id="21" name="Textfeld 12"/>
              <p:cNvSpPr txBox="1"/>
              <p:nvPr/>
            </p:nvSpPr>
            <p:spPr>
              <a:xfrm>
                <a:off x="2698401" y="2800058"/>
                <a:ext cx="617398" cy="28701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a:t>
                </a:r>
                <a:r>
                  <a:rPr lang="de-DE" sz="1400" kern="1200" dirty="0">
                    <a:solidFill>
                      <a:srgbClr val="003359"/>
                    </a:solidFill>
                    <a:effectLst/>
                    <a:latin typeface="Arial"/>
                    <a:ea typeface="MS PGothic"/>
                    <a:cs typeface="Times New Roman"/>
                  </a:rPr>
                  <a:t>1</a:t>
                </a:r>
                <a:endParaRPr lang="en-GB" sz="1200" dirty="0">
                  <a:solidFill>
                    <a:srgbClr val="003359"/>
                  </a:solidFill>
                  <a:effectLst/>
                  <a:latin typeface="Times New Roman"/>
                  <a:ea typeface="SimSun"/>
                </a:endParaRPr>
              </a:p>
            </p:txBody>
          </p:sp>
          <p:cxnSp>
            <p:nvCxnSpPr>
              <p:cNvPr id="22" name="Gerader Verbinder 6"/>
              <p:cNvCxnSpPr/>
              <p:nvPr/>
            </p:nvCxnSpPr>
            <p:spPr bwMode="auto">
              <a:xfrm flipH="1">
                <a:off x="1211186" y="2505609"/>
                <a:ext cx="1261143" cy="0"/>
              </a:xfrm>
              <a:prstGeom prst="line">
                <a:avLst/>
              </a:prstGeom>
              <a:solidFill>
                <a:schemeClr val="accent1"/>
              </a:solidFill>
              <a:ln w="38100" cap="flat" cmpd="sng" algn="ctr">
                <a:solidFill>
                  <a:srgbClr val="CCD6DE"/>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Gerader Verbinder 31"/>
              <p:cNvCxnSpPr/>
              <p:nvPr/>
            </p:nvCxnSpPr>
            <p:spPr bwMode="auto">
              <a:xfrm flipH="1">
                <a:off x="1211186" y="2721126"/>
                <a:ext cx="1488521" cy="0"/>
              </a:xfrm>
              <a:prstGeom prst="line">
                <a:avLst/>
              </a:prstGeom>
              <a:solidFill>
                <a:schemeClr val="accent1"/>
              </a:solidFill>
              <a:ln w="38100" cap="flat" cmpd="sng" algn="ctr">
                <a:solidFill>
                  <a:srgbClr val="CCD6DE"/>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Gerader Verbinder 32"/>
              <p:cNvCxnSpPr/>
              <p:nvPr/>
            </p:nvCxnSpPr>
            <p:spPr bwMode="auto">
              <a:xfrm flipH="1">
                <a:off x="1218700" y="3277532"/>
                <a:ext cx="1488521" cy="0"/>
              </a:xfrm>
              <a:prstGeom prst="line">
                <a:avLst/>
              </a:prstGeom>
              <a:solidFill>
                <a:schemeClr val="accent1"/>
              </a:solidFill>
              <a:ln w="38100" cap="flat" cmpd="sng" algn="ctr">
                <a:solidFill>
                  <a:srgbClr val="CCD6DE"/>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Gerader Verbinder 33"/>
              <p:cNvCxnSpPr/>
              <p:nvPr/>
            </p:nvCxnSpPr>
            <p:spPr bwMode="auto">
              <a:xfrm flipH="1">
                <a:off x="1218700" y="3833941"/>
                <a:ext cx="1488521" cy="0"/>
              </a:xfrm>
              <a:prstGeom prst="line">
                <a:avLst/>
              </a:prstGeom>
              <a:solidFill>
                <a:schemeClr val="accent1"/>
              </a:solidFill>
              <a:ln w="38100" cap="flat" cmpd="sng" algn="ctr">
                <a:solidFill>
                  <a:srgbClr val="CCD6DE"/>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Gerader Verbinder 34"/>
              <p:cNvCxnSpPr/>
              <p:nvPr/>
            </p:nvCxnSpPr>
            <p:spPr bwMode="auto">
              <a:xfrm flipH="1">
                <a:off x="1218700" y="4504838"/>
                <a:ext cx="1488521" cy="0"/>
              </a:xfrm>
              <a:prstGeom prst="line">
                <a:avLst/>
              </a:prstGeom>
              <a:solidFill>
                <a:schemeClr val="accent1"/>
              </a:solidFill>
              <a:ln w="38100" cap="flat" cmpd="sng" algn="ctr">
                <a:solidFill>
                  <a:srgbClr val="CCD6DE"/>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Gerade Verbindung mit Pfeil 34"/>
              <p:cNvCxnSpPr/>
              <p:nvPr/>
            </p:nvCxnSpPr>
            <p:spPr bwMode="auto">
              <a:xfrm>
                <a:off x="1397224" y="2505609"/>
                <a:ext cx="0" cy="215517"/>
              </a:xfrm>
              <a:prstGeom prst="straightConnector1">
                <a:avLst/>
              </a:prstGeom>
              <a:solidFill>
                <a:schemeClr val="accent1"/>
              </a:solidFill>
              <a:ln w="28575" cap="flat" cmpd="sng" algn="ctr">
                <a:solidFill>
                  <a:srgbClr val="003359"/>
                </a:solidFill>
                <a:prstDash val="solid"/>
                <a:round/>
                <a:headEnd type="triangle"/>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Gerade Verbindung mit Pfeil 35"/>
              <p:cNvCxnSpPr/>
              <p:nvPr/>
            </p:nvCxnSpPr>
            <p:spPr bwMode="auto">
              <a:xfrm>
                <a:off x="1397224" y="2721126"/>
                <a:ext cx="0" cy="538801"/>
              </a:xfrm>
              <a:prstGeom prst="straightConnector1">
                <a:avLst/>
              </a:prstGeom>
              <a:solidFill>
                <a:schemeClr val="accent1"/>
              </a:solidFill>
              <a:ln w="28575" cap="flat" cmpd="sng" algn="ctr">
                <a:solidFill>
                  <a:srgbClr val="003359"/>
                </a:solidFill>
                <a:prstDash val="solid"/>
                <a:round/>
                <a:headEnd type="triangle"/>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 name="Gerade Verbindung mit Pfeil 36"/>
              <p:cNvCxnSpPr/>
              <p:nvPr/>
            </p:nvCxnSpPr>
            <p:spPr bwMode="auto">
              <a:xfrm>
                <a:off x="1389568" y="3286687"/>
                <a:ext cx="1579" cy="527981"/>
              </a:xfrm>
              <a:prstGeom prst="straightConnector1">
                <a:avLst/>
              </a:prstGeom>
              <a:solidFill>
                <a:schemeClr val="accent1"/>
              </a:solidFill>
              <a:ln w="28575" cap="flat" cmpd="sng" algn="ctr">
                <a:solidFill>
                  <a:srgbClr val="003359"/>
                </a:solidFill>
                <a:prstDash val="solid"/>
                <a:round/>
                <a:headEnd type="triangle"/>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Gerade Verbindung mit Pfeil 37"/>
              <p:cNvCxnSpPr/>
              <p:nvPr/>
            </p:nvCxnSpPr>
            <p:spPr bwMode="auto">
              <a:xfrm flipH="1">
                <a:off x="1389568" y="3848517"/>
                <a:ext cx="7656" cy="669620"/>
              </a:xfrm>
              <a:prstGeom prst="straightConnector1">
                <a:avLst/>
              </a:prstGeom>
              <a:solidFill>
                <a:schemeClr val="accent1"/>
              </a:solidFill>
              <a:ln w="28575" cap="flat" cmpd="sng" algn="ctr">
                <a:solidFill>
                  <a:srgbClr val="003359"/>
                </a:solidFill>
                <a:prstDash val="solid"/>
                <a:round/>
                <a:headEnd type="triangle"/>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Textfeld 41"/>
              <p:cNvSpPr txBox="1"/>
              <p:nvPr/>
            </p:nvSpPr>
            <p:spPr>
              <a:xfrm rot="16200000">
                <a:off x="836351" y="2387922"/>
                <a:ext cx="633080" cy="45088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a:solidFill>
                      <a:srgbClr val="003359"/>
                    </a:solidFill>
                    <a:effectLst/>
                    <a:latin typeface="Arial"/>
                    <a:ea typeface="MS PGothic"/>
                    <a:cs typeface="Times New Roman"/>
                  </a:rPr>
                  <a:t>2.8m</a:t>
                </a:r>
                <a:endParaRPr lang="en-GB" sz="1200" dirty="0">
                  <a:solidFill>
                    <a:srgbClr val="003359"/>
                  </a:solidFill>
                  <a:effectLst/>
                  <a:latin typeface="Times New Roman"/>
                  <a:ea typeface="SimSun"/>
                </a:endParaRPr>
              </a:p>
            </p:txBody>
          </p:sp>
          <p:sp>
            <p:nvSpPr>
              <p:cNvPr id="32" name="Textfeld 42"/>
              <p:cNvSpPr txBox="1"/>
              <p:nvPr/>
            </p:nvSpPr>
            <p:spPr>
              <a:xfrm rot="16200000">
                <a:off x="1028793" y="2785177"/>
                <a:ext cx="470113" cy="266642"/>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a:solidFill>
                      <a:srgbClr val="003359"/>
                    </a:solidFill>
                    <a:effectLst/>
                    <a:latin typeface="Arial"/>
                    <a:ea typeface="MS PGothic"/>
                    <a:cs typeface="Times New Roman"/>
                  </a:rPr>
                  <a:t>5m</a:t>
                </a:r>
                <a:endParaRPr lang="en-GB" sz="1200" dirty="0">
                  <a:solidFill>
                    <a:srgbClr val="003359"/>
                  </a:solidFill>
                  <a:effectLst/>
                  <a:latin typeface="Times New Roman"/>
                  <a:ea typeface="SimSun"/>
                </a:endParaRPr>
              </a:p>
            </p:txBody>
          </p:sp>
          <p:sp>
            <p:nvSpPr>
              <p:cNvPr id="33" name="Textfeld 43"/>
              <p:cNvSpPr txBox="1"/>
              <p:nvPr/>
            </p:nvSpPr>
            <p:spPr>
              <a:xfrm rot="16200000">
                <a:off x="1027863" y="4004912"/>
                <a:ext cx="470618" cy="266642"/>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a:solidFill>
                      <a:srgbClr val="003359"/>
                    </a:solidFill>
                    <a:effectLst/>
                    <a:latin typeface="Arial"/>
                    <a:ea typeface="MS PGothic"/>
                    <a:cs typeface="Times New Roman"/>
                  </a:rPr>
                  <a:t>5m</a:t>
                </a:r>
                <a:endParaRPr lang="en-GB" sz="1200">
                  <a:solidFill>
                    <a:srgbClr val="003359"/>
                  </a:solidFill>
                  <a:effectLst/>
                  <a:latin typeface="Times New Roman"/>
                  <a:ea typeface="SimSun"/>
                </a:endParaRPr>
              </a:p>
            </p:txBody>
          </p:sp>
          <p:sp>
            <p:nvSpPr>
              <p:cNvPr id="34" name="Textfeld 44"/>
              <p:cNvSpPr txBox="1"/>
              <p:nvPr/>
            </p:nvSpPr>
            <p:spPr>
              <a:xfrm rot="16200000">
                <a:off x="1015664" y="3341578"/>
                <a:ext cx="470113" cy="266642"/>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a:solidFill>
                      <a:srgbClr val="003359"/>
                    </a:solidFill>
                    <a:effectLst/>
                    <a:latin typeface="Arial"/>
                    <a:ea typeface="MS PGothic"/>
                    <a:cs typeface="Times New Roman"/>
                  </a:rPr>
                  <a:t>5m</a:t>
                </a:r>
                <a:endParaRPr lang="en-GB" sz="1200">
                  <a:solidFill>
                    <a:srgbClr val="003359"/>
                  </a:solidFill>
                  <a:effectLst/>
                  <a:latin typeface="Times New Roman"/>
                  <a:ea typeface="SimSun"/>
                </a:endParaRPr>
              </a:p>
            </p:txBody>
          </p:sp>
          <p:sp>
            <p:nvSpPr>
              <p:cNvPr id="35" name="Ellipse 18"/>
              <p:cNvSpPr/>
              <p:nvPr/>
            </p:nvSpPr>
            <p:spPr bwMode="auto">
              <a:xfrm>
                <a:off x="2620594" y="2640399"/>
                <a:ext cx="173253" cy="161453"/>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36" name="Ellipse 18"/>
              <p:cNvSpPr/>
              <p:nvPr/>
            </p:nvSpPr>
            <p:spPr bwMode="auto">
              <a:xfrm>
                <a:off x="2631638" y="3193925"/>
                <a:ext cx="173253" cy="161453"/>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37" name="Ellipse 18"/>
              <p:cNvSpPr/>
              <p:nvPr/>
            </p:nvSpPr>
            <p:spPr bwMode="auto">
              <a:xfrm>
                <a:off x="2635547" y="4410547"/>
                <a:ext cx="173253" cy="161453"/>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38" name="Ellipse 18"/>
              <p:cNvSpPr/>
              <p:nvPr/>
            </p:nvSpPr>
            <p:spPr bwMode="auto">
              <a:xfrm>
                <a:off x="2635547" y="3733800"/>
                <a:ext cx="173253" cy="161453"/>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39" name="Textfeld 12"/>
              <p:cNvSpPr txBox="1"/>
              <p:nvPr/>
            </p:nvSpPr>
            <p:spPr>
              <a:xfrm>
                <a:off x="2835390" y="3157106"/>
                <a:ext cx="617398" cy="28701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2</a:t>
                </a:r>
                <a:endParaRPr lang="en-GB" sz="1200" dirty="0">
                  <a:solidFill>
                    <a:srgbClr val="003359"/>
                  </a:solidFill>
                  <a:effectLst/>
                  <a:latin typeface="Times New Roman"/>
                  <a:ea typeface="SimSun"/>
                </a:endParaRPr>
              </a:p>
            </p:txBody>
          </p:sp>
          <p:sp>
            <p:nvSpPr>
              <p:cNvPr id="40" name="Textfeld 12"/>
              <p:cNvSpPr txBox="1"/>
              <p:nvPr/>
            </p:nvSpPr>
            <p:spPr>
              <a:xfrm>
                <a:off x="2385304" y="3514958"/>
                <a:ext cx="617398" cy="28701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3</a:t>
                </a:r>
                <a:endParaRPr lang="en-GB" sz="1200" dirty="0">
                  <a:solidFill>
                    <a:srgbClr val="003359"/>
                  </a:solidFill>
                  <a:effectLst/>
                  <a:latin typeface="Times New Roman"/>
                  <a:ea typeface="SimSun"/>
                </a:endParaRPr>
              </a:p>
            </p:txBody>
          </p:sp>
          <p:sp>
            <p:nvSpPr>
              <p:cNvPr id="41" name="Textfeld 12"/>
              <p:cNvSpPr txBox="1"/>
              <p:nvPr/>
            </p:nvSpPr>
            <p:spPr>
              <a:xfrm>
                <a:off x="2745840" y="4505493"/>
                <a:ext cx="617398" cy="28701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4</a:t>
                </a:r>
                <a:endParaRPr lang="en-GB" sz="1200" dirty="0">
                  <a:solidFill>
                    <a:srgbClr val="003359"/>
                  </a:solidFill>
                  <a:effectLst/>
                  <a:latin typeface="Times New Roman"/>
                  <a:ea typeface="SimSun"/>
                </a:endParaRPr>
              </a:p>
            </p:txBody>
          </p:sp>
        </p:grpSp>
        <p:sp>
          <p:nvSpPr>
            <p:cNvPr id="52" name="Rectangle 50"/>
            <p:cNvSpPr/>
            <p:nvPr/>
          </p:nvSpPr>
          <p:spPr>
            <a:xfrm>
              <a:off x="6493100" y="2164866"/>
              <a:ext cx="1021433" cy="276999"/>
            </a:xfrm>
            <a:prstGeom prst="rect">
              <a:avLst/>
            </a:prstGeom>
          </p:spPr>
          <p:txBody>
            <a:bodyPr wrap="none">
              <a:spAutoFit/>
            </a:bodyPr>
            <a:lstStyle/>
            <a:p>
              <a:pPr>
                <a:spcBef>
                  <a:spcPts val="0"/>
                </a:spcBef>
                <a:spcAft>
                  <a:spcPts val="0"/>
                </a:spcAft>
              </a:pPr>
              <a:r>
                <a:rPr lang="de-DE" sz="1200" dirty="0" smtClean="0">
                  <a:solidFill>
                    <a:srgbClr val="003359"/>
                  </a:solidFill>
                  <a:latin typeface="Arial"/>
                  <a:ea typeface="MS PGothic"/>
                  <a:cs typeface="Times New Roman"/>
                </a:rPr>
                <a:t>Azimuth 0°</a:t>
              </a:r>
              <a:endParaRPr lang="en-GB" sz="1200" dirty="0">
                <a:solidFill>
                  <a:srgbClr val="003359"/>
                </a:solidFill>
                <a:latin typeface="Times New Roman"/>
                <a:ea typeface="SimSun"/>
              </a:endParaRPr>
            </a:p>
          </p:txBody>
        </p:sp>
        <p:sp>
          <p:nvSpPr>
            <p:cNvPr id="53" name="Rectangle 51"/>
            <p:cNvSpPr/>
            <p:nvPr/>
          </p:nvSpPr>
          <p:spPr>
            <a:xfrm>
              <a:off x="7401583" y="3506783"/>
              <a:ext cx="1021433" cy="276999"/>
            </a:xfrm>
            <a:prstGeom prst="rect">
              <a:avLst/>
            </a:prstGeom>
          </p:spPr>
          <p:txBody>
            <a:bodyPr wrap="none">
              <a:spAutoFit/>
            </a:bodyPr>
            <a:lstStyle/>
            <a:p>
              <a:pPr>
                <a:spcBef>
                  <a:spcPts val="0"/>
                </a:spcBef>
                <a:spcAft>
                  <a:spcPts val="0"/>
                </a:spcAft>
              </a:pPr>
              <a:r>
                <a:rPr lang="de-DE" sz="1200" dirty="0" smtClean="0">
                  <a:solidFill>
                    <a:srgbClr val="FF7900"/>
                  </a:solidFill>
                  <a:latin typeface="Arial"/>
                  <a:ea typeface="MS PGothic"/>
                  <a:cs typeface="Times New Roman"/>
                </a:rPr>
                <a:t>Azimuth 0°</a:t>
              </a:r>
              <a:endParaRPr lang="en-GB" sz="1200" dirty="0">
                <a:solidFill>
                  <a:srgbClr val="FF7900"/>
                </a:solidFill>
                <a:latin typeface="Times New Roman"/>
                <a:ea typeface="SimSun"/>
              </a:endParaRPr>
            </a:p>
          </p:txBody>
        </p:sp>
        <p:sp>
          <p:nvSpPr>
            <p:cNvPr id="54" name="Ellipse 18"/>
            <p:cNvSpPr/>
            <p:nvPr/>
          </p:nvSpPr>
          <p:spPr bwMode="auto">
            <a:xfrm>
              <a:off x="7802945" y="4859430"/>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55" name="Textfeld 12"/>
            <p:cNvSpPr txBox="1"/>
            <p:nvPr/>
          </p:nvSpPr>
          <p:spPr>
            <a:xfrm>
              <a:off x="7841586" y="5051796"/>
              <a:ext cx="846124"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12</a:t>
              </a:r>
              <a:endParaRPr lang="en-GB" sz="1200" dirty="0">
                <a:solidFill>
                  <a:srgbClr val="003359"/>
                </a:solidFill>
                <a:effectLst/>
                <a:latin typeface="Times New Roman"/>
                <a:ea typeface="SimSun"/>
              </a:endParaRPr>
            </a:p>
          </p:txBody>
        </p:sp>
        <p:sp>
          <p:nvSpPr>
            <p:cNvPr id="56" name="Ellipse 18"/>
            <p:cNvSpPr/>
            <p:nvPr/>
          </p:nvSpPr>
          <p:spPr bwMode="auto">
            <a:xfrm>
              <a:off x="7802945" y="5417527"/>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57" name="Textfeld 12"/>
            <p:cNvSpPr txBox="1"/>
            <p:nvPr/>
          </p:nvSpPr>
          <p:spPr>
            <a:xfrm>
              <a:off x="7841586" y="5609386"/>
              <a:ext cx="846124"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13</a:t>
              </a:r>
              <a:endParaRPr lang="en-GB" sz="1200" dirty="0">
                <a:solidFill>
                  <a:srgbClr val="003359"/>
                </a:solidFill>
                <a:effectLst/>
                <a:latin typeface="Times New Roman"/>
                <a:ea typeface="SimSun"/>
              </a:endParaRPr>
            </a:p>
          </p:txBody>
        </p:sp>
        <p:sp>
          <p:nvSpPr>
            <p:cNvPr id="58" name="Ellipse 18"/>
            <p:cNvSpPr/>
            <p:nvPr/>
          </p:nvSpPr>
          <p:spPr bwMode="auto">
            <a:xfrm>
              <a:off x="6857901" y="4404570"/>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59" name="Textfeld 12"/>
            <p:cNvSpPr txBox="1"/>
            <p:nvPr/>
          </p:nvSpPr>
          <p:spPr>
            <a:xfrm>
              <a:off x="7009210" y="4571783"/>
              <a:ext cx="846124"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14</a:t>
              </a:r>
              <a:endParaRPr lang="en-GB" sz="1200" dirty="0">
                <a:solidFill>
                  <a:srgbClr val="003359"/>
                </a:solidFill>
                <a:effectLst/>
                <a:latin typeface="Times New Roman"/>
                <a:ea typeface="SimSun"/>
              </a:endParaRPr>
            </a:p>
          </p:txBody>
        </p:sp>
        <p:sp>
          <p:nvSpPr>
            <p:cNvPr id="60" name="Ellipse 18"/>
            <p:cNvSpPr/>
            <p:nvPr/>
          </p:nvSpPr>
          <p:spPr bwMode="auto">
            <a:xfrm>
              <a:off x="8121129" y="2945258"/>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61" name="Textfeld 12"/>
            <p:cNvSpPr txBox="1"/>
            <p:nvPr/>
          </p:nvSpPr>
          <p:spPr>
            <a:xfrm>
              <a:off x="7806909" y="3306680"/>
              <a:ext cx="846124"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10</a:t>
              </a:r>
              <a:endParaRPr lang="en-GB" sz="1200" dirty="0">
                <a:solidFill>
                  <a:srgbClr val="003359"/>
                </a:solidFill>
                <a:effectLst/>
                <a:latin typeface="Times New Roman"/>
                <a:ea typeface="SimSun"/>
              </a:endParaRPr>
            </a:p>
          </p:txBody>
        </p:sp>
        <p:sp>
          <p:nvSpPr>
            <p:cNvPr id="62" name="Ellipse 18"/>
            <p:cNvSpPr/>
            <p:nvPr/>
          </p:nvSpPr>
          <p:spPr bwMode="auto">
            <a:xfrm>
              <a:off x="8124620" y="2626329"/>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63" name="Textfeld 12"/>
            <p:cNvSpPr txBox="1"/>
            <p:nvPr/>
          </p:nvSpPr>
          <p:spPr>
            <a:xfrm>
              <a:off x="7987665" y="2293675"/>
              <a:ext cx="574243"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9</a:t>
              </a:r>
              <a:endParaRPr lang="en-GB" sz="1200" dirty="0">
                <a:solidFill>
                  <a:srgbClr val="003359"/>
                </a:solidFill>
                <a:effectLst/>
                <a:latin typeface="Times New Roman"/>
                <a:ea typeface="SimSun"/>
              </a:endParaRPr>
            </a:p>
          </p:txBody>
        </p:sp>
      </p:grpSp>
      <p:sp>
        <p:nvSpPr>
          <p:cNvPr id="65" name="Rechteck 64"/>
          <p:cNvSpPr/>
          <p:nvPr/>
        </p:nvSpPr>
        <p:spPr bwMode="auto">
          <a:xfrm>
            <a:off x="7640965" y="2883765"/>
            <a:ext cx="86613" cy="50745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66" name="Rechteck 65"/>
          <p:cNvSpPr/>
          <p:nvPr/>
        </p:nvSpPr>
        <p:spPr bwMode="auto">
          <a:xfrm>
            <a:off x="8065800" y="2883765"/>
            <a:ext cx="86613" cy="50745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67"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86796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mc:AlternateContent xmlns:mc="http://schemas.openxmlformats.org/markup-compatibility/2006">
        <mc:Choice xmlns:a14="http://schemas.microsoft.com/office/drawing/2010/main" xmlns="" Requires="a14">
          <p:sp>
            <p:nvSpPr>
              <p:cNvPr id="5" name="Content Placeholder 2"/>
              <p:cNvSpPr>
                <a:spLocks noGrp="1"/>
              </p:cNvSpPr>
              <p:nvPr>
                <p:ph idx="1"/>
              </p:nvPr>
            </p:nvSpPr>
            <p:spPr>
              <a:xfrm>
                <a:off x="579474" y="1556792"/>
                <a:ext cx="8259726" cy="4234408"/>
              </a:xfrm>
            </p:spPr>
            <p:txBody>
              <a:bodyPr/>
              <a:lstStyle/>
              <a:p>
                <a:pPr marL="0" indent="0">
                  <a:buNone/>
                </a:pPr>
                <a:r>
                  <a:rPr lang="de-DE" sz="1800" b="1" dirty="0" smtClean="0">
                    <a:solidFill>
                      <a:schemeClr val="tx1"/>
                    </a:solidFill>
                  </a:rPr>
                  <a:t>Noise floor estimation and removal</a:t>
                </a:r>
              </a:p>
              <a:p>
                <a:r>
                  <a:rPr lang="en-US" sz="1800" dirty="0" smtClean="0">
                    <a:solidFill>
                      <a:schemeClr val="tx1"/>
                    </a:solidFill>
                  </a:rPr>
                  <a:t>Samples lower than the noise floor + 10dB are set to zero</a:t>
                </a:r>
              </a:p>
              <a:p>
                <a:endParaRPr lang="en-US" sz="1800"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Sup>
                        <m:sSubSupPr>
                          <m:ctrlPr>
                            <a:rPr lang="de-DE" sz="1800" i="1">
                              <a:solidFill>
                                <a:schemeClr val="tx1"/>
                              </a:solidFill>
                              <a:latin typeface="Cambria Math" panose="02040503050406030204" pitchFamily="18" charset="0"/>
                            </a:rPr>
                          </m:ctrlPr>
                        </m:sSubSupPr>
                        <m:e>
                          <m:r>
                            <a:rPr lang="de-DE" sz="1800" i="1">
                              <a:solidFill>
                                <a:schemeClr val="tx1"/>
                              </a:solidFill>
                              <a:latin typeface="Cambria Math" panose="02040503050406030204" pitchFamily="18" charset="0"/>
                            </a:rPr>
                            <m:t>h</m:t>
                          </m:r>
                        </m:e>
                        <m:sub>
                          <m:r>
                            <a:rPr lang="de-DE" sz="1800" i="1">
                              <a:solidFill>
                                <a:schemeClr val="tx1"/>
                              </a:solidFill>
                              <a:latin typeface="Cambria Math" panose="02040503050406030204" pitchFamily="18" charset="0"/>
                            </a:rPr>
                            <m:t>𝑖</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𝑗</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𝑘</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𝑙</m:t>
                          </m:r>
                        </m:sub>
                        <m:sup>
                          <m:r>
                            <a:rPr lang="de-DE" sz="1800" i="1">
                              <a:solidFill>
                                <a:schemeClr val="tx1"/>
                              </a:solidFill>
                              <a:latin typeface="Cambria Math" panose="02040503050406030204" pitchFamily="18" charset="0"/>
                            </a:rPr>
                            <m:t>𝑥</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𝑦</m:t>
                          </m:r>
                        </m:sup>
                      </m:sSubSup>
                      <m:d>
                        <m:dPr>
                          <m:begChr m:val="{"/>
                          <m:endChr m:val=""/>
                          <m:ctrlPr>
                            <a:rPr lang="de-DE" sz="1800" i="1" smtClean="0">
                              <a:solidFill>
                                <a:schemeClr val="tx1"/>
                              </a:solidFill>
                              <a:latin typeface="Cambria Math" panose="02040503050406030204" pitchFamily="18" charset="0"/>
                            </a:rPr>
                          </m:ctrlPr>
                        </m:dPr>
                        <m:e>
                          <m:eqArr>
                            <m:eqArrPr>
                              <m:ctrlPr>
                                <a:rPr lang="de-DE" sz="1800" i="1" smtClean="0">
                                  <a:solidFill>
                                    <a:schemeClr val="tx1"/>
                                  </a:solidFill>
                                  <a:latin typeface="Cambria Math" panose="02040503050406030204" pitchFamily="18" charset="0"/>
                                </a:rPr>
                              </m:ctrlPr>
                            </m:eqArrPr>
                            <m:e>
                              <m:sSubSup>
                                <m:sSubSupPr>
                                  <m:ctrlPr>
                                    <a:rPr lang="de-DE" sz="1800" i="1">
                                      <a:solidFill>
                                        <a:schemeClr val="tx1"/>
                                      </a:solidFill>
                                      <a:latin typeface="Cambria Math" panose="02040503050406030204" pitchFamily="18" charset="0"/>
                                    </a:rPr>
                                  </m:ctrlPr>
                                </m:sSubSupPr>
                                <m:e>
                                  <m:r>
                                    <a:rPr lang="de-DE" sz="1800" i="1">
                                      <a:solidFill>
                                        <a:schemeClr val="tx1"/>
                                      </a:solidFill>
                                      <a:latin typeface="Cambria Math" panose="02040503050406030204" pitchFamily="18" charset="0"/>
                                    </a:rPr>
                                    <m:t>h</m:t>
                                  </m:r>
                                </m:e>
                                <m:sub>
                                  <m:r>
                                    <a:rPr lang="de-DE" sz="1800" i="1">
                                      <a:solidFill>
                                        <a:schemeClr val="tx1"/>
                                      </a:solidFill>
                                      <a:latin typeface="Cambria Math" panose="02040503050406030204" pitchFamily="18" charset="0"/>
                                    </a:rPr>
                                    <m:t>𝑖</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𝑗</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𝑘</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𝑙</m:t>
                                  </m:r>
                                </m:sub>
                                <m:sup>
                                  <m:r>
                                    <a:rPr lang="de-DE" sz="1800" i="1">
                                      <a:solidFill>
                                        <a:schemeClr val="tx1"/>
                                      </a:solidFill>
                                      <a:latin typeface="Cambria Math" panose="02040503050406030204" pitchFamily="18" charset="0"/>
                                    </a:rPr>
                                    <m:t>𝑥</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𝑦</m:t>
                                  </m:r>
                                </m:sup>
                              </m:sSubSup>
                              <m:r>
                                <a:rPr lang="de-DE" sz="1800" b="0" i="1" smtClean="0">
                                  <a:solidFill>
                                    <a:schemeClr val="tx1"/>
                                  </a:solidFill>
                                  <a:latin typeface="Cambria Math" panose="02040503050406030204" pitchFamily="18" charset="0"/>
                                </a:rPr>
                                <m:t> </m:t>
                              </m:r>
                              <m:r>
                                <m:rPr>
                                  <m:sty m:val="p"/>
                                </m:rPr>
                                <a:rPr lang="de-DE" sz="1800" b="0" i="0" smtClean="0">
                                  <a:solidFill>
                                    <a:schemeClr val="tx1"/>
                                  </a:solidFill>
                                  <a:latin typeface="Cambria Math" panose="02040503050406030204" pitchFamily="18" charset="0"/>
                                </a:rPr>
                                <m:t>if</m:t>
                              </m:r>
                              <m:r>
                                <a:rPr lang="de-DE" sz="1800" b="0" i="0" smtClean="0">
                                  <a:solidFill>
                                    <a:schemeClr val="tx1"/>
                                  </a:solidFill>
                                  <a:latin typeface="Cambria Math" panose="02040503050406030204" pitchFamily="18" charset="0"/>
                                </a:rPr>
                                <m:t> </m:t>
                              </m:r>
                              <m:r>
                                <a:rPr lang="de-DE" sz="1800" b="0" i="1" smtClean="0">
                                  <a:solidFill>
                                    <a:schemeClr val="tx1"/>
                                  </a:solidFill>
                                  <a:latin typeface="Cambria Math" panose="02040503050406030204" pitchFamily="18" charset="0"/>
                                </a:rPr>
                                <m:t>10</m:t>
                              </m:r>
                              <m:func>
                                <m:funcPr>
                                  <m:ctrlPr>
                                    <a:rPr lang="de-DE" sz="1800" b="0" i="1" smtClean="0">
                                      <a:solidFill>
                                        <a:schemeClr val="tx1"/>
                                      </a:solidFill>
                                      <a:latin typeface="Cambria Math" panose="02040503050406030204" pitchFamily="18" charset="0"/>
                                    </a:rPr>
                                  </m:ctrlPr>
                                </m:funcPr>
                                <m:fName>
                                  <m:sSub>
                                    <m:sSubPr>
                                      <m:ctrlPr>
                                        <a:rPr lang="de-DE" sz="1800" b="0" i="1" smtClean="0">
                                          <a:solidFill>
                                            <a:schemeClr val="tx1"/>
                                          </a:solidFill>
                                          <a:latin typeface="Cambria Math" panose="02040503050406030204" pitchFamily="18" charset="0"/>
                                        </a:rPr>
                                      </m:ctrlPr>
                                    </m:sSubPr>
                                    <m:e>
                                      <m:r>
                                        <m:rPr>
                                          <m:sty m:val="p"/>
                                        </m:rPr>
                                        <a:rPr lang="de-DE" sz="1800" b="0" i="0" smtClean="0">
                                          <a:solidFill>
                                            <a:schemeClr val="tx1"/>
                                          </a:solidFill>
                                          <a:latin typeface="Cambria Math" panose="02040503050406030204" pitchFamily="18" charset="0"/>
                                        </a:rPr>
                                        <m:t>log</m:t>
                                      </m:r>
                                    </m:e>
                                    <m:sub>
                                      <m:r>
                                        <a:rPr lang="de-DE" sz="1800" b="0" i="1" smtClean="0">
                                          <a:solidFill>
                                            <a:schemeClr val="tx1"/>
                                          </a:solidFill>
                                          <a:latin typeface="Cambria Math" panose="02040503050406030204" pitchFamily="18" charset="0"/>
                                        </a:rPr>
                                        <m:t>10</m:t>
                                      </m:r>
                                    </m:sub>
                                  </m:sSub>
                                </m:fName>
                                <m:e>
                                  <m:sSup>
                                    <m:sSupPr>
                                      <m:ctrlPr>
                                        <a:rPr lang="de-DE" sz="1800" b="0" i="1" smtClean="0">
                                          <a:solidFill>
                                            <a:schemeClr val="tx1"/>
                                          </a:solidFill>
                                          <a:latin typeface="Cambria Math" panose="02040503050406030204" pitchFamily="18" charset="0"/>
                                        </a:rPr>
                                      </m:ctrlPr>
                                    </m:sSupPr>
                                    <m:e>
                                      <m:d>
                                        <m:dPr>
                                          <m:ctrlPr>
                                            <a:rPr lang="de-DE" sz="1800" b="0" i="1" smtClean="0">
                                              <a:solidFill>
                                                <a:schemeClr val="tx1"/>
                                              </a:solidFill>
                                              <a:latin typeface="Cambria Math" panose="02040503050406030204" pitchFamily="18" charset="0"/>
                                            </a:rPr>
                                          </m:ctrlPr>
                                        </m:dPr>
                                        <m:e>
                                          <m:d>
                                            <m:dPr>
                                              <m:begChr m:val="|"/>
                                              <m:endChr m:val="|"/>
                                              <m:ctrlPr>
                                                <a:rPr lang="de-DE" sz="1800" b="0" i="1" smtClean="0">
                                                  <a:solidFill>
                                                    <a:schemeClr val="tx1"/>
                                                  </a:solidFill>
                                                  <a:latin typeface="Cambria Math" panose="02040503050406030204" pitchFamily="18" charset="0"/>
                                                </a:rPr>
                                              </m:ctrlPr>
                                            </m:dPr>
                                            <m:e>
                                              <m:sSubSup>
                                                <m:sSubSupPr>
                                                  <m:ctrlPr>
                                                    <a:rPr lang="de-DE" sz="1800" i="1">
                                                      <a:solidFill>
                                                        <a:schemeClr val="tx1"/>
                                                      </a:solidFill>
                                                      <a:latin typeface="Cambria Math" panose="02040503050406030204" pitchFamily="18" charset="0"/>
                                                    </a:rPr>
                                                  </m:ctrlPr>
                                                </m:sSubSupPr>
                                                <m:e>
                                                  <m:r>
                                                    <a:rPr lang="de-DE" sz="1800" i="1">
                                                      <a:solidFill>
                                                        <a:schemeClr val="tx1"/>
                                                      </a:solidFill>
                                                      <a:latin typeface="Cambria Math" panose="02040503050406030204" pitchFamily="18" charset="0"/>
                                                    </a:rPr>
                                                    <m:t>h</m:t>
                                                  </m:r>
                                                </m:e>
                                                <m:sub>
                                                  <m:r>
                                                    <a:rPr lang="de-DE" sz="1800" i="1">
                                                      <a:solidFill>
                                                        <a:schemeClr val="tx1"/>
                                                      </a:solidFill>
                                                      <a:latin typeface="Cambria Math" panose="02040503050406030204" pitchFamily="18" charset="0"/>
                                                    </a:rPr>
                                                    <m:t>𝑖</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𝑗</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𝑘</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𝑙</m:t>
                                                  </m:r>
                                                </m:sub>
                                                <m:sup>
                                                  <m:r>
                                                    <a:rPr lang="de-DE" sz="1800" i="1">
                                                      <a:solidFill>
                                                        <a:schemeClr val="tx1"/>
                                                      </a:solidFill>
                                                      <a:latin typeface="Cambria Math" panose="02040503050406030204" pitchFamily="18" charset="0"/>
                                                    </a:rPr>
                                                    <m:t>𝑥</m:t>
                                                  </m:r>
                                                  <m:r>
                                                    <a:rPr lang="de-DE" sz="1800" i="1">
                                                      <a:solidFill>
                                                        <a:schemeClr val="tx1"/>
                                                      </a:solidFill>
                                                      <a:latin typeface="Cambria Math" panose="02040503050406030204" pitchFamily="18" charset="0"/>
                                                    </a:rPr>
                                                    <m:t>,</m:t>
                                                  </m:r>
                                                  <m:r>
                                                    <a:rPr lang="de-DE" sz="1800" i="1">
                                                      <a:solidFill>
                                                        <a:schemeClr val="tx1"/>
                                                      </a:solidFill>
                                                      <a:latin typeface="Cambria Math" panose="02040503050406030204" pitchFamily="18" charset="0"/>
                                                    </a:rPr>
                                                    <m:t>𝑦</m:t>
                                                  </m:r>
                                                </m:sup>
                                              </m:sSubSup>
                                            </m:e>
                                          </m:d>
                                        </m:e>
                                      </m:d>
                                    </m:e>
                                    <m:sup>
                                      <m:r>
                                        <a:rPr lang="de-DE" sz="1800" b="0" i="1" smtClean="0">
                                          <a:solidFill>
                                            <a:schemeClr val="tx1"/>
                                          </a:solidFill>
                                          <a:latin typeface="Cambria Math" panose="02040503050406030204" pitchFamily="18" charset="0"/>
                                        </a:rPr>
                                        <m:t>2</m:t>
                                      </m:r>
                                    </m:sup>
                                  </m:sSup>
                                  <m:r>
                                    <a:rPr lang="de-DE" sz="1800" b="0" i="1" smtClean="0">
                                      <a:solidFill>
                                        <a:schemeClr val="tx1"/>
                                      </a:solidFill>
                                      <a:latin typeface="Cambria Math" panose="02040503050406030204" pitchFamily="18" charset="0"/>
                                    </a:rPr>
                                    <m:t>&gt;</m:t>
                                  </m:r>
                                  <m:r>
                                    <m:rPr>
                                      <m:sty m:val="p"/>
                                    </m:rPr>
                                    <a:rPr lang="de-DE" sz="1800" b="0" i="0" smtClean="0">
                                      <a:solidFill>
                                        <a:schemeClr val="tx1"/>
                                      </a:solidFill>
                                      <a:latin typeface="Cambria Math" panose="02040503050406030204" pitchFamily="18" charset="0"/>
                                    </a:rPr>
                                    <m:t>N</m:t>
                                  </m:r>
                                  <m:sSub>
                                    <m:sSubPr>
                                      <m:ctrlPr>
                                        <a:rPr lang="de-DE" sz="1800" b="0" i="1" smtClean="0">
                                          <a:solidFill>
                                            <a:schemeClr val="tx1"/>
                                          </a:solidFill>
                                          <a:latin typeface="Cambria Math" panose="02040503050406030204" pitchFamily="18" charset="0"/>
                                        </a:rPr>
                                      </m:ctrlPr>
                                    </m:sSubPr>
                                    <m:e>
                                      <m:r>
                                        <m:rPr>
                                          <m:sty m:val="p"/>
                                        </m:rPr>
                                        <a:rPr lang="de-DE" sz="1800" b="0" i="0" smtClean="0">
                                          <a:solidFill>
                                            <a:schemeClr val="tx1"/>
                                          </a:solidFill>
                                          <a:latin typeface="Cambria Math" panose="02040503050406030204" pitchFamily="18" charset="0"/>
                                        </a:rPr>
                                        <m:t>F</m:t>
                                      </m:r>
                                    </m:e>
                                    <m:sub>
                                      <m:r>
                                        <m:rPr>
                                          <m:sty m:val="p"/>
                                        </m:rPr>
                                        <a:rPr lang="de-DE" sz="1800" b="0" i="0" smtClean="0">
                                          <a:solidFill>
                                            <a:schemeClr val="tx1"/>
                                          </a:solidFill>
                                          <a:latin typeface="Cambria Math" panose="02040503050406030204" pitchFamily="18" charset="0"/>
                                        </a:rPr>
                                        <m:t>dB</m:t>
                                      </m:r>
                                    </m:sub>
                                  </m:sSub>
                                  <m:r>
                                    <a:rPr lang="de-DE" sz="1800" b="0" i="1" smtClean="0">
                                      <a:solidFill>
                                        <a:schemeClr val="tx1"/>
                                      </a:solidFill>
                                      <a:latin typeface="Cambria Math" panose="02040503050406030204" pitchFamily="18" charset="0"/>
                                    </a:rPr>
                                    <m:t>+10 </m:t>
                                  </m:r>
                                  <m:r>
                                    <m:rPr>
                                      <m:sty m:val="p"/>
                                    </m:rPr>
                                    <a:rPr lang="de-DE" sz="1800" b="0" i="0" smtClean="0">
                                      <a:solidFill>
                                        <a:schemeClr val="tx1"/>
                                      </a:solidFill>
                                      <a:latin typeface="Cambria Math" panose="02040503050406030204" pitchFamily="18" charset="0"/>
                                    </a:rPr>
                                    <m:t>dB</m:t>
                                  </m:r>
                                  <m:r>
                                    <a:rPr lang="de-DE" sz="1800" b="0" i="1" smtClean="0">
                                      <a:solidFill>
                                        <a:schemeClr val="tx1"/>
                                      </a:solidFill>
                                      <a:latin typeface="Cambria Math" panose="02040503050406030204" pitchFamily="18" charset="0"/>
                                    </a:rPr>
                                    <m:t> </m:t>
                                  </m:r>
                                </m:e>
                              </m:func>
                            </m:e>
                            <m:e>
                              <m:r>
                                <a:rPr lang="de-DE" sz="1800" b="0" i="1" smtClean="0">
                                  <a:solidFill>
                                    <a:schemeClr val="tx1"/>
                                  </a:solidFill>
                                  <a:latin typeface="Cambria Math" panose="02040503050406030204" pitchFamily="18" charset="0"/>
                                </a:rPr>
                                <m:t>0  </m:t>
                              </m:r>
                              <m:r>
                                <m:rPr>
                                  <m:sty m:val="p"/>
                                </m:rPr>
                                <a:rPr lang="de-DE" sz="1800" b="0" i="0" smtClean="0">
                                  <a:solidFill>
                                    <a:schemeClr val="tx1"/>
                                  </a:solidFill>
                                  <a:latin typeface="Cambria Math" panose="02040503050406030204" pitchFamily="18" charset="0"/>
                                </a:rPr>
                                <m:t>a</m:t>
                              </m:r>
                              <m:r>
                                <a:rPr lang="de-DE" sz="1800" b="0" i="0" smtClean="0">
                                  <a:solidFill>
                                    <a:schemeClr val="tx1"/>
                                  </a:solidFill>
                                  <a:latin typeface="Cambria Math" panose="02040503050406030204" pitchFamily="18" charset="0"/>
                                </a:rPr>
                                <m:t>.</m:t>
                              </m:r>
                              <m:r>
                                <m:rPr>
                                  <m:sty m:val="p"/>
                                </m:rPr>
                                <a:rPr lang="de-DE" sz="1800" b="0" i="0" smtClean="0">
                                  <a:solidFill>
                                    <a:schemeClr val="tx1"/>
                                  </a:solidFill>
                                  <a:latin typeface="Cambria Math" panose="02040503050406030204" pitchFamily="18" charset="0"/>
                                </a:rPr>
                                <m:t>o</m:t>
                              </m:r>
                              <m:r>
                                <a:rPr lang="de-DE" sz="1800" b="0" i="0" smtClean="0">
                                  <a:solidFill>
                                    <a:schemeClr val="tx1"/>
                                  </a:solidFill>
                                  <a:latin typeface="Cambria Math" panose="02040503050406030204" pitchFamily="18" charset="0"/>
                                </a:rPr>
                                <m:t>.</m:t>
                              </m:r>
                              <m:r>
                                <m:rPr>
                                  <m:sty m:val="p"/>
                                </m:rPr>
                                <a:rPr lang="de-DE" sz="1800" b="0" i="0" smtClean="0">
                                  <a:solidFill>
                                    <a:schemeClr val="tx1"/>
                                  </a:solidFill>
                                  <a:latin typeface="Cambria Math" panose="02040503050406030204" pitchFamily="18" charset="0"/>
                                </a:rPr>
                                <m:t>c</m:t>
                              </m:r>
                              <m:r>
                                <a:rPr lang="de-DE" sz="1800" b="0" i="0" smtClean="0">
                                  <a:solidFill>
                                    <a:schemeClr val="tx1"/>
                                  </a:solidFill>
                                  <a:latin typeface="Cambria Math" panose="02040503050406030204" pitchFamily="18" charset="0"/>
                                </a:rPr>
                                <m:t>.</m:t>
                              </m:r>
                            </m:e>
                          </m:eqArr>
                        </m:e>
                      </m:d>
                    </m:oMath>
                  </m:oMathPara>
                </a14:m>
                <a:endParaRPr lang="en-US" sz="1800" dirty="0">
                  <a:solidFill>
                    <a:schemeClr val="tx1"/>
                  </a:solidFill>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579474" y="1556792"/>
                <a:ext cx="8259726" cy="4234408"/>
              </a:xfrm>
              <a:blipFill>
                <a:blip r:embed="rId2" cstate="print"/>
                <a:stretch>
                  <a:fillRect l="-590" t="-719"/>
                </a:stretch>
              </a:blipFill>
            </p:spPr>
            <p:txBody>
              <a:bodyPr/>
              <a:lstStyle/>
              <a:p>
                <a:r>
                  <a:rPr lang="de-DE">
                    <a:noFill/>
                  </a:rPr>
                  <a:t> </a:t>
                </a:r>
              </a:p>
            </p:txBody>
          </p:sp>
        </mc:Fallback>
      </mc:AlternateContent>
      <p:sp>
        <p:nvSpPr>
          <p:cNvPr id="6" name="Rectangle 8"/>
          <p:cNvSpPr>
            <a:spLocks noGrp="1" noChangeArrowheads="1"/>
          </p:cNvSpPr>
          <p:nvPr>
            <p:ph type="title"/>
          </p:nvPr>
        </p:nvSpPr>
        <p:spPr bwMode="auto">
          <a:xfrm>
            <a:off x="579474" y="692696"/>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sz="2800" b="1" dirty="0" smtClean="0">
                <a:solidFill>
                  <a:schemeClr val="tx1"/>
                </a:solidFill>
              </a:rPr>
              <a:t>Data Pre-processing</a:t>
            </a:r>
            <a:endParaRPr lang="de-DE" sz="2800" b="1" dirty="0">
              <a:solidFill>
                <a:schemeClr val="tx1"/>
              </a:solidFill>
            </a:endParaRPr>
          </a:p>
        </p:txBody>
      </p:sp>
      <p:sp>
        <p:nvSpPr>
          <p:cNvPr id="7"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121608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Rectangle 8"/>
          <p:cNvSpPr>
            <a:spLocks noGrp="1" noChangeArrowheads="1"/>
          </p:cNvSpPr>
          <p:nvPr>
            <p:ph type="title"/>
          </p:nvPr>
        </p:nvSpPr>
        <p:spPr bwMode="auto">
          <a:xfrm>
            <a:off x="678659" y="1307912"/>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r>
              <a:rPr lang="en-US" sz="1800" dirty="0">
                <a:solidFill>
                  <a:schemeClr val="tx1"/>
                </a:solidFill>
              </a:rPr>
              <a:t>Synthetic </a:t>
            </a:r>
            <a:r>
              <a:rPr lang="en-US" sz="1800" dirty="0" err="1">
                <a:solidFill>
                  <a:schemeClr val="tx1"/>
                </a:solidFill>
              </a:rPr>
              <a:t>omni</a:t>
            </a:r>
            <a:r>
              <a:rPr lang="en-US" sz="1800" dirty="0">
                <a:solidFill>
                  <a:schemeClr val="tx1"/>
                </a:solidFill>
              </a:rPr>
              <a:t>-directional total received energy per Rx </a:t>
            </a:r>
            <a:r>
              <a:rPr lang="en-US" sz="1800" dirty="0" smtClean="0">
                <a:solidFill>
                  <a:schemeClr val="tx1"/>
                </a:solidFill>
              </a:rPr>
              <a:t>position</a:t>
            </a:r>
            <a:endParaRPr lang="de-DE" sz="1800" b="1" dirty="0">
              <a:solidFill>
                <a:schemeClr val="tx1"/>
              </a:solidFill>
            </a:endParaRPr>
          </a:p>
        </p:txBody>
      </p:sp>
      <p:pic>
        <p:nvPicPr>
          <p:cNvPr id="6" name="Grafik 5"/>
          <p:cNvPicPr>
            <a:picLocks noChangeAspect="1"/>
          </p:cNvPicPr>
          <p:nvPr/>
        </p:nvPicPr>
        <p:blipFill>
          <a:blip r:embed="rId2" cstate="print"/>
          <a:stretch>
            <a:fillRect/>
          </a:stretch>
        </p:blipFill>
        <p:spPr>
          <a:xfrm>
            <a:off x="107505" y="2115609"/>
            <a:ext cx="5832648" cy="3888432"/>
          </a:xfrm>
          <a:prstGeom prst="rect">
            <a:avLst/>
          </a:prstGeom>
        </p:spPr>
      </p:pic>
      <p:sp>
        <p:nvSpPr>
          <p:cNvPr id="7" name="Titel 1"/>
          <p:cNvSpPr txBox="1">
            <a:spLocks/>
          </p:cNvSpPr>
          <p:nvPr/>
        </p:nvSpPr>
        <p:spPr bwMode="auto">
          <a:xfrm>
            <a:off x="678659" y="692696"/>
            <a:ext cx="7770813" cy="66474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GB" kern="0" dirty="0" smtClean="0"/>
              <a:t>Rx Position vs. </a:t>
            </a:r>
            <a:r>
              <a:rPr lang="en-GB" kern="0" dirty="0" err="1" smtClean="0"/>
              <a:t>Tx</a:t>
            </a:r>
            <a:r>
              <a:rPr lang="en-GB" kern="0" dirty="0" smtClean="0"/>
              <a:t> Height at 60 GHz (1)</a:t>
            </a:r>
            <a:endParaRPr lang="en-GB" kern="0" dirty="0"/>
          </a:p>
        </p:txBody>
      </p:sp>
      <p:grpSp>
        <p:nvGrpSpPr>
          <p:cNvPr id="11" name="Gruppieren 10"/>
          <p:cNvGrpSpPr/>
          <p:nvPr/>
        </p:nvGrpSpPr>
        <p:grpSpPr>
          <a:xfrm>
            <a:off x="6146253" y="1357438"/>
            <a:ext cx="2762006" cy="4968552"/>
            <a:chOff x="5888681" y="1116361"/>
            <a:chExt cx="2978029" cy="5105400"/>
          </a:xfrm>
        </p:grpSpPr>
        <p:grpSp>
          <p:nvGrpSpPr>
            <p:cNvPr id="12" name="Group 5"/>
            <p:cNvGrpSpPr/>
            <p:nvPr/>
          </p:nvGrpSpPr>
          <p:grpSpPr>
            <a:xfrm>
              <a:off x="5888681" y="1116361"/>
              <a:ext cx="2978029" cy="5105400"/>
              <a:chOff x="1636999" y="2218302"/>
              <a:chExt cx="2173001" cy="3725297"/>
            </a:xfrm>
          </p:grpSpPr>
          <p:cxnSp>
            <p:nvCxnSpPr>
              <p:cNvPr id="25" name="Straight Arrow Connector 6"/>
              <p:cNvCxnSpPr/>
              <p:nvPr/>
            </p:nvCxnSpPr>
            <p:spPr bwMode="auto">
              <a:xfrm flipV="1">
                <a:off x="2245201" y="3177069"/>
                <a:ext cx="309096" cy="867918"/>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Arrow Connector 7"/>
              <p:cNvCxnSpPr/>
              <p:nvPr/>
            </p:nvCxnSpPr>
            <p:spPr bwMode="auto">
              <a:xfrm>
                <a:off x="2245200" y="4058586"/>
                <a:ext cx="160479" cy="799388"/>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Arrow Connector 8"/>
              <p:cNvCxnSpPr/>
              <p:nvPr/>
            </p:nvCxnSpPr>
            <p:spPr bwMode="auto">
              <a:xfrm flipH="1" flipV="1">
                <a:off x="2554297" y="3169556"/>
                <a:ext cx="223728" cy="1136321"/>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Straight Arrow Connector 9"/>
              <p:cNvCxnSpPr/>
              <p:nvPr/>
            </p:nvCxnSpPr>
            <p:spPr bwMode="auto">
              <a:xfrm flipV="1">
                <a:off x="2421019" y="4385798"/>
                <a:ext cx="357006" cy="488241"/>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TextBox 58"/>
              <p:cNvSpPr txBox="1"/>
              <p:nvPr/>
            </p:nvSpPr>
            <p:spPr>
              <a:xfrm>
                <a:off x="2346762" y="3541372"/>
                <a:ext cx="300184" cy="358241"/>
              </a:xfrm>
              <a:prstGeom prst="rect">
                <a:avLst/>
              </a:prstGeom>
              <a:noFill/>
            </p:spPr>
            <p:txBody>
              <a:bodyPr wrap="square" rtlCol="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GB" sz="1800" dirty="0" smtClean="0">
                    <a:solidFill>
                      <a:srgbClr val="FF7900"/>
                    </a:solidFill>
                  </a:rPr>
                  <a:t>A</a:t>
                </a:r>
              </a:p>
            </p:txBody>
          </p:sp>
          <p:sp>
            <p:nvSpPr>
              <p:cNvPr id="30" name="TextBox 60"/>
              <p:cNvSpPr txBox="1"/>
              <p:nvPr/>
            </p:nvSpPr>
            <p:spPr>
              <a:xfrm>
                <a:off x="2592060" y="4518040"/>
                <a:ext cx="300184" cy="358241"/>
              </a:xfrm>
              <a:prstGeom prst="rect">
                <a:avLst/>
              </a:prstGeom>
              <a:noFill/>
            </p:spPr>
            <p:txBody>
              <a:bodyPr wrap="square" rtlCol="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GB" sz="1800" dirty="0" smtClean="0">
                    <a:solidFill>
                      <a:srgbClr val="FF7900"/>
                    </a:solidFill>
                  </a:rPr>
                  <a:t>B</a:t>
                </a:r>
              </a:p>
            </p:txBody>
          </p:sp>
          <p:sp>
            <p:nvSpPr>
              <p:cNvPr id="31" name="TextBox 63"/>
              <p:cNvSpPr txBox="1"/>
              <p:nvPr/>
            </p:nvSpPr>
            <p:spPr>
              <a:xfrm>
                <a:off x="2105495" y="3069666"/>
                <a:ext cx="300184" cy="358241"/>
              </a:xfrm>
              <a:prstGeom prst="rect">
                <a:avLst/>
              </a:prstGeom>
              <a:noFill/>
            </p:spPr>
            <p:txBody>
              <a:bodyPr wrap="square" rtlCol="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GB" sz="1800" dirty="0" smtClean="0">
                    <a:solidFill>
                      <a:srgbClr val="FF7900"/>
                    </a:solidFill>
                  </a:rPr>
                  <a:t>C</a:t>
                </a:r>
              </a:p>
            </p:txBody>
          </p:sp>
          <p:cxnSp>
            <p:nvCxnSpPr>
              <p:cNvPr id="32" name="Straight Arrow Connector 13"/>
              <p:cNvCxnSpPr/>
              <p:nvPr/>
            </p:nvCxnSpPr>
            <p:spPr bwMode="auto">
              <a:xfrm flipV="1">
                <a:off x="2245201" y="2753260"/>
                <a:ext cx="234390" cy="1311305"/>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Straight Arrow Connector 14"/>
              <p:cNvCxnSpPr/>
              <p:nvPr/>
            </p:nvCxnSpPr>
            <p:spPr bwMode="auto">
              <a:xfrm>
                <a:off x="2479591" y="2726006"/>
                <a:ext cx="86547" cy="215611"/>
              </a:xfrm>
              <a:prstGeom prst="straightConnector1">
                <a:avLst/>
              </a:prstGeom>
              <a:solidFill>
                <a:schemeClr val="accent1"/>
              </a:solidFill>
              <a:ln w="19050" cap="flat" cmpd="sng" algn="ctr">
                <a:solidFill>
                  <a:srgbClr val="FF79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4" name="Grafik 33"/>
              <p:cNvPicPr>
                <a:picLocks noChangeAspect="1"/>
              </p:cNvPicPr>
              <p:nvPr/>
            </p:nvPicPr>
            <p:blipFill rotWithShape="1">
              <a:blip r:embed="rId3" cstate="print">
                <a:grayscl/>
                <a:lum bright="20000" contrast="40000"/>
              </a:blip>
              <a:srcRect t="25152" r="11094" b="42517"/>
              <a:stretch/>
            </p:blipFill>
            <p:spPr>
              <a:xfrm rot="16200000">
                <a:off x="860851" y="2994450"/>
                <a:ext cx="3725297" cy="2173001"/>
              </a:xfrm>
              <a:prstGeom prst="rect">
                <a:avLst/>
              </a:prstGeom>
            </p:spPr>
          </p:pic>
          <p:grpSp>
            <p:nvGrpSpPr>
              <p:cNvPr id="35" name="Group 16"/>
              <p:cNvGrpSpPr/>
              <p:nvPr/>
            </p:nvGrpSpPr>
            <p:grpSpPr>
              <a:xfrm>
                <a:off x="1932508" y="3594154"/>
                <a:ext cx="861339" cy="924625"/>
                <a:chOff x="1569579" y="3331216"/>
                <a:chExt cx="888007" cy="953252"/>
              </a:xfrm>
            </p:grpSpPr>
            <p:grpSp>
              <p:nvGrpSpPr>
                <p:cNvPr id="63" name="Group 44"/>
                <p:cNvGrpSpPr/>
                <p:nvPr/>
              </p:nvGrpSpPr>
              <p:grpSpPr>
                <a:xfrm>
                  <a:off x="1569579" y="3331216"/>
                  <a:ext cx="888007" cy="953252"/>
                  <a:chOff x="1569579" y="3331216"/>
                  <a:chExt cx="888007" cy="953252"/>
                </a:xfrm>
              </p:grpSpPr>
              <p:sp>
                <p:nvSpPr>
                  <p:cNvPr id="65" name="Chord 46"/>
                  <p:cNvSpPr/>
                  <p:nvPr/>
                </p:nvSpPr>
                <p:spPr bwMode="auto">
                  <a:xfrm rot="12106165">
                    <a:off x="1569579" y="3375673"/>
                    <a:ext cx="879049" cy="879049"/>
                  </a:xfrm>
                  <a:prstGeom prst="chord">
                    <a:avLst>
                      <a:gd name="adj1" fmla="val 4349605"/>
                      <a:gd name="adj2" fmla="val 14571132"/>
                    </a:avLst>
                  </a:prstGeom>
                  <a:solidFill>
                    <a:srgbClr val="CCD6DE">
                      <a:alpha val="50196"/>
                    </a:srgbClr>
                  </a:solidFill>
                  <a:ln w="9525" cap="flat" cmpd="sng" algn="ctr">
                    <a:solidFill>
                      <a:srgbClr val="EAEAE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cxnSp>
                <p:nvCxnSpPr>
                  <p:cNvPr id="66" name="Straight Arrow Connector 47"/>
                  <p:cNvCxnSpPr>
                    <a:stCxn id="64" idx="6"/>
                  </p:cNvCxnSpPr>
                  <p:nvPr/>
                </p:nvCxnSpPr>
                <p:spPr bwMode="auto">
                  <a:xfrm>
                    <a:off x="2131185" y="3815197"/>
                    <a:ext cx="326401" cy="0"/>
                  </a:xfrm>
                  <a:prstGeom prst="straightConnector1">
                    <a:avLst/>
                  </a:prstGeom>
                  <a:ln w="28575">
                    <a:solidFill>
                      <a:srgbClr val="FF7900"/>
                    </a:solidFill>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67" name="Textfeld 12"/>
                  <p:cNvSpPr txBox="1"/>
                  <p:nvPr/>
                </p:nvSpPr>
                <p:spPr>
                  <a:xfrm>
                    <a:off x="1981200" y="3988564"/>
                    <a:ext cx="245208" cy="295904"/>
                  </a:xfrm>
                  <a:prstGeom prst="rect">
                    <a:avLst/>
                  </a:prstGeom>
                  <a:noFill/>
                  <a:ln>
                    <a:noFill/>
                  </a:ln>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smtClean="0">
                        <a:solidFill>
                          <a:srgbClr val="FF7900"/>
                        </a:solidFill>
                        <a:effectLst/>
                        <a:latin typeface="Arial"/>
                        <a:ea typeface="MS PGothic"/>
                        <a:cs typeface="Times New Roman"/>
                      </a:rPr>
                      <a:t>+</a:t>
                    </a:r>
                    <a:endParaRPr lang="en-GB" sz="1200" b="1" dirty="0">
                      <a:solidFill>
                        <a:srgbClr val="FF7900"/>
                      </a:solidFill>
                      <a:effectLst/>
                      <a:latin typeface="Times New Roman"/>
                      <a:ea typeface="SimSun"/>
                    </a:endParaRPr>
                  </a:p>
                </p:txBody>
              </p:sp>
              <p:sp>
                <p:nvSpPr>
                  <p:cNvPr id="68" name="Textfeld 12"/>
                  <p:cNvSpPr txBox="1"/>
                  <p:nvPr/>
                </p:nvSpPr>
                <p:spPr>
                  <a:xfrm>
                    <a:off x="1981200" y="3331216"/>
                    <a:ext cx="245208" cy="295904"/>
                  </a:xfrm>
                  <a:prstGeom prst="rect">
                    <a:avLst/>
                  </a:prstGeom>
                  <a:noFill/>
                  <a:ln>
                    <a:noFill/>
                  </a:ln>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smtClean="0">
                        <a:solidFill>
                          <a:srgbClr val="FF7900"/>
                        </a:solidFill>
                        <a:effectLst/>
                        <a:latin typeface="Arial"/>
                        <a:ea typeface="MS PGothic"/>
                        <a:cs typeface="Times New Roman"/>
                      </a:rPr>
                      <a:t>-</a:t>
                    </a:r>
                    <a:endParaRPr lang="en-GB" sz="1200" b="1" dirty="0">
                      <a:solidFill>
                        <a:srgbClr val="FF7900"/>
                      </a:solidFill>
                      <a:effectLst/>
                      <a:latin typeface="Times New Roman"/>
                      <a:ea typeface="SimSun"/>
                    </a:endParaRPr>
                  </a:p>
                </p:txBody>
              </p:sp>
            </p:grpSp>
            <p:sp>
              <p:nvSpPr>
                <p:cNvPr id="64" name="Ellipse 18"/>
                <p:cNvSpPr/>
                <p:nvPr/>
              </p:nvSpPr>
              <p:spPr bwMode="auto">
                <a:xfrm>
                  <a:off x="1952568" y="3731971"/>
                  <a:ext cx="178617" cy="166452"/>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grpSp>
          <p:grpSp>
            <p:nvGrpSpPr>
              <p:cNvPr id="36" name="Group 17"/>
              <p:cNvGrpSpPr/>
              <p:nvPr/>
            </p:nvGrpSpPr>
            <p:grpSpPr>
              <a:xfrm rot="5400000">
                <a:off x="2292424" y="2240251"/>
                <a:ext cx="861339" cy="924625"/>
                <a:chOff x="1569579" y="3331216"/>
                <a:chExt cx="888007" cy="953252"/>
              </a:xfrm>
            </p:grpSpPr>
            <p:sp>
              <p:nvSpPr>
                <p:cNvPr id="59" name="Chord 40"/>
                <p:cNvSpPr/>
                <p:nvPr/>
              </p:nvSpPr>
              <p:spPr bwMode="auto">
                <a:xfrm rot="12106165">
                  <a:off x="1569579" y="3375673"/>
                  <a:ext cx="879049" cy="879049"/>
                </a:xfrm>
                <a:prstGeom prst="chord">
                  <a:avLst>
                    <a:gd name="adj1" fmla="val 14837686"/>
                    <a:gd name="adj2" fmla="val 14571132"/>
                  </a:avLst>
                </a:prstGeom>
                <a:solidFill>
                  <a:srgbClr val="CCD6DE">
                    <a:alpha val="50196"/>
                  </a:srgbClr>
                </a:solidFill>
                <a:ln w="9525" cap="flat" cmpd="sng" algn="ctr">
                  <a:solidFill>
                    <a:srgbClr val="EAEAE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cxnSp>
              <p:nvCxnSpPr>
                <p:cNvPr id="60" name="Straight Arrow Connector 41"/>
                <p:cNvCxnSpPr/>
                <p:nvPr/>
              </p:nvCxnSpPr>
              <p:spPr bwMode="auto">
                <a:xfrm>
                  <a:off x="2131185" y="3815197"/>
                  <a:ext cx="326401" cy="0"/>
                </a:xfrm>
                <a:prstGeom prst="straightConnector1">
                  <a:avLst/>
                </a:prstGeom>
                <a:ln w="28575">
                  <a:solidFill>
                    <a:srgbClr val="003359"/>
                  </a:solidFill>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61" name="Textfeld 12"/>
                <p:cNvSpPr txBox="1"/>
                <p:nvPr/>
              </p:nvSpPr>
              <p:spPr>
                <a:xfrm>
                  <a:off x="1981200" y="3988564"/>
                  <a:ext cx="245208" cy="295904"/>
                </a:xfrm>
                <a:prstGeom prst="rect">
                  <a:avLst/>
                </a:prstGeom>
                <a:noFill/>
                <a:ln>
                  <a:noFill/>
                </a:ln>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smtClean="0">
                      <a:solidFill>
                        <a:srgbClr val="003359"/>
                      </a:solidFill>
                      <a:effectLst/>
                      <a:latin typeface="Arial"/>
                      <a:ea typeface="MS PGothic"/>
                      <a:cs typeface="Times New Roman"/>
                    </a:rPr>
                    <a:t>+</a:t>
                  </a:r>
                  <a:endParaRPr lang="en-GB" sz="1200" b="1" dirty="0">
                    <a:solidFill>
                      <a:srgbClr val="003359"/>
                    </a:solidFill>
                    <a:effectLst/>
                    <a:latin typeface="Times New Roman"/>
                    <a:ea typeface="SimSun"/>
                  </a:endParaRPr>
                </a:p>
              </p:txBody>
            </p:sp>
            <p:sp>
              <p:nvSpPr>
                <p:cNvPr id="62" name="Textfeld 12"/>
                <p:cNvSpPr txBox="1"/>
                <p:nvPr/>
              </p:nvSpPr>
              <p:spPr>
                <a:xfrm>
                  <a:off x="1981200" y="3331216"/>
                  <a:ext cx="245208" cy="295904"/>
                </a:xfrm>
                <a:prstGeom prst="rect">
                  <a:avLst/>
                </a:prstGeom>
                <a:noFill/>
                <a:ln>
                  <a:noFill/>
                </a:ln>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b="1" kern="1200" dirty="0" smtClean="0">
                      <a:solidFill>
                        <a:srgbClr val="003359"/>
                      </a:solidFill>
                      <a:effectLst/>
                      <a:latin typeface="Arial"/>
                      <a:ea typeface="MS PGothic"/>
                      <a:cs typeface="Times New Roman"/>
                    </a:rPr>
                    <a:t>-</a:t>
                  </a:r>
                  <a:endParaRPr lang="en-GB" sz="1200" b="1" dirty="0">
                    <a:solidFill>
                      <a:srgbClr val="003359"/>
                    </a:solidFill>
                    <a:effectLst/>
                    <a:latin typeface="Times New Roman"/>
                    <a:ea typeface="SimSun"/>
                  </a:endParaRPr>
                </a:p>
              </p:txBody>
            </p:sp>
          </p:grpSp>
          <p:sp>
            <p:nvSpPr>
              <p:cNvPr id="37" name="Textfeld 11"/>
              <p:cNvSpPr txBox="1"/>
              <p:nvPr/>
            </p:nvSpPr>
            <p:spPr>
              <a:xfrm>
                <a:off x="2377660" y="4058560"/>
                <a:ext cx="673065" cy="28806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Tx X</a:t>
                </a:r>
                <a:endParaRPr lang="en-GB" sz="1200" dirty="0">
                  <a:solidFill>
                    <a:srgbClr val="FF7900"/>
                  </a:solidFill>
                  <a:effectLst/>
                  <a:latin typeface="Times New Roman"/>
                  <a:ea typeface="SimSun"/>
                </a:endParaRPr>
              </a:p>
            </p:txBody>
          </p:sp>
          <p:sp>
            <p:nvSpPr>
              <p:cNvPr id="38" name="Textfeld 12"/>
              <p:cNvSpPr txBox="1"/>
              <p:nvPr/>
            </p:nvSpPr>
            <p:spPr>
              <a:xfrm>
                <a:off x="2698401" y="2800058"/>
                <a:ext cx="617398" cy="28701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a:t>
                </a:r>
                <a:r>
                  <a:rPr lang="de-DE" sz="1400" kern="1200" dirty="0">
                    <a:solidFill>
                      <a:srgbClr val="003359"/>
                    </a:solidFill>
                    <a:effectLst/>
                    <a:latin typeface="Arial"/>
                    <a:ea typeface="MS PGothic"/>
                    <a:cs typeface="Times New Roman"/>
                  </a:rPr>
                  <a:t>1</a:t>
                </a:r>
                <a:endParaRPr lang="en-GB" sz="1200" dirty="0">
                  <a:solidFill>
                    <a:srgbClr val="003359"/>
                  </a:solidFill>
                  <a:effectLst/>
                  <a:latin typeface="Times New Roman"/>
                  <a:ea typeface="SimSun"/>
                </a:endParaRPr>
              </a:p>
            </p:txBody>
          </p:sp>
          <p:sp>
            <p:nvSpPr>
              <p:cNvPr id="52" name="Ellipse 18"/>
              <p:cNvSpPr/>
              <p:nvPr/>
            </p:nvSpPr>
            <p:spPr bwMode="auto">
              <a:xfrm>
                <a:off x="2620594" y="2640399"/>
                <a:ext cx="173253" cy="161453"/>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53" name="Ellipse 18"/>
              <p:cNvSpPr/>
              <p:nvPr/>
            </p:nvSpPr>
            <p:spPr bwMode="auto">
              <a:xfrm>
                <a:off x="2631638" y="3193925"/>
                <a:ext cx="173253" cy="161453"/>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54" name="Ellipse 18"/>
              <p:cNvSpPr/>
              <p:nvPr/>
            </p:nvSpPr>
            <p:spPr bwMode="auto">
              <a:xfrm>
                <a:off x="2635547" y="4410547"/>
                <a:ext cx="173253" cy="161453"/>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55" name="Ellipse 18"/>
              <p:cNvSpPr/>
              <p:nvPr/>
            </p:nvSpPr>
            <p:spPr bwMode="auto">
              <a:xfrm>
                <a:off x="2635547" y="3733800"/>
                <a:ext cx="173253" cy="161453"/>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56" name="Textfeld 12"/>
              <p:cNvSpPr txBox="1"/>
              <p:nvPr/>
            </p:nvSpPr>
            <p:spPr>
              <a:xfrm>
                <a:off x="2835390" y="3157106"/>
                <a:ext cx="617398" cy="28701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2</a:t>
                </a:r>
                <a:endParaRPr lang="en-GB" sz="1200" dirty="0">
                  <a:solidFill>
                    <a:srgbClr val="003359"/>
                  </a:solidFill>
                  <a:effectLst/>
                  <a:latin typeface="Times New Roman"/>
                  <a:ea typeface="SimSun"/>
                </a:endParaRPr>
              </a:p>
            </p:txBody>
          </p:sp>
          <p:sp>
            <p:nvSpPr>
              <p:cNvPr id="57" name="Textfeld 12"/>
              <p:cNvSpPr txBox="1"/>
              <p:nvPr/>
            </p:nvSpPr>
            <p:spPr>
              <a:xfrm>
                <a:off x="2385304" y="3514958"/>
                <a:ext cx="617398" cy="28701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3</a:t>
                </a:r>
                <a:endParaRPr lang="en-GB" sz="1200" dirty="0">
                  <a:solidFill>
                    <a:srgbClr val="003359"/>
                  </a:solidFill>
                  <a:effectLst/>
                  <a:latin typeface="Times New Roman"/>
                  <a:ea typeface="SimSun"/>
                </a:endParaRPr>
              </a:p>
            </p:txBody>
          </p:sp>
          <p:sp>
            <p:nvSpPr>
              <p:cNvPr id="58" name="Textfeld 12"/>
              <p:cNvSpPr txBox="1"/>
              <p:nvPr/>
            </p:nvSpPr>
            <p:spPr>
              <a:xfrm>
                <a:off x="2745840" y="4505493"/>
                <a:ext cx="617398" cy="28701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4</a:t>
                </a:r>
                <a:endParaRPr lang="en-GB" sz="1200" dirty="0">
                  <a:solidFill>
                    <a:srgbClr val="003359"/>
                  </a:solidFill>
                  <a:effectLst/>
                  <a:latin typeface="Times New Roman"/>
                  <a:ea typeface="SimSun"/>
                </a:endParaRPr>
              </a:p>
            </p:txBody>
          </p:sp>
        </p:grpSp>
        <p:sp>
          <p:nvSpPr>
            <p:cNvPr id="13" name="Rectangle 50"/>
            <p:cNvSpPr/>
            <p:nvPr/>
          </p:nvSpPr>
          <p:spPr>
            <a:xfrm>
              <a:off x="6493100" y="2164866"/>
              <a:ext cx="1021433" cy="276999"/>
            </a:xfrm>
            <a:prstGeom prst="rect">
              <a:avLst/>
            </a:prstGeom>
          </p:spPr>
          <p:txBody>
            <a:bodyPr wrap="none">
              <a:spAutoFit/>
            </a:bodyPr>
            <a:lstStyle/>
            <a:p>
              <a:pPr>
                <a:spcBef>
                  <a:spcPts val="0"/>
                </a:spcBef>
                <a:spcAft>
                  <a:spcPts val="0"/>
                </a:spcAft>
              </a:pPr>
              <a:r>
                <a:rPr lang="de-DE" sz="1200" dirty="0" smtClean="0">
                  <a:solidFill>
                    <a:srgbClr val="003359"/>
                  </a:solidFill>
                  <a:latin typeface="Arial"/>
                  <a:ea typeface="MS PGothic"/>
                  <a:cs typeface="Times New Roman"/>
                </a:rPr>
                <a:t>Azimuth 0°</a:t>
              </a:r>
              <a:endParaRPr lang="en-GB" sz="1200" dirty="0">
                <a:solidFill>
                  <a:srgbClr val="003359"/>
                </a:solidFill>
                <a:latin typeface="Times New Roman"/>
                <a:ea typeface="SimSun"/>
              </a:endParaRPr>
            </a:p>
          </p:txBody>
        </p:sp>
        <p:sp>
          <p:nvSpPr>
            <p:cNvPr id="14" name="Rectangle 51"/>
            <p:cNvSpPr/>
            <p:nvPr/>
          </p:nvSpPr>
          <p:spPr>
            <a:xfrm>
              <a:off x="7401583" y="3506783"/>
              <a:ext cx="1021433" cy="276999"/>
            </a:xfrm>
            <a:prstGeom prst="rect">
              <a:avLst/>
            </a:prstGeom>
          </p:spPr>
          <p:txBody>
            <a:bodyPr wrap="none">
              <a:spAutoFit/>
            </a:bodyPr>
            <a:lstStyle/>
            <a:p>
              <a:pPr>
                <a:spcBef>
                  <a:spcPts val="0"/>
                </a:spcBef>
                <a:spcAft>
                  <a:spcPts val="0"/>
                </a:spcAft>
              </a:pPr>
              <a:r>
                <a:rPr lang="de-DE" sz="1200" dirty="0" smtClean="0">
                  <a:solidFill>
                    <a:srgbClr val="FF7900"/>
                  </a:solidFill>
                  <a:latin typeface="Arial"/>
                  <a:ea typeface="MS PGothic"/>
                  <a:cs typeface="Times New Roman"/>
                </a:rPr>
                <a:t>Azimuth 0°</a:t>
              </a:r>
              <a:endParaRPr lang="en-GB" sz="1200" dirty="0">
                <a:solidFill>
                  <a:srgbClr val="FF7900"/>
                </a:solidFill>
                <a:latin typeface="Times New Roman"/>
                <a:ea typeface="SimSun"/>
              </a:endParaRPr>
            </a:p>
          </p:txBody>
        </p:sp>
        <p:sp>
          <p:nvSpPr>
            <p:cNvPr id="15" name="Ellipse 18"/>
            <p:cNvSpPr/>
            <p:nvPr/>
          </p:nvSpPr>
          <p:spPr bwMode="auto">
            <a:xfrm>
              <a:off x="7802945" y="4859430"/>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16" name="Textfeld 12"/>
            <p:cNvSpPr txBox="1"/>
            <p:nvPr/>
          </p:nvSpPr>
          <p:spPr>
            <a:xfrm>
              <a:off x="7841586" y="5051796"/>
              <a:ext cx="846124"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12</a:t>
              </a:r>
              <a:endParaRPr lang="en-GB" sz="1200" dirty="0">
                <a:solidFill>
                  <a:srgbClr val="003359"/>
                </a:solidFill>
                <a:effectLst/>
                <a:latin typeface="Times New Roman"/>
                <a:ea typeface="SimSun"/>
              </a:endParaRPr>
            </a:p>
          </p:txBody>
        </p:sp>
        <p:sp>
          <p:nvSpPr>
            <p:cNvPr id="17" name="Ellipse 18"/>
            <p:cNvSpPr/>
            <p:nvPr/>
          </p:nvSpPr>
          <p:spPr bwMode="auto">
            <a:xfrm>
              <a:off x="7802945" y="5417527"/>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18" name="Textfeld 12"/>
            <p:cNvSpPr txBox="1"/>
            <p:nvPr/>
          </p:nvSpPr>
          <p:spPr>
            <a:xfrm>
              <a:off x="7841586" y="5609386"/>
              <a:ext cx="846124"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13</a:t>
              </a:r>
              <a:endParaRPr lang="en-GB" sz="1200" dirty="0">
                <a:solidFill>
                  <a:srgbClr val="003359"/>
                </a:solidFill>
                <a:effectLst/>
                <a:latin typeface="Times New Roman"/>
                <a:ea typeface="SimSun"/>
              </a:endParaRPr>
            </a:p>
          </p:txBody>
        </p:sp>
        <p:sp>
          <p:nvSpPr>
            <p:cNvPr id="19" name="Ellipse 18"/>
            <p:cNvSpPr/>
            <p:nvPr/>
          </p:nvSpPr>
          <p:spPr bwMode="auto">
            <a:xfrm>
              <a:off x="6857901" y="4404570"/>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20" name="Textfeld 12"/>
            <p:cNvSpPr txBox="1"/>
            <p:nvPr/>
          </p:nvSpPr>
          <p:spPr>
            <a:xfrm>
              <a:off x="7009210" y="4571783"/>
              <a:ext cx="846124"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14</a:t>
              </a:r>
              <a:endParaRPr lang="en-GB" sz="1200" dirty="0">
                <a:solidFill>
                  <a:srgbClr val="003359"/>
                </a:solidFill>
                <a:effectLst/>
                <a:latin typeface="Times New Roman"/>
                <a:ea typeface="SimSun"/>
              </a:endParaRPr>
            </a:p>
          </p:txBody>
        </p:sp>
        <p:sp>
          <p:nvSpPr>
            <p:cNvPr id="21" name="Ellipse 18"/>
            <p:cNvSpPr/>
            <p:nvPr/>
          </p:nvSpPr>
          <p:spPr bwMode="auto">
            <a:xfrm>
              <a:off x="8121129" y="2945258"/>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22" name="Textfeld 12"/>
            <p:cNvSpPr txBox="1"/>
            <p:nvPr/>
          </p:nvSpPr>
          <p:spPr>
            <a:xfrm>
              <a:off x="7841586" y="3240010"/>
              <a:ext cx="846124"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10</a:t>
              </a:r>
              <a:endParaRPr lang="en-GB" sz="1200" dirty="0">
                <a:solidFill>
                  <a:srgbClr val="003359"/>
                </a:solidFill>
                <a:effectLst/>
                <a:latin typeface="Times New Roman"/>
                <a:ea typeface="SimSun"/>
              </a:endParaRPr>
            </a:p>
          </p:txBody>
        </p:sp>
        <p:sp>
          <p:nvSpPr>
            <p:cNvPr id="23" name="Ellipse 18"/>
            <p:cNvSpPr/>
            <p:nvPr/>
          </p:nvSpPr>
          <p:spPr bwMode="auto">
            <a:xfrm>
              <a:off x="8124620" y="2626329"/>
              <a:ext cx="237438" cy="221266"/>
            </a:xfrm>
            <a:prstGeom prst="ellipse">
              <a:avLst/>
            </a:prstGeom>
            <a:solidFill>
              <a:srgbClr val="003359"/>
            </a:solidFill>
            <a:ln>
              <a:solidFill>
                <a:srgbClr val="003359"/>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24" name="Textfeld 12"/>
            <p:cNvSpPr txBox="1"/>
            <p:nvPr/>
          </p:nvSpPr>
          <p:spPr>
            <a:xfrm>
              <a:off x="7987665" y="2293675"/>
              <a:ext cx="574243" cy="393349"/>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400" kern="1200" dirty="0" smtClean="0">
                  <a:solidFill>
                    <a:srgbClr val="003359"/>
                  </a:solidFill>
                  <a:effectLst/>
                  <a:latin typeface="Arial"/>
                  <a:ea typeface="MS PGothic"/>
                  <a:cs typeface="Times New Roman"/>
                </a:rPr>
                <a:t>Rx 9</a:t>
              </a:r>
              <a:endParaRPr lang="en-GB" sz="1200" dirty="0">
                <a:solidFill>
                  <a:srgbClr val="003359"/>
                </a:solidFill>
                <a:effectLst/>
                <a:latin typeface="Times New Roman"/>
                <a:ea typeface="SimSun"/>
              </a:endParaRPr>
            </a:p>
          </p:txBody>
        </p:sp>
      </p:grpSp>
      <p:sp>
        <p:nvSpPr>
          <p:cNvPr id="69" name="Rechteck 68"/>
          <p:cNvSpPr/>
          <p:nvPr/>
        </p:nvSpPr>
        <p:spPr bwMode="auto">
          <a:xfrm>
            <a:off x="7778911" y="3065133"/>
            <a:ext cx="82759" cy="44601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70" name="Rechteck 69"/>
          <p:cNvSpPr/>
          <p:nvPr/>
        </p:nvSpPr>
        <p:spPr bwMode="auto">
          <a:xfrm>
            <a:off x="8166784" y="3059339"/>
            <a:ext cx="82759" cy="44601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71"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77585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graphicFrame>
        <p:nvGraphicFramePr>
          <p:cNvPr id="5" name="Tabelle 4"/>
          <p:cNvGraphicFramePr>
            <a:graphicFrameLocks noGrp="1"/>
          </p:cNvGraphicFramePr>
          <p:nvPr>
            <p:extLst>
              <p:ext uri="{D42A27DB-BD31-4B8C-83A1-F6EECF244321}">
                <p14:modId xmlns:p14="http://schemas.microsoft.com/office/powerpoint/2010/main" xmlns="" val="2794173871"/>
              </p:ext>
            </p:extLst>
          </p:nvPr>
        </p:nvGraphicFramePr>
        <p:xfrm>
          <a:off x="685800" y="2060848"/>
          <a:ext cx="7632849" cy="4053840"/>
        </p:xfrm>
        <a:graphic>
          <a:graphicData uri="http://schemas.openxmlformats.org/drawingml/2006/table">
            <a:tbl>
              <a:tblPr firstRow="1" bandRow="1">
                <a:tableStyleId>{5940675A-B579-460E-94D1-54222C63F5DA}</a:tableStyleId>
              </a:tblPr>
              <a:tblGrid>
                <a:gridCol w="648071">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92089">
                  <a:extLst>
                    <a:ext uri="{9D8B030D-6E8A-4147-A177-3AD203B41FA5}">
                      <a16:colId xmlns:a16="http://schemas.microsoft.com/office/drawing/2014/main" xmlns="" val="20004"/>
                    </a:ext>
                  </a:extLst>
                </a:gridCol>
                <a:gridCol w="1008111">
                  <a:extLst>
                    <a:ext uri="{9D8B030D-6E8A-4147-A177-3AD203B41FA5}">
                      <a16:colId xmlns:a16="http://schemas.microsoft.com/office/drawing/2014/main" xmlns="" val="20005"/>
                    </a:ext>
                  </a:extLst>
                </a:gridCol>
                <a:gridCol w="936105">
                  <a:extLst>
                    <a:ext uri="{9D8B030D-6E8A-4147-A177-3AD203B41FA5}">
                      <a16:colId xmlns:a16="http://schemas.microsoft.com/office/drawing/2014/main" xmlns="" val="20006"/>
                    </a:ext>
                  </a:extLst>
                </a:gridCol>
                <a:gridCol w="1008111">
                  <a:extLst>
                    <a:ext uri="{9D8B030D-6E8A-4147-A177-3AD203B41FA5}">
                      <a16:colId xmlns:a16="http://schemas.microsoft.com/office/drawing/2014/main" xmlns="" val="20007"/>
                    </a:ext>
                  </a:extLst>
                </a:gridCol>
                <a:gridCol w="936106">
                  <a:extLst>
                    <a:ext uri="{9D8B030D-6E8A-4147-A177-3AD203B41FA5}">
                      <a16:colId xmlns:a16="http://schemas.microsoft.com/office/drawing/2014/main" xmlns="" val="20008"/>
                    </a:ext>
                  </a:extLst>
                </a:gridCol>
              </a:tblGrid>
              <a:tr h="249046">
                <a:tc>
                  <a:txBody>
                    <a:bodyPr/>
                    <a:lstStyle/>
                    <a:p>
                      <a:pPr algn="ctr"/>
                      <a:r>
                        <a:rPr lang="de-DE" sz="1300" dirty="0" err="1" smtClean="0"/>
                        <a:t>Tx</a:t>
                      </a:r>
                      <a:endParaRPr lang="de-DE" sz="1300" dirty="0"/>
                    </a:p>
                  </a:txBody>
                  <a:tcPr/>
                </a:tc>
                <a:tc>
                  <a:txBody>
                    <a:bodyPr/>
                    <a:lstStyle/>
                    <a:p>
                      <a:pPr algn="ctr"/>
                      <a:r>
                        <a:rPr lang="de-DE" sz="1300" dirty="0" err="1" smtClean="0"/>
                        <a:t>Rx</a:t>
                      </a:r>
                      <a:endParaRPr lang="de-DE" sz="1300" dirty="0"/>
                    </a:p>
                  </a:txBody>
                  <a:tcPr/>
                </a:tc>
                <a:tc>
                  <a:txBody>
                    <a:bodyPr/>
                    <a:lstStyle/>
                    <a:p>
                      <a:pPr algn="ctr"/>
                      <a:r>
                        <a:rPr lang="de-DE" sz="1300" dirty="0" err="1" smtClean="0"/>
                        <a:t>Visibility</a:t>
                      </a:r>
                      <a:endParaRPr lang="de-DE" sz="1300" dirty="0"/>
                    </a:p>
                  </a:txBody>
                  <a:tcPr/>
                </a:tc>
                <a:tc>
                  <a:txBody>
                    <a:bodyPr/>
                    <a:lstStyle/>
                    <a:p>
                      <a:pPr algn="ctr"/>
                      <a:r>
                        <a:rPr lang="de-DE" sz="1300" dirty="0" smtClean="0"/>
                        <a:t>DS [</a:t>
                      </a:r>
                      <a:r>
                        <a:rPr lang="de-DE" sz="1300" dirty="0" err="1" smtClean="0"/>
                        <a:t>ns</a:t>
                      </a:r>
                      <a:r>
                        <a:rPr lang="de-DE" sz="1300" dirty="0" smtClean="0"/>
                        <a:t>]</a:t>
                      </a:r>
                      <a:endParaRPr lang="de-DE" sz="1300" dirty="0"/>
                    </a:p>
                  </a:txBody>
                  <a:tcPr/>
                </a:tc>
                <a:tc>
                  <a:txBody>
                    <a:bodyPr/>
                    <a:lstStyle/>
                    <a:p>
                      <a:pPr algn="ctr"/>
                      <a:r>
                        <a:rPr lang="de-DE" sz="1300" dirty="0" smtClean="0"/>
                        <a:t>ED [</a:t>
                      </a:r>
                      <a:r>
                        <a:rPr lang="de-DE" sz="1300" dirty="0" err="1" smtClean="0"/>
                        <a:t>ns</a:t>
                      </a:r>
                      <a:r>
                        <a:rPr lang="de-DE" sz="1300" dirty="0" smtClean="0"/>
                        <a:t>]</a:t>
                      </a:r>
                      <a:endParaRPr lang="de-DE" sz="1300" dirty="0"/>
                    </a:p>
                  </a:txBody>
                  <a:tcPr/>
                </a:tc>
                <a:tc>
                  <a:txBody>
                    <a:bodyPr/>
                    <a:lstStyle/>
                    <a:p>
                      <a:pPr algn="ctr"/>
                      <a:r>
                        <a:rPr lang="de-DE" sz="1300" dirty="0" err="1" smtClean="0"/>
                        <a:t>Tx</a:t>
                      </a:r>
                      <a:r>
                        <a:rPr lang="de-DE" sz="1300" baseline="0" dirty="0" smtClean="0"/>
                        <a:t> </a:t>
                      </a:r>
                      <a:r>
                        <a:rPr lang="de-DE" sz="1300" baseline="0" dirty="0" err="1" smtClean="0"/>
                        <a:t>Az</a:t>
                      </a:r>
                      <a:r>
                        <a:rPr lang="de-DE" sz="1300" baseline="0" dirty="0" smtClean="0"/>
                        <a:t> [°]</a:t>
                      </a:r>
                      <a:endParaRPr lang="de-DE" sz="1300" dirty="0"/>
                    </a:p>
                  </a:txBody>
                  <a:tcPr/>
                </a:tc>
                <a:tc>
                  <a:txBody>
                    <a:bodyPr/>
                    <a:lstStyle/>
                    <a:p>
                      <a:pPr algn="ctr"/>
                      <a:r>
                        <a:rPr lang="de-DE" sz="1300" dirty="0" err="1" smtClean="0"/>
                        <a:t>Tx</a:t>
                      </a:r>
                      <a:r>
                        <a:rPr lang="de-DE" sz="1300" dirty="0" smtClean="0"/>
                        <a:t> </a:t>
                      </a:r>
                      <a:r>
                        <a:rPr lang="de-DE" sz="1300" dirty="0" err="1" smtClean="0"/>
                        <a:t>El</a:t>
                      </a:r>
                      <a:r>
                        <a:rPr lang="de-DE" sz="1300" dirty="0" smtClean="0"/>
                        <a:t> [°]</a:t>
                      </a:r>
                      <a:endParaRPr lang="de-DE" sz="1300" dirty="0"/>
                    </a:p>
                  </a:txBody>
                  <a:tcPr/>
                </a:tc>
                <a:tc>
                  <a:txBody>
                    <a:bodyPr/>
                    <a:lstStyle/>
                    <a:p>
                      <a:pPr algn="ctr"/>
                      <a:r>
                        <a:rPr lang="de-DE" sz="1300" dirty="0" err="1" smtClean="0"/>
                        <a:t>Rx</a:t>
                      </a:r>
                      <a:r>
                        <a:rPr lang="de-DE" sz="1300" dirty="0" smtClean="0"/>
                        <a:t> </a:t>
                      </a:r>
                      <a:r>
                        <a:rPr lang="de-DE" sz="1300" dirty="0" err="1" smtClean="0"/>
                        <a:t>Az</a:t>
                      </a:r>
                      <a:r>
                        <a:rPr lang="de-DE" sz="1300" dirty="0" smtClean="0"/>
                        <a:t> [°]</a:t>
                      </a:r>
                      <a:endParaRPr lang="de-DE" sz="1300" dirty="0"/>
                    </a:p>
                  </a:txBody>
                  <a:tcPr/>
                </a:tc>
                <a:tc>
                  <a:txBody>
                    <a:bodyPr/>
                    <a:lstStyle/>
                    <a:p>
                      <a:pPr algn="ctr"/>
                      <a:r>
                        <a:rPr lang="de-DE" sz="1300" dirty="0" err="1" smtClean="0"/>
                        <a:t>Prx</a:t>
                      </a:r>
                      <a:r>
                        <a:rPr lang="de-DE" sz="1300" dirty="0" smtClean="0"/>
                        <a:t> [dB]</a:t>
                      </a:r>
                      <a:endParaRPr lang="de-DE" sz="1300" dirty="0"/>
                    </a:p>
                  </a:txBody>
                  <a:tcPr/>
                </a:tc>
                <a:extLst>
                  <a:ext uri="{0D108BD9-81ED-4DB2-BD59-A6C34878D82A}">
                    <a16:rowId xmlns:a16="http://schemas.microsoft.com/office/drawing/2014/main" xmlns="" val="10000"/>
                  </a:ext>
                </a:extLst>
              </a:tr>
              <a:tr h="210836">
                <a:tc>
                  <a:txBody>
                    <a:bodyPr/>
                    <a:lstStyle/>
                    <a:p>
                      <a:pPr algn="ctr"/>
                      <a:r>
                        <a:rPr lang="de-DE" sz="1300" dirty="0" smtClean="0"/>
                        <a:t>1</a:t>
                      </a:r>
                      <a:endParaRPr lang="de-DE" sz="1300" dirty="0"/>
                    </a:p>
                  </a:txBody>
                  <a:tcPr/>
                </a:tc>
                <a:tc>
                  <a:txBody>
                    <a:bodyPr/>
                    <a:lstStyle/>
                    <a:p>
                      <a:pPr algn="ctr"/>
                      <a:r>
                        <a:rPr lang="de-DE" sz="1300" dirty="0" smtClean="0"/>
                        <a:t>1</a:t>
                      </a:r>
                      <a:endParaRPr lang="de-DE" sz="1300" dirty="0"/>
                    </a:p>
                  </a:txBody>
                  <a:tcPr/>
                </a:tc>
                <a:tc>
                  <a:txBody>
                    <a:bodyPr/>
                    <a:lstStyle/>
                    <a:p>
                      <a:pPr algn="ctr"/>
                      <a:r>
                        <a:rPr lang="de-DE" sz="1300" dirty="0" err="1" smtClean="0"/>
                        <a:t>NaLOS</a:t>
                      </a:r>
                      <a:endParaRPr lang="de-DE" sz="1300" dirty="0"/>
                    </a:p>
                  </a:txBody>
                  <a:tcPr/>
                </a:tc>
                <a:tc>
                  <a:txBody>
                    <a:bodyPr/>
                    <a:lstStyle/>
                    <a:p>
                      <a:pPr algn="ctr"/>
                      <a:r>
                        <a:rPr lang="de-DE" sz="1300" dirty="0" smtClean="0"/>
                        <a:t>25,99</a:t>
                      </a:r>
                      <a:endParaRPr lang="de-DE" sz="1300" dirty="0"/>
                    </a:p>
                  </a:txBody>
                  <a:tcPr/>
                </a:tc>
                <a:tc>
                  <a:txBody>
                    <a:bodyPr/>
                    <a:lstStyle/>
                    <a:p>
                      <a:pPr algn="ctr"/>
                      <a:r>
                        <a:rPr lang="de-DE" sz="1300" dirty="0" smtClean="0"/>
                        <a:t>161,72</a:t>
                      </a:r>
                      <a:endParaRPr lang="de-DE" sz="1300" dirty="0"/>
                    </a:p>
                  </a:txBody>
                  <a:tcPr/>
                </a:tc>
                <a:tc>
                  <a:txBody>
                    <a:bodyPr/>
                    <a:lstStyle/>
                    <a:p>
                      <a:pPr algn="ctr"/>
                      <a:r>
                        <a:rPr lang="de-DE" sz="1300" dirty="0" smtClean="0"/>
                        <a:t>71,59</a:t>
                      </a:r>
                      <a:endParaRPr lang="de-DE" sz="1300" dirty="0"/>
                    </a:p>
                  </a:txBody>
                  <a:tcPr/>
                </a:tc>
                <a:tc>
                  <a:txBody>
                    <a:bodyPr/>
                    <a:lstStyle/>
                    <a:p>
                      <a:pPr algn="ctr"/>
                      <a:r>
                        <a:rPr lang="de-DE" sz="1300" dirty="0" smtClean="0"/>
                        <a:t>56,07</a:t>
                      </a:r>
                      <a:endParaRPr lang="de-DE" sz="1300" dirty="0"/>
                    </a:p>
                  </a:txBody>
                  <a:tcPr/>
                </a:tc>
                <a:tc>
                  <a:txBody>
                    <a:bodyPr/>
                    <a:lstStyle/>
                    <a:p>
                      <a:pPr algn="ctr"/>
                      <a:r>
                        <a:rPr lang="de-DE" sz="1300" dirty="0" smtClean="0"/>
                        <a:t>85,69</a:t>
                      </a:r>
                      <a:endParaRPr lang="de-DE" sz="1300" dirty="0"/>
                    </a:p>
                  </a:txBody>
                  <a:tcPr/>
                </a:tc>
                <a:tc>
                  <a:txBody>
                    <a:bodyPr/>
                    <a:lstStyle/>
                    <a:p>
                      <a:pPr algn="ctr"/>
                      <a:r>
                        <a:rPr lang="de-DE" sz="1300" dirty="0" smtClean="0"/>
                        <a:t>-1,81</a:t>
                      </a:r>
                      <a:endParaRPr lang="de-DE" sz="1300" dirty="0"/>
                    </a:p>
                  </a:txBody>
                  <a:tcPr/>
                </a:tc>
                <a:extLst>
                  <a:ext uri="{0D108BD9-81ED-4DB2-BD59-A6C34878D82A}">
                    <a16:rowId xmlns:a16="http://schemas.microsoft.com/office/drawing/2014/main" xmlns="" val="10001"/>
                  </a:ext>
                </a:extLst>
              </a:tr>
              <a:tr h="210836">
                <a:tc>
                  <a:txBody>
                    <a:bodyPr/>
                    <a:lstStyle/>
                    <a:p>
                      <a:pPr algn="ctr"/>
                      <a:r>
                        <a:rPr lang="de-DE" sz="1300" dirty="0" smtClean="0"/>
                        <a:t>1</a:t>
                      </a:r>
                      <a:endParaRPr lang="de-DE" sz="1300" dirty="0"/>
                    </a:p>
                  </a:txBody>
                  <a:tcPr/>
                </a:tc>
                <a:tc>
                  <a:txBody>
                    <a:bodyPr/>
                    <a:lstStyle/>
                    <a:p>
                      <a:pPr algn="ctr"/>
                      <a:r>
                        <a:rPr lang="de-DE" sz="1300" dirty="0" smtClean="0"/>
                        <a:t>2</a:t>
                      </a:r>
                      <a:endParaRPr lang="de-DE" sz="1300" dirty="0"/>
                    </a:p>
                  </a:txBody>
                  <a:tcPr/>
                </a:tc>
                <a:tc>
                  <a:txBody>
                    <a:bodyPr/>
                    <a:lstStyle/>
                    <a:p>
                      <a:pPr algn="ctr"/>
                      <a:r>
                        <a:rPr lang="de-DE" sz="1300" dirty="0" err="1" smtClean="0"/>
                        <a:t>NaLOS</a:t>
                      </a:r>
                      <a:endParaRPr lang="de-DE" sz="1300" dirty="0"/>
                    </a:p>
                  </a:txBody>
                  <a:tcPr/>
                </a:tc>
                <a:tc>
                  <a:txBody>
                    <a:bodyPr/>
                    <a:lstStyle/>
                    <a:p>
                      <a:pPr algn="ctr"/>
                      <a:r>
                        <a:rPr lang="de-DE" sz="1300" dirty="0" smtClean="0"/>
                        <a:t>32,66</a:t>
                      </a:r>
                      <a:endParaRPr lang="de-DE" sz="1300" dirty="0"/>
                    </a:p>
                  </a:txBody>
                  <a:tcPr/>
                </a:tc>
                <a:tc>
                  <a:txBody>
                    <a:bodyPr/>
                    <a:lstStyle/>
                    <a:p>
                      <a:pPr algn="ctr"/>
                      <a:r>
                        <a:rPr lang="de-DE" sz="1300" dirty="0" smtClean="0"/>
                        <a:t>207,45</a:t>
                      </a:r>
                      <a:endParaRPr lang="de-DE" sz="1300" dirty="0"/>
                    </a:p>
                  </a:txBody>
                  <a:tcPr/>
                </a:tc>
                <a:tc>
                  <a:txBody>
                    <a:bodyPr/>
                    <a:lstStyle/>
                    <a:p>
                      <a:pPr algn="ctr"/>
                      <a:r>
                        <a:rPr lang="de-DE" sz="1300" dirty="0" smtClean="0"/>
                        <a:t>67,52</a:t>
                      </a:r>
                      <a:endParaRPr lang="de-DE" sz="1300" dirty="0"/>
                    </a:p>
                  </a:txBody>
                  <a:tcPr/>
                </a:tc>
                <a:tc>
                  <a:txBody>
                    <a:bodyPr/>
                    <a:lstStyle/>
                    <a:p>
                      <a:pPr algn="ctr"/>
                      <a:r>
                        <a:rPr lang="de-DE" sz="1300" dirty="0" smtClean="0"/>
                        <a:t>55,09</a:t>
                      </a:r>
                      <a:endParaRPr lang="de-DE" sz="1300" dirty="0"/>
                    </a:p>
                  </a:txBody>
                  <a:tcPr/>
                </a:tc>
                <a:tc>
                  <a:txBody>
                    <a:bodyPr/>
                    <a:lstStyle/>
                    <a:p>
                      <a:pPr algn="ctr"/>
                      <a:r>
                        <a:rPr lang="de-DE" sz="1300" dirty="0" smtClean="0"/>
                        <a:t>79,99</a:t>
                      </a:r>
                      <a:endParaRPr lang="de-DE" sz="1300" dirty="0"/>
                    </a:p>
                  </a:txBody>
                  <a:tcPr/>
                </a:tc>
                <a:tc>
                  <a:txBody>
                    <a:bodyPr/>
                    <a:lstStyle/>
                    <a:p>
                      <a:pPr algn="ctr"/>
                      <a:r>
                        <a:rPr lang="de-DE" sz="1300" dirty="0" smtClean="0"/>
                        <a:t>-2,27</a:t>
                      </a:r>
                      <a:endParaRPr lang="de-DE" sz="1300" dirty="0"/>
                    </a:p>
                  </a:txBody>
                  <a:tcPr/>
                </a:tc>
                <a:extLst>
                  <a:ext uri="{0D108BD9-81ED-4DB2-BD59-A6C34878D82A}">
                    <a16:rowId xmlns:a16="http://schemas.microsoft.com/office/drawing/2014/main" xmlns="" val="10002"/>
                  </a:ext>
                </a:extLst>
              </a:tr>
              <a:tr h="210836">
                <a:tc>
                  <a:txBody>
                    <a:bodyPr/>
                    <a:lstStyle/>
                    <a:p>
                      <a:pPr algn="ctr"/>
                      <a:r>
                        <a:rPr lang="de-DE" sz="1300" dirty="0" smtClean="0"/>
                        <a:t>1</a:t>
                      </a:r>
                      <a:endParaRPr lang="de-DE" sz="1300" dirty="0"/>
                    </a:p>
                  </a:txBody>
                  <a:tcPr/>
                </a:tc>
                <a:tc>
                  <a:txBody>
                    <a:bodyPr/>
                    <a:lstStyle/>
                    <a:p>
                      <a:pPr algn="ctr"/>
                      <a:r>
                        <a:rPr lang="de-DE" sz="1300" dirty="0" smtClean="0"/>
                        <a:t>3</a:t>
                      </a:r>
                      <a:endParaRPr lang="de-DE" sz="1300" dirty="0"/>
                    </a:p>
                  </a:txBody>
                  <a:tcPr/>
                </a:tc>
                <a:tc>
                  <a:txBody>
                    <a:bodyPr/>
                    <a:lstStyle/>
                    <a:p>
                      <a:pPr algn="ctr"/>
                      <a:r>
                        <a:rPr lang="de-DE" sz="1300" dirty="0" err="1" smtClean="0"/>
                        <a:t>NaLOS</a:t>
                      </a:r>
                      <a:endParaRPr lang="de-DE" sz="1300" dirty="0"/>
                    </a:p>
                  </a:txBody>
                  <a:tcPr/>
                </a:tc>
                <a:tc>
                  <a:txBody>
                    <a:bodyPr/>
                    <a:lstStyle/>
                    <a:p>
                      <a:pPr algn="ctr"/>
                      <a:r>
                        <a:rPr lang="de-DE" sz="1300" dirty="0" smtClean="0"/>
                        <a:t>39,82</a:t>
                      </a:r>
                      <a:endParaRPr lang="de-DE" sz="1300" dirty="0"/>
                    </a:p>
                  </a:txBody>
                  <a:tcPr/>
                </a:tc>
                <a:tc>
                  <a:txBody>
                    <a:bodyPr/>
                    <a:lstStyle/>
                    <a:p>
                      <a:pPr algn="ctr"/>
                      <a:r>
                        <a:rPr lang="de-DE" sz="1300" dirty="0" smtClean="0"/>
                        <a:t>142,15</a:t>
                      </a:r>
                      <a:endParaRPr lang="de-DE" sz="1300" dirty="0"/>
                    </a:p>
                  </a:txBody>
                  <a:tcPr/>
                </a:tc>
                <a:tc>
                  <a:txBody>
                    <a:bodyPr/>
                    <a:lstStyle/>
                    <a:p>
                      <a:pPr algn="ctr"/>
                      <a:r>
                        <a:rPr lang="de-DE" sz="1300" dirty="0" smtClean="0"/>
                        <a:t>65,09</a:t>
                      </a:r>
                      <a:endParaRPr lang="de-DE" sz="1300" dirty="0"/>
                    </a:p>
                  </a:txBody>
                  <a:tcPr/>
                </a:tc>
                <a:tc>
                  <a:txBody>
                    <a:bodyPr/>
                    <a:lstStyle/>
                    <a:p>
                      <a:pPr algn="ctr"/>
                      <a:r>
                        <a:rPr lang="de-DE" sz="1300" dirty="0" smtClean="0"/>
                        <a:t>49,19</a:t>
                      </a:r>
                      <a:endParaRPr lang="de-DE" sz="1300" dirty="0"/>
                    </a:p>
                  </a:txBody>
                  <a:tcPr/>
                </a:tc>
                <a:tc>
                  <a:txBody>
                    <a:bodyPr/>
                    <a:lstStyle/>
                    <a:p>
                      <a:pPr algn="ctr"/>
                      <a:r>
                        <a:rPr lang="de-DE" sz="1300" dirty="0" smtClean="0"/>
                        <a:t>83,05</a:t>
                      </a:r>
                      <a:endParaRPr lang="de-DE" sz="1300" dirty="0"/>
                    </a:p>
                  </a:txBody>
                  <a:tcPr/>
                </a:tc>
                <a:tc>
                  <a:txBody>
                    <a:bodyPr/>
                    <a:lstStyle/>
                    <a:p>
                      <a:pPr algn="ctr"/>
                      <a:r>
                        <a:rPr lang="de-DE" sz="1300" dirty="0" smtClean="0"/>
                        <a:t>-2,44</a:t>
                      </a:r>
                      <a:endParaRPr lang="de-DE" sz="1300" dirty="0"/>
                    </a:p>
                  </a:txBody>
                  <a:tcPr/>
                </a:tc>
                <a:extLst>
                  <a:ext uri="{0D108BD9-81ED-4DB2-BD59-A6C34878D82A}">
                    <a16:rowId xmlns:a16="http://schemas.microsoft.com/office/drawing/2014/main" xmlns="" val="10003"/>
                  </a:ext>
                </a:extLst>
              </a:tr>
              <a:tr h="210836">
                <a:tc>
                  <a:txBody>
                    <a:bodyPr/>
                    <a:lstStyle/>
                    <a:p>
                      <a:pPr algn="ctr"/>
                      <a:r>
                        <a:rPr lang="de-DE" sz="1300" dirty="0" smtClean="0"/>
                        <a:t>1</a:t>
                      </a:r>
                      <a:endParaRPr lang="de-DE" sz="1300" dirty="0"/>
                    </a:p>
                  </a:txBody>
                  <a:tcPr/>
                </a:tc>
                <a:tc>
                  <a:txBody>
                    <a:bodyPr/>
                    <a:lstStyle/>
                    <a:p>
                      <a:pPr algn="ctr"/>
                      <a:r>
                        <a:rPr lang="de-DE" sz="1300" dirty="0" smtClean="0"/>
                        <a:t>4</a:t>
                      </a:r>
                      <a:endParaRPr lang="de-DE" sz="1300" dirty="0"/>
                    </a:p>
                  </a:txBody>
                  <a:tcPr/>
                </a:tc>
                <a:tc>
                  <a:txBody>
                    <a:bodyPr/>
                    <a:lstStyle/>
                    <a:p>
                      <a:pPr algn="ctr"/>
                      <a:r>
                        <a:rPr lang="de-DE" sz="1300" dirty="0" err="1" smtClean="0"/>
                        <a:t>NaLOS</a:t>
                      </a:r>
                      <a:endParaRPr lang="de-DE" sz="1300" dirty="0"/>
                    </a:p>
                  </a:txBody>
                  <a:tcPr/>
                </a:tc>
                <a:tc>
                  <a:txBody>
                    <a:bodyPr/>
                    <a:lstStyle/>
                    <a:p>
                      <a:pPr algn="ctr"/>
                      <a:r>
                        <a:rPr lang="de-DE" sz="1300" dirty="0" smtClean="0"/>
                        <a:t>40,03</a:t>
                      </a:r>
                      <a:endParaRPr lang="de-DE" sz="1300" dirty="0"/>
                    </a:p>
                  </a:txBody>
                  <a:tcPr/>
                </a:tc>
                <a:tc>
                  <a:txBody>
                    <a:bodyPr/>
                    <a:lstStyle/>
                    <a:p>
                      <a:pPr algn="ctr"/>
                      <a:r>
                        <a:rPr lang="de-DE" sz="1300" dirty="0" smtClean="0"/>
                        <a:t>155,09</a:t>
                      </a:r>
                      <a:endParaRPr lang="de-DE" sz="1300" dirty="0"/>
                    </a:p>
                  </a:txBody>
                  <a:tcPr/>
                </a:tc>
                <a:tc>
                  <a:txBody>
                    <a:bodyPr/>
                    <a:lstStyle/>
                    <a:p>
                      <a:pPr algn="ctr"/>
                      <a:r>
                        <a:rPr lang="de-DE" sz="1300" dirty="0" smtClean="0"/>
                        <a:t>65,66</a:t>
                      </a:r>
                      <a:endParaRPr lang="de-DE" sz="1300" dirty="0"/>
                    </a:p>
                  </a:txBody>
                  <a:tcPr/>
                </a:tc>
                <a:tc>
                  <a:txBody>
                    <a:bodyPr/>
                    <a:lstStyle/>
                    <a:p>
                      <a:pPr algn="ctr"/>
                      <a:r>
                        <a:rPr lang="de-DE" sz="1300" dirty="0" smtClean="0"/>
                        <a:t>49,51</a:t>
                      </a:r>
                      <a:endParaRPr lang="de-DE" sz="1300" dirty="0"/>
                    </a:p>
                  </a:txBody>
                  <a:tcPr/>
                </a:tc>
                <a:tc>
                  <a:txBody>
                    <a:bodyPr/>
                    <a:lstStyle/>
                    <a:p>
                      <a:pPr algn="ctr"/>
                      <a:r>
                        <a:rPr lang="de-DE" sz="1300" dirty="0" smtClean="0"/>
                        <a:t>77,27</a:t>
                      </a:r>
                      <a:endParaRPr lang="de-DE" sz="1300" dirty="0"/>
                    </a:p>
                  </a:txBody>
                  <a:tcPr/>
                </a:tc>
                <a:tc>
                  <a:txBody>
                    <a:bodyPr/>
                    <a:lstStyle/>
                    <a:p>
                      <a:pPr algn="ctr"/>
                      <a:r>
                        <a:rPr lang="de-DE" sz="1300" dirty="0" smtClean="0"/>
                        <a:t>-0,88</a:t>
                      </a:r>
                      <a:endParaRPr lang="de-DE" sz="1300" dirty="0"/>
                    </a:p>
                  </a:txBody>
                  <a:tcPr/>
                </a:tc>
                <a:extLst>
                  <a:ext uri="{0D108BD9-81ED-4DB2-BD59-A6C34878D82A}">
                    <a16:rowId xmlns:a16="http://schemas.microsoft.com/office/drawing/2014/main" xmlns="" val="10004"/>
                  </a:ext>
                </a:extLst>
              </a:tr>
              <a:tr h="210836">
                <a:tc>
                  <a:txBody>
                    <a:bodyPr/>
                    <a:lstStyle/>
                    <a:p>
                      <a:pPr algn="ctr"/>
                      <a:r>
                        <a:rPr lang="de-DE" sz="1300" dirty="0" smtClean="0"/>
                        <a:t>1</a:t>
                      </a:r>
                      <a:endParaRPr lang="de-DE" sz="1300" dirty="0"/>
                    </a:p>
                  </a:txBody>
                  <a:tcPr/>
                </a:tc>
                <a:tc>
                  <a:txBody>
                    <a:bodyPr/>
                    <a:lstStyle/>
                    <a:p>
                      <a:pPr algn="ctr"/>
                      <a:r>
                        <a:rPr lang="de-DE" sz="1300" dirty="0" smtClean="0"/>
                        <a:t>9</a:t>
                      </a:r>
                      <a:endParaRPr lang="de-DE" sz="1300" dirty="0"/>
                    </a:p>
                  </a:txBody>
                  <a:tcPr/>
                </a:tc>
                <a:tc>
                  <a:txBody>
                    <a:bodyPr/>
                    <a:lstStyle/>
                    <a:p>
                      <a:pPr algn="ctr"/>
                      <a:r>
                        <a:rPr lang="de-DE" sz="1300" dirty="0" smtClean="0"/>
                        <a:t>NLOS</a:t>
                      </a:r>
                      <a:endParaRPr lang="de-DE" sz="1300" dirty="0"/>
                    </a:p>
                  </a:txBody>
                  <a:tcPr/>
                </a:tc>
                <a:tc>
                  <a:txBody>
                    <a:bodyPr/>
                    <a:lstStyle/>
                    <a:p>
                      <a:pPr algn="ctr"/>
                      <a:r>
                        <a:rPr lang="de-DE" sz="1300" dirty="0" smtClean="0"/>
                        <a:t>27,58</a:t>
                      </a:r>
                      <a:endParaRPr lang="de-DE" sz="1300" dirty="0"/>
                    </a:p>
                  </a:txBody>
                  <a:tcPr/>
                </a:tc>
                <a:tc>
                  <a:txBody>
                    <a:bodyPr/>
                    <a:lstStyle/>
                    <a:p>
                      <a:pPr algn="ctr"/>
                      <a:r>
                        <a:rPr lang="de-DE" sz="1300" dirty="0" smtClean="0"/>
                        <a:t>116,07</a:t>
                      </a:r>
                      <a:endParaRPr lang="de-DE" sz="1300" dirty="0"/>
                    </a:p>
                  </a:txBody>
                  <a:tcPr/>
                </a:tc>
                <a:tc>
                  <a:txBody>
                    <a:bodyPr/>
                    <a:lstStyle/>
                    <a:p>
                      <a:pPr algn="ctr"/>
                      <a:r>
                        <a:rPr lang="de-DE" sz="1300" dirty="0" smtClean="0"/>
                        <a:t>53,72</a:t>
                      </a:r>
                      <a:endParaRPr lang="de-DE" sz="1300" dirty="0"/>
                    </a:p>
                  </a:txBody>
                  <a:tcPr/>
                </a:tc>
                <a:tc>
                  <a:txBody>
                    <a:bodyPr/>
                    <a:lstStyle/>
                    <a:p>
                      <a:pPr algn="ctr"/>
                      <a:r>
                        <a:rPr lang="de-DE" sz="1300" dirty="0" smtClean="0"/>
                        <a:t>41,90</a:t>
                      </a:r>
                      <a:endParaRPr lang="de-DE" sz="1300" dirty="0"/>
                    </a:p>
                  </a:txBody>
                  <a:tcPr/>
                </a:tc>
                <a:tc>
                  <a:txBody>
                    <a:bodyPr/>
                    <a:lstStyle/>
                    <a:p>
                      <a:pPr algn="ctr"/>
                      <a:r>
                        <a:rPr lang="de-DE" sz="1300" dirty="0" smtClean="0"/>
                        <a:t>73,46</a:t>
                      </a:r>
                      <a:endParaRPr lang="de-DE" sz="1300" dirty="0"/>
                    </a:p>
                  </a:txBody>
                  <a:tcPr/>
                </a:tc>
                <a:tc>
                  <a:txBody>
                    <a:bodyPr/>
                    <a:lstStyle/>
                    <a:p>
                      <a:pPr algn="ctr"/>
                      <a:r>
                        <a:rPr lang="de-DE" sz="1300" dirty="0" smtClean="0"/>
                        <a:t>-7,38</a:t>
                      </a:r>
                      <a:endParaRPr lang="de-DE" sz="1300" dirty="0"/>
                    </a:p>
                  </a:txBody>
                  <a:tcPr/>
                </a:tc>
                <a:extLst>
                  <a:ext uri="{0D108BD9-81ED-4DB2-BD59-A6C34878D82A}">
                    <a16:rowId xmlns:a16="http://schemas.microsoft.com/office/drawing/2014/main" xmlns="" val="10005"/>
                  </a:ext>
                </a:extLst>
              </a:tr>
              <a:tr h="210836">
                <a:tc>
                  <a:txBody>
                    <a:bodyPr/>
                    <a:lstStyle/>
                    <a:p>
                      <a:pPr algn="ctr"/>
                      <a:r>
                        <a:rPr lang="de-DE" sz="1300" dirty="0" smtClean="0"/>
                        <a:t>1</a:t>
                      </a:r>
                      <a:endParaRPr lang="de-DE" sz="1300" dirty="0"/>
                    </a:p>
                  </a:txBody>
                  <a:tcPr/>
                </a:tc>
                <a:tc>
                  <a:txBody>
                    <a:bodyPr/>
                    <a:lstStyle/>
                    <a:p>
                      <a:pPr algn="ctr"/>
                      <a:r>
                        <a:rPr lang="de-DE" sz="1300" dirty="0" smtClean="0"/>
                        <a:t>10</a:t>
                      </a:r>
                      <a:endParaRPr lang="de-DE" sz="1300" dirty="0"/>
                    </a:p>
                  </a:txBody>
                  <a:tcPr/>
                </a:tc>
                <a:tc>
                  <a:txBody>
                    <a:bodyPr/>
                    <a:lstStyle/>
                    <a:p>
                      <a:pPr algn="ctr"/>
                      <a:r>
                        <a:rPr lang="de-DE" sz="1300" dirty="0" smtClean="0"/>
                        <a:t>NLOS</a:t>
                      </a:r>
                      <a:endParaRPr lang="de-DE" sz="1300" dirty="0"/>
                    </a:p>
                  </a:txBody>
                  <a:tcPr/>
                </a:tc>
                <a:tc>
                  <a:txBody>
                    <a:bodyPr/>
                    <a:lstStyle/>
                    <a:p>
                      <a:pPr algn="ctr"/>
                      <a:r>
                        <a:rPr lang="de-DE" sz="1300" dirty="0" smtClean="0"/>
                        <a:t>42,51</a:t>
                      </a:r>
                      <a:endParaRPr lang="de-DE" sz="1300" dirty="0"/>
                    </a:p>
                  </a:txBody>
                  <a:tcPr/>
                </a:tc>
                <a:tc>
                  <a:txBody>
                    <a:bodyPr/>
                    <a:lstStyle/>
                    <a:p>
                      <a:pPr algn="ctr"/>
                      <a:r>
                        <a:rPr lang="de-DE" sz="1300" dirty="0" smtClean="0"/>
                        <a:t>213,33</a:t>
                      </a:r>
                      <a:endParaRPr lang="de-DE" sz="1300" dirty="0"/>
                    </a:p>
                  </a:txBody>
                  <a:tcPr/>
                </a:tc>
                <a:tc>
                  <a:txBody>
                    <a:bodyPr/>
                    <a:lstStyle/>
                    <a:p>
                      <a:pPr algn="ctr"/>
                      <a:r>
                        <a:rPr lang="de-DE" sz="1300" dirty="0" smtClean="0"/>
                        <a:t>69,15</a:t>
                      </a:r>
                      <a:endParaRPr lang="de-DE" sz="1300" dirty="0"/>
                    </a:p>
                  </a:txBody>
                  <a:tcPr/>
                </a:tc>
                <a:tc>
                  <a:txBody>
                    <a:bodyPr/>
                    <a:lstStyle/>
                    <a:p>
                      <a:pPr algn="ctr"/>
                      <a:r>
                        <a:rPr lang="de-DE" sz="1300" dirty="0" smtClean="0"/>
                        <a:t>46,17</a:t>
                      </a:r>
                      <a:endParaRPr lang="de-DE" sz="1300" dirty="0"/>
                    </a:p>
                  </a:txBody>
                  <a:tcPr/>
                </a:tc>
                <a:tc>
                  <a:txBody>
                    <a:bodyPr/>
                    <a:lstStyle/>
                    <a:p>
                      <a:pPr algn="ctr"/>
                      <a:r>
                        <a:rPr lang="de-DE" sz="1300" dirty="0" smtClean="0"/>
                        <a:t>80,95</a:t>
                      </a:r>
                      <a:endParaRPr lang="de-DE" sz="1300" dirty="0"/>
                    </a:p>
                  </a:txBody>
                  <a:tcPr/>
                </a:tc>
                <a:tc>
                  <a:txBody>
                    <a:bodyPr/>
                    <a:lstStyle/>
                    <a:p>
                      <a:pPr algn="ctr"/>
                      <a:r>
                        <a:rPr lang="de-DE" sz="1300" dirty="0" smtClean="0"/>
                        <a:t>-7,39</a:t>
                      </a:r>
                      <a:endParaRPr lang="de-DE" sz="1300" dirty="0"/>
                    </a:p>
                  </a:txBody>
                  <a:tcPr/>
                </a:tc>
                <a:extLst>
                  <a:ext uri="{0D108BD9-81ED-4DB2-BD59-A6C34878D82A}">
                    <a16:rowId xmlns:a16="http://schemas.microsoft.com/office/drawing/2014/main" xmlns="" val="10006"/>
                  </a:ext>
                </a:extLst>
              </a:tr>
              <a:tr h="210836">
                <a:tc>
                  <a:txBody>
                    <a:bodyPr/>
                    <a:lstStyle/>
                    <a:p>
                      <a:pPr algn="ctr"/>
                      <a:r>
                        <a:rPr lang="de-DE" sz="1300" dirty="0" smtClean="0"/>
                        <a:t>1</a:t>
                      </a:r>
                      <a:endParaRPr lang="de-DE" sz="1300" dirty="0"/>
                    </a:p>
                  </a:txBody>
                  <a:tcPr/>
                </a:tc>
                <a:tc>
                  <a:txBody>
                    <a:bodyPr/>
                    <a:lstStyle/>
                    <a:p>
                      <a:pPr algn="ctr"/>
                      <a:r>
                        <a:rPr lang="de-DE" sz="1300" dirty="0" smtClean="0"/>
                        <a:t>12</a:t>
                      </a:r>
                      <a:endParaRPr lang="de-DE" sz="1300" dirty="0"/>
                    </a:p>
                  </a:txBody>
                  <a:tcPr/>
                </a:tc>
                <a:tc>
                  <a:txBody>
                    <a:bodyPr/>
                    <a:lstStyle/>
                    <a:p>
                      <a:pPr algn="ctr"/>
                      <a:r>
                        <a:rPr lang="de-DE" sz="1300" dirty="0" smtClean="0"/>
                        <a:t>NLOS</a:t>
                      </a:r>
                      <a:endParaRPr lang="de-DE" sz="1300" dirty="0"/>
                    </a:p>
                  </a:txBody>
                  <a:tcPr/>
                </a:tc>
                <a:tc>
                  <a:txBody>
                    <a:bodyPr/>
                    <a:lstStyle/>
                    <a:p>
                      <a:pPr algn="ctr"/>
                      <a:r>
                        <a:rPr lang="de-DE" sz="1300" dirty="0" smtClean="0"/>
                        <a:t>33,28</a:t>
                      </a:r>
                      <a:endParaRPr lang="de-DE" sz="1300" dirty="0"/>
                    </a:p>
                  </a:txBody>
                  <a:tcPr/>
                </a:tc>
                <a:tc>
                  <a:txBody>
                    <a:bodyPr/>
                    <a:lstStyle/>
                    <a:p>
                      <a:pPr algn="ctr"/>
                      <a:r>
                        <a:rPr lang="de-DE" sz="1300" dirty="0" smtClean="0"/>
                        <a:t>159,60</a:t>
                      </a:r>
                      <a:endParaRPr lang="de-DE" sz="1300" dirty="0"/>
                    </a:p>
                  </a:txBody>
                  <a:tcPr/>
                </a:tc>
                <a:tc>
                  <a:txBody>
                    <a:bodyPr/>
                    <a:lstStyle/>
                    <a:p>
                      <a:pPr algn="ctr"/>
                      <a:r>
                        <a:rPr lang="de-DE" sz="1300" dirty="0" smtClean="0"/>
                        <a:t>53,22</a:t>
                      </a:r>
                      <a:endParaRPr lang="de-DE" sz="1300" dirty="0"/>
                    </a:p>
                  </a:txBody>
                  <a:tcPr/>
                </a:tc>
                <a:tc>
                  <a:txBody>
                    <a:bodyPr/>
                    <a:lstStyle/>
                    <a:p>
                      <a:pPr algn="ctr"/>
                      <a:r>
                        <a:rPr lang="de-DE" sz="1300" dirty="0" smtClean="0"/>
                        <a:t>43,71</a:t>
                      </a:r>
                      <a:endParaRPr lang="de-DE" sz="1300" dirty="0"/>
                    </a:p>
                  </a:txBody>
                  <a:tcPr/>
                </a:tc>
                <a:tc>
                  <a:txBody>
                    <a:bodyPr/>
                    <a:lstStyle/>
                    <a:p>
                      <a:pPr algn="ctr"/>
                      <a:r>
                        <a:rPr lang="de-DE" sz="1300" dirty="0" smtClean="0"/>
                        <a:t>36,22</a:t>
                      </a:r>
                      <a:endParaRPr lang="de-DE" sz="1300" dirty="0"/>
                    </a:p>
                  </a:txBody>
                  <a:tcPr/>
                </a:tc>
                <a:tc>
                  <a:txBody>
                    <a:bodyPr/>
                    <a:lstStyle/>
                    <a:p>
                      <a:pPr algn="ctr"/>
                      <a:r>
                        <a:rPr lang="de-DE" sz="1300" dirty="0" smtClean="0"/>
                        <a:t>-6,77</a:t>
                      </a:r>
                      <a:endParaRPr lang="de-DE" sz="1300" dirty="0"/>
                    </a:p>
                  </a:txBody>
                  <a:tcPr/>
                </a:tc>
                <a:extLst>
                  <a:ext uri="{0D108BD9-81ED-4DB2-BD59-A6C34878D82A}">
                    <a16:rowId xmlns:a16="http://schemas.microsoft.com/office/drawing/2014/main" xmlns="" val="10007"/>
                  </a:ext>
                </a:extLst>
              </a:tr>
              <a:tr h="210836">
                <a:tc>
                  <a:txBody>
                    <a:bodyPr/>
                    <a:lstStyle/>
                    <a:p>
                      <a:pPr algn="ctr"/>
                      <a:r>
                        <a:rPr lang="de-DE" sz="1300" dirty="0" smtClean="0"/>
                        <a:t>1</a:t>
                      </a:r>
                      <a:endParaRPr lang="de-DE" sz="1300" dirty="0"/>
                    </a:p>
                  </a:txBody>
                  <a:tcPr/>
                </a:tc>
                <a:tc>
                  <a:txBody>
                    <a:bodyPr/>
                    <a:lstStyle/>
                    <a:p>
                      <a:pPr algn="ctr"/>
                      <a:r>
                        <a:rPr lang="de-DE" sz="1300" dirty="0" smtClean="0"/>
                        <a:t>13</a:t>
                      </a:r>
                      <a:endParaRPr lang="de-DE" sz="1300" dirty="0"/>
                    </a:p>
                  </a:txBody>
                  <a:tcPr/>
                </a:tc>
                <a:tc>
                  <a:txBody>
                    <a:bodyPr/>
                    <a:lstStyle/>
                    <a:p>
                      <a:pPr algn="ctr"/>
                      <a:r>
                        <a:rPr lang="de-DE" sz="1300" dirty="0" smtClean="0"/>
                        <a:t>NLOS</a:t>
                      </a:r>
                      <a:endParaRPr lang="de-DE" sz="1300" dirty="0"/>
                    </a:p>
                  </a:txBody>
                  <a:tcPr/>
                </a:tc>
                <a:tc>
                  <a:txBody>
                    <a:bodyPr/>
                    <a:lstStyle/>
                    <a:p>
                      <a:pPr algn="ctr"/>
                      <a:r>
                        <a:rPr lang="de-DE" sz="1300" dirty="0" smtClean="0"/>
                        <a:t>59,02</a:t>
                      </a:r>
                      <a:endParaRPr lang="de-DE" sz="1300" dirty="0"/>
                    </a:p>
                  </a:txBody>
                  <a:tcPr/>
                </a:tc>
                <a:tc>
                  <a:txBody>
                    <a:bodyPr/>
                    <a:lstStyle/>
                    <a:p>
                      <a:pPr algn="ctr"/>
                      <a:r>
                        <a:rPr lang="de-DE" sz="1300" dirty="0" smtClean="0"/>
                        <a:t>200,39</a:t>
                      </a:r>
                      <a:endParaRPr lang="de-DE" sz="1300" dirty="0"/>
                    </a:p>
                  </a:txBody>
                  <a:tcPr/>
                </a:tc>
                <a:tc>
                  <a:txBody>
                    <a:bodyPr/>
                    <a:lstStyle/>
                    <a:p>
                      <a:pPr algn="ctr"/>
                      <a:r>
                        <a:rPr lang="de-DE" sz="1300" dirty="0" smtClean="0"/>
                        <a:t>70,16</a:t>
                      </a:r>
                      <a:endParaRPr lang="de-DE" sz="1300" dirty="0"/>
                    </a:p>
                  </a:txBody>
                  <a:tcPr/>
                </a:tc>
                <a:tc>
                  <a:txBody>
                    <a:bodyPr/>
                    <a:lstStyle/>
                    <a:p>
                      <a:pPr algn="ctr"/>
                      <a:r>
                        <a:rPr lang="de-DE" sz="1300" dirty="0" smtClean="0"/>
                        <a:t>51,07</a:t>
                      </a:r>
                      <a:endParaRPr lang="de-DE" sz="1300" dirty="0"/>
                    </a:p>
                  </a:txBody>
                  <a:tcPr/>
                </a:tc>
                <a:tc>
                  <a:txBody>
                    <a:bodyPr/>
                    <a:lstStyle/>
                    <a:p>
                      <a:pPr algn="ctr"/>
                      <a:r>
                        <a:rPr lang="de-DE" sz="1300" dirty="0" smtClean="0"/>
                        <a:t>34,60</a:t>
                      </a:r>
                      <a:endParaRPr lang="de-DE" sz="1300" dirty="0"/>
                    </a:p>
                  </a:txBody>
                  <a:tcPr/>
                </a:tc>
                <a:tc>
                  <a:txBody>
                    <a:bodyPr/>
                    <a:lstStyle/>
                    <a:p>
                      <a:pPr algn="ctr"/>
                      <a:r>
                        <a:rPr lang="de-DE" sz="1300" dirty="0" smtClean="0"/>
                        <a:t>-13,13</a:t>
                      </a:r>
                      <a:endParaRPr lang="de-DE" sz="1300" dirty="0"/>
                    </a:p>
                  </a:txBody>
                  <a:tcPr/>
                </a:tc>
                <a:extLst>
                  <a:ext uri="{0D108BD9-81ED-4DB2-BD59-A6C34878D82A}">
                    <a16:rowId xmlns:a16="http://schemas.microsoft.com/office/drawing/2014/main" xmlns="" val="10008"/>
                  </a:ext>
                </a:extLst>
              </a:tr>
              <a:tr h="210836">
                <a:tc>
                  <a:txBody>
                    <a:bodyPr/>
                    <a:lstStyle/>
                    <a:p>
                      <a:pPr algn="ctr"/>
                      <a:r>
                        <a:rPr lang="de-DE" sz="1300" dirty="0" smtClean="0"/>
                        <a:t>1</a:t>
                      </a:r>
                      <a:endParaRPr lang="de-DE" sz="1300" dirty="0"/>
                    </a:p>
                  </a:txBody>
                  <a:tcPr/>
                </a:tc>
                <a:tc>
                  <a:txBody>
                    <a:bodyPr/>
                    <a:lstStyle/>
                    <a:p>
                      <a:pPr algn="ctr"/>
                      <a:r>
                        <a:rPr lang="de-DE" sz="1300" dirty="0" smtClean="0"/>
                        <a:t>14</a:t>
                      </a:r>
                      <a:endParaRPr lang="de-DE" sz="1300" dirty="0"/>
                    </a:p>
                  </a:txBody>
                  <a:tcPr/>
                </a:tc>
                <a:tc>
                  <a:txBody>
                    <a:bodyPr/>
                    <a:lstStyle/>
                    <a:p>
                      <a:pPr algn="ctr"/>
                      <a:r>
                        <a:rPr lang="de-DE" sz="1300" dirty="0" smtClean="0"/>
                        <a:t>NLOS</a:t>
                      </a:r>
                      <a:endParaRPr lang="de-DE" sz="1300" dirty="0"/>
                    </a:p>
                  </a:txBody>
                  <a:tcPr/>
                </a:tc>
                <a:tc>
                  <a:txBody>
                    <a:bodyPr/>
                    <a:lstStyle/>
                    <a:p>
                      <a:pPr algn="ctr"/>
                      <a:r>
                        <a:rPr lang="de-DE" sz="1300" dirty="0" smtClean="0"/>
                        <a:t>23,00</a:t>
                      </a:r>
                      <a:endParaRPr lang="de-DE" sz="1300" dirty="0"/>
                    </a:p>
                  </a:txBody>
                  <a:tcPr/>
                </a:tc>
                <a:tc>
                  <a:txBody>
                    <a:bodyPr/>
                    <a:lstStyle/>
                    <a:p>
                      <a:pPr algn="ctr"/>
                      <a:r>
                        <a:rPr lang="de-DE" sz="1300" dirty="0" smtClean="0"/>
                        <a:t>114,11</a:t>
                      </a:r>
                      <a:endParaRPr lang="de-DE" sz="1300" dirty="0"/>
                    </a:p>
                  </a:txBody>
                  <a:tcPr/>
                </a:tc>
                <a:tc>
                  <a:txBody>
                    <a:bodyPr/>
                    <a:lstStyle/>
                    <a:p>
                      <a:pPr algn="ctr"/>
                      <a:r>
                        <a:rPr lang="de-DE" sz="1300" dirty="0" smtClean="0"/>
                        <a:t>49,35</a:t>
                      </a:r>
                      <a:endParaRPr lang="de-DE" sz="1300" dirty="0"/>
                    </a:p>
                  </a:txBody>
                  <a:tcPr/>
                </a:tc>
                <a:tc>
                  <a:txBody>
                    <a:bodyPr/>
                    <a:lstStyle/>
                    <a:p>
                      <a:pPr algn="ctr"/>
                      <a:r>
                        <a:rPr lang="de-DE" sz="1300" dirty="0" smtClean="0"/>
                        <a:t>58,83</a:t>
                      </a:r>
                      <a:endParaRPr lang="de-DE" sz="1300" dirty="0"/>
                    </a:p>
                  </a:txBody>
                  <a:tcPr/>
                </a:tc>
                <a:tc>
                  <a:txBody>
                    <a:bodyPr/>
                    <a:lstStyle/>
                    <a:p>
                      <a:pPr algn="ctr"/>
                      <a:r>
                        <a:rPr lang="de-DE" sz="1300" dirty="0" smtClean="0"/>
                        <a:t>73,70</a:t>
                      </a:r>
                      <a:endParaRPr lang="de-DE" sz="1300" dirty="0"/>
                    </a:p>
                  </a:txBody>
                  <a:tcPr/>
                </a:tc>
                <a:tc>
                  <a:txBody>
                    <a:bodyPr/>
                    <a:lstStyle/>
                    <a:p>
                      <a:pPr algn="ctr"/>
                      <a:r>
                        <a:rPr lang="de-DE" sz="1300" dirty="0" smtClean="0"/>
                        <a:t>0</a:t>
                      </a:r>
                      <a:endParaRPr lang="de-DE" sz="1300" dirty="0"/>
                    </a:p>
                  </a:txBody>
                  <a:tcPr/>
                </a:tc>
                <a:extLst>
                  <a:ext uri="{0D108BD9-81ED-4DB2-BD59-A6C34878D82A}">
                    <a16:rowId xmlns:a16="http://schemas.microsoft.com/office/drawing/2014/main" xmlns="" val="10009"/>
                  </a:ext>
                </a:extLst>
              </a:tr>
              <a:tr h="210836">
                <a:tc>
                  <a:txBody>
                    <a:bodyPr/>
                    <a:lstStyle/>
                    <a:p>
                      <a:pPr algn="ctr"/>
                      <a:r>
                        <a:rPr lang="de-DE" sz="1300" dirty="0" smtClean="0"/>
                        <a:t>2</a:t>
                      </a:r>
                      <a:endParaRPr lang="de-DE" sz="1300" dirty="0"/>
                    </a:p>
                  </a:txBody>
                  <a:tcPr/>
                </a:tc>
                <a:tc>
                  <a:txBody>
                    <a:bodyPr/>
                    <a:lstStyle/>
                    <a:p>
                      <a:pPr algn="ctr"/>
                      <a:r>
                        <a:rPr lang="de-DE" sz="1300" dirty="0" smtClean="0"/>
                        <a:t>1</a:t>
                      </a:r>
                      <a:endParaRPr lang="de-DE" sz="1300" dirty="0"/>
                    </a:p>
                  </a:txBody>
                  <a:tcPr/>
                </a:tc>
                <a:tc>
                  <a:txBody>
                    <a:bodyPr/>
                    <a:lstStyle/>
                    <a:p>
                      <a:pPr algn="ctr"/>
                      <a:r>
                        <a:rPr lang="de-DE" sz="1300" dirty="0" err="1" smtClean="0"/>
                        <a:t>NaLOS</a:t>
                      </a:r>
                      <a:endParaRPr lang="de-DE" sz="1300" dirty="0"/>
                    </a:p>
                  </a:txBody>
                  <a:tcPr/>
                </a:tc>
                <a:tc>
                  <a:txBody>
                    <a:bodyPr/>
                    <a:lstStyle/>
                    <a:p>
                      <a:pPr algn="ctr"/>
                      <a:r>
                        <a:rPr lang="de-DE" sz="1300" dirty="0" smtClean="0"/>
                        <a:t>34,08</a:t>
                      </a:r>
                      <a:endParaRPr lang="de-DE" sz="1300" dirty="0"/>
                    </a:p>
                  </a:txBody>
                  <a:tcPr/>
                </a:tc>
                <a:tc>
                  <a:txBody>
                    <a:bodyPr/>
                    <a:lstStyle/>
                    <a:p>
                      <a:pPr algn="ctr"/>
                      <a:r>
                        <a:rPr lang="de-DE" sz="1300" dirty="0" smtClean="0"/>
                        <a:t>199,21</a:t>
                      </a:r>
                      <a:endParaRPr lang="de-DE" sz="1300" dirty="0"/>
                    </a:p>
                  </a:txBody>
                  <a:tcPr/>
                </a:tc>
                <a:tc>
                  <a:txBody>
                    <a:bodyPr/>
                    <a:lstStyle/>
                    <a:p>
                      <a:pPr algn="ctr"/>
                      <a:r>
                        <a:rPr lang="de-DE" sz="1300" dirty="0" smtClean="0"/>
                        <a:t>62,03</a:t>
                      </a:r>
                      <a:endParaRPr lang="de-DE" sz="1300" dirty="0"/>
                    </a:p>
                  </a:txBody>
                  <a:tcPr/>
                </a:tc>
                <a:tc>
                  <a:txBody>
                    <a:bodyPr/>
                    <a:lstStyle/>
                    <a:p>
                      <a:pPr algn="ctr"/>
                      <a:r>
                        <a:rPr lang="de-DE" sz="1300" dirty="0" smtClean="0"/>
                        <a:t>55,2</a:t>
                      </a:r>
                      <a:endParaRPr lang="de-DE" sz="1300" dirty="0"/>
                    </a:p>
                  </a:txBody>
                  <a:tcPr/>
                </a:tc>
                <a:tc>
                  <a:txBody>
                    <a:bodyPr/>
                    <a:lstStyle/>
                    <a:p>
                      <a:pPr algn="ctr"/>
                      <a:r>
                        <a:rPr lang="de-DE" sz="1300" dirty="0" smtClean="0"/>
                        <a:t>99,51</a:t>
                      </a:r>
                      <a:endParaRPr lang="de-DE" sz="1300" dirty="0"/>
                    </a:p>
                  </a:txBody>
                  <a:tcPr/>
                </a:tc>
                <a:tc>
                  <a:txBody>
                    <a:bodyPr/>
                    <a:lstStyle/>
                    <a:p>
                      <a:pPr algn="ctr"/>
                      <a:r>
                        <a:rPr lang="de-DE" sz="1300" dirty="0" smtClean="0"/>
                        <a:t>-15,99</a:t>
                      </a:r>
                      <a:endParaRPr lang="de-DE" sz="1300" dirty="0"/>
                    </a:p>
                  </a:txBody>
                  <a:tcPr/>
                </a:tc>
                <a:extLst>
                  <a:ext uri="{0D108BD9-81ED-4DB2-BD59-A6C34878D82A}">
                    <a16:rowId xmlns:a16="http://schemas.microsoft.com/office/drawing/2014/main" xmlns="" val="10010"/>
                  </a:ext>
                </a:extLst>
              </a:tr>
              <a:tr h="210836">
                <a:tc>
                  <a:txBody>
                    <a:bodyPr/>
                    <a:lstStyle/>
                    <a:p>
                      <a:pPr algn="ctr"/>
                      <a:r>
                        <a:rPr lang="de-DE" sz="1300" dirty="0" smtClean="0"/>
                        <a:t>2</a:t>
                      </a:r>
                      <a:endParaRPr lang="de-DE" sz="1300" dirty="0"/>
                    </a:p>
                  </a:txBody>
                  <a:tcPr/>
                </a:tc>
                <a:tc>
                  <a:txBody>
                    <a:bodyPr/>
                    <a:lstStyle/>
                    <a:p>
                      <a:pPr algn="ctr"/>
                      <a:r>
                        <a:rPr lang="de-DE" sz="1300" dirty="0" smtClean="0"/>
                        <a:t>2</a:t>
                      </a:r>
                      <a:endParaRPr lang="de-DE" sz="1300" dirty="0"/>
                    </a:p>
                  </a:txBody>
                  <a:tcPr/>
                </a:tc>
                <a:tc>
                  <a:txBody>
                    <a:bodyPr/>
                    <a:lstStyle/>
                    <a:p>
                      <a:pPr algn="ctr"/>
                      <a:r>
                        <a:rPr lang="de-DE" sz="1300" dirty="0" err="1" smtClean="0"/>
                        <a:t>NaLOS</a:t>
                      </a:r>
                      <a:endParaRPr lang="de-DE" sz="1300" dirty="0"/>
                    </a:p>
                  </a:txBody>
                  <a:tcPr/>
                </a:tc>
                <a:tc>
                  <a:txBody>
                    <a:bodyPr/>
                    <a:lstStyle/>
                    <a:p>
                      <a:pPr algn="ctr"/>
                      <a:r>
                        <a:rPr lang="de-DE" sz="1300" dirty="0" smtClean="0"/>
                        <a:t>49,30</a:t>
                      </a:r>
                      <a:endParaRPr lang="de-DE" sz="1300" dirty="0"/>
                    </a:p>
                  </a:txBody>
                  <a:tcPr/>
                </a:tc>
                <a:tc>
                  <a:txBody>
                    <a:bodyPr/>
                    <a:lstStyle/>
                    <a:p>
                      <a:pPr algn="ctr"/>
                      <a:r>
                        <a:rPr lang="de-DE" sz="1300" dirty="0" smtClean="0"/>
                        <a:t>292,54</a:t>
                      </a:r>
                      <a:endParaRPr lang="de-DE" sz="1300" dirty="0"/>
                    </a:p>
                  </a:txBody>
                  <a:tcPr/>
                </a:tc>
                <a:tc>
                  <a:txBody>
                    <a:bodyPr/>
                    <a:lstStyle/>
                    <a:p>
                      <a:pPr algn="ctr"/>
                      <a:r>
                        <a:rPr lang="de-DE" sz="1300" dirty="0" smtClean="0"/>
                        <a:t>62,64</a:t>
                      </a:r>
                      <a:endParaRPr lang="de-DE" sz="1300" dirty="0"/>
                    </a:p>
                  </a:txBody>
                  <a:tcPr/>
                </a:tc>
                <a:tc>
                  <a:txBody>
                    <a:bodyPr/>
                    <a:lstStyle/>
                    <a:p>
                      <a:pPr algn="ctr"/>
                      <a:r>
                        <a:rPr lang="de-DE" sz="1300" dirty="0" smtClean="0"/>
                        <a:t>55,89</a:t>
                      </a:r>
                      <a:endParaRPr lang="de-DE" sz="1300" dirty="0"/>
                    </a:p>
                  </a:txBody>
                  <a:tcPr/>
                </a:tc>
                <a:tc>
                  <a:txBody>
                    <a:bodyPr/>
                    <a:lstStyle/>
                    <a:p>
                      <a:pPr algn="ctr"/>
                      <a:r>
                        <a:rPr lang="de-DE" sz="1300" dirty="0" smtClean="0"/>
                        <a:t>99,79</a:t>
                      </a:r>
                      <a:endParaRPr lang="de-DE" sz="1300" dirty="0"/>
                    </a:p>
                  </a:txBody>
                  <a:tcPr/>
                </a:tc>
                <a:tc>
                  <a:txBody>
                    <a:bodyPr/>
                    <a:lstStyle/>
                    <a:p>
                      <a:pPr algn="ctr"/>
                      <a:r>
                        <a:rPr lang="de-DE" sz="1300" dirty="0" smtClean="0"/>
                        <a:t>-15,67</a:t>
                      </a:r>
                      <a:endParaRPr lang="de-DE" sz="1300" dirty="0"/>
                    </a:p>
                  </a:txBody>
                  <a:tcPr/>
                </a:tc>
                <a:extLst>
                  <a:ext uri="{0D108BD9-81ED-4DB2-BD59-A6C34878D82A}">
                    <a16:rowId xmlns:a16="http://schemas.microsoft.com/office/drawing/2014/main" xmlns="" val="10011"/>
                  </a:ext>
                </a:extLst>
              </a:tr>
              <a:tr h="210836">
                <a:tc>
                  <a:txBody>
                    <a:bodyPr/>
                    <a:lstStyle/>
                    <a:p>
                      <a:pPr algn="ctr"/>
                      <a:r>
                        <a:rPr lang="de-DE" sz="1300" dirty="0" smtClean="0"/>
                        <a:t>2</a:t>
                      </a:r>
                      <a:endParaRPr lang="de-DE" sz="1300" dirty="0"/>
                    </a:p>
                  </a:txBody>
                  <a:tcPr/>
                </a:tc>
                <a:tc>
                  <a:txBody>
                    <a:bodyPr/>
                    <a:lstStyle/>
                    <a:p>
                      <a:pPr algn="ctr"/>
                      <a:r>
                        <a:rPr lang="de-DE" sz="1300" dirty="0" smtClean="0"/>
                        <a:t>3</a:t>
                      </a:r>
                      <a:endParaRPr lang="de-DE" sz="1300" dirty="0"/>
                    </a:p>
                  </a:txBody>
                  <a:tcPr/>
                </a:tc>
                <a:tc>
                  <a:txBody>
                    <a:bodyPr/>
                    <a:lstStyle/>
                    <a:p>
                      <a:pPr algn="ctr"/>
                      <a:r>
                        <a:rPr lang="de-DE" sz="1300" dirty="0" err="1" smtClean="0"/>
                        <a:t>NaLOS</a:t>
                      </a:r>
                      <a:endParaRPr lang="de-DE" sz="1300" dirty="0"/>
                    </a:p>
                  </a:txBody>
                  <a:tcPr/>
                </a:tc>
                <a:tc>
                  <a:txBody>
                    <a:bodyPr/>
                    <a:lstStyle/>
                    <a:p>
                      <a:pPr algn="ctr"/>
                      <a:r>
                        <a:rPr lang="de-DE" sz="1300" dirty="0" smtClean="0"/>
                        <a:t>51,58</a:t>
                      </a:r>
                      <a:endParaRPr lang="de-DE" sz="1300" dirty="0"/>
                    </a:p>
                  </a:txBody>
                  <a:tcPr/>
                </a:tc>
                <a:tc>
                  <a:txBody>
                    <a:bodyPr/>
                    <a:lstStyle/>
                    <a:p>
                      <a:pPr algn="ctr"/>
                      <a:r>
                        <a:rPr lang="de-DE" sz="1300" dirty="0" smtClean="0"/>
                        <a:t>283,92</a:t>
                      </a:r>
                      <a:endParaRPr lang="de-DE" sz="1300" dirty="0"/>
                    </a:p>
                  </a:txBody>
                  <a:tcPr/>
                </a:tc>
                <a:tc>
                  <a:txBody>
                    <a:bodyPr/>
                    <a:lstStyle/>
                    <a:p>
                      <a:pPr algn="ctr"/>
                      <a:r>
                        <a:rPr lang="de-DE" sz="1300" dirty="0" smtClean="0"/>
                        <a:t>59,18</a:t>
                      </a:r>
                      <a:endParaRPr lang="de-DE" sz="1300" dirty="0"/>
                    </a:p>
                  </a:txBody>
                  <a:tcPr/>
                </a:tc>
                <a:tc>
                  <a:txBody>
                    <a:bodyPr/>
                    <a:lstStyle/>
                    <a:p>
                      <a:pPr algn="ctr"/>
                      <a:r>
                        <a:rPr lang="de-DE" sz="1300" dirty="0" smtClean="0"/>
                        <a:t>58,23</a:t>
                      </a:r>
                      <a:endParaRPr lang="de-DE" sz="1300" dirty="0"/>
                    </a:p>
                  </a:txBody>
                  <a:tcPr/>
                </a:tc>
                <a:tc>
                  <a:txBody>
                    <a:bodyPr/>
                    <a:lstStyle/>
                    <a:p>
                      <a:pPr algn="ctr"/>
                      <a:r>
                        <a:rPr lang="de-DE" sz="1300" dirty="0" smtClean="0"/>
                        <a:t>85,06</a:t>
                      </a:r>
                      <a:endParaRPr lang="de-DE" sz="1300" dirty="0"/>
                    </a:p>
                  </a:txBody>
                  <a:tcPr/>
                </a:tc>
                <a:tc>
                  <a:txBody>
                    <a:bodyPr/>
                    <a:lstStyle/>
                    <a:p>
                      <a:pPr algn="ctr"/>
                      <a:r>
                        <a:rPr lang="de-DE" sz="1300" dirty="0" smtClean="0"/>
                        <a:t>-15,44</a:t>
                      </a:r>
                      <a:endParaRPr lang="de-DE" sz="1300" dirty="0"/>
                    </a:p>
                  </a:txBody>
                  <a:tcPr/>
                </a:tc>
                <a:extLst>
                  <a:ext uri="{0D108BD9-81ED-4DB2-BD59-A6C34878D82A}">
                    <a16:rowId xmlns:a16="http://schemas.microsoft.com/office/drawing/2014/main" xmlns="" val="10012"/>
                  </a:ext>
                </a:extLst>
              </a:tr>
              <a:tr h="210836">
                <a:tc>
                  <a:txBody>
                    <a:bodyPr/>
                    <a:lstStyle/>
                    <a:p>
                      <a:pPr algn="ctr"/>
                      <a:r>
                        <a:rPr lang="de-DE" sz="1300" dirty="0" smtClean="0"/>
                        <a:t>2</a:t>
                      </a:r>
                      <a:endParaRPr lang="de-DE" sz="1300" dirty="0"/>
                    </a:p>
                  </a:txBody>
                  <a:tcPr/>
                </a:tc>
                <a:tc>
                  <a:txBody>
                    <a:bodyPr/>
                    <a:lstStyle/>
                    <a:p>
                      <a:pPr algn="ctr"/>
                      <a:r>
                        <a:rPr lang="de-DE" sz="1300" dirty="0" smtClean="0"/>
                        <a:t>4</a:t>
                      </a:r>
                      <a:endParaRPr lang="de-DE" sz="1300" dirty="0"/>
                    </a:p>
                  </a:txBody>
                  <a:tcPr/>
                </a:tc>
                <a:tc>
                  <a:txBody>
                    <a:bodyPr/>
                    <a:lstStyle/>
                    <a:p>
                      <a:pPr algn="ctr"/>
                      <a:r>
                        <a:rPr lang="de-DE" sz="1300" dirty="0" smtClean="0"/>
                        <a:t>NLOS</a:t>
                      </a:r>
                      <a:endParaRPr lang="de-DE" sz="1300" dirty="0"/>
                    </a:p>
                  </a:txBody>
                  <a:tcPr/>
                </a:tc>
                <a:tc>
                  <a:txBody>
                    <a:bodyPr/>
                    <a:lstStyle/>
                    <a:p>
                      <a:pPr algn="ctr"/>
                      <a:r>
                        <a:rPr lang="de-DE" sz="1300" dirty="0" smtClean="0"/>
                        <a:t>35,55</a:t>
                      </a:r>
                      <a:endParaRPr lang="de-DE" sz="1300" dirty="0"/>
                    </a:p>
                  </a:txBody>
                  <a:tcPr/>
                </a:tc>
                <a:tc>
                  <a:txBody>
                    <a:bodyPr/>
                    <a:lstStyle/>
                    <a:p>
                      <a:pPr algn="ctr"/>
                      <a:r>
                        <a:rPr lang="de-DE" sz="1300" dirty="0" smtClean="0"/>
                        <a:t>196,07</a:t>
                      </a:r>
                      <a:endParaRPr lang="de-DE" sz="1300" dirty="0"/>
                    </a:p>
                  </a:txBody>
                  <a:tcPr/>
                </a:tc>
                <a:tc>
                  <a:txBody>
                    <a:bodyPr/>
                    <a:lstStyle/>
                    <a:p>
                      <a:pPr algn="ctr"/>
                      <a:r>
                        <a:rPr lang="de-DE" sz="1300" dirty="0" smtClean="0"/>
                        <a:t>64,01</a:t>
                      </a:r>
                      <a:endParaRPr lang="de-DE" sz="1300" dirty="0"/>
                    </a:p>
                  </a:txBody>
                  <a:tcPr/>
                </a:tc>
                <a:tc>
                  <a:txBody>
                    <a:bodyPr/>
                    <a:lstStyle/>
                    <a:p>
                      <a:pPr algn="ctr"/>
                      <a:r>
                        <a:rPr lang="de-DE" sz="1300" dirty="0" smtClean="0"/>
                        <a:t>54,79</a:t>
                      </a:r>
                      <a:endParaRPr lang="de-DE" sz="1300" dirty="0"/>
                    </a:p>
                  </a:txBody>
                  <a:tcPr/>
                </a:tc>
                <a:tc>
                  <a:txBody>
                    <a:bodyPr/>
                    <a:lstStyle/>
                    <a:p>
                      <a:pPr algn="ctr"/>
                      <a:r>
                        <a:rPr lang="de-DE" sz="1300" dirty="0" smtClean="0"/>
                        <a:t>82,75</a:t>
                      </a:r>
                      <a:endParaRPr lang="de-DE" sz="1300" dirty="0"/>
                    </a:p>
                  </a:txBody>
                  <a:tcPr/>
                </a:tc>
                <a:tc>
                  <a:txBody>
                    <a:bodyPr/>
                    <a:lstStyle/>
                    <a:p>
                      <a:pPr algn="ctr"/>
                      <a:r>
                        <a:rPr lang="de-DE" sz="1300" dirty="0" smtClean="0"/>
                        <a:t>-17,05</a:t>
                      </a:r>
                      <a:endParaRPr lang="de-DE" sz="1300" dirty="0"/>
                    </a:p>
                  </a:txBody>
                  <a:tcPr/>
                </a:tc>
                <a:extLst>
                  <a:ext uri="{0D108BD9-81ED-4DB2-BD59-A6C34878D82A}">
                    <a16:rowId xmlns:a16="http://schemas.microsoft.com/office/drawing/2014/main" xmlns="" val="10013"/>
                  </a:ext>
                </a:extLst>
              </a:tr>
            </a:tbl>
          </a:graphicData>
        </a:graphic>
      </p:graphicFrame>
      <p:sp>
        <p:nvSpPr>
          <p:cNvPr id="6" name="Titel 1"/>
          <p:cNvSpPr txBox="1">
            <a:spLocks/>
          </p:cNvSpPr>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smtClean="0"/>
              <a:t>List of  channel parameters of the </a:t>
            </a:r>
            <a:r>
              <a:rPr lang="en-US" kern="0" dirty="0" err="1" smtClean="0"/>
              <a:t>Zusebau</a:t>
            </a:r>
            <a:r>
              <a:rPr lang="en-US" kern="0" dirty="0" smtClean="0"/>
              <a:t> Entrance Hall scenario at 60 GHz (1)</a:t>
            </a:r>
            <a:endParaRPr lang="de-DE" kern="0" dirty="0"/>
          </a:p>
        </p:txBody>
      </p:sp>
      <p:sp>
        <p:nvSpPr>
          <p:cNvPr id="7"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255473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List of </a:t>
            </a:r>
            <a:r>
              <a:rPr lang="en-US" dirty="0" smtClean="0"/>
              <a:t> channel parameters </a:t>
            </a:r>
            <a:r>
              <a:rPr lang="en-US" dirty="0"/>
              <a:t>of the </a:t>
            </a:r>
            <a:r>
              <a:rPr lang="en-US" dirty="0" err="1"/>
              <a:t>Zusebau</a:t>
            </a:r>
            <a:r>
              <a:rPr lang="en-US" dirty="0"/>
              <a:t> Entrance Hall </a:t>
            </a:r>
            <a:r>
              <a:rPr lang="en-US" dirty="0" smtClean="0"/>
              <a:t>scenario at 60 GHz (2)</a:t>
            </a:r>
            <a:endParaRPr lang="de-DE" dirty="0"/>
          </a:p>
        </p:txBody>
      </p:sp>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graphicFrame>
        <p:nvGraphicFramePr>
          <p:cNvPr id="7" name="Tabelle 6"/>
          <p:cNvGraphicFramePr>
            <a:graphicFrameLocks noGrp="1"/>
          </p:cNvGraphicFramePr>
          <p:nvPr>
            <p:extLst>
              <p:ext uri="{D42A27DB-BD31-4B8C-83A1-F6EECF244321}">
                <p14:modId xmlns:p14="http://schemas.microsoft.com/office/powerpoint/2010/main" xmlns="" val="3574501729"/>
              </p:ext>
            </p:extLst>
          </p:nvPr>
        </p:nvGraphicFramePr>
        <p:xfrm>
          <a:off x="611560" y="2231073"/>
          <a:ext cx="7632849" cy="3764280"/>
        </p:xfrm>
        <a:graphic>
          <a:graphicData uri="http://schemas.openxmlformats.org/drawingml/2006/table">
            <a:tbl>
              <a:tblPr firstRow="1" bandRow="1">
                <a:tableStyleId>{5940675A-B579-460E-94D1-54222C63F5DA}</a:tableStyleId>
              </a:tblPr>
              <a:tblGrid>
                <a:gridCol w="648071">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92089">
                  <a:extLst>
                    <a:ext uri="{9D8B030D-6E8A-4147-A177-3AD203B41FA5}">
                      <a16:colId xmlns:a16="http://schemas.microsoft.com/office/drawing/2014/main" xmlns="" val="20004"/>
                    </a:ext>
                  </a:extLst>
                </a:gridCol>
                <a:gridCol w="1008111">
                  <a:extLst>
                    <a:ext uri="{9D8B030D-6E8A-4147-A177-3AD203B41FA5}">
                      <a16:colId xmlns:a16="http://schemas.microsoft.com/office/drawing/2014/main" xmlns="" val="20005"/>
                    </a:ext>
                  </a:extLst>
                </a:gridCol>
                <a:gridCol w="936105">
                  <a:extLst>
                    <a:ext uri="{9D8B030D-6E8A-4147-A177-3AD203B41FA5}">
                      <a16:colId xmlns:a16="http://schemas.microsoft.com/office/drawing/2014/main" xmlns="" val="20006"/>
                    </a:ext>
                  </a:extLst>
                </a:gridCol>
                <a:gridCol w="1008111">
                  <a:extLst>
                    <a:ext uri="{9D8B030D-6E8A-4147-A177-3AD203B41FA5}">
                      <a16:colId xmlns:a16="http://schemas.microsoft.com/office/drawing/2014/main" xmlns="" val="20007"/>
                    </a:ext>
                  </a:extLst>
                </a:gridCol>
                <a:gridCol w="936106">
                  <a:extLst>
                    <a:ext uri="{9D8B030D-6E8A-4147-A177-3AD203B41FA5}">
                      <a16:colId xmlns:a16="http://schemas.microsoft.com/office/drawing/2014/main" xmlns="" val="20008"/>
                    </a:ext>
                  </a:extLst>
                </a:gridCol>
              </a:tblGrid>
              <a:tr h="249046">
                <a:tc>
                  <a:txBody>
                    <a:bodyPr/>
                    <a:lstStyle/>
                    <a:p>
                      <a:pPr algn="ctr"/>
                      <a:r>
                        <a:rPr lang="de-DE" sz="1300" dirty="0" err="1" smtClean="0"/>
                        <a:t>Tx</a:t>
                      </a:r>
                      <a:endParaRPr lang="de-DE" sz="1300" dirty="0"/>
                    </a:p>
                  </a:txBody>
                  <a:tcPr/>
                </a:tc>
                <a:tc>
                  <a:txBody>
                    <a:bodyPr/>
                    <a:lstStyle/>
                    <a:p>
                      <a:pPr algn="ctr"/>
                      <a:r>
                        <a:rPr lang="de-DE" sz="1300" dirty="0" err="1" smtClean="0"/>
                        <a:t>Rx</a:t>
                      </a:r>
                      <a:endParaRPr lang="de-DE" sz="1300" dirty="0"/>
                    </a:p>
                  </a:txBody>
                  <a:tcPr/>
                </a:tc>
                <a:tc>
                  <a:txBody>
                    <a:bodyPr/>
                    <a:lstStyle/>
                    <a:p>
                      <a:pPr algn="ctr"/>
                      <a:r>
                        <a:rPr lang="de-DE" sz="1300" dirty="0" err="1" smtClean="0"/>
                        <a:t>Visibility</a:t>
                      </a:r>
                      <a:endParaRPr lang="de-DE" sz="1300" dirty="0"/>
                    </a:p>
                  </a:txBody>
                  <a:tcPr/>
                </a:tc>
                <a:tc>
                  <a:txBody>
                    <a:bodyPr/>
                    <a:lstStyle/>
                    <a:p>
                      <a:pPr algn="ctr"/>
                      <a:r>
                        <a:rPr lang="de-DE" sz="1300" dirty="0" smtClean="0"/>
                        <a:t>DS [</a:t>
                      </a:r>
                      <a:r>
                        <a:rPr lang="de-DE" sz="1300" dirty="0" err="1" smtClean="0"/>
                        <a:t>ns</a:t>
                      </a:r>
                      <a:r>
                        <a:rPr lang="de-DE" sz="1300" dirty="0" smtClean="0"/>
                        <a:t>]</a:t>
                      </a:r>
                      <a:endParaRPr lang="de-DE" sz="1300" dirty="0"/>
                    </a:p>
                  </a:txBody>
                  <a:tcPr/>
                </a:tc>
                <a:tc>
                  <a:txBody>
                    <a:bodyPr/>
                    <a:lstStyle/>
                    <a:p>
                      <a:pPr algn="ctr"/>
                      <a:r>
                        <a:rPr lang="de-DE" sz="1300" dirty="0" smtClean="0"/>
                        <a:t>ED [</a:t>
                      </a:r>
                      <a:r>
                        <a:rPr lang="de-DE" sz="1300" dirty="0" err="1" smtClean="0"/>
                        <a:t>ns</a:t>
                      </a:r>
                      <a:r>
                        <a:rPr lang="de-DE" sz="1300" dirty="0" smtClean="0"/>
                        <a:t>]</a:t>
                      </a:r>
                      <a:endParaRPr lang="de-DE" sz="1300" dirty="0"/>
                    </a:p>
                  </a:txBody>
                  <a:tcPr/>
                </a:tc>
                <a:tc>
                  <a:txBody>
                    <a:bodyPr/>
                    <a:lstStyle/>
                    <a:p>
                      <a:pPr algn="ctr"/>
                      <a:r>
                        <a:rPr lang="de-DE" sz="1300" dirty="0" err="1" smtClean="0"/>
                        <a:t>Tx</a:t>
                      </a:r>
                      <a:r>
                        <a:rPr lang="de-DE" sz="1300" baseline="0" dirty="0" smtClean="0"/>
                        <a:t> </a:t>
                      </a:r>
                      <a:r>
                        <a:rPr lang="de-DE" sz="1300" baseline="0" dirty="0" err="1" smtClean="0"/>
                        <a:t>Az</a:t>
                      </a:r>
                      <a:r>
                        <a:rPr lang="de-DE" sz="1300" baseline="0" dirty="0" smtClean="0"/>
                        <a:t> [°]</a:t>
                      </a:r>
                      <a:endParaRPr lang="de-DE" sz="1300" dirty="0"/>
                    </a:p>
                  </a:txBody>
                  <a:tcPr/>
                </a:tc>
                <a:tc>
                  <a:txBody>
                    <a:bodyPr/>
                    <a:lstStyle/>
                    <a:p>
                      <a:pPr algn="ctr"/>
                      <a:r>
                        <a:rPr lang="de-DE" sz="1300" dirty="0" err="1" smtClean="0"/>
                        <a:t>Tx</a:t>
                      </a:r>
                      <a:r>
                        <a:rPr lang="de-DE" sz="1300" dirty="0" smtClean="0"/>
                        <a:t> </a:t>
                      </a:r>
                      <a:r>
                        <a:rPr lang="de-DE" sz="1300" dirty="0" err="1" smtClean="0"/>
                        <a:t>El</a:t>
                      </a:r>
                      <a:r>
                        <a:rPr lang="de-DE" sz="1300" dirty="0" smtClean="0"/>
                        <a:t> [°]</a:t>
                      </a:r>
                      <a:endParaRPr lang="de-DE" sz="1300" dirty="0"/>
                    </a:p>
                  </a:txBody>
                  <a:tcPr/>
                </a:tc>
                <a:tc>
                  <a:txBody>
                    <a:bodyPr/>
                    <a:lstStyle/>
                    <a:p>
                      <a:pPr algn="ctr"/>
                      <a:r>
                        <a:rPr lang="de-DE" sz="1300" dirty="0" err="1" smtClean="0"/>
                        <a:t>Rx</a:t>
                      </a:r>
                      <a:r>
                        <a:rPr lang="de-DE" sz="1300" dirty="0" smtClean="0"/>
                        <a:t> </a:t>
                      </a:r>
                      <a:r>
                        <a:rPr lang="de-DE" sz="1300" dirty="0" err="1" smtClean="0"/>
                        <a:t>Az</a:t>
                      </a:r>
                      <a:r>
                        <a:rPr lang="de-DE" sz="1300" dirty="0" smtClean="0"/>
                        <a:t> [°]</a:t>
                      </a:r>
                      <a:endParaRPr lang="de-DE" sz="1300" dirty="0"/>
                    </a:p>
                  </a:txBody>
                  <a:tcPr/>
                </a:tc>
                <a:tc>
                  <a:txBody>
                    <a:bodyPr/>
                    <a:lstStyle/>
                    <a:p>
                      <a:pPr algn="ctr"/>
                      <a:r>
                        <a:rPr lang="de-DE" sz="1300" dirty="0" err="1" smtClean="0"/>
                        <a:t>Prx</a:t>
                      </a:r>
                      <a:r>
                        <a:rPr lang="de-DE" sz="1300" dirty="0" smtClean="0"/>
                        <a:t> [dB]</a:t>
                      </a:r>
                      <a:endParaRPr lang="de-DE" sz="1300" dirty="0"/>
                    </a:p>
                  </a:txBody>
                  <a:tcPr/>
                </a:tc>
                <a:extLst>
                  <a:ext uri="{0D108BD9-81ED-4DB2-BD59-A6C34878D82A}">
                    <a16:rowId xmlns:a16="http://schemas.microsoft.com/office/drawing/2014/main" xmlns="" val="10000"/>
                  </a:ext>
                </a:extLst>
              </a:tr>
              <a:tr h="210836">
                <a:tc>
                  <a:txBody>
                    <a:bodyPr/>
                    <a:lstStyle/>
                    <a:p>
                      <a:r>
                        <a:rPr lang="de-DE" sz="1300" dirty="0" smtClean="0"/>
                        <a:t>2</a:t>
                      </a:r>
                      <a:endParaRPr lang="de-DE" sz="1300" dirty="0"/>
                    </a:p>
                  </a:txBody>
                  <a:tcPr/>
                </a:tc>
                <a:tc>
                  <a:txBody>
                    <a:bodyPr/>
                    <a:lstStyle/>
                    <a:p>
                      <a:r>
                        <a:rPr lang="de-DE" sz="1300" dirty="0" smtClean="0"/>
                        <a:t>9</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41,10</a:t>
                      </a:r>
                      <a:endParaRPr lang="de-DE" sz="1300" dirty="0"/>
                    </a:p>
                  </a:txBody>
                  <a:tcPr/>
                </a:tc>
                <a:tc>
                  <a:txBody>
                    <a:bodyPr/>
                    <a:lstStyle/>
                    <a:p>
                      <a:r>
                        <a:rPr lang="de-DE" sz="1300" dirty="0" smtClean="0"/>
                        <a:t>200,79</a:t>
                      </a:r>
                      <a:endParaRPr lang="de-DE" sz="1300" dirty="0"/>
                    </a:p>
                  </a:txBody>
                  <a:tcPr/>
                </a:tc>
                <a:tc>
                  <a:txBody>
                    <a:bodyPr/>
                    <a:lstStyle/>
                    <a:p>
                      <a:r>
                        <a:rPr lang="de-DE" sz="1300" dirty="0" smtClean="0"/>
                        <a:t>60,13</a:t>
                      </a:r>
                      <a:endParaRPr lang="de-DE" sz="1300" dirty="0"/>
                    </a:p>
                  </a:txBody>
                  <a:tcPr/>
                </a:tc>
                <a:tc>
                  <a:txBody>
                    <a:bodyPr/>
                    <a:lstStyle/>
                    <a:p>
                      <a:r>
                        <a:rPr lang="de-DE" sz="1300" dirty="0" smtClean="0"/>
                        <a:t>56,32</a:t>
                      </a:r>
                      <a:endParaRPr lang="de-DE" sz="1300" dirty="0"/>
                    </a:p>
                  </a:txBody>
                  <a:tcPr/>
                </a:tc>
                <a:tc>
                  <a:txBody>
                    <a:bodyPr/>
                    <a:lstStyle/>
                    <a:p>
                      <a:r>
                        <a:rPr lang="de-DE" sz="1300" dirty="0" smtClean="0"/>
                        <a:t>97,00</a:t>
                      </a:r>
                      <a:endParaRPr lang="de-DE" sz="1300" dirty="0"/>
                    </a:p>
                  </a:txBody>
                  <a:tcPr/>
                </a:tc>
                <a:tc>
                  <a:txBody>
                    <a:bodyPr/>
                    <a:lstStyle/>
                    <a:p>
                      <a:r>
                        <a:rPr lang="de-DE" sz="1300" dirty="0" smtClean="0"/>
                        <a:t>-16,73</a:t>
                      </a:r>
                      <a:endParaRPr lang="de-DE" sz="1300" dirty="0"/>
                    </a:p>
                  </a:txBody>
                  <a:tcPr/>
                </a:tc>
                <a:extLst>
                  <a:ext uri="{0D108BD9-81ED-4DB2-BD59-A6C34878D82A}">
                    <a16:rowId xmlns:a16="http://schemas.microsoft.com/office/drawing/2014/main" xmlns="" val="10001"/>
                  </a:ext>
                </a:extLst>
              </a:tr>
              <a:tr h="210836">
                <a:tc>
                  <a:txBody>
                    <a:bodyPr/>
                    <a:lstStyle/>
                    <a:p>
                      <a:r>
                        <a:rPr lang="de-DE" sz="1300" dirty="0" smtClean="0"/>
                        <a:t>2</a:t>
                      </a:r>
                      <a:endParaRPr lang="de-DE" sz="1300" dirty="0"/>
                    </a:p>
                  </a:txBody>
                  <a:tcPr/>
                </a:tc>
                <a:tc>
                  <a:txBody>
                    <a:bodyPr/>
                    <a:lstStyle/>
                    <a:p>
                      <a:r>
                        <a:rPr lang="de-DE" sz="1300" dirty="0" smtClean="0"/>
                        <a:t>10</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46,54</a:t>
                      </a:r>
                      <a:endParaRPr lang="de-DE" sz="1300" dirty="0"/>
                    </a:p>
                  </a:txBody>
                  <a:tcPr/>
                </a:tc>
                <a:tc>
                  <a:txBody>
                    <a:bodyPr/>
                    <a:lstStyle/>
                    <a:p>
                      <a:r>
                        <a:rPr lang="de-DE" sz="1300" dirty="0" smtClean="0"/>
                        <a:t>242,15</a:t>
                      </a:r>
                      <a:endParaRPr lang="de-DE" sz="1300" dirty="0"/>
                    </a:p>
                  </a:txBody>
                  <a:tcPr/>
                </a:tc>
                <a:tc>
                  <a:txBody>
                    <a:bodyPr/>
                    <a:lstStyle/>
                    <a:p>
                      <a:r>
                        <a:rPr lang="de-DE" sz="1300" dirty="0" smtClean="0"/>
                        <a:t>57,19</a:t>
                      </a:r>
                      <a:endParaRPr lang="de-DE" sz="1300" dirty="0"/>
                    </a:p>
                  </a:txBody>
                  <a:tcPr/>
                </a:tc>
                <a:tc>
                  <a:txBody>
                    <a:bodyPr/>
                    <a:lstStyle/>
                    <a:p>
                      <a:r>
                        <a:rPr lang="de-DE" sz="1300" dirty="0" smtClean="0"/>
                        <a:t>53,05</a:t>
                      </a:r>
                      <a:endParaRPr lang="de-DE" sz="1300" dirty="0"/>
                    </a:p>
                  </a:txBody>
                  <a:tcPr/>
                </a:tc>
                <a:tc>
                  <a:txBody>
                    <a:bodyPr/>
                    <a:lstStyle/>
                    <a:p>
                      <a:r>
                        <a:rPr lang="de-DE" sz="1300" dirty="0" smtClean="0"/>
                        <a:t>73,85</a:t>
                      </a:r>
                      <a:endParaRPr lang="de-DE" sz="1300" dirty="0"/>
                    </a:p>
                  </a:txBody>
                  <a:tcPr/>
                </a:tc>
                <a:tc>
                  <a:txBody>
                    <a:bodyPr/>
                    <a:lstStyle/>
                    <a:p>
                      <a:r>
                        <a:rPr lang="de-DE" sz="1300" dirty="0" smtClean="0"/>
                        <a:t>-18,36</a:t>
                      </a:r>
                      <a:endParaRPr lang="de-DE" sz="1300" dirty="0"/>
                    </a:p>
                  </a:txBody>
                  <a:tcPr/>
                </a:tc>
                <a:extLst>
                  <a:ext uri="{0D108BD9-81ED-4DB2-BD59-A6C34878D82A}">
                    <a16:rowId xmlns:a16="http://schemas.microsoft.com/office/drawing/2014/main" xmlns="" val="10002"/>
                  </a:ext>
                </a:extLst>
              </a:tr>
              <a:tr h="210836">
                <a:tc>
                  <a:txBody>
                    <a:bodyPr/>
                    <a:lstStyle/>
                    <a:p>
                      <a:r>
                        <a:rPr lang="de-DE" sz="1300" dirty="0" smtClean="0"/>
                        <a:t>2</a:t>
                      </a:r>
                      <a:endParaRPr lang="de-DE" sz="1300" dirty="0"/>
                    </a:p>
                  </a:txBody>
                  <a:tcPr/>
                </a:tc>
                <a:tc>
                  <a:txBody>
                    <a:bodyPr/>
                    <a:lstStyle/>
                    <a:p>
                      <a:r>
                        <a:rPr lang="de-DE" sz="1300" dirty="0" smtClean="0"/>
                        <a:t>12</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28,01</a:t>
                      </a:r>
                      <a:endParaRPr lang="de-DE" sz="1300" dirty="0"/>
                    </a:p>
                  </a:txBody>
                  <a:tcPr/>
                </a:tc>
                <a:tc>
                  <a:txBody>
                    <a:bodyPr/>
                    <a:lstStyle/>
                    <a:p>
                      <a:r>
                        <a:rPr lang="de-DE" sz="1300" dirty="0" smtClean="0"/>
                        <a:t>131,76</a:t>
                      </a:r>
                      <a:endParaRPr lang="de-DE" sz="1300" dirty="0"/>
                    </a:p>
                  </a:txBody>
                  <a:tcPr/>
                </a:tc>
                <a:tc>
                  <a:txBody>
                    <a:bodyPr/>
                    <a:lstStyle/>
                    <a:p>
                      <a:r>
                        <a:rPr lang="de-DE" sz="1300" dirty="0" smtClean="0"/>
                        <a:t>67,54</a:t>
                      </a:r>
                      <a:endParaRPr lang="de-DE" sz="1300" dirty="0"/>
                    </a:p>
                  </a:txBody>
                  <a:tcPr/>
                </a:tc>
                <a:tc>
                  <a:txBody>
                    <a:bodyPr/>
                    <a:lstStyle/>
                    <a:p>
                      <a:r>
                        <a:rPr lang="de-DE" sz="1300" dirty="0" smtClean="0"/>
                        <a:t>53,05</a:t>
                      </a:r>
                      <a:endParaRPr lang="de-DE" sz="1300" dirty="0"/>
                    </a:p>
                  </a:txBody>
                  <a:tcPr/>
                </a:tc>
                <a:tc>
                  <a:txBody>
                    <a:bodyPr/>
                    <a:lstStyle/>
                    <a:p>
                      <a:r>
                        <a:rPr lang="de-DE" sz="1300" dirty="0" smtClean="0"/>
                        <a:t>58,43</a:t>
                      </a:r>
                      <a:endParaRPr lang="de-DE" sz="1300" dirty="0"/>
                    </a:p>
                  </a:txBody>
                  <a:tcPr/>
                </a:tc>
                <a:tc>
                  <a:txBody>
                    <a:bodyPr/>
                    <a:lstStyle/>
                    <a:p>
                      <a:r>
                        <a:rPr lang="de-DE" sz="1300" dirty="0" smtClean="0"/>
                        <a:t>-19,75</a:t>
                      </a:r>
                      <a:endParaRPr lang="de-DE" sz="1300" dirty="0"/>
                    </a:p>
                  </a:txBody>
                  <a:tcPr/>
                </a:tc>
                <a:extLst>
                  <a:ext uri="{0D108BD9-81ED-4DB2-BD59-A6C34878D82A}">
                    <a16:rowId xmlns:a16="http://schemas.microsoft.com/office/drawing/2014/main" xmlns="" val="10003"/>
                  </a:ext>
                </a:extLst>
              </a:tr>
              <a:tr h="210836">
                <a:tc>
                  <a:txBody>
                    <a:bodyPr/>
                    <a:lstStyle/>
                    <a:p>
                      <a:r>
                        <a:rPr lang="de-DE" sz="1300" dirty="0" smtClean="0"/>
                        <a:t>2</a:t>
                      </a:r>
                      <a:endParaRPr lang="de-DE" sz="1300" dirty="0"/>
                    </a:p>
                  </a:txBody>
                  <a:tcPr/>
                </a:tc>
                <a:tc>
                  <a:txBody>
                    <a:bodyPr/>
                    <a:lstStyle/>
                    <a:p>
                      <a:r>
                        <a:rPr lang="de-DE" sz="1300" dirty="0" smtClean="0"/>
                        <a:t>13</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36,43</a:t>
                      </a:r>
                      <a:endParaRPr lang="de-DE" sz="1300" dirty="0"/>
                    </a:p>
                  </a:txBody>
                  <a:tcPr/>
                </a:tc>
                <a:tc>
                  <a:txBody>
                    <a:bodyPr/>
                    <a:lstStyle/>
                    <a:p>
                      <a:r>
                        <a:rPr lang="de-DE" sz="1300" dirty="0" smtClean="0"/>
                        <a:t>325,09</a:t>
                      </a:r>
                      <a:endParaRPr lang="de-DE" sz="1300" dirty="0"/>
                    </a:p>
                  </a:txBody>
                  <a:tcPr/>
                </a:tc>
                <a:tc>
                  <a:txBody>
                    <a:bodyPr/>
                    <a:lstStyle/>
                    <a:p>
                      <a:r>
                        <a:rPr lang="de-DE" sz="1300" dirty="0" smtClean="0"/>
                        <a:t>73,56</a:t>
                      </a:r>
                      <a:endParaRPr lang="de-DE" sz="1300" dirty="0"/>
                    </a:p>
                  </a:txBody>
                  <a:tcPr/>
                </a:tc>
                <a:tc>
                  <a:txBody>
                    <a:bodyPr/>
                    <a:lstStyle/>
                    <a:p>
                      <a:r>
                        <a:rPr lang="de-DE" sz="1300" dirty="0" smtClean="0"/>
                        <a:t>56,83</a:t>
                      </a:r>
                      <a:endParaRPr lang="de-DE" sz="1300" dirty="0"/>
                    </a:p>
                  </a:txBody>
                  <a:tcPr/>
                </a:tc>
                <a:tc>
                  <a:txBody>
                    <a:bodyPr/>
                    <a:lstStyle/>
                    <a:p>
                      <a:r>
                        <a:rPr lang="de-DE" sz="1300" dirty="0" smtClean="0"/>
                        <a:t>45,67</a:t>
                      </a:r>
                      <a:endParaRPr lang="de-DE" sz="1300" dirty="0"/>
                    </a:p>
                  </a:txBody>
                  <a:tcPr/>
                </a:tc>
                <a:tc>
                  <a:txBody>
                    <a:bodyPr/>
                    <a:lstStyle/>
                    <a:p>
                      <a:r>
                        <a:rPr lang="de-DE" sz="1300" dirty="0" smtClean="0"/>
                        <a:t>-21,67</a:t>
                      </a:r>
                      <a:endParaRPr lang="de-DE" sz="1300" dirty="0"/>
                    </a:p>
                  </a:txBody>
                  <a:tcPr/>
                </a:tc>
                <a:extLst>
                  <a:ext uri="{0D108BD9-81ED-4DB2-BD59-A6C34878D82A}">
                    <a16:rowId xmlns:a16="http://schemas.microsoft.com/office/drawing/2014/main" xmlns="" val="10004"/>
                  </a:ext>
                </a:extLst>
              </a:tr>
              <a:tr h="210836">
                <a:tc>
                  <a:txBody>
                    <a:bodyPr/>
                    <a:lstStyle/>
                    <a:p>
                      <a:r>
                        <a:rPr lang="de-DE" sz="1300" dirty="0" smtClean="0"/>
                        <a:t>3</a:t>
                      </a:r>
                      <a:endParaRPr lang="de-DE" sz="1300" dirty="0"/>
                    </a:p>
                  </a:txBody>
                  <a:tcPr/>
                </a:tc>
                <a:tc>
                  <a:txBody>
                    <a:bodyPr/>
                    <a:lstStyle/>
                    <a:p>
                      <a:r>
                        <a:rPr lang="de-DE" sz="1300" dirty="0" smtClean="0"/>
                        <a:t>1</a:t>
                      </a:r>
                      <a:endParaRPr lang="de-DE" sz="1300" dirty="0"/>
                    </a:p>
                  </a:txBody>
                  <a:tcPr/>
                </a:tc>
                <a:tc>
                  <a:txBody>
                    <a:bodyPr/>
                    <a:lstStyle/>
                    <a:p>
                      <a:r>
                        <a:rPr lang="de-DE" sz="1300" dirty="0" err="1" smtClean="0"/>
                        <a:t>NaLOS</a:t>
                      </a:r>
                      <a:endParaRPr lang="de-DE" sz="1300" dirty="0"/>
                    </a:p>
                  </a:txBody>
                  <a:tcPr/>
                </a:tc>
                <a:tc>
                  <a:txBody>
                    <a:bodyPr/>
                    <a:lstStyle/>
                    <a:p>
                      <a:r>
                        <a:rPr lang="de-DE" sz="1300" dirty="0" smtClean="0"/>
                        <a:t>49,83</a:t>
                      </a:r>
                      <a:endParaRPr lang="de-DE" sz="1300" dirty="0"/>
                    </a:p>
                  </a:txBody>
                  <a:tcPr/>
                </a:tc>
                <a:tc>
                  <a:txBody>
                    <a:bodyPr/>
                    <a:lstStyle/>
                    <a:p>
                      <a:r>
                        <a:rPr lang="de-DE" sz="1300" dirty="0" smtClean="0"/>
                        <a:t>203,13</a:t>
                      </a:r>
                      <a:endParaRPr lang="de-DE" sz="1300" dirty="0"/>
                    </a:p>
                  </a:txBody>
                  <a:tcPr/>
                </a:tc>
                <a:tc>
                  <a:txBody>
                    <a:bodyPr/>
                    <a:lstStyle/>
                    <a:p>
                      <a:r>
                        <a:rPr lang="de-DE" sz="1300" dirty="0" smtClean="0"/>
                        <a:t>50,89</a:t>
                      </a:r>
                      <a:endParaRPr lang="de-DE" sz="1300" dirty="0"/>
                    </a:p>
                  </a:txBody>
                  <a:tcPr/>
                </a:tc>
                <a:tc>
                  <a:txBody>
                    <a:bodyPr/>
                    <a:lstStyle/>
                    <a:p>
                      <a:r>
                        <a:rPr lang="de-DE" sz="1300" dirty="0" smtClean="0"/>
                        <a:t>58,64</a:t>
                      </a:r>
                      <a:endParaRPr lang="de-DE" sz="1300" dirty="0"/>
                    </a:p>
                  </a:txBody>
                  <a:tcPr/>
                </a:tc>
                <a:tc>
                  <a:txBody>
                    <a:bodyPr/>
                    <a:lstStyle/>
                    <a:p>
                      <a:r>
                        <a:rPr lang="de-DE" sz="1300" dirty="0" smtClean="0"/>
                        <a:t>92,61</a:t>
                      </a:r>
                      <a:endParaRPr lang="de-DE" sz="1300" dirty="0"/>
                    </a:p>
                  </a:txBody>
                  <a:tcPr/>
                </a:tc>
                <a:tc>
                  <a:txBody>
                    <a:bodyPr/>
                    <a:lstStyle/>
                    <a:p>
                      <a:r>
                        <a:rPr lang="de-DE" sz="1300" dirty="0" smtClean="0"/>
                        <a:t>-12,98</a:t>
                      </a:r>
                      <a:endParaRPr lang="de-DE" sz="1300" dirty="0"/>
                    </a:p>
                  </a:txBody>
                  <a:tcPr/>
                </a:tc>
                <a:extLst>
                  <a:ext uri="{0D108BD9-81ED-4DB2-BD59-A6C34878D82A}">
                    <a16:rowId xmlns:a16="http://schemas.microsoft.com/office/drawing/2014/main" xmlns="" val="10005"/>
                  </a:ext>
                </a:extLst>
              </a:tr>
              <a:tr h="210836">
                <a:tc>
                  <a:txBody>
                    <a:bodyPr/>
                    <a:lstStyle/>
                    <a:p>
                      <a:r>
                        <a:rPr lang="de-DE" sz="1300" dirty="0" smtClean="0"/>
                        <a:t>3</a:t>
                      </a:r>
                      <a:endParaRPr lang="de-DE" sz="1300" dirty="0"/>
                    </a:p>
                  </a:txBody>
                  <a:tcPr/>
                </a:tc>
                <a:tc>
                  <a:txBody>
                    <a:bodyPr/>
                    <a:lstStyle/>
                    <a:p>
                      <a:r>
                        <a:rPr lang="de-DE" sz="1300" dirty="0" smtClean="0"/>
                        <a:t>2</a:t>
                      </a:r>
                      <a:endParaRPr lang="de-DE" sz="1300" dirty="0"/>
                    </a:p>
                  </a:txBody>
                  <a:tcPr/>
                </a:tc>
                <a:tc>
                  <a:txBody>
                    <a:bodyPr/>
                    <a:lstStyle/>
                    <a:p>
                      <a:r>
                        <a:rPr lang="de-DE" sz="1300" dirty="0" err="1" smtClean="0"/>
                        <a:t>NaLOS</a:t>
                      </a:r>
                      <a:endParaRPr lang="de-DE" sz="1300" dirty="0"/>
                    </a:p>
                  </a:txBody>
                  <a:tcPr/>
                </a:tc>
                <a:tc>
                  <a:txBody>
                    <a:bodyPr/>
                    <a:lstStyle/>
                    <a:p>
                      <a:r>
                        <a:rPr lang="de-DE" sz="1300" dirty="0" smtClean="0"/>
                        <a:t>46,07</a:t>
                      </a:r>
                      <a:endParaRPr lang="de-DE" sz="1300" dirty="0"/>
                    </a:p>
                  </a:txBody>
                  <a:tcPr/>
                </a:tc>
                <a:tc>
                  <a:txBody>
                    <a:bodyPr/>
                    <a:lstStyle/>
                    <a:p>
                      <a:r>
                        <a:rPr lang="de-DE" sz="1300" dirty="0" smtClean="0"/>
                        <a:t>281,56</a:t>
                      </a:r>
                      <a:endParaRPr lang="de-DE" sz="1300" dirty="0"/>
                    </a:p>
                  </a:txBody>
                  <a:tcPr/>
                </a:tc>
                <a:tc>
                  <a:txBody>
                    <a:bodyPr/>
                    <a:lstStyle/>
                    <a:p>
                      <a:r>
                        <a:rPr lang="de-DE" sz="1300" dirty="0" smtClean="0"/>
                        <a:t>40,15</a:t>
                      </a:r>
                      <a:endParaRPr lang="de-DE" sz="1300" dirty="0"/>
                    </a:p>
                  </a:txBody>
                  <a:tcPr/>
                </a:tc>
                <a:tc>
                  <a:txBody>
                    <a:bodyPr/>
                    <a:lstStyle/>
                    <a:p>
                      <a:r>
                        <a:rPr lang="de-DE" sz="1300" dirty="0" smtClean="0"/>
                        <a:t>59,03</a:t>
                      </a:r>
                      <a:endParaRPr lang="de-DE" sz="1300" dirty="0"/>
                    </a:p>
                  </a:txBody>
                  <a:tcPr/>
                </a:tc>
                <a:tc>
                  <a:txBody>
                    <a:bodyPr/>
                    <a:lstStyle/>
                    <a:p>
                      <a:r>
                        <a:rPr lang="de-DE" sz="1300" dirty="0" smtClean="0"/>
                        <a:t>93,54</a:t>
                      </a:r>
                      <a:endParaRPr lang="de-DE" sz="1300" dirty="0"/>
                    </a:p>
                  </a:txBody>
                  <a:tcPr/>
                </a:tc>
                <a:tc>
                  <a:txBody>
                    <a:bodyPr/>
                    <a:lstStyle/>
                    <a:p>
                      <a:r>
                        <a:rPr lang="de-DE" sz="1300" dirty="0" smtClean="0"/>
                        <a:t>-12,61</a:t>
                      </a:r>
                      <a:endParaRPr lang="de-DE" sz="1300" dirty="0"/>
                    </a:p>
                  </a:txBody>
                  <a:tcPr/>
                </a:tc>
                <a:extLst>
                  <a:ext uri="{0D108BD9-81ED-4DB2-BD59-A6C34878D82A}">
                    <a16:rowId xmlns:a16="http://schemas.microsoft.com/office/drawing/2014/main" xmlns="" val="10006"/>
                  </a:ext>
                </a:extLst>
              </a:tr>
              <a:tr h="210836">
                <a:tc>
                  <a:txBody>
                    <a:bodyPr/>
                    <a:lstStyle/>
                    <a:p>
                      <a:r>
                        <a:rPr lang="de-DE" sz="1300" dirty="0" smtClean="0"/>
                        <a:t>3</a:t>
                      </a:r>
                      <a:endParaRPr lang="de-DE" sz="1300" dirty="0"/>
                    </a:p>
                  </a:txBody>
                  <a:tcPr/>
                </a:tc>
                <a:tc>
                  <a:txBody>
                    <a:bodyPr/>
                    <a:lstStyle/>
                    <a:p>
                      <a:r>
                        <a:rPr lang="de-DE" sz="1300" dirty="0" smtClean="0"/>
                        <a:t>3</a:t>
                      </a:r>
                      <a:endParaRPr lang="de-DE" sz="1300" dirty="0"/>
                    </a:p>
                  </a:txBody>
                  <a:tcPr/>
                </a:tc>
                <a:tc>
                  <a:txBody>
                    <a:bodyPr/>
                    <a:lstStyle/>
                    <a:p>
                      <a:r>
                        <a:rPr lang="de-DE" sz="1300" dirty="0" err="1" smtClean="0"/>
                        <a:t>NaLOS</a:t>
                      </a:r>
                      <a:endParaRPr lang="de-DE" sz="1300" dirty="0"/>
                    </a:p>
                  </a:txBody>
                  <a:tcPr/>
                </a:tc>
                <a:tc>
                  <a:txBody>
                    <a:bodyPr/>
                    <a:lstStyle/>
                    <a:p>
                      <a:r>
                        <a:rPr lang="de-DE" sz="1300" dirty="0" smtClean="0"/>
                        <a:t>37,65</a:t>
                      </a:r>
                      <a:endParaRPr lang="de-DE" sz="1300" dirty="0"/>
                    </a:p>
                  </a:txBody>
                  <a:tcPr/>
                </a:tc>
                <a:tc>
                  <a:txBody>
                    <a:bodyPr/>
                    <a:lstStyle/>
                    <a:p>
                      <a:r>
                        <a:rPr lang="de-DE" sz="1300" dirty="0" smtClean="0"/>
                        <a:t>270,39</a:t>
                      </a:r>
                      <a:endParaRPr lang="de-DE" sz="1300" dirty="0"/>
                    </a:p>
                  </a:txBody>
                  <a:tcPr/>
                </a:tc>
                <a:tc>
                  <a:txBody>
                    <a:bodyPr/>
                    <a:lstStyle/>
                    <a:p>
                      <a:r>
                        <a:rPr lang="de-DE" sz="1300" dirty="0" smtClean="0"/>
                        <a:t>54,58</a:t>
                      </a:r>
                      <a:endParaRPr lang="de-DE" sz="1300" dirty="0"/>
                    </a:p>
                  </a:txBody>
                  <a:tcPr/>
                </a:tc>
                <a:tc>
                  <a:txBody>
                    <a:bodyPr/>
                    <a:lstStyle/>
                    <a:p>
                      <a:r>
                        <a:rPr lang="de-DE" sz="1300" dirty="0" smtClean="0"/>
                        <a:t>60,41</a:t>
                      </a:r>
                      <a:endParaRPr lang="de-DE" sz="1300" dirty="0"/>
                    </a:p>
                  </a:txBody>
                  <a:tcPr/>
                </a:tc>
                <a:tc>
                  <a:txBody>
                    <a:bodyPr/>
                    <a:lstStyle/>
                    <a:p>
                      <a:r>
                        <a:rPr lang="de-DE" sz="1300" dirty="0" smtClean="0"/>
                        <a:t>73,94</a:t>
                      </a:r>
                      <a:endParaRPr lang="de-DE" sz="1300" dirty="0"/>
                    </a:p>
                  </a:txBody>
                  <a:tcPr/>
                </a:tc>
                <a:tc>
                  <a:txBody>
                    <a:bodyPr/>
                    <a:lstStyle/>
                    <a:p>
                      <a:r>
                        <a:rPr lang="de-DE" sz="1300" dirty="0" smtClean="0"/>
                        <a:t>-13,32</a:t>
                      </a:r>
                      <a:endParaRPr lang="de-DE" sz="1300" dirty="0"/>
                    </a:p>
                  </a:txBody>
                  <a:tcPr/>
                </a:tc>
                <a:extLst>
                  <a:ext uri="{0D108BD9-81ED-4DB2-BD59-A6C34878D82A}">
                    <a16:rowId xmlns:a16="http://schemas.microsoft.com/office/drawing/2014/main" xmlns="" val="10007"/>
                  </a:ext>
                </a:extLst>
              </a:tr>
              <a:tr h="210836">
                <a:tc>
                  <a:txBody>
                    <a:bodyPr/>
                    <a:lstStyle/>
                    <a:p>
                      <a:r>
                        <a:rPr lang="de-DE" sz="1300" dirty="0" smtClean="0"/>
                        <a:t>3</a:t>
                      </a:r>
                      <a:endParaRPr lang="de-DE" sz="1300" dirty="0"/>
                    </a:p>
                  </a:txBody>
                  <a:tcPr/>
                </a:tc>
                <a:tc>
                  <a:txBody>
                    <a:bodyPr/>
                    <a:lstStyle/>
                    <a:p>
                      <a:r>
                        <a:rPr lang="de-DE" sz="1300" dirty="0" smtClean="0"/>
                        <a:t>4</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25,30</a:t>
                      </a:r>
                      <a:endParaRPr lang="de-DE" sz="1300" dirty="0"/>
                    </a:p>
                  </a:txBody>
                  <a:tcPr/>
                </a:tc>
                <a:tc>
                  <a:txBody>
                    <a:bodyPr/>
                    <a:lstStyle/>
                    <a:p>
                      <a:r>
                        <a:rPr lang="de-DE" sz="1300" dirty="0" smtClean="0"/>
                        <a:t>247,84</a:t>
                      </a:r>
                      <a:endParaRPr lang="de-DE" sz="1300" dirty="0"/>
                    </a:p>
                  </a:txBody>
                  <a:tcPr/>
                </a:tc>
                <a:tc>
                  <a:txBody>
                    <a:bodyPr/>
                    <a:lstStyle/>
                    <a:p>
                      <a:r>
                        <a:rPr lang="de-DE" sz="1300" dirty="0" smtClean="0"/>
                        <a:t>61,78</a:t>
                      </a:r>
                      <a:endParaRPr lang="de-DE" sz="1300" dirty="0"/>
                    </a:p>
                  </a:txBody>
                  <a:tcPr/>
                </a:tc>
                <a:tc>
                  <a:txBody>
                    <a:bodyPr/>
                    <a:lstStyle/>
                    <a:p>
                      <a:r>
                        <a:rPr lang="de-DE" sz="1300" dirty="0" smtClean="0"/>
                        <a:t>59,72</a:t>
                      </a:r>
                      <a:endParaRPr lang="de-DE" sz="1300" dirty="0"/>
                    </a:p>
                  </a:txBody>
                  <a:tcPr/>
                </a:tc>
                <a:tc>
                  <a:txBody>
                    <a:bodyPr/>
                    <a:lstStyle/>
                    <a:p>
                      <a:r>
                        <a:rPr lang="de-DE" sz="1300" dirty="0" smtClean="0"/>
                        <a:t>67,77</a:t>
                      </a:r>
                      <a:endParaRPr lang="de-DE" sz="1300" dirty="0"/>
                    </a:p>
                  </a:txBody>
                  <a:tcPr/>
                </a:tc>
                <a:tc>
                  <a:txBody>
                    <a:bodyPr/>
                    <a:lstStyle/>
                    <a:p>
                      <a:r>
                        <a:rPr lang="de-DE" sz="1300" dirty="0" smtClean="0"/>
                        <a:t>-13,96</a:t>
                      </a:r>
                      <a:endParaRPr lang="de-DE" sz="1300" dirty="0"/>
                    </a:p>
                  </a:txBody>
                  <a:tcPr/>
                </a:tc>
                <a:extLst>
                  <a:ext uri="{0D108BD9-81ED-4DB2-BD59-A6C34878D82A}">
                    <a16:rowId xmlns:a16="http://schemas.microsoft.com/office/drawing/2014/main" xmlns="" val="10008"/>
                  </a:ext>
                </a:extLst>
              </a:tr>
              <a:tr h="210836">
                <a:tc>
                  <a:txBody>
                    <a:bodyPr/>
                    <a:lstStyle/>
                    <a:p>
                      <a:r>
                        <a:rPr lang="de-DE" sz="1300" dirty="0" smtClean="0"/>
                        <a:t>3</a:t>
                      </a:r>
                      <a:endParaRPr lang="de-DE" sz="1300" dirty="0"/>
                    </a:p>
                  </a:txBody>
                  <a:tcPr/>
                </a:tc>
                <a:tc>
                  <a:txBody>
                    <a:bodyPr/>
                    <a:lstStyle/>
                    <a:p>
                      <a:r>
                        <a:rPr lang="de-DE" sz="1300" dirty="0" smtClean="0"/>
                        <a:t>9</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42,62</a:t>
                      </a:r>
                      <a:endParaRPr lang="de-DE" sz="1300" dirty="0"/>
                    </a:p>
                  </a:txBody>
                  <a:tcPr/>
                </a:tc>
                <a:tc>
                  <a:txBody>
                    <a:bodyPr/>
                    <a:lstStyle/>
                    <a:p>
                      <a:r>
                        <a:rPr lang="de-DE" sz="1300" dirty="0" smtClean="0"/>
                        <a:t>183,13</a:t>
                      </a:r>
                      <a:endParaRPr lang="de-DE" sz="1300" dirty="0"/>
                    </a:p>
                  </a:txBody>
                  <a:tcPr/>
                </a:tc>
                <a:tc>
                  <a:txBody>
                    <a:bodyPr/>
                    <a:lstStyle/>
                    <a:p>
                      <a:r>
                        <a:rPr lang="de-DE" sz="1300" dirty="0" smtClean="0"/>
                        <a:t>38,32</a:t>
                      </a:r>
                      <a:endParaRPr lang="de-DE" sz="1300" dirty="0"/>
                    </a:p>
                  </a:txBody>
                  <a:tcPr/>
                </a:tc>
                <a:tc>
                  <a:txBody>
                    <a:bodyPr/>
                    <a:lstStyle/>
                    <a:p>
                      <a:r>
                        <a:rPr lang="de-DE" sz="1300" dirty="0" smtClean="0"/>
                        <a:t>56,15</a:t>
                      </a:r>
                      <a:endParaRPr lang="de-DE" sz="1300" dirty="0"/>
                    </a:p>
                  </a:txBody>
                  <a:tcPr/>
                </a:tc>
                <a:tc>
                  <a:txBody>
                    <a:bodyPr/>
                    <a:lstStyle/>
                    <a:p>
                      <a:r>
                        <a:rPr lang="de-DE" sz="1300" dirty="0" smtClean="0"/>
                        <a:t>83,87</a:t>
                      </a:r>
                      <a:endParaRPr lang="de-DE" sz="1300" dirty="0"/>
                    </a:p>
                  </a:txBody>
                  <a:tcPr/>
                </a:tc>
                <a:tc>
                  <a:txBody>
                    <a:bodyPr/>
                    <a:lstStyle/>
                    <a:p>
                      <a:r>
                        <a:rPr lang="de-DE" sz="1300" dirty="0" smtClean="0"/>
                        <a:t>-14,42</a:t>
                      </a:r>
                      <a:endParaRPr lang="de-DE" sz="1300" dirty="0"/>
                    </a:p>
                  </a:txBody>
                  <a:tcPr/>
                </a:tc>
                <a:extLst>
                  <a:ext uri="{0D108BD9-81ED-4DB2-BD59-A6C34878D82A}">
                    <a16:rowId xmlns:a16="http://schemas.microsoft.com/office/drawing/2014/main" xmlns="" val="10009"/>
                  </a:ext>
                </a:extLst>
              </a:tr>
              <a:tr h="210836">
                <a:tc>
                  <a:txBody>
                    <a:bodyPr/>
                    <a:lstStyle/>
                    <a:p>
                      <a:r>
                        <a:rPr lang="de-DE" sz="1300" dirty="0" smtClean="0"/>
                        <a:t>3</a:t>
                      </a:r>
                      <a:endParaRPr lang="de-DE" sz="1300" dirty="0"/>
                    </a:p>
                  </a:txBody>
                  <a:tcPr/>
                </a:tc>
                <a:tc>
                  <a:txBody>
                    <a:bodyPr/>
                    <a:lstStyle/>
                    <a:p>
                      <a:r>
                        <a:rPr lang="de-DE" sz="1300" dirty="0" smtClean="0"/>
                        <a:t>10</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47,63</a:t>
                      </a:r>
                      <a:endParaRPr lang="de-DE" sz="1300" dirty="0"/>
                    </a:p>
                  </a:txBody>
                  <a:tcPr/>
                </a:tc>
                <a:tc>
                  <a:txBody>
                    <a:bodyPr/>
                    <a:lstStyle/>
                    <a:p>
                      <a:r>
                        <a:rPr lang="de-DE" sz="1300" dirty="0" smtClean="0"/>
                        <a:t>279,80</a:t>
                      </a:r>
                      <a:endParaRPr lang="de-DE" sz="1300" dirty="0"/>
                    </a:p>
                  </a:txBody>
                  <a:tcPr/>
                </a:tc>
                <a:tc>
                  <a:txBody>
                    <a:bodyPr/>
                    <a:lstStyle/>
                    <a:p>
                      <a:r>
                        <a:rPr lang="de-DE" sz="1300" dirty="0" smtClean="0"/>
                        <a:t>33.23</a:t>
                      </a:r>
                      <a:endParaRPr lang="de-DE" sz="1300" dirty="0"/>
                    </a:p>
                  </a:txBody>
                  <a:tcPr/>
                </a:tc>
                <a:tc>
                  <a:txBody>
                    <a:bodyPr/>
                    <a:lstStyle/>
                    <a:p>
                      <a:r>
                        <a:rPr lang="de-DE" sz="1300" dirty="0" smtClean="0"/>
                        <a:t>47,92</a:t>
                      </a:r>
                      <a:endParaRPr lang="de-DE" sz="1300" dirty="0"/>
                    </a:p>
                  </a:txBody>
                  <a:tcPr/>
                </a:tc>
                <a:tc>
                  <a:txBody>
                    <a:bodyPr/>
                    <a:lstStyle/>
                    <a:p>
                      <a:r>
                        <a:rPr lang="de-DE" sz="1300" dirty="0" smtClean="0"/>
                        <a:t>69,43</a:t>
                      </a:r>
                      <a:endParaRPr lang="de-DE" sz="1300" dirty="0"/>
                    </a:p>
                  </a:txBody>
                  <a:tcPr/>
                </a:tc>
                <a:tc>
                  <a:txBody>
                    <a:bodyPr/>
                    <a:lstStyle/>
                    <a:p>
                      <a:r>
                        <a:rPr lang="de-DE" sz="1300" dirty="0" smtClean="0"/>
                        <a:t>-17,29</a:t>
                      </a:r>
                      <a:endParaRPr lang="de-DE" sz="1300" dirty="0"/>
                    </a:p>
                  </a:txBody>
                  <a:tcPr/>
                </a:tc>
                <a:extLst>
                  <a:ext uri="{0D108BD9-81ED-4DB2-BD59-A6C34878D82A}">
                    <a16:rowId xmlns:a16="http://schemas.microsoft.com/office/drawing/2014/main" xmlns="" val="10010"/>
                  </a:ext>
                </a:extLst>
              </a:tr>
              <a:tr h="210836">
                <a:tc>
                  <a:txBody>
                    <a:bodyPr/>
                    <a:lstStyle/>
                    <a:p>
                      <a:r>
                        <a:rPr lang="de-DE" sz="1300" dirty="0" smtClean="0"/>
                        <a:t>3</a:t>
                      </a:r>
                      <a:endParaRPr lang="de-DE" sz="1300" dirty="0"/>
                    </a:p>
                  </a:txBody>
                  <a:tcPr/>
                </a:tc>
                <a:tc>
                  <a:txBody>
                    <a:bodyPr/>
                    <a:lstStyle/>
                    <a:p>
                      <a:r>
                        <a:rPr lang="de-DE" sz="1300" dirty="0" smtClean="0"/>
                        <a:t>12</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24,31</a:t>
                      </a:r>
                      <a:endParaRPr lang="de-DE" sz="1300" dirty="0"/>
                    </a:p>
                  </a:txBody>
                  <a:tcPr/>
                </a:tc>
                <a:tc>
                  <a:txBody>
                    <a:bodyPr/>
                    <a:lstStyle/>
                    <a:p>
                      <a:r>
                        <a:rPr lang="de-DE" sz="1300" dirty="0" smtClean="0"/>
                        <a:t>190,58</a:t>
                      </a:r>
                      <a:endParaRPr lang="de-DE" sz="1300" dirty="0"/>
                    </a:p>
                  </a:txBody>
                  <a:tcPr/>
                </a:tc>
                <a:tc>
                  <a:txBody>
                    <a:bodyPr/>
                    <a:lstStyle/>
                    <a:p>
                      <a:r>
                        <a:rPr lang="de-DE" sz="1300" dirty="0" smtClean="0"/>
                        <a:t>52,96</a:t>
                      </a:r>
                      <a:endParaRPr lang="de-DE" sz="1300" dirty="0"/>
                    </a:p>
                  </a:txBody>
                  <a:tcPr/>
                </a:tc>
                <a:tc>
                  <a:txBody>
                    <a:bodyPr/>
                    <a:lstStyle/>
                    <a:p>
                      <a:r>
                        <a:rPr lang="de-DE" sz="1300" dirty="0" smtClean="0"/>
                        <a:t>60,75</a:t>
                      </a:r>
                      <a:endParaRPr lang="de-DE" sz="1300" dirty="0"/>
                    </a:p>
                  </a:txBody>
                  <a:tcPr/>
                </a:tc>
                <a:tc>
                  <a:txBody>
                    <a:bodyPr/>
                    <a:lstStyle/>
                    <a:p>
                      <a:r>
                        <a:rPr lang="de-DE" sz="1300" dirty="0" smtClean="0"/>
                        <a:t>32,20</a:t>
                      </a:r>
                      <a:endParaRPr lang="de-DE" sz="1300" dirty="0"/>
                    </a:p>
                  </a:txBody>
                  <a:tcPr/>
                </a:tc>
                <a:tc>
                  <a:txBody>
                    <a:bodyPr/>
                    <a:lstStyle/>
                    <a:p>
                      <a:r>
                        <a:rPr lang="de-DE" sz="1300" dirty="0" smtClean="0"/>
                        <a:t>-18,93</a:t>
                      </a:r>
                      <a:endParaRPr lang="de-DE" sz="1300" dirty="0"/>
                    </a:p>
                  </a:txBody>
                  <a:tcPr/>
                </a:tc>
                <a:extLst>
                  <a:ext uri="{0D108BD9-81ED-4DB2-BD59-A6C34878D82A}">
                    <a16:rowId xmlns:a16="http://schemas.microsoft.com/office/drawing/2014/main" xmlns="" val="10011"/>
                  </a:ext>
                </a:extLst>
              </a:tr>
              <a:tr h="210836">
                <a:tc>
                  <a:txBody>
                    <a:bodyPr/>
                    <a:lstStyle/>
                    <a:p>
                      <a:r>
                        <a:rPr lang="de-DE" sz="1300" dirty="0" smtClean="0"/>
                        <a:t>3</a:t>
                      </a:r>
                      <a:endParaRPr lang="de-DE" sz="1300" dirty="0"/>
                    </a:p>
                  </a:txBody>
                  <a:tcPr/>
                </a:tc>
                <a:tc>
                  <a:txBody>
                    <a:bodyPr/>
                    <a:lstStyle/>
                    <a:p>
                      <a:r>
                        <a:rPr lang="de-DE" sz="1300" dirty="0" smtClean="0"/>
                        <a:t>13</a:t>
                      </a:r>
                      <a:endParaRPr lang="de-DE" sz="1300" dirty="0"/>
                    </a:p>
                  </a:txBody>
                  <a:tcPr/>
                </a:tc>
                <a:tc>
                  <a:txBody>
                    <a:bodyPr/>
                    <a:lstStyle/>
                    <a:p>
                      <a:r>
                        <a:rPr lang="de-DE" sz="1300" dirty="0" smtClean="0"/>
                        <a:t>NLOS</a:t>
                      </a:r>
                      <a:endParaRPr lang="de-DE" sz="1300" dirty="0"/>
                    </a:p>
                  </a:txBody>
                  <a:tcPr/>
                </a:tc>
                <a:tc>
                  <a:txBody>
                    <a:bodyPr/>
                    <a:lstStyle/>
                    <a:p>
                      <a:r>
                        <a:rPr lang="de-DE" sz="1300" dirty="0" smtClean="0"/>
                        <a:t>37,17</a:t>
                      </a:r>
                      <a:endParaRPr lang="de-DE" sz="1300" dirty="0"/>
                    </a:p>
                  </a:txBody>
                  <a:tcPr/>
                </a:tc>
                <a:tc>
                  <a:txBody>
                    <a:bodyPr/>
                    <a:lstStyle/>
                    <a:p>
                      <a:r>
                        <a:rPr lang="de-DE" sz="1300" dirty="0" smtClean="0"/>
                        <a:t>155,88</a:t>
                      </a:r>
                      <a:endParaRPr lang="de-DE" sz="1300" dirty="0"/>
                    </a:p>
                  </a:txBody>
                  <a:tcPr/>
                </a:tc>
                <a:tc>
                  <a:txBody>
                    <a:bodyPr/>
                    <a:lstStyle/>
                    <a:p>
                      <a:r>
                        <a:rPr lang="de-DE" sz="1300" dirty="0" smtClean="0"/>
                        <a:t>60,04</a:t>
                      </a:r>
                      <a:endParaRPr lang="de-DE" sz="1300" dirty="0"/>
                    </a:p>
                  </a:txBody>
                  <a:tcPr/>
                </a:tc>
                <a:tc>
                  <a:txBody>
                    <a:bodyPr/>
                    <a:lstStyle/>
                    <a:p>
                      <a:r>
                        <a:rPr lang="de-DE" sz="1300" dirty="0" smtClean="0"/>
                        <a:t>62,27</a:t>
                      </a:r>
                      <a:endParaRPr lang="de-DE" sz="1300" dirty="0"/>
                    </a:p>
                  </a:txBody>
                  <a:tcPr/>
                </a:tc>
                <a:tc>
                  <a:txBody>
                    <a:bodyPr/>
                    <a:lstStyle/>
                    <a:p>
                      <a:r>
                        <a:rPr lang="de-DE" sz="1300" dirty="0" smtClean="0"/>
                        <a:t>25,67</a:t>
                      </a:r>
                      <a:endParaRPr lang="de-DE" sz="1300" dirty="0"/>
                    </a:p>
                  </a:txBody>
                  <a:tcPr/>
                </a:tc>
                <a:tc>
                  <a:txBody>
                    <a:bodyPr/>
                    <a:lstStyle/>
                    <a:p>
                      <a:r>
                        <a:rPr lang="de-DE" sz="1300" dirty="0" smtClean="0"/>
                        <a:t>-21,25</a:t>
                      </a:r>
                      <a:endParaRPr lang="de-DE" sz="1300" dirty="0"/>
                    </a:p>
                  </a:txBody>
                  <a:tcPr/>
                </a:tc>
                <a:extLst>
                  <a:ext uri="{0D108BD9-81ED-4DB2-BD59-A6C34878D82A}">
                    <a16:rowId xmlns:a16="http://schemas.microsoft.com/office/drawing/2014/main" xmlns="" val="10012"/>
                  </a:ext>
                </a:extLst>
              </a:tr>
            </a:tbl>
          </a:graphicData>
        </a:graphic>
      </p:graphicFrame>
      <p:sp>
        <p:nvSpPr>
          <p:cNvPr id="5"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105915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 of the Measurements</a:t>
            </a:r>
            <a:endParaRPr lang="en-US" dirty="0"/>
          </a:p>
        </p:txBody>
      </p:sp>
      <p:sp>
        <p:nvSpPr>
          <p:cNvPr id="3" name="Inhaltsplatzhalter 2"/>
          <p:cNvSpPr>
            <a:spLocks noGrp="1"/>
          </p:cNvSpPr>
          <p:nvPr>
            <p:ph idx="1"/>
          </p:nvPr>
        </p:nvSpPr>
        <p:spPr>
          <a:xfrm>
            <a:off x="670446" y="1556791"/>
            <a:ext cx="7770813" cy="4918621"/>
          </a:xfrm>
        </p:spPr>
        <p:txBody>
          <a:bodyPr/>
          <a:lstStyle/>
          <a:p>
            <a:pPr>
              <a:lnSpc>
                <a:spcPct val="150000"/>
              </a:lnSpc>
              <a:buFont typeface="Arial" panose="020B0604020202020204" pitchFamily="34" charset="0"/>
              <a:buChar char="•"/>
            </a:pPr>
            <a:r>
              <a:rPr lang="en-US" dirty="0" smtClean="0"/>
              <a:t>Propagation at 60 GHz occurs </a:t>
            </a:r>
            <a:r>
              <a:rPr lang="en-US" dirty="0"/>
              <a:t>over several floors</a:t>
            </a:r>
            <a:r>
              <a:rPr lang="en-US" dirty="0" smtClean="0"/>
              <a:t> in a large </a:t>
            </a:r>
            <a:r>
              <a:rPr lang="en-US" dirty="0"/>
              <a:t>entrance </a:t>
            </a:r>
            <a:r>
              <a:rPr lang="en-US" dirty="0" smtClean="0"/>
              <a:t>area</a:t>
            </a:r>
          </a:p>
          <a:p>
            <a:pPr>
              <a:lnSpc>
                <a:spcPct val="150000"/>
              </a:lnSpc>
              <a:buFont typeface="Arial" panose="020B0604020202020204" pitchFamily="34" charset="0"/>
              <a:buChar char="•"/>
            </a:pPr>
            <a:r>
              <a:rPr lang="en-US" dirty="0" smtClean="0"/>
              <a:t>Values extracted from the measurements </a:t>
            </a:r>
          </a:p>
          <a:p>
            <a:pPr lvl="1">
              <a:lnSpc>
                <a:spcPct val="150000"/>
              </a:lnSpc>
              <a:buFont typeface="Arial" panose="020B0604020202020204" pitchFamily="34" charset="0"/>
              <a:buChar char="•"/>
            </a:pPr>
            <a:r>
              <a:rPr lang="en-US" dirty="0" smtClean="0"/>
              <a:t>Delay spread for the 20 dB threshold is max. 59,02 ns</a:t>
            </a:r>
          </a:p>
          <a:p>
            <a:pPr lvl="1">
              <a:lnSpc>
                <a:spcPct val="150000"/>
              </a:lnSpc>
              <a:buFont typeface="Arial" panose="020B0604020202020204" pitchFamily="34" charset="0"/>
              <a:buChar char="•"/>
            </a:pPr>
            <a:r>
              <a:rPr lang="en-US" dirty="0" smtClean="0"/>
              <a:t>The access delay with a 20 </a:t>
            </a:r>
            <a:r>
              <a:rPr lang="en-US" dirty="0"/>
              <a:t>dB threshold is </a:t>
            </a:r>
            <a:r>
              <a:rPr lang="en-US" dirty="0" smtClean="0"/>
              <a:t>325,09 ns</a:t>
            </a:r>
          </a:p>
          <a:p>
            <a:pPr lvl="1">
              <a:lnSpc>
                <a:spcPct val="150000"/>
              </a:lnSpc>
              <a:buFont typeface="Arial" panose="020B0604020202020204" pitchFamily="34" charset="0"/>
              <a:buChar char="•"/>
            </a:pPr>
            <a:r>
              <a:rPr lang="en-US" dirty="0" smtClean="0"/>
              <a:t>The maximum azimuth spread at </a:t>
            </a:r>
            <a:r>
              <a:rPr lang="en-US" dirty="0" err="1" smtClean="0"/>
              <a:t>Tx</a:t>
            </a:r>
            <a:r>
              <a:rPr lang="en-US" dirty="0" smtClean="0"/>
              <a:t> is here around 70 °</a:t>
            </a:r>
          </a:p>
          <a:p>
            <a:pPr lvl="1">
              <a:lnSpc>
                <a:spcPct val="150000"/>
              </a:lnSpc>
              <a:buFont typeface="Arial" panose="020B0604020202020204" pitchFamily="34" charset="0"/>
              <a:buChar char="•"/>
            </a:pPr>
            <a:r>
              <a:rPr lang="en-US" dirty="0"/>
              <a:t>The maximum </a:t>
            </a:r>
            <a:r>
              <a:rPr lang="en-US" dirty="0" smtClean="0"/>
              <a:t>elevation </a:t>
            </a:r>
            <a:r>
              <a:rPr lang="en-US" dirty="0"/>
              <a:t>spread at </a:t>
            </a:r>
            <a:r>
              <a:rPr lang="en-US" dirty="0" err="1"/>
              <a:t>Tx</a:t>
            </a:r>
            <a:r>
              <a:rPr lang="en-US" dirty="0"/>
              <a:t> is here around </a:t>
            </a:r>
            <a:r>
              <a:rPr lang="en-US" dirty="0" smtClean="0"/>
              <a:t>62 </a:t>
            </a:r>
            <a:r>
              <a:rPr lang="en-US" dirty="0"/>
              <a:t>° </a:t>
            </a:r>
          </a:p>
          <a:p>
            <a:pPr lvl="1">
              <a:lnSpc>
                <a:spcPct val="150000"/>
              </a:lnSpc>
              <a:buFont typeface="Arial" panose="020B0604020202020204" pitchFamily="34" charset="0"/>
              <a:buChar char="•"/>
            </a:pPr>
            <a:r>
              <a:rPr lang="en-US" dirty="0"/>
              <a:t>The maximum azimuth spread at </a:t>
            </a:r>
            <a:r>
              <a:rPr lang="en-US" dirty="0" smtClean="0"/>
              <a:t>Rx </a:t>
            </a:r>
            <a:r>
              <a:rPr lang="en-US" dirty="0"/>
              <a:t>is here around </a:t>
            </a:r>
            <a:r>
              <a:rPr lang="en-US" dirty="0" smtClean="0"/>
              <a:t>97 °</a:t>
            </a:r>
          </a:p>
          <a:p>
            <a:pPr lvl="1">
              <a:buFont typeface="Arial" panose="020B0604020202020204" pitchFamily="34" charset="0"/>
              <a:buChar char="•"/>
            </a:pPr>
            <a:endParaRPr lang="en-US" dirty="0" smtClean="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146910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16</a:t>
            </a:fld>
            <a:endParaRPr lang="en-US" altLang="zh-TW"/>
          </a:p>
        </p:txBody>
      </p:sp>
      <p:sp>
        <p:nvSpPr>
          <p:cNvPr id="12" name="Rectangle 2"/>
          <p:cNvSpPr txBox="1">
            <a:spLocks noChangeArrowheads="1"/>
          </p:cNvSpPr>
          <p:nvPr/>
        </p:nvSpPr>
        <p:spPr>
          <a:xfrm>
            <a:off x="611560" y="2484512"/>
            <a:ext cx="7772400" cy="1888976"/>
          </a:xfrm>
          <a:prstGeom prst="rect">
            <a:avLst/>
          </a:prstGeom>
        </p:spPr>
        <p:txBody>
          <a:bodyPr/>
          <a:lstStyle/>
          <a:p>
            <a:pPr algn="ctr" eaLnBrk="1" hangingPunct="1">
              <a:defRPr/>
            </a:pPr>
            <a:r>
              <a:rPr lang="en-GB" sz="3200" b="1" kern="0" dirty="0" smtClean="0">
                <a:solidFill>
                  <a:schemeClr val="tx2"/>
                </a:solidFill>
                <a:latin typeface="+mj-lt"/>
                <a:ea typeface="+mj-ea"/>
                <a:cs typeface="+mj-cs"/>
              </a:rPr>
              <a:t>60 GHz vs. 70 GHz Entrance Hall Measurements</a:t>
            </a:r>
          </a:p>
          <a:p>
            <a:pPr algn="ctr" eaLnBrk="1" hangingPunct="1">
              <a:defRPr/>
            </a:pPr>
            <a:r>
              <a:rPr lang="en-GB" sz="1800" b="1" kern="0" dirty="0" smtClean="0">
                <a:solidFill>
                  <a:schemeClr val="tx2"/>
                </a:solidFill>
                <a:latin typeface="+mj-lt"/>
                <a:ea typeface="+mj-ea"/>
                <a:cs typeface="+mj-cs"/>
              </a:rPr>
              <a:t>(Analysis of the Antenna Pattern) </a:t>
            </a:r>
            <a:endParaRPr lang="en-GB" sz="1800" b="1" kern="0" dirty="0">
              <a:solidFill>
                <a:schemeClr val="tx2"/>
              </a:solidFill>
              <a:latin typeface="+mj-lt"/>
              <a:ea typeface="+mj-ea"/>
              <a:cs typeface="+mj-cs"/>
            </a:endParaRPr>
          </a:p>
        </p:txBody>
      </p:sp>
      <p:sp>
        <p:nvSpPr>
          <p:cNvPr id="4"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5071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1"/>
            <a:ext cx="7770813" cy="664742"/>
          </a:xfrm>
        </p:spPr>
        <p:txBody>
          <a:bodyPr/>
          <a:lstStyle/>
          <a:p>
            <a:r>
              <a:rPr lang="de-DE" dirty="0" smtClean="0"/>
              <a:t>Impact </a:t>
            </a:r>
            <a:r>
              <a:rPr lang="de-DE" dirty="0" err="1" smtClean="0"/>
              <a:t>of</a:t>
            </a:r>
            <a:r>
              <a:rPr lang="de-DE" dirty="0" smtClean="0"/>
              <a:t> </a:t>
            </a:r>
            <a:r>
              <a:rPr lang="de-DE" dirty="0" err="1" smtClean="0"/>
              <a:t>the</a:t>
            </a:r>
            <a:r>
              <a:rPr lang="de-DE" dirty="0" smtClean="0"/>
              <a:t> </a:t>
            </a:r>
            <a:r>
              <a:rPr lang="de-DE" dirty="0" err="1"/>
              <a:t>A</a:t>
            </a:r>
            <a:r>
              <a:rPr lang="de-DE" dirty="0" err="1" smtClean="0"/>
              <a:t>ntenna</a:t>
            </a:r>
            <a:r>
              <a:rPr lang="de-DE" dirty="0" smtClean="0"/>
              <a:t> Pattern (1)</a:t>
            </a:r>
            <a:endParaRPr lang="de-DE" dirty="0"/>
          </a:p>
        </p:txBody>
      </p:sp>
      <p:sp>
        <p:nvSpPr>
          <p:cNvPr id="3" name="Inhaltsplatzhalter 2"/>
          <p:cNvSpPr>
            <a:spLocks noGrp="1"/>
          </p:cNvSpPr>
          <p:nvPr>
            <p:ph idx="1"/>
          </p:nvPr>
        </p:nvSpPr>
        <p:spPr>
          <a:xfrm>
            <a:off x="251175" y="5467516"/>
            <a:ext cx="8856984" cy="811096"/>
          </a:xfrm>
        </p:spPr>
        <p:txBody>
          <a:bodyPr/>
          <a:lstStyle/>
          <a:p>
            <a:pPr>
              <a:buFont typeface="Arial" panose="020B0604020202020204" pitchFamily="34" charset="0"/>
              <a:buChar char="•"/>
            </a:pPr>
            <a:r>
              <a:rPr lang="en-US" sz="1800" b="0" dirty="0" smtClean="0"/>
              <a:t>Channel </a:t>
            </a:r>
            <a:r>
              <a:rPr lang="en-US" sz="1800" b="0" dirty="0"/>
              <a:t>impulse responses </a:t>
            </a:r>
            <a:r>
              <a:rPr lang="en-US" sz="1800" b="0" dirty="0" smtClean="0"/>
              <a:t>are very similar</a:t>
            </a:r>
          </a:p>
          <a:p>
            <a:pPr>
              <a:buFont typeface="Arial" panose="020B0604020202020204" pitchFamily="34" charset="0"/>
              <a:buChar char="•"/>
            </a:pPr>
            <a:r>
              <a:rPr lang="en-US" sz="1800" b="0" dirty="0" smtClean="0">
                <a:sym typeface="Wingdings" panose="05000000000000000000" pitchFamily="2" charset="2"/>
              </a:rPr>
              <a:t>60 GHz antenna have an opening angle of 60  captures </a:t>
            </a:r>
            <a:r>
              <a:rPr lang="en-US" sz="1800" b="0" dirty="0">
                <a:sym typeface="Wingdings" panose="05000000000000000000" pitchFamily="2" charset="2"/>
              </a:rPr>
              <a:t>more </a:t>
            </a:r>
            <a:r>
              <a:rPr lang="en-US" sz="1800" b="0" dirty="0" smtClean="0">
                <a:sym typeface="Wingdings" panose="05000000000000000000" pitchFamily="2" charset="2"/>
              </a:rPr>
              <a:t>paths!!</a:t>
            </a:r>
            <a:endParaRPr lang="en-US" sz="1800" b="0" dirty="0" smtClean="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9" name="Content Placeholder 2"/>
          <p:cNvSpPr txBox="1">
            <a:spLocks/>
          </p:cNvSpPr>
          <p:nvPr/>
        </p:nvSpPr>
        <p:spPr bwMode="auto">
          <a:xfrm>
            <a:off x="467544" y="1400613"/>
            <a:ext cx="3948541" cy="6483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de-DE" sz="1800" kern="0" dirty="0" err="1">
                <a:solidFill>
                  <a:schemeClr val="tx1"/>
                </a:solidFill>
              </a:rPr>
              <a:t>Synthetic</a:t>
            </a:r>
            <a:r>
              <a:rPr lang="de-DE" sz="1800" kern="0" dirty="0">
                <a:solidFill>
                  <a:schemeClr val="tx1"/>
                </a:solidFill>
              </a:rPr>
              <a:t> </a:t>
            </a:r>
            <a:r>
              <a:rPr lang="de-DE" sz="1800" kern="0" dirty="0" err="1">
                <a:solidFill>
                  <a:schemeClr val="tx1"/>
                </a:solidFill>
              </a:rPr>
              <a:t>omni-directional</a:t>
            </a:r>
            <a:r>
              <a:rPr lang="de-DE" sz="1800" kern="0" dirty="0">
                <a:solidFill>
                  <a:schemeClr val="tx1"/>
                </a:solidFill>
              </a:rPr>
              <a:t> PDP at</a:t>
            </a:r>
          </a:p>
          <a:p>
            <a:pPr marL="0" indent="0" algn="ctr"/>
            <a:r>
              <a:rPr lang="de-DE" sz="1800" kern="0" dirty="0" smtClean="0">
                <a:solidFill>
                  <a:schemeClr val="tx1"/>
                </a:solidFill>
              </a:rPr>
              <a:t>Tx1-Rx1 </a:t>
            </a:r>
            <a:r>
              <a:rPr lang="de-DE" sz="1800" kern="0" dirty="0">
                <a:solidFill>
                  <a:schemeClr val="tx1"/>
                </a:solidFill>
              </a:rPr>
              <a:t>at </a:t>
            </a:r>
            <a:r>
              <a:rPr lang="de-DE" sz="1800" kern="0" dirty="0" smtClean="0">
                <a:solidFill>
                  <a:schemeClr val="tx1"/>
                </a:solidFill>
              </a:rPr>
              <a:t>60 GHz</a:t>
            </a:r>
            <a:endParaRPr lang="en-US" sz="1800" kern="0" dirty="0" smtClean="0">
              <a:solidFill>
                <a:schemeClr val="tx1"/>
              </a:solidFill>
            </a:endParaRPr>
          </a:p>
          <a:p>
            <a:pPr marL="0" indent="0"/>
            <a:endParaRPr lang="en-US" sz="1800" kern="0" dirty="0">
              <a:solidFill>
                <a:schemeClr val="tx1"/>
              </a:solidFill>
            </a:endParaRPr>
          </a:p>
        </p:txBody>
      </p:sp>
      <p:sp>
        <p:nvSpPr>
          <p:cNvPr id="10" name="Content Placeholder 2"/>
          <p:cNvSpPr txBox="1">
            <a:spLocks/>
          </p:cNvSpPr>
          <p:nvPr/>
        </p:nvSpPr>
        <p:spPr bwMode="auto">
          <a:xfrm>
            <a:off x="5076056" y="1353302"/>
            <a:ext cx="3948541" cy="6483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de-DE" sz="1800" kern="0" dirty="0" err="1">
                <a:solidFill>
                  <a:schemeClr val="tx1"/>
                </a:solidFill>
              </a:rPr>
              <a:t>Synthetic</a:t>
            </a:r>
            <a:r>
              <a:rPr lang="de-DE" sz="1800" kern="0" dirty="0">
                <a:solidFill>
                  <a:schemeClr val="tx1"/>
                </a:solidFill>
              </a:rPr>
              <a:t> </a:t>
            </a:r>
            <a:r>
              <a:rPr lang="de-DE" sz="1800" kern="0" dirty="0" err="1">
                <a:solidFill>
                  <a:schemeClr val="tx1"/>
                </a:solidFill>
              </a:rPr>
              <a:t>omni-directional</a:t>
            </a:r>
            <a:r>
              <a:rPr lang="de-DE" sz="1800" kern="0" dirty="0">
                <a:solidFill>
                  <a:schemeClr val="tx1"/>
                </a:solidFill>
              </a:rPr>
              <a:t> PDP at</a:t>
            </a:r>
          </a:p>
          <a:p>
            <a:pPr marL="0" indent="0" algn="ctr"/>
            <a:r>
              <a:rPr lang="de-DE" sz="1800" kern="0" dirty="0" smtClean="0">
                <a:solidFill>
                  <a:schemeClr val="tx1"/>
                </a:solidFill>
              </a:rPr>
              <a:t>Tx1-Rx1 </a:t>
            </a:r>
            <a:r>
              <a:rPr lang="de-DE" sz="1800" kern="0" dirty="0">
                <a:solidFill>
                  <a:schemeClr val="tx1"/>
                </a:solidFill>
              </a:rPr>
              <a:t>at </a:t>
            </a:r>
            <a:r>
              <a:rPr lang="de-DE" sz="1800" kern="0" dirty="0" smtClean="0">
                <a:solidFill>
                  <a:schemeClr val="tx1"/>
                </a:solidFill>
              </a:rPr>
              <a:t>70 GHz</a:t>
            </a:r>
            <a:endParaRPr lang="en-US" sz="1800" kern="0" dirty="0" smtClean="0">
              <a:solidFill>
                <a:schemeClr val="tx1"/>
              </a:solidFill>
            </a:endParaRPr>
          </a:p>
          <a:p>
            <a:pPr marL="0" indent="0"/>
            <a:endParaRPr lang="en-US" sz="1800" kern="0" dirty="0">
              <a:solidFill>
                <a:schemeClr val="tx1"/>
              </a:solidFill>
            </a:endParaRPr>
          </a:p>
        </p:txBody>
      </p:sp>
      <p:pic>
        <p:nvPicPr>
          <p:cNvPr id="6" name="Grafik 5"/>
          <p:cNvPicPr>
            <a:picLocks noChangeAspect="1"/>
          </p:cNvPicPr>
          <p:nvPr/>
        </p:nvPicPr>
        <p:blipFill>
          <a:blip r:embed="rId2" cstate="print"/>
          <a:stretch>
            <a:fillRect/>
          </a:stretch>
        </p:blipFill>
        <p:spPr>
          <a:xfrm>
            <a:off x="4572000" y="2215267"/>
            <a:ext cx="4430052" cy="3085941"/>
          </a:xfrm>
          <a:prstGeom prst="rect">
            <a:avLst/>
          </a:prstGeom>
        </p:spPr>
      </p:pic>
      <p:pic>
        <p:nvPicPr>
          <p:cNvPr id="7" name="Grafik 6"/>
          <p:cNvPicPr>
            <a:picLocks noChangeAspect="1"/>
          </p:cNvPicPr>
          <p:nvPr/>
        </p:nvPicPr>
        <p:blipFill>
          <a:blip r:embed="rId3" cstate="print"/>
          <a:stretch>
            <a:fillRect/>
          </a:stretch>
        </p:blipFill>
        <p:spPr>
          <a:xfrm>
            <a:off x="172157" y="2215267"/>
            <a:ext cx="4399843" cy="3085941"/>
          </a:xfrm>
          <a:prstGeom prst="rect">
            <a:avLst/>
          </a:prstGeom>
        </p:spPr>
      </p:pic>
      <p:sp>
        <p:nvSpPr>
          <p:cNvPr id="11"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01704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20688"/>
            <a:ext cx="7770813" cy="582960"/>
          </a:xfrm>
        </p:spPr>
        <p:txBody>
          <a:bodyPr/>
          <a:lstStyle/>
          <a:p>
            <a:r>
              <a:rPr lang="en-US" dirty="0"/>
              <a:t>Impact of the Antenna Pattern </a:t>
            </a:r>
            <a:r>
              <a:rPr lang="en-US" dirty="0" smtClean="0"/>
              <a:t>(2)</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pic>
        <p:nvPicPr>
          <p:cNvPr id="7" name="Grafik 6"/>
          <p:cNvPicPr>
            <a:picLocks noChangeAspect="1"/>
          </p:cNvPicPr>
          <p:nvPr/>
        </p:nvPicPr>
        <p:blipFill>
          <a:blip r:embed="rId2" cstate="print"/>
          <a:stretch>
            <a:fillRect/>
          </a:stretch>
        </p:blipFill>
        <p:spPr>
          <a:xfrm>
            <a:off x="4716016" y="1916832"/>
            <a:ext cx="4286659" cy="3855531"/>
          </a:xfrm>
          <a:prstGeom prst="rect">
            <a:avLst/>
          </a:prstGeom>
        </p:spPr>
      </p:pic>
      <p:pic>
        <p:nvPicPr>
          <p:cNvPr id="8" name="Grafik 7"/>
          <p:cNvPicPr>
            <a:picLocks noChangeAspect="1"/>
          </p:cNvPicPr>
          <p:nvPr/>
        </p:nvPicPr>
        <p:blipFill>
          <a:blip r:embed="rId3" cstate="print"/>
          <a:stretch>
            <a:fillRect/>
          </a:stretch>
        </p:blipFill>
        <p:spPr>
          <a:xfrm>
            <a:off x="215756" y="1916832"/>
            <a:ext cx="4286692" cy="3861245"/>
          </a:xfrm>
          <a:prstGeom prst="rect">
            <a:avLst/>
          </a:prstGeom>
        </p:spPr>
      </p:pic>
      <p:sp>
        <p:nvSpPr>
          <p:cNvPr id="10" name="Content Placeholder 2"/>
          <p:cNvSpPr txBox="1">
            <a:spLocks/>
          </p:cNvSpPr>
          <p:nvPr/>
        </p:nvSpPr>
        <p:spPr bwMode="auto">
          <a:xfrm>
            <a:off x="539553" y="1196752"/>
            <a:ext cx="3948541" cy="6483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de-DE" sz="1800" kern="0" dirty="0" err="1">
                <a:solidFill>
                  <a:schemeClr val="tx1"/>
                </a:solidFill>
              </a:rPr>
              <a:t>Synthetic</a:t>
            </a:r>
            <a:r>
              <a:rPr lang="de-DE" sz="1800" kern="0" dirty="0">
                <a:solidFill>
                  <a:schemeClr val="tx1"/>
                </a:solidFill>
              </a:rPr>
              <a:t> </a:t>
            </a:r>
            <a:r>
              <a:rPr lang="de-DE" sz="1800" kern="0" dirty="0" err="1">
                <a:solidFill>
                  <a:schemeClr val="tx1"/>
                </a:solidFill>
              </a:rPr>
              <a:t>omni-directional</a:t>
            </a:r>
            <a:r>
              <a:rPr lang="de-DE" sz="1800" kern="0" dirty="0">
                <a:solidFill>
                  <a:schemeClr val="tx1"/>
                </a:solidFill>
              </a:rPr>
              <a:t> </a:t>
            </a:r>
            <a:r>
              <a:rPr lang="de-DE" sz="1800" kern="0" dirty="0" smtClean="0">
                <a:solidFill>
                  <a:schemeClr val="tx1"/>
                </a:solidFill>
              </a:rPr>
              <a:t>PEAP </a:t>
            </a:r>
            <a:r>
              <a:rPr lang="de-DE" sz="1800" kern="0" dirty="0">
                <a:solidFill>
                  <a:schemeClr val="tx1"/>
                </a:solidFill>
              </a:rPr>
              <a:t>at</a:t>
            </a:r>
          </a:p>
          <a:p>
            <a:pPr marL="0" indent="0" algn="ctr"/>
            <a:r>
              <a:rPr lang="de-DE" sz="1800" kern="0" dirty="0" smtClean="0">
                <a:solidFill>
                  <a:schemeClr val="tx1"/>
                </a:solidFill>
              </a:rPr>
              <a:t>Tx1-Rx1 </a:t>
            </a:r>
            <a:r>
              <a:rPr lang="de-DE" sz="1800" kern="0" dirty="0">
                <a:solidFill>
                  <a:schemeClr val="tx1"/>
                </a:solidFill>
              </a:rPr>
              <a:t>at </a:t>
            </a:r>
            <a:r>
              <a:rPr lang="de-DE" sz="1800" kern="0" dirty="0" smtClean="0">
                <a:solidFill>
                  <a:schemeClr val="tx1"/>
                </a:solidFill>
              </a:rPr>
              <a:t>60 GHz</a:t>
            </a:r>
            <a:endParaRPr lang="en-US" sz="1800" kern="0" dirty="0" smtClean="0">
              <a:solidFill>
                <a:schemeClr val="tx1"/>
              </a:solidFill>
            </a:endParaRPr>
          </a:p>
          <a:p>
            <a:pPr marL="0" indent="0"/>
            <a:endParaRPr lang="en-US" sz="1800" kern="0" dirty="0">
              <a:solidFill>
                <a:schemeClr val="tx1"/>
              </a:solidFill>
            </a:endParaRPr>
          </a:p>
        </p:txBody>
      </p:sp>
      <p:sp>
        <p:nvSpPr>
          <p:cNvPr id="11" name="Content Placeholder 2"/>
          <p:cNvSpPr txBox="1">
            <a:spLocks/>
          </p:cNvSpPr>
          <p:nvPr/>
        </p:nvSpPr>
        <p:spPr bwMode="auto">
          <a:xfrm>
            <a:off x="5054134" y="1196752"/>
            <a:ext cx="3948541" cy="6483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de-DE" sz="1800" kern="0" dirty="0" err="1">
                <a:solidFill>
                  <a:schemeClr val="tx1"/>
                </a:solidFill>
              </a:rPr>
              <a:t>Synthetic</a:t>
            </a:r>
            <a:r>
              <a:rPr lang="de-DE" sz="1800" kern="0" dirty="0">
                <a:solidFill>
                  <a:schemeClr val="tx1"/>
                </a:solidFill>
              </a:rPr>
              <a:t> </a:t>
            </a:r>
            <a:r>
              <a:rPr lang="de-DE" sz="1800" kern="0" dirty="0" err="1">
                <a:solidFill>
                  <a:schemeClr val="tx1"/>
                </a:solidFill>
              </a:rPr>
              <a:t>omni-directional</a:t>
            </a:r>
            <a:r>
              <a:rPr lang="de-DE" sz="1800" kern="0" dirty="0">
                <a:solidFill>
                  <a:schemeClr val="tx1"/>
                </a:solidFill>
              </a:rPr>
              <a:t> </a:t>
            </a:r>
            <a:r>
              <a:rPr lang="de-DE" sz="1800" kern="0" dirty="0" smtClean="0">
                <a:solidFill>
                  <a:schemeClr val="tx1"/>
                </a:solidFill>
              </a:rPr>
              <a:t>PEAP </a:t>
            </a:r>
            <a:r>
              <a:rPr lang="de-DE" sz="1800" kern="0" dirty="0">
                <a:solidFill>
                  <a:schemeClr val="tx1"/>
                </a:solidFill>
              </a:rPr>
              <a:t>at</a:t>
            </a:r>
          </a:p>
          <a:p>
            <a:pPr marL="0" indent="0" algn="ctr"/>
            <a:r>
              <a:rPr lang="de-DE" sz="1800" kern="0" dirty="0" smtClean="0">
                <a:solidFill>
                  <a:schemeClr val="tx1"/>
                </a:solidFill>
              </a:rPr>
              <a:t>Tx1-Rx1 </a:t>
            </a:r>
            <a:r>
              <a:rPr lang="de-DE" sz="1800" kern="0" dirty="0">
                <a:solidFill>
                  <a:schemeClr val="tx1"/>
                </a:solidFill>
              </a:rPr>
              <a:t>at </a:t>
            </a:r>
            <a:r>
              <a:rPr lang="de-DE" sz="1800" kern="0" dirty="0" smtClean="0">
                <a:solidFill>
                  <a:schemeClr val="tx1"/>
                </a:solidFill>
              </a:rPr>
              <a:t>70 GHz</a:t>
            </a:r>
            <a:endParaRPr lang="en-US" sz="1800" kern="0" dirty="0" smtClean="0">
              <a:solidFill>
                <a:schemeClr val="tx1"/>
              </a:solidFill>
            </a:endParaRPr>
          </a:p>
          <a:p>
            <a:pPr marL="0" indent="0"/>
            <a:endParaRPr lang="en-US" sz="1800" kern="0" dirty="0">
              <a:solidFill>
                <a:schemeClr val="tx1"/>
              </a:solidFill>
            </a:endParaRPr>
          </a:p>
        </p:txBody>
      </p:sp>
      <p:sp>
        <p:nvSpPr>
          <p:cNvPr id="13" name="Ellipse 12"/>
          <p:cNvSpPr/>
          <p:nvPr/>
        </p:nvSpPr>
        <p:spPr bwMode="auto">
          <a:xfrm>
            <a:off x="899593" y="2060848"/>
            <a:ext cx="576064" cy="576064"/>
          </a:xfrm>
          <a:prstGeom prst="ellipse">
            <a:avLst/>
          </a:prstGeom>
          <a:noFill/>
          <a:ln w="28575">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Inhaltsplatzhalter 2"/>
          <p:cNvSpPr>
            <a:spLocks noGrp="1"/>
          </p:cNvSpPr>
          <p:nvPr>
            <p:ph idx="1"/>
          </p:nvPr>
        </p:nvSpPr>
        <p:spPr>
          <a:xfrm>
            <a:off x="323528" y="5805264"/>
            <a:ext cx="8679147" cy="811096"/>
          </a:xfrm>
        </p:spPr>
        <p:txBody>
          <a:bodyPr/>
          <a:lstStyle/>
          <a:p>
            <a:pPr>
              <a:buFont typeface="Arial" panose="020B0604020202020204" pitchFamily="34" charset="0"/>
              <a:buChar char="•"/>
            </a:pPr>
            <a:r>
              <a:rPr lang="en-US" sz="1800" b="0" dirty="0" smtClean="0"/>
              <a:t>The </a:t>
            </a:r>
            <a:r>
              <a:rPr lang="en-US" sz="1800" b="0" dirty="0"/>
              <a:t>channel impulse responses </a:t>
            </a:r>
            <a:r>
              <a:rPr lang="en-US" sz="1800" b="0" dirty="0" smtClean="0"/>
              <a:t>seem very identical</a:t>
            </a:r>
          </a:p>
        </p:txBody>
      </p:sp>
      <p:sp>
        <p:nvSpPr>
          <p:cNvPr id="20" name="Ellipse 19"/>
          <p:cNvSpPr/>
          <p:nvPr/>
        </p:nvSpPr>
        <p:spPr bwMode="auto">
          <a:xfrm>
            <a:off x="2555776" y="3789040"/>
            <a:ext cx="576064" cy="576064"/>
          </a:xfrm>
          <a:prstGeom prst="ellipse">
            <a:avLst/>
          </a:prstGeom>
          <a:noFill/>
          <a:ln w="28575">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100498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stretch>
            <a:fillRect/>
          </a:stretch>
        </p:blipFill>
        <p:spPr>
          <a:xfrm>
            <a:off x="4632109" y="2238427"/>
            <a:ext cx="4476395" cy="3139633"/>
          </a:xfrm>
          <a:prstGeom prst="rect">
            <a:avLst/>
          </a:prstGeom>
        </p:spPr>
      </p:pic>
      <p:sp>
        <p:nvSpPr>
          <p:cNvPr id="2" name="Titel 1"/>
          <p:cNvSpPr>
            <a:spLocks noGrp="1"/>
          </p:cNvSpPr>
          <p:nvPr>
            <p:ph type="title"/>
          </p:nvPr>
        </p:nvSpPr>
        <p:spPr>
          <a:xfrm>
            <a:off x="685800" y="685801"/>
            <a:ext cx="7770813" cy="664742"/>
          </a:xfrm>
        </p:spPr>
        <p:txBody>
          <a:bodyPr/>
          <a:lstStyle/>
          <a:p>
            <a:r>
              <a:rPr lang="de-DE" dirty="0" smtClean="0"/>
              <a:t>Impact </a:t>
            </a:r>
            <a:r>
              <a:rPr lang="de-DE" dirty="0" err="1" smtClean="0"/>
              <a:t>of</a:t>
            </a:r>
            <a:r>
              <a:rPr lang="de-DE" dirty="0" smtClean="0"/>
              <a:t> </a:t>
            </a:r>
            <a:r>
              <a:rPr lang="de-DE" dirty="0" err="1" smtClean="0"/>
              <a:t>the</a:t>
            </a:r>
            <a:r>
              <a:rPr lang="de-DE" dirty="0" smtClean="0"/>
              <a:t> </a:t>
            </a:r>
            <a:r>
              <a:rPr lang="de-DE" dirty="0" err="1"/>
              <a:t>A</a:t>
            </a:r>
            <a:r>
              <a:rPr lang="de-DE" dirty="0" err="1" smtClean="0"/>
              <a:t>ntenna</a:t>
            </a:r>
            <a:r>
              <a:rPr lang="de-DE" dirty="0" smtClean="0"/>
              <a:t> Pattern (3)</a:t>
            </a:r>
            <a:endParaRPr lang="de-DE" dirty="0"/>
          </a:p>
        </p:txBody>
      </p:sp>
      <p:sp>
        <p:nvSpPr>
          <p:cNvPr id="3" name="Inhaltsplatzhalter 2"/>
          <p:cNvSpPr>
            <a:spLocks noGrp="1"/>
          </p:cNvSpPr>
          <p:nvPr>
            <p:ph idx="1"/>
          </p:nvPr>
        </p:nvSpPr>
        <p:spPr>
          <a:xfrm>
            <a:off x="179512" y="5378061"/>
            <a:ext cx="8856984" cy="1073612"/>
          </a:xfrm>
        </p:spPr>
        <p:txBody>
          <a:bodyPr/>
          <a:lstStyle/>
          <a:p>
            <a:pPr>
              <a:buFont typeface="Arial" panose="020B0604020202020204" pitchFamily="34" charset="0"/>
              <a:buChar char="•"/>
            </a:pPr>
            <a:r>
              <a:rPr lang="en-GB" sz="1600" b="0" dirty="0" smtClean="0"/>
              <a:t>Antenna pattern changes the channel </a:t>
            </a:r>
            <a:r>
              <a:rPr lang="en-GB" sz="1600" b="0" dirty="0" smtClean="0">
                <a:solidFill>
                  <a:schemeClr val="tx1"/>
                </a:solidFill>
              </a:rPr>
              <a:t>characteristic </a:t>
            </a:r>
            <a:r>
              <a:rPr lang="en-GB" sz="1600" b="0" dirty="0" smtClean="0"/>
              <a:t>a lot </a:t>
            </a:r>
            <a:r>
              <a:rPr lang="en-GB" sz="1600" b="0" dirty="0" smtClean="0">
                <a:sym typeface="Wingdings" panose="05000000000000000000" pitchFamily="2" charset="2"/>
              </a:rPr>
              <a:t> depends on the position</a:t>
            </a:r>
            <a:endParaRPr lang="en-GB" sz="1600" b="0" dirty="0" smtClean="0"/>
          </a:p>
          <a:p>
            <a:pPr>
              <a:buFont typeface="Arial" panose="020B0604020202020204" pitchFamily="34" charset="0"/>
              <a:buChar char="•"/>
            </a:pPr>
            <a:r>
              <a:rPr lang="en-GB" sz="1600" b="0" dirty="0" smtClean="0"/>
              <a:t>Antenna pattern can only be removed by using parametric deconvolution techniques</a:t>
            </a:r>
            <a:endParaRPr lang="en-GB" sz="1600" b="0"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pic>
        <p:nvPicPr>
          <p:cNvPr id="5" name="Grafik 4"/>
          <p:cNvPicPr>
            <a:picLocks noChangeAspect="1"/>
          </p:cNvPicPr>
          <p:nvPr/>
        </p:nvPicPr>
        <p:blipFill>
          <a:blip r:embed="rId3" cstate="print"/>
          <a:stretch>
            <a:fillRect/>
          </a:stretch>
        </p:blipFill>
        <p:spPr>
          <a:xfrm>
            <a:off x="107504" y="2238427"/>
            <a:ext cx="4464496" cy="3115892"/>
          </a:xfrm>
          <a:prstGeom prst="rect">
            <a:avLst/>
          </a:prstGeom>
        </p:spPr>
      </p:pic>
      <p:sp>
        <p:nvSpPr>
          <p:cNvPr id="9" name="Content Placeholder 2"/>
          <p:cNvSpPr txBox="1">
            <a:spLocks/>
          </p:cNvSpPr>
          <p:nvPr/>
        </p:nvSpPr>
        <p:spPr bwMode="auto">
          <a:xfrm>
            <a:off x="467544" y="1400613"/>
            <a:ext cx="3948541" cy="6483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de-DE" sz="1800" kern="0" dirty="0" err="1">
                <a:solidFill>
                  <a:schemeClr val="tx1"/>
                </a:solidFill>
              </a:rPr>
              <a:t>Synthetic</a:t>
            </a:r>
            <a:r>
              <a:rPr lang="de-DE" sz="1800" kern="0" dirty="0">
                <a:solidFill>
                  <a:schemeClr val="tx1"/>
                </a:solidFill>
              </a:rPr>
              <a:t> </a:t>
            </a:r>
            <a:r>
              <a:rPr lang="de-DE" sz="1800" kern="0" dirty="0" err="1">
                <a:solidFill>
                  <a:schemeClr val="tx1"/>
                </a:solidFill>
              </a:rPr>
              <a:t>omni-directional</a:t>
            </a:r>
            <a:r>
              <a:rPr lang="de-DE" sz="1800" kern="0" dirty="0">
                <a:solidFill>
                  <a:schemeClr val="tx1"/>
                </a:solidFill>
              </a:rPr>
              <a:t> PDP at</a:t>
            </a:r>
          </a:p>
          <a:p>
            <a:pPr marL="0" indent="0" algn="ctr"/>
            <a:r>
              <a:rPr lang="de-DE" sz="1800" kern="0" dirty="0">
                <a:solidFill>
                  <a:schemeClr val="tx1"/>
                </a:solidFill>
              </a:rPr>
              <a:t>Tx1-Rx10 at </a:t>
            </a:r>
            <a:r>
              <a:rPr lang="de-DE" sz="1800" kern="0" dirty="0" smtClean="0">
                <a:solidFill>
                  <a:schemeClr val="tx1"/>
                </a:solidFill>
              </a:rPr>
              <a:t>60 GHz</a:t>
            </a:r>
            <a:endParaRPr lang="en-US" sz="1800" kern="0" dirty="0" smtClean="0">
              <a:solidFill>
                <a:schemeClr val="tx1"/>
              </a:solidFill>
            </a:endParaRPr>
          </a:p>
          <a:p>
            <a:pPr marL="0" indent="0"/>
            <a:endParaRPr lang="en-US" sz="1800" kern="0" dirty="0">
              <a:solidFill>
                <a:schemeClr val="tx1"/>
              </a:solidFill>
            </a:endParaRPr>
          </a:p>
        </p:txBody>
      </p:sp>
      <p:sp>
        <p:nvSpPr>
          <p:cNvPr id="10" name="Content Placeholder 2"/>
          <p:cNvSpPr txBox="1">
            <a:spLocks/>
          </p:cNvSpPr>
          <p:nvPr/>
        </p:nvSpPr>
        <p:spPr bwMode="auto">
          <a:xfrm>
            <a:off x="5076056" y="1353302"/>
            <a:ext cx="3948541" cy="6483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de-DE" sz="1800" kern="0" dirty="0" err="1">
                <a:solidFill>
                  <a:schemeClr val="tx1"/>
                </a:solidFill>
              </a:rPr>
              <a:t>Synthetic</a:t>
            </a:r>
            <a:r>
              <a:rPr lang="de-DE" sz="1800" kern="0" dirty="0">
                <a:solidFill>
                  <a:schemeClr val="tx1"/>
                </a:solidFill>
              </a:rPr>
              <a:t> </a:t>
            </a:r>
            <a:r>
              <a:rPr lang="de-DE" sz="1800" kern="0" dirty="0" err="1">
                <a:solidFill>
                  <a:schemeClr val="tx1"/>
                </a:solidFill>
              </a:rPr>
              <a:t>omni-directional</a:t>
            </a:r>
            <a:r>
              <a:rPr lang="de-DE" sz="1800" kern="0" dirty="0">
                <a:solidFill>
                  <a:schemeClr val="tx1"/>
                </a:solidFill>
              </a:rPr>
              <a:t> PDP at</a:t>
            </a:r>
          </a:p>
          <a:p>
            <a:pPr marL="0" indent="0" algn="ctr"/>
            <a:r>
              <a:rPr lang="de-DE" sz="1800" kern="0" dirty="0">
                <a:solidFill>
                  <a:schemeClr val="tx1"/>
                </a:solidFill>
              </a:rPr>
              <a:t>Tx1-Rx10 at </a:t>
            </a:r>
            <a:r>
              <a:rPr lang="de-DE" sz="1800" kern="0" dirty="0" smtClean="0">
                <a:solidFill>
                  <a:schemeClr val="tx1"/>
                </a:solidFill>
              </a:rPr>
              <a:t>70 GHz</a:t>
            </a:r>
            <a:endParaRPr lang="en-US" sz="1800" kern="0" dirty="0" smtClean="0">
              <a:solidFill>
                <a:schemeClr val="tx1"/>
              </a:solidFill>
            </a:endParaRPr>
          </a:p>
          <a:p>
            <a:pPr marL="0" indent="0"/>
            <a:endParaRPr lang="en-US" sz="1800" kern="0" dirty="0">
              <a:solidFill>
                <a:schemeClr val="tx1"/>
              </a:solidFill>
            </a:endParaRPr>
          </a:p>
        </p:txBody>
      </p:sp>
      <p:sp>
        <p:nvSpPr>
          <p:cNvPr id="11"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161434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3568" y="1916832"/>
            <a:ext cx="7772400" cy="4114800"/>
          </a:xfrm>
          <a:ln/>
        </p:spPr>
        <p:txBody>
          <a:bodyPr/>
          <a:lstStyle/>
          <a:p>
            <a:pPr marL="0" indent="0" algn="just"/>
            <a:r>
              <a:rPr lang="en-GB" b="0" dirty="0" smtClean="0">
                <a:solidFill>
                  <a:schemeClr val="tx1"/>
                </a:solidFill>
              </a:rPr>
              <a:t>In this presentation, we like to show the difference between the 60 GHz and 70 GHz measurements in the entrance hall scenario. Here, we like to discuss the impact of the antenna pattern on the PDP </a:t>
            </a:r>
            <a:r>
              <a:rPr lang="en-US" b="0" dirty="0">
                <a:solidFill>
                  <a:schemeClr val="tx1"/>
                </a:solidFill>
              </a:rPr>
              <a:t>and </a:t>
            </a:r>
            <a:r>
              <a:rPr lang="en-US" b="0" dirty="0" smtClean="0">
                <a:solidFill>
                  <a:schemeClr val="tx1"/>
                </a:solidFill>
              </a:rPr>
              <a:t>the </a:t>
            </a:r>
            <a:r>
              <a:rPr lang="en-US" b="0" dirty="0">
                <a:solidFill>
                  <a:schemeClr val="tx1"/>
                </a:solidFill>
              </a:rPr>
              <a:t>channel modeling</a:t>
            </a:r>
            <a:r>
              <a:rPr lang="en-GB" b="0" dirty="0" smtClean="0">
                <a:solidFill>
                  <a:schemeClr val="tx1"/>
                </a:solidFill>
              </a:rPr>
              <a:t>. Another point of this presentation is the characterization of </a:t>
            </a:r>
            <a:r>
              <a:rPr lang="en-GB" b="0" dirty="0" err="1" smtClean="0">
                <a:solidFill>
                  <a:schemeClr val="tx1"/>
                </a:solidFill>
              </a:rPr>
              <a:t>polarimetric</a:t>
            </a:r>
            <a:r>
              <a:rPr lang="en-GB" b="0" dirty="0" smtClean="0">
                <a:solidFill>
                  <a:schemeClr val="tx1"/>
                </a:solidFill>
              </a:rPr>
              <a:t> scatters for the 802.11ay channel model. To </a:t>
            </a:r>
            <a:r>
              <a:rPr lang="en-GB" b="0" dirty="0">
                <a:solidFill>
                  <a:schemeClr val="tx1"/>
                </a:solidFill>
              </a:rPr>
              <a:t>identify </a:t>
            </a:r>
            <a:r>
              <a:rPr lang="en-GB" b="0" dirty="0" smtClean="0">
                <a:solidFill>
                  <a:schemeClr val="tx1"/>
                </a:solidFill>
              </a:rPr>
              <a:t>the most important scatters for the </a:t>
            </a:r>
            <a:r>
              <a:rPr lang="en-GB" b="0" dirty="0" smtClean="0"/>
              <a:t>60 GHz</a:t>
            </a:r>
            <a:r>
              <a:rPr lang="en-GB" b="0" dirty="0" smtClean="0">
                <a:solidFill>
                  <a:schemeClr val="tx1"/>
                </a:solidFill>
              </a:rPr>
              <a:t> broadband channels we use the results from the </a:t>
            </a:r>
            <a:r>
              <a:rPr lang="en-GB" b="0" dirty="0" smtClean="0"/>
              <a:t>previous</a:t>
            </a:r>
            <a:r>
              <a:rPr lang="en-GB" b="0" dirty="0" smtClean="0">
                <a:solidFill>
                  <a:schemeClr val="tx1"/>
                </a:solidFill>
              </a:rPr>
              <a:t> entrance hall measurement to figure out the most significant scatters for the next measurement campaign.</a:t>
            </a:r>
            <a:endParaRPr lang="en-US" b="0" dirty="0" smtClean="0"/>
          </a:p>
          <a:p>
            <a:pPr marL="0" indent="0" algn="just"/>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Date Placeholder 3"/>
          <p:cNvSpPr>
            <a:spLocks noGrp="1"/>
          </p:cNvSpPr>
          <p:nvPr>
            <p:ph type="dt" idx="15"/>
          </p:nvPr>
        </p:nvSpPr>
        <p:spPr>
          <a:xfrm>
            <a:off x="696912" y="333375"/>
            <a:ext cx="2303451" cy="273050"/>
          </a:xfrm>
        </p:spPr>
        <p:txBody>
          <a:bodyPr/>
          <a:lstStyle/>
          <a:p>
            <a:r>
              <a:rPr lang="en-US" altLang="zh-CN" dirty="0" smtClean="0"/>
              <a:t>Mar 2016</a:t>
            </a:r>
            <a:endParaRPr lang="en-GB" dirty="0"/>
          </a:p>
        </p:txBody>
      </p:sp>
    </p:spTree>
    <p:extLst>
      <p:ext uri="{BB962C8B-B14F-4D97-AF65-F5344CB8AC3E}">
        <p14:creationId xmlns:p14="http://schemas.microsoft.com/office/powerpoint/2010/main" xmlns="" val="3095445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stretch>
            <a:fillRect/>
          </a:stretch>
        </p:blipFill>
        <p:spPr>
          <a:xfrm>
            <a:off x="251520" y="1914345"/>
            <a:ext cx="4322712" cy="3890919"/>
          </a:xfrm>
          <a:prstGeom prst="rect">
            <a:avLst/>
          </a:prstGeom>
        </p:spPr>
      </p:pic>
      <p:sp>
        <p:nvSpPr>
          <p:cNvPr id="2" name="Titel 1"/>
          <p:cNvSpPr>
            <a:spLocks noGrp="1"/>
          </p:cNvSpPr>
          <p:nvPr>
            <p:ph type="title"/>
          </p:nvPr>
        </p:nvSpPr>
        <p:spPr>
          <a:xfrm>
            <a:off x="685800" y="620688"/>
            <a:ext cx="7770813" cy="582960"/>
          </a:xfrm>
        </p:spPr>
        <p:txBody>
          <a:bodyPr/>
          <a:lstStyle/>
          <a:p>
            <a:r>
              <a:rPr lang="en-US" dirty="0"/>
              <a:t>Impact of the Antenna Pattern </a:t>
            </a:r>
            <a:r>
              <a:rPr lang="en-US" dirty="0" smtClean="0"/>
              <a:t>(4)</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10" name="Content Placeholder 2"/>
          <p:cNvSpPr txBox="1">
            <a:spLocks/>
          </p:cNvSpPr>
          <p:nvPr/>
        </p:nvSpPr>
        <p:spPr bwMode="auto">
          <a:xfrm>
            <a:off x="539553" y="1196752"/>
            <a:ext cx="3948541" cy="6483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de-DE" sz="1800" kern="0" dirty="0" err="1">
                <a:solidFill>
                  <a:schemeClr val="tx1"/>
                </a:solidFill>
              </a:rPr>
              <a:t>Synthetic</a:t>
            </a:r>
            <a:r>
              <a:rPr lang="de-DE" sz="1800" kern="0" dirty="0">
                <a:solidFill>
                  <a:schemeClr val="tx1"/>
                </a:solidFill>
              </a:rPr>
              <a:t> </a:t>
            </a:r>
            <a:r>
              <a:rPr lang="de-DE" sz="1800" kern="0" dirty="0" err="1">
                <a:solidFill>
                  <a:schemeClr val="tx1"/>
                </a:solidFill>
              </a:rPr>
              <a:t>omni-directional</a:t>
            </a:r>
            <a:r>
              <a:rPr lang="de-DE" sz="1800" kern="0" dirty="0">
                <a:solidFill>
                  <a:schemeClr val="tx1"/>
                </a:solidFill>
              </a:rPr>
              <a:t> </a:t>
            </a:r>
            <a:r>
              <a:rPr lang="de-DE" sz="1800" kern="0" dirty="0" smtClean="0">
                <a:solidFill>
                  <a:schemeClr val="tx1"/>
                </a:solidFill>
              </a:rPr>
              <a:t>PEAP </a:t>
            </a:r>
            <a:r>
              <a:rPr lang="de-DE" sz="1800" kern="0" dirty="0">
                <a:solidFill>
                  <a:schemeClr val="tx1"/>
                </a:solidFill>
              </a:rPr>
              <a:t>at</a:t>
            </a:r>
          </a:p>
          <a:p>
            <a:pPr marL="0" indent="0" algn="ctr"/>
            <a:r>
              <a:rPr lang="de-DE" sz="1800" kern="0" dirty="0" smtClean="0">
                <a:solidFill>
                  <a:schemeClr val="tx1"/>
                </a:solidFill>
              </a:rPr>
              <a:t>Tx1-Rx10 </a:t>
            </a:r>
            <a:r>
              <a:rPr lang="de-DE" sz="1800" kern="0" dirty="0">
                <a:solidFill>
                  <a:schemeClr val="tx1"/>
                </a:solidFill>
              </a:rPr>
              <a:t>at </a:t>
            </a:r>
            <a:r>
              <a:rPr lang="de-DE" sz="1800" kern="0" dirty="0" smtClean="0">
                <a:solidFill>
                  <a:schemeClr val="tx1"/>
                </a:solidFill>
              </a:rPr>
              <a:t>60 GHz</a:t>
            </a:r>
            <a:endParaRPr lang="en-US" sz="1800" kern="0" dirty="0" smtClean="0">
              <a:solidFill>
                <a:schemeClr val="tx1"/>
              </a:solidFill>
            </a:endParaRPr>
          </a:p>
          <a:p>
            <a:pPr marL="0" indent="0"/>
            <a:endParaRPr lang="en-US" sz="1800" kern="0" dirty="0">
              <a:solidFill>
                <a:schemeClr val="tx1"/>
              </a:solidFill>
            </a:endParaRPr>
          </a:p>
        </p:txBody>
      </p:sp>
      <p:sp>
        <p:nvSpPr>
          <p:cNvPr id="11" name="Content Placeholder 2"/>
          <p:cNvSpPr txBox="1">
            <a:spLocks/>
          </p:cNvSpPr>
          <p:nvPr/>
        </p:nvSpPr>
        <p:spPr bwMode="auto">
          <a:xfrm>
            <a:off x="5054134" y="1196752"/>
            <a:ext cx="3948541" cy="6483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de-DE" sz="1800" kern="0" dirty="0" err="1">
                <a:solidFill>
                  <a:schemeClr val="tx1"/>
                </a:solidFill>
              </a:rPr>
              <a:t>Synthetic</a:t>
            </a:r>
            <a:r>
              <a:rPr lang="de-DE" sz="1800" kern="0" dirty="0">
                <a:solidFill>
                  <a:schemeClr val="tx1"/>
                </a:solidFill>
              </a:rPr>
              <a:t> </a:t>
            </a:r>
            <a:r>
              <a:rPr lang="de-DE" sz="1800" kern="0" dirty="0" err="1">
                <a:solidFill>
                  <a:schemeClr val="tx1"/>
                </a:solidFill>
              </a:rPr>
              <a:t>omni-directional</a:t>
            </a:r>
            <a:r>
              <a:rPr lang="de-DE" sz="1800" kern="0" dirty="0">
                <a:solidFill>
                  <a:schemeClr val="tx1"/>
                </a:solidFill>
              </a:rPr>
              <a:t> </a:t>
            </a:r>
            <a:r>
              <a:rPr lang="de-DE" sz="1800" kern="0" dirty="0" smtClean="0">
                <a:solidFill>
                  <a:schemeClr val="tx1"/>
                </a:solidFill>
              </a:rPr>
              <a:t>PEAP </a:t>
            </a:r>
            <a:r>
              <a:rPr lang="de-DE" sz="1800" kern="0" dirty="0">
                <a:solidFill>
                  <a:schemeClr val="tx1"/>
                </a:solidFill>
              </a:rPr>
              <a:t>at</a:t>
            </a:r>
          </a:p>
          <a:p>
            <a:pPr marL="0" indent="0" algn="ctr"/>
            <a:r>
              <a:rPr lang="de-DE" sz="1800" kern="0" dirty="0" smtClean="0">
                <a:solidFill>
                  <a:schemeClr val="tx1"/>
                </a:solidFill>
              </a:rPr>
              <a:t>Tx1-Rx10 </a:t>
            </a:r>
            <a:r>
              <a:rPr lang="de-DE" sz="1800" kern="0" dirty="0">
                <a:solidFill>
                  <a:schemeClr val="tx1"/>
                </a:solidFill>
              </a:rPr>
              <a:t>at </a:t>
            </a:r>
            <a:r>
              <a:rPr lang="de-DE" sz="1800" kern="0" dirty="0" smtClean="0">
                <a:solidFill>
                  <a:schemeClr val="tx1"/>
                </a:solidFill>
              </a:rPr>
              <a:t>70 GHz</a:t>
            </a:r>
            <a:endParaRPr lang="en-US" sz="1800" kern="0" dirty="0" smtClean="0">
              <a:solidFill>
                <a:schemeClr val="tx1"/>
              </a:solidFill>
            </a:endParaRPr>
          </a:p>
          <a:p>
            <a:pPr marL="0" indent="0"/>
            <a:endParaRPr lang="en-US" sz="1800" kern="0" dirty="0">
              <a:solidFill>
                <a:schemeClr val="tx1"/>
              </a:solidFill>
            </a:endParaRPr>
          </a:p>
        </p:txBody>
      </p:sp>
      <p:sp>
        <p:nvSpPr>
          <p:cNvPr id="13" name="Ellipse 12"/>
          <p:cNvSpPr/>
          <p:nvPr/>
        </p:nvSpPr>
        <p:spPr bwMode="auto">
          <a:xfrm>
            <a:off x="755576" y="2060848"/>
            <a:ext cx="576064" cy="576064"/>
          </a:xfrm>
          <a:prstGeom prst="ellipse">
            <a:avLst/>
          </a:prstGeom>
          <a:noFill/>
          <a:ln w="28575">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Inhaltsplatzhalter 2"/>
          <p:cNvSpPr>
            <a:spLocks noGrp="1"/>
          </p:cNvSpPr>
          <p:nvPr>
            <p:ph idx="1"/>
          </p:nvPr>
        </p:nvSpPr>
        <p:spPr>
          <a:xfrm>
            <a:off x="323528" y="5786256"/>
            <a:ext cx="8679147" cy="811096"/>
          </a:xfrm>
        </p:spPr>
        <p:txBody>
          <a:bodyPr/>
          <a:lstStyle/>
          <a:p>
            <a:pPr>
              <a:buFont typeface="Arial" panose="020B0604020202020204" pitchFamily="34" charset="0"/>
              <a:buChar char="•"/>
            </a:pPr>
            <a:r>
              <a:rPr lang="en-US" sz="1800" b="0" dirty="0" smtClean="0"/>
              <a:t>For 70 GHz cannot detect any preference polarization </a:t>
            </a:r>
          </a:p>
          <a:p>
            <a:pPr>
              <a:buFont typeface="Arial" panose="020B0604020202020204" pitchFamily="34" charset="0"/>
              <a:buChar char="•"/>
            </a:pPr>
            <a:r>
              <a:rPr lang="en-US" sz="1800" b="0" dirty="0" smtClean="0"/>
              <a:t>For 60 GHz the vertical pol. transmits more power</a:t>
            </a:r>
          </a:p>
        </p:txBody>
      </p:sp>
      <p:sp>
        <p:nvSpPr>
          <p:cNvPr id="20" name="Ellipse 19"/>
          <p:cNvSpPr/>
          <p:nvPr/>
        </p:nvSpPr>
        <p:spPr bwMode="auto">
          <a:xfrm>
            <a:off x="2555776" y="3789040"/>
            <a:ext cx="576064" cy="576064"/>
          </a:xfrm>
          <a:prstGeom prst="ellipse">
            <a:avLst/>
          </a:prstGeom>
          <a:noFill/>
          <a:ln w="28575">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pic>
        <p:nvPicPr>
          <p:cNvPr id="5" name="Grafik 4"/>
          <p:cNvPicPr>
            <a:picLocks noChangeAspect="1"/>
          </p:cNvPicPr>
          <p:nvPr/>
        </p:nvPicPr>
        <p:blipFill>
          <a:blip r:embed="rId3" cstate="print"/>
          <a:stretch>
            <a:fillRect/>
          </a:stretch>
        </p:blipFill>
        <p:spPr>
          <a:xfrm>
            <a:off x="4718248" y="1916045"/>
            <a:ext cx="4318248" cy="3886901"/>
          </a:xfrm>
          <a:prstGeom prst="rect">
            <a:avLst/>
          </a:prstGeom>
        </p:spPr>
      </p:pic>
      <p:sp>
        <p:nvSpPr>
          <p:cNvPr id="14" name="Ellipse 13"/>
          <p:cNvSpPr/>
          <p:nvPr/>
        </p:nvSpPr>
        <p:spPr bwMode="auto">
          <a:xfrm>
            <a:off x="827584" y="3031218"/>
            <a:ext cx="576064" cy="576064"/>
          </a:xfrm>
          <a:prstGeom prst="ellipse">
            <a:avLst/>
          </a:prstGeom>
          <a:noFill/>
          <a:ln w="28575">
            <a:solidFill>
              <a:schemeClr val="accent1">
                <a:lumMod val="40000"/>
                <a:lumOff val="6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Ellipse 14"/>
          <p:cNvSpPr/>
          <p:nvPr/>
        </p:nvSpPr>
        <p:spPr bwMode="auto">
          <a:xfrm>
            <a:off x="2555776" y="4806535"/>
            <a:ext cx="576064" cy="576064"/>
          </a:xfrm>
          <a:prstGeom prst="ellipse">
            <a:avLst/>
          </a:prstGeom>
          <a:noFill/>
          <a:ln w="28575">
            <a:solidFill>
              <a:schemeClr val="accent1">
                <a:lumMod val="40000"/>
                <a:lumOff val="6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Ellipse 15"/>
          <p:cNvSpPr/>
          <p:nvPr/>
        </p:nvSpPr>
        <p:spPr bwMode="auto">
          <a:xfrm>
            <a:off x="3565004" y="4799430"/>
            <a:ext cx="576064" cy="576064"/>
          </a:xfrm>
          <a:prstGeom prst="ellipse">
            <a:avLst/>
          </a:prstGeom>
          <a:noFill/>
          <a:ln w="28575">
            <a:solidFill>
              <a:schemeClr val="accent1">
                <a:lumMod val="40000"/>
                <a:lumOff val="6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Ellipse 16"/>
          <p:cNvSpPr/>
          <p:nvPr/>
        </p:nvSpPr>
        <p:spPr bwMode="auto">
          <a:xfrm>
            <a:off x="3565004" y="3841249"/>
            <a:ext cx="576064" cy="576064"/>
          </a:xfrm>
          <a:prstGeom prst="ellipse">
            <a:avLst/>
          </a:prstGeom>
          <a:noFill/>
          <a:ln w="28575">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Ellipse 17"/>
          <p:cNvSpPr/>
          <p:nvPr/>
        </p:nvSpPr>
        <p:spPr bwMode="auto">
          <a:xfrm>
            <a:off x="1691680" y="3031218"/>
            <a:ext cx="576064" cy="576064"/>
          </a:xfrm>
          <a:prstGeom prst="ellipse">
            <a:avLst/>
          </a:prstGeom>
          <a:noFill/>
          <a:ln w="28575">
            <a:solidFill>
              <a:schemeClr val="accent1">
                <a:lumMod val="40000"/>
                <a:lumOff val="6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Ellipse 20"/>
          <p:cNvSpPr/>
          <p:nvPr/>
        </p:nvSpPr>
        <p:spPr bwMode="auto">
          <a:xfrm>
            <a:off x="1691680" y="2041075"/>
            <a:ext cx="576064" cy="576064"/>
          </a:xfrm>
          <a:prstGeom prst="ellipse">
            <a:avLst/>
          </a:prstGeom>
          <a:noFill/>
          <a:ln w="28575">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227772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3605" y="620688"/>
            <a:ext cx="7770813" cy="1065213"/>
          </a:xfrm>
        </p:spPr>
        <p:txBody>
          <a:bodyPr/>
          <a:lstStyle/>
          <a:p>
            <a:r>
              <a:rPr lang="en-GB" dirty="0" smtClean="0"/>
              <a:t>Conclusion 60 GHz vs. 70 GHz</a:t>
            </a:r>
            <a:endParaRPr lang="en-GB" dirty="0"/>
          </a:p>
        </p:txBody>
      </p:sp>
      <p:sp>
        <p:nvSpPr>
          <p:cNvPr id="3" name="Inhaltsplatzhalter 2"/>
          <p:cNvSpPr>
            <a:spLocks noGrp="1"/>
          </p:cNvSpPr>
          <p:nvPr>
            <p:ph idx="1"/>
          </p:nvPr>
        </p:nvSpPr>
        <p:spPr>
          <a:xfrm>
            <a:off x="723899" y="1771353"/>
            <a:ext cx="7770813" cy="4113213"/>
          </a:xfrm>
        </p:spPr>
        <p:txBody>
          <a:bodyPr/>
          <a:lstStyle/>
          <a:p>
            <a:pPr>
              <a:buFont typeface="Arial" panose="020B0604020202020204" pitchFamily="34" charset="0"/>
              <a:buChar char="•"/>
            </a:pPr>
            <a:r>
              <a:rPr lang="en-US" dirty="0"/>
              <a:t>We can identify the same scatters at 60 GHz and 70 GHz</a:t>
            </a:r>
          </a:p>
          <a:p>
            <a:pPr>
              <a:buFont typeface="Arial" panose="020B0604020202020204" pitchFamily="34" charset="0"/>
              <a:buChar char="•"/>
            </a:pPr>
            <a:r>
              <a:rPr lang="en-US" dirty="0" smtClean="0"/>
              <a:t>The antenna pattern highly influences the measurements and the channel parameters</a:t>
            </a:r>
          </a:p>
          <a:p>
            <a:pPr>
              <a:buFont typeface="Arial" panose="020B0604020202020204" pitchFamily="34" charset="0"/>
              <a:buChar char="•"/>
            </a:pPr>
            <a:r>
              <a:rPr lang="en-US" dirty="0" smtClean="0"/>
              <a:t>We can see that the reflections from the ceiling at position Rx10 increase the diffuse multipath components </a:t>
            </a:r>
          </a:p>
          <a:p>
            <a:pPr>
              <a:buFont typeface="Arial" panose="020B0604020202020204" pitchFamily="34" charset="0"/>
              <a:buChar char="•"/>
            </a:pPr>
            <a:r>
              <a:rPr lang="en-US" dirty="0" smtClean="0"/>
              <a:t>We need a method to compare measurements with different antennas</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127037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22</a:t>
            </a:fld>
            <a:endParaRPr lang="en-US" altLang="zh-TW"/>
          </a:p>
        </p:txBody>
      </p:sp>
      <p:sp>
        <p:nvSpPr>
          <p:cNvPr id="12" name="Rectangle 2"/>
          <p:cNvSpPr txBox="1">
            <a:spLocks noChangeArrowheads="1"/>
          </p:cNvSpPr>
          <p:nvPr/>
        </p:nvSpPr>
        <p:spPr>
          <a:xfrm>
            <a:off x="468846" y="2492896"/>
            <a:ext cx="8280920" cy="1888976"/>
          </a:xfrm>
          <a:prstGeom prst="rect">
            <a:avLst/>
          </a:prstGeom>
        </p:spPr>
        <p:txBody>
          <a:bodyPr/>
          <a:lstStyle/>
          <a:p>
            <a:pPr algn="ctr" eaLnBrk="1" hangingPunct="1">
              <a:defRPr/>
            </a:pPr>
            <a:r>
              <a:rPr lang="en-US" sz="3200" b="1" kern="0" dirty="0">
                <a:solidFill>
                  <a:schemeClr val="tx2"/>
                </a:solidFill>
                <a:latin typeface="+mj-lt"/>
                <a:ea typeface="+mj-ea"/>
                <a:cs typeface="+mj-cs"/>
              </a:rPr>
              <a:t>Discussion of 60 GHz dual </a:t>
            </a:r>
            <a:r>
              <a:rPr lang="en-US" sz="3200" b="1" kern="0" dirty="0" err="1">
                <a:solidFill>
                  <a:schemeClr val="tx2"/>
                </a:solidFill>
                <a:latin typeface="+mj-lt"/>
                <a:ea typeface="+mj-ea"/>
                <a:cs typeface="+mj-cs"/>
              </a:rPr>
              <a:t>polarimertic</a:t>
            </a:r>
            <a:r>
              <a:rPr lang="en-US" sz="3200" b="1" kern="0" dirty="0">
                <a:solidFill>
                  <a:schemeClr val="tx2"/>
                </a:solidFill>
                <a:latin typeface="+mj-lt"/>
                <a:ea typeface="+mj-ea"/>
                <a:cs typeface="+mj-cs"/>
              </a:rPr>
              <a:t> scattering measurements in the entrance hall </a:t>
            </a:r>
          </a:p>
        </p:txBody>
      </p:sp>
      <p:sp>
        <p:nvSpPr>
          <p:cNvPr id="4"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557653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Measurement Goals</a:t>
            </a:r>
            <a:endParaRPr lang="de-DE" dirty="0"/>
          </a:p>
        </p:txBody>
      </p:sp>
      <p:sp>
        <p:nvSpPr>
          <p:cNvPr id="3" name="Inhaltsplatzhalter 2"/>
          <p:cNvSpPr>
            <a:spLocks noGrp="1"/>
          </p:cNvSpPr>
          <p:nvPr>
            <p:ph idx="1"/>
          </p:nvPr>
        </p:nvSpPr>
        <p:spPr>
          <a:xfrm>
            <a:off x="179512" y="1772816"/>
            <a:ext cx="5760640" cy="4536504"/>
          </a:xfrm>
        </p:spPr>
        <p:txBody>
          <a:bodyPr/>
          <a:lstStyle/>
          <a:p>
            <a:pPr>
              <a:lnSpc>
                <a:spcPct val="150000"/>
              </a:lnSpc>
              <a:buFont typeface="Arial" panose="020B0604020202020204" pitchFamily="34" charset="0"/>
              <a:buChar char="•"/>
            </a:pPr>
            <a:r>
              <a:rPr lang="en-GB" dirty="0" smtClean="0"/>
              <a:t>3D characterization </a:t>
            </a:r>
            <a:r>
              <a:rPr lang="en-GB" dirty="0"/>
              <a:t>of scatters at 60 GHz</a:t>
            </a:r>
            <a:endParaRPr lang="en-GB" dirty="0" smtClean="0"/>
          </a:p>
          <a:p>
            <a:pPr lvl="1">
              <a:lnSpc>
                <a:spcPct val="150000"/>
              </a:lnSpc>
              <a:buFont typeface="Arial" panose="020B0604020202020204" pitchFamily="34" charset="0"/>
              <a:buChar char="•"/>
            </a:pPr>
            <a:r>
              <a:rPr lang="en-GB" dirty="0" err="1" smtClean="0"/>
              <a:t>Polarimeric</a:t>
            </a:r>
            <a:r>
              <a:rPr lang="en-GB" dirty="0" smtClean="0"/>
              <a:t>, broadband and spatial measurements</a:t>
            </a:r>
          </a:p>
          <a:p>
            <a:pPr>
              <a:lnSpc>
                <a:spcPct val="150000"/>
              </a:lnSpc>
              <a:buFont typeface="Arial" panose="020B0604020202020204" pitchFamily="34" charset="0"/>
              <a:buChar char="•"/>
            </a:pPr>
            <a:r>
              <a:rPr lang="en-GB" dirty="0" smtClean="0"/>
              <a:t>Analysis and modelling of scatters</a:t>
            </a:r>
          </a:p>
          <a:p>
            <a:pPr lvl="1">
              <a:lnSpc>
                <a:spcPct val="150000"/>
              </a:lnSpc>
              <a:buFont typeface="Arial" panose="020B0604020202020204" pitchFamily="34" charset="0"/>
              <a:buChar char="•"/>
            </a:pPr>
            <a:r>
              <a:rPr lang="en-GB" dirty="0" smtClean="0"/>
              <a:t>Parameterization of scatters for the 802.11ay channel model</a:t>
            </a:r>
          </a:p>
          <a:p>
            <a:pPr lvl="1">
              <a:lnSpc>
                <a:spcPct val="150000"/>
              </a:lnSpc>
              <a:buFont typeface="Arial" panose="020B0604020202020204" pitchFamily="34" charset="0"/>
              <a:buChar char="•"/>
            </a:pPr>
            <a:r>
              <a:rPr lang="en-GB" dirty="0" smtClean="0"/>
              <a:t>Analysis of the </a:t>
            </a:r>
            <a:r>
              <a:rPr lang="en-US" dirty="0" smtClean="0"/>
              <a:t>spatial consistency o</a:t>
            </a:r>
            <a:r>
              <a:rPr lang="en-GB" dirty="0" smtClean="0"/>
              <a:t>f different scatters</a:t>
            </a:r>
            <a:endParaRPr lang="en-GB"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graphicFrame>
        <p:nvGraphicFramePr>
          <p:cNvPr id="5" name="Objekt 4"/>
          <p:cNvGraphicFramePr>
            <a:graphicFrameLocks noChangeAspect="1"/>
          </p:cNvGraphicFramePr>
          <p:nvPr>
            <p:extLst>
              <p:ext uri="{D42A27DB-BD31-4B8C-83A1-F6EECF244321}">
                <p14:modId xmlns:p14="http://schemas.microsoft.com/office/powerpoint/2010/main" xmlns="" val="4184487846"/>
              </p:ext>
            </p:extLst>
          </p:nvPr>
        </p:nvGraphicFramePr>
        <p:xfrm>
          <a:off x="5220072" y="2276872"/>
          <a:ext cx="3762663" cy="1800200"/>
        </p:xfrm>
        <a:graphic>
          <a:graphicData uri="http://schemas.openxmlformats.org/presentationml/2006/ole">
            <p:oleObj spid="_x0000_s49178" name="Picture" r:id="rId3" imgW="5480314" imgH="2425214" progId="Word.Picture.8">
              <p:embed/>
            </p:oleObj>
          </a:graphicData>
        </a:graphic>
      </p:graphicFrame>
      <p:sp>
        <p:nvSpPr>
          <p:cNvPr id="6"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26731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99480"/>
            <a:ext cx="7770813" cy="726976"/>
          </a:xfrm>
        </p:spPr>
        <p:txBody>
          <a:bodyPr/>
          <a:lstStyle/>
          <a:p>
            <a:r>
              <a:rPr lang="en-GB" dirty="0" smtClean="0"/>
              <a:t>Measurement Objects of Interest</a:t>
            </a:r>
            <a:endParaRPr lang="en-GB"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504" y="1556792"/>
            <a:ext cx="4653698" cy="3096344"/>
          </a:xfrm>
        </p:spPr>
      </p:pic>
      <p:sp>
        <p:nvSpPr>
          <p:cNvPr id="4" name="Foliennummernplatzhalter 3"/>
          <p:cNvSpPr>
            <a:spLocks noGrp="1"/>
          </p:cNvSpPr>
          <p:nvPr>
            <p:ph type="sldNum" idx="12"/>
          </p:nvPr>
        </p:nvSpPr>
        <p:spPr>
          <a:xfrm>
            <a:off x="4381162" y="6494463"/>
            <a:ext cx="528637" cy="363537"/>
          </a:xfrm>
        </p:spPr>
        <p:txBody>
          <a:bodyPr/>
          <a:lstStyle/>
          <a:p>
            <a:r>
              <a:rPr lang="en-GB" dirty="0" smtClean="0"/>
              <a:t>Slide </a:t>
            </a:r>
            <a:fld id="{440F5867-744E-4AA6-B0ED-4C44D2DFBB7B}" type="slidenum">
              <a:rPr lang="en-GB" smtClean="0"/>
              <a:pPr/>
              <a:t>24</a:t>
            </a:fld>
            <a:endParaRPr lang="en-GB" dirty="0"/>
          </a:p>
        </p:txBody>
      </p:sp>
      <p:sp>
        <p:nvSpPr>
          <p:cNvPr id="7" name="Ellipse 6"/>
          <p:cNvSpPr/>
          <p:nvPr/>
        </p:nvSpPr>
        <p:spPr bwMode="auto">
          <a:xfrm>
            <a:off x="1185153" y="2766070"/>
            <a:ext cx="504056" cy="792088"/>
          </a:xfrm>
          <a:prstGeom prst="ellipse">
            <a:avLst/>
          </a:prstGeom>
          <a:noFill/>
          <a:ln w="762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8" name="Ellipse 7"/>
          <p:cNvSpPr/>
          <p:nvPr/>
        </p:nvSpPr>
        <p:spPr bwMode="auto">
          <a:xfrm>
            <a:off x="2121257" y="2683644"/>
            <a:ext cx="432048" cy="648072"/>
          </a:xfrm>
          <a:prstGeom prst="ellipse">
            <a:avLst/>
          </a:prstGeom>
          <a:noFill/>
          <a:ln w="762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Ellipse 8"/>
          <p:cNvSpPr/>
          <p:nvPr/>
        </p:nvSpPr>
        <p:spPr bwMode="auto">
          <a:xfrm>
            <a:off x="2603172" y="2683644"/>
            <a:ext cx="327372" cy="648072"/>
          </a:xfrm>
          <a:prstGeom prst="ellipse">
            <a:avLst/>
          </a:prstGeom>
          <a:noFill/>
          <a:ln w="762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94549" y="1556792"/>
            <a:ext cx="4128459" cy="3096344"/>
          </a:xfrm>
          <a:prstGeom prst="rect">
            <a:avLst/>
          </a:prstGeom>
        </p:spPr>
      </p:pic>
      <p:sp>
        <p:nvSpPr>
          <p:cNvPr id="11" name="Ellipse 10"/>
          <p:cNvSpPr/>
          <p:nvPr/>
        </p:nvSpPr>
        <p:spPr bwMode="auto">
          <a:xfrm>
            <a:off x="6994298" y="2467620"/>
            <a:ext cx="1047452" cy="946522"/>
          </a:xfrm>
          <a:prstGeom prst="ellipse">
            <a:avLst/>
          </a:prstGeom>
          <a:noFill/>
          <a:ln w="762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4" name="Gerade Verbindung mit Pfeil 13"/>
          <p:cNvCxnSpPr/>
          <p:nvPr/>
        </p:nvCxnSpPr>
        <p:spPr bwMode="auto">
          <a:xfrm flipV="1">
            <a:off x="969129" y="3572520"/>
            <a:ext cx="466304" cy="1559396"/>
          </a:xfrm>
          <a:prstGeom prst="straightConnector1">
            <a:avLst/>
          </a:prstGeom>
          <a:solidFill>
            <a:srgbClr val="00B8FF"/>
          </a:solidFill>
          <a:ln w="57150" cap="flat" cmpd="sng" algn="ctr">
            <a:solidFill>
              <a:srgbClr val="FF0000"/>
            </a:solidFill>
            <a:prstDash val="solid"/>
            <a:round/>
            <a:headEnd type="none" w="med" len="med"/>
            <a:tailEnd type="triangle"/>
          </a:ln>
          <a:effectLst/>
        </p:spPr>
      </p:cxnSp>
      <p:sp>
        <p:nvSpPr>
          <p:cNvPr id="16" name="Textfeld 15"/>
          <p:cNvSpPr txBox="1"/>
          <p:nvPr/>
        </p:nvSpPr>
        <p:spPr>
          <a:xfrm>
            <a:off x="123008" y="5131916"/>
            <a:ext cx="1965206" cy="461665"/>
          </a:xfrm>
          <a:prstGeom prst="rect">
            <a:avLst/>
          </a:prstGeom>
          <a:noFill/>
        </p:spPr>
        <p:txBody>
          <a:bodyPr wrap="square" rtlCol="0">
            <a:spAutoFit/>
          </a:bodyPr>
          <a:lstStyle/>
          <a:p>
            <a:r>
              <a:rPr lang="en-US" dirty="0" smtClean="0">
                <a:solidFill>
                  <a:schemeClr val="tx1"/>
                </a:solidFill>
              </a:rPr>
              <a:t>concrete pillar</a:t>
            </a:r>
            <a:endParaRPr lang="en-US" dirty="0">
              <a:solidFill>
                <a:schemeClr val="tx1"/>
              </a:solidFill>
            </a:endParaRPr>
          </a:p>
        </p:txBody>
      </p:sp>
      <p:cxnSp>
        <p:nvCxnSpPr>
          <p:cNvPr id="17" name="Gerade Verbindung mit Pfeil 16"/>
          <p:cNvCxnSpPr>
            <a:stCxn id="18" idx="0"/>
            <a:endCxn id="8" idx="4"/>
          </p:cNvCxnSpPr>
          <p:nvPr/>
        </p:nvCxnSpPr>
        <p:spPr bwMode="auto">
          <a:xfrm flipH="1" flipV="1">
            <a:off x="2337281" y="3331716"/>
            <a:ext cx="521358" cy="2490663"/>
          </a:xfrm>
          <a:prstGeom prst="straightConnector1">
            <a:avLst/>
          </a:prstGeom>
          <a:solidFill>
            <a:srgbClr val="00B8FF"/>
          </a:solidFill>
          <a:ln w="57150" cap="flat" cmpd="sng" algn="ctr">
            <a:solidFill>
              <a:srgbClr val="FF0000"/>
            </a:solidFill>
            <a:prstDash val="solid"/>
            <a:round/>
            <a:headEnd type="none" w="med" len="med"/>
            <a:tailEnd type="triangle"/>
          </a:ln>
          <a:effectLst/>
        </p:spPr>
      </p:cxnSp>
      <p:sp>
        <p:nvSpPr>
          <p:cNvPr id="18" name="Textfeld 17"/>
          <p:cNvSpPr txBox="1"/>
          <p:nvPr/>
        </p:nvSpPr>
        <p:spPr>
          <a:xfrm>
            <a:off x="1382475" y="5822379"/>
            <a:ext cx="2952328" cy="461665"/>
          </a:xfrm>
          <a:prstGeom prst="rect">
            <a:avLst/>
          </a:prstGeom>
          <a:noFill/>
        </p:spPr>
        <p:txBody>
          <a:bodyPr wrap="square" rtlCol="0">
            <a:spAutoFit/>
          </a:bodyPr>
          <a:lstStyle/>
          <a:p>
            <a:r>
              <a:rPr lang="en-US" dirty="0" smtClean="0">
                <a:solidFill>
                  <a:schemeClr val="tx1"/>
                </a:solidFill>
              </a:rPr>
              <a:t>Wall and big screen</a:t>
            </a:r>
            <a:endParaRPr lang="en-US" dirty="0">
              <a:solidFill>
                <a:schemeClr val="tx1"/>
              </a:solidFill>
            </a:endParaRPr>
          </a:p>
        </p:txBody>
      </p:sp>
      <p:cxnSp>
        <p:nvCxnSpPr>
          <p:cNvPr id="23" name="Gerade Verbindung mit Pfeil 22"/>
          <p:cNvCxnSpPr>
            <a:stCxn id="24" idx="0"/>
            <a:endCxn id="9" idx="4"/>
          </p:cNvCxnSpPr>
          <p:nvPr/>
        </p:nvCxnSpPr>
        <p:spPr bwMode="auto">
          <a:xfrm flipH="1" flipV="1">
            <a:off x="2766858" y="3331716"/>
            <a:ext cx="1878624" cy="1809576"/>
          </a:xfrm>
          <a:prstGeom prst="straightConnector1">
            <a:avLst/>
          </a:prstGeom>
          <a:solidFill>
            <a:srgbClr val="00B8FF"/>
          </a:solidFill>
          <a:ln w="57150" cap="flat" cmpd="sng" algn="ctr">
            <a:solidFill>
              <a:srgbClr val="FF0000"/>
            </a:solidFill>
            <a:prstDash val="solid"/>
            <a:round/>
            <a:headEnd type="none" w="med" len="med"/>
            <a:tailEnd type="triangle"/>
          </a:ln>
          <a:effectLst/>
        </p:spPr>
      </p:cxnSp>
      <p:sp>
        <p:nvSpPr>
          <p:cNvPr id="24" name="Textfeld 23"/>
          <p:cNvSpPr txBox="1"/>
          <p:nvPr/>
        </p:nvSpPr>
        <p:spPr>
          <a:xfrm>
            <a:off x="3713322" y="5141292"/>
            <a:ext cx="1864319" cy="461665"/>
          </a:xfrm>
          <a:prstGeom prst="rect">
            <a:avLst/>
          </a:prstGeom>
          <a:noFill/>
        </p:spPr>
        <p:txBody>
          <a:bodyPr wrap="square" rtlCol="0">
            <a:spAutoFit/>
          </a:bodyPr>
          <a:lstStyle/>
          <a:p>
            <a:r>
              <a:rPr lang="en-US" dirty="0" smtClean="0">
                <a:solidFill>
                  <a:schemeClr val="tx1"/>
                </a:solidFill>
              </a:rPr>
              <a:t>Corner wall</a:t>
            </a:r>
            <a:endParaRPr lang="en-US" dirty="0">
              <a:solidFill>
                <a:schemeClr val="tx1"/>
              </a:solidFill>
            </a:endParaRPr>
          </a:p>
        </p:txBody>
      </p:sp>
      <p:cxnSp>
        <p:nvCxnSpPr>
          <p:cNvPr id="26" name="Gerade Verbindung mit Pfeil 25"/>
          <p:cNvCxnSpPr>
            <a:stCxn id="27" idx="0"/>
            <a:endCxn id="11" idx="4"/>
          </p:cNvCxnSpPr>
          <p:nvPr/>
        </p:nvCxnSpPr>
        <p:spPr bwMode="auto">
          <a:xfrm flipV="1">
            <a:off x="7197821" y="3414142"/>
            <a:ext cx="320203" cy="2404033"/>
          </a:xfrm>
          <a:prstGeom prst="straightConnector1">
            <a:avLst/>
          </a:prstGeom>
          <a:solidFill>
            <a:srgbClr val="00B8FF"/>
          </a:solidFill>
          <a:ln w="57150" cap="flat" cmpd="sng" algn="ctr">
            <a:solidFill>
              <a:srgbClr val="FF0000"/>
            </a:solidFill>
            <a:prstDash val="solid"/>
            <a:round/>
            <a:headEnd type="none" w="med" len="med"/>
            <a:tailEnd type="triangle"/>
          </a:ln>
          <a:effectLst/>
        </p:spPr>
      </p:cxnSp>
      <p:sp>
        <p:nvSpPr>
          <p:cNvPr id="27" name="Textfeld 26"/>
          <p:cNvSpPr txBox="1"/>
          <p:nvPr/>
        </p:nvSpPr>
        <p:spPr>
          <a:xfrm>
            <a:off x="6081697" y="5818175"/>
            <a:ext cx="2232248" cy="461665"/>
          </a:xfrm>
          <a:prstGeom prst="rect">
            <a:avLst/>
          </a:prstGeom>
          <a:noFill/>
        </p:spPr>
        <p:txBody>
          <a:bodyPr wrap="square" rtlCol="0">
            <a:spAutoFit/>
          </a:bodyPr>
          <a:lstStyle/>
          <a:p>
            <a:r>
              <a:rPr lang="en-US" dirty="0" smtClean="0">
                <a:solidFill>
                  <a:schemeClr val="tx1"/>
                </a:solidFill>
              </a:rPr>
              <a:t>Entrance door</a:t>
            </a:r>
            <a:endParaRPr lang="en-US" dirty="0">
              <a:solidFill>
                <a:schemeClr val="tx1"/>
              </a:solidFill>
            </a:endParaRPr>
          </a:p>
        </p:txBody>
      </p:sp>
      <p:sp>
        <p:nvSpPr>
          <p:cNvPr id="19"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63237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899" y="563587"/>
            <a:ext cx="7770813" cy="1065213"/>
          </a:xfrm>
        </p:spPr>
        <p:txBody>
          <a:bodyPr/>
          <a:lstStyle/>
          <a:p>
            <a:r>
              <a:rPr lang="de-DE" dirty="0" smtClean="0"/>
              <a:t>Measurement </a:t>
            </a:r>
            <a:r>
              <a:rPr lang="de-DE" dirty="0"/>
              <a:t>S</a:t>
            </a:r>
            <a:r>
              <a:rPr lang="de-DE" dirty="0" smtClean="0"/>
              <a:t>etup</a:t>
            </a:r>
            <a:endParaRPr lang="de-DE" dirty="0"/>
          </a:p>
        </p:txBody>
      </p:sp>
      <p:sp>
        <p:nvSpPr>
          <p:cNvPr id="3" name="Inhaltsplatzhalter 2"/>
          <p:cNvSpPr>
            <a:spLocks noGrp="1"/>
          </p:cNvSpPr>
          <p:nvPr>
            <p:ph idx="1"/>
          </p:nvPr>
        </p:nvSpPr>
        <p:spPr>
          <a:xfrm>
            <a:off x="432842" y="1628800"/>
            <a:ext cx="8352928" cy="4846613"/>
          </a:xfrm>
        </p:spPr>
        <p:txBody>
          <a:bodyPr/>
          <a:lstStyle/>
          <a:p>
            <a:pPr>
              <a:lnSpc>
                <a:spcPct val="150000"/>
              </a:lnSpc>
              <a:buFont typeface="Arial" panose="020B0604020202020204" pitchFamily="34" charset="0"/>
              <a:buChar char="•"/>
            </a:pPr>
            <a:r>
              <a:rPr lang="en-GB" dirty="0" smtClean="0"/>
              <a:t>Dual-pol antennas with 2.5 ° 3 dB beam width</a:t>
            </a:r>
          </a:p>
          <a:p>
            <a:pPr>
              <a:lnSpc>
                <a:spcPct val="150000"/>
              </a:lnSpc>
              <a:buFont typeface="Arial" panose="020B0604020202020204" pitchFamily="34" charset="0"/>
              <a:buChar char="•"/>
            </a:pPr>
            <a:r>
              <a:rPr lang="en-GB" dirty="0" smtClean="0"/>
              <a:t>Frequency band: 60 - 67 GHz</a:t>
            </a:r>
          </a:p>
          <a:p>
            <a:pPr>
              <a:lnSpc>
                <a:spcPct val="150000"/>
              </a:lnSpc>
              <a:buFont typeface="Arial" panose="020B0604020202020204" pitchFamily="34" charset="0"/>
              <a:buChar char="•"/>
            </a:pPr>
            <a:r>
              <a:rPr lang="en-GB" dirty="0" smtClean="0"/>
              <a:t>2 automatic rails with a length of 3 m </a:t>
            </a:r>
          </a:p>
          <a:p>
            <a:pPr lvl="1">
              <a:lnSpc>
                <a:spcPct val="150000"/>
              </a:lnSpc>
              <a:buFont typeface="Arial" panose="020B0604020202020204" pitchFamily="34" charset="0"/>
              <a:buChar char="•"/>
            </a:pPr>
            <a:r>
              <a:rPr lang="en-GB" dirty="0" smtClean="0"/>
              <a:t>Small and large scale grids are possible (min. step size 2 mm)</a:t>
            </a:r>
          </a:p>
          <a:p>
            <a:pPr>
              <a:lnSpc>
                <a:spcPct val="150000"/>
              </a:lnSpc>
              <a:buFont typeface="Arial" panose="020B0604020202020204" pitchFamily="34" charset="0"/>
              <a:buChar char="•"/>
            </a:pPr>
            <a:r>
              <a:rPr lang="en-GB" dirty="0"/>
              <a:t>2 positioners to change the illumination angle in azimuth and </a:t>
            </a:r>
            <a:r>
              <a:rPr lang="en-GB" dirty="0" smtClean="0"/>
              <a:t>elevation</a:t>
            </a:r>
          </a:p>
          <a:p>
            <a:pPr>
              <a:lnSpc>
                <a:spcPct val="150000"/>
              </a:lnSpc>
              <a:buFont typeface="Arial" panose="020B0604020202020204" pitchFamily="34" charset="0"/>
              <a:buChar char="•"/>
            </a:pPr>
            <a:r>
              <a:rPr lang="en-GB" dirty="0" smtClean="0"/>
              <a:t>Different heights at Rx and </a:t>
            </a:r>
            <a:r>
              <a:rPr lang="en-GB" dirty="0" err="1" smtClean="0"/>
              <a:t>Tx</a:t>
            </a:r>
            <a:r>
              <a:rPr lang="en-GB" dirty="0" smtClean="0"/>
              <a:t> also possible </a:t>
            </a:r>
            <a:r>
              <a:rPr lang="en-GB" dirty="0" smtClean="0">
                <a:sym typeface="Wingdings" panose="05000000000000000000" pitchFamily="2" charset="2"/>
              </a:rPr>
              <a:t>  useful?</a:t>
            </a:r>
            <a:endParaRPr lang="en-GB" dirty="0" smtClean="0"/>
          </a:p>
          <a:p>
            <a:pPr>
              <a:lnSpc>
                <a:spcPct val="150000"/>
              </a:lnSpc>
              <a:buFont typeface="Arial" panose="020B0604020202020204" pitchFamily="34" charset="0"/>
              <a:buChar char="•"/>
            </a:pPr>
            <a:endParaRPr lang="en-GB" dirty="0" smtClean="0"/>
          </a:p>
          <a:p>
            <a:pPr>
              <a:lnSpc>
                <a:spcPct val="150000"/>
              </a:lnSpc>
              <a:buFont typeface="Arial" panose="020B0604020202020204" pitchFamily="34" charset="0"/>
              <a:buChar char="•"/>
            </a:pPr>
            <a:endParaRPr lang="en-GB" dirty="0" smtClean="0"/>
          </a:p>
          <a:p>
            <a:pPr>
              <a:lnSpc>
                <a:spcPct val="150000"/>
              </a:lnSpc>
              <a:buFont typeface="Arial" panose="020B0604020202020204" pitchFamily="34" charset="0"/>
              <a:buChar char="•"/>
            </a:pPr>
            <a:endParaRPr lang="en-GB"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5"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42093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199651" y="1279196"/>
            <a:ext cx="8404797" cy="3445948"/>
            <a:chOff x="-141774" y="2633616"/>
            <a:chExt cx="8404797" cy="3445948"/>
          </a:xfrm>
        </p:grpSpPr>
        <p:sp>
          <p:nvSpPr>
            <p:cNvPr id="6" name="Parallelogramm 5"/>
            <p:cNvSpPr/>
            <p:nvPr/>
          </p:nvSpPr>
          <p:spPr bwMode="auto">
            <a:xfrm rot="16200000">
              <a:off x="4472107" y="2288647"/>
              <a:ext cx="3445948" cy="4135885"/>
            </a:xfrm>
            <a:prstGeom prst="parallelogram">
              <a:avLst>
                <a:gd name="adj" fmla="val 45254"/>
              </a:avLst>
            </a:prstGeom>
            <a:pattFill prst="wdUpDiag">
              <a:fgClr>
                <a:schemeClr val="bg2">
                  <a:lumMod val="20000"/>
                  <a:lumOff val="80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5" name="Parallelogramm 4"/>
            <p:cNvSpPr/>
            <p:nvPr/>
          </p:nvSpPr>
          <p:spPr bwMode="auto">
            <a:xfrm rot="9192249">
              <a:off x="-141774" y="3654426"/>
              <a:ext cx="4930967" cy="1688621"/>
            </a:xfrm>
            <a:prstGeom prst="parallelogram">
              <a:avLst>
                <a:gd name="adj" fmla="val 49534"/>
              </a:avLst>
            </a:prstGeom>
            <a:pattFill prst="wdDnDiag">
              <a:fgClr>
                <a:schemeClr val="bg2">
                  <a:lumMod val="20000"/>
                  <a:lumOff val="80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sp>
        <p:nvSpPr>
          <p:cNvPr id="2" name="Titel 1"/>
          <p:cNvSpPr>
            <a:spLocks noGrp="1"/>
          </p:cNvSpPr>
          <p:nvPr>
            <p:ph type="title"/>
          </p:nvPr>
        </p:nvSpPr>
        <p:spPr>
          <a:xfrm>
            <a:off x="107503" y="527137"/>
            <a:ext cx="8928993" cy="810886"/>
          </a:xfrm>
        </p:spPr>
        <p:txBody>
          <a:bodyPr/>
          <a:lstStyle/>
          <a:p>
            <a:r>
              <a:rPr lang="en-US" sz="2800" dirty="0"/>
              <a:t>60 GHz dual </a:t>
            </a:r>
            <a:r>
              <a:rPr lang="en-US" sz="2800" dirty="0" smtClean="0"/>
              <a:t>pol. Scattering Measurements </a:t>
            </a:r>
            <a:r>
              <a:rPr lang="en-US" sz="2800" dirty="0"/>
              <a:t>S</a:t>
            </a:r>
            <a:r>
              <a:rPr lang="en-US" sz="2800" dirty="0" smtClean="0"/>
              <a:t>etup</a:t>
            </a:r>
            <a:endParaRPr lang="de-DE" sz="2800" dirty="0"/>
          </a:p>
        </p:txBody>
      </p:sp>
      <p:sp>
        <p:nvSpPr>
          <p:cNvPr id="4" name="Foliennummernplatzhalter 3"/>
          <p:cNvSpPr>
            <a:spLocks noGrp="1"/>
          </p:cNvSpPr>
          <p:nvPr>
            <p:ph type="sldNum" idx="12"/>
          </p:nvPr>
        </p:nvSpPr>
        <p:spPr>
          <a:xfrm>
            <a:off x="4205962" y="6512452"/>
            <a:ext cx="528637" cy="363537"/>
          </a:xfrm>
        </p:spPr>
        <p:txBody>
          <a:bodyPr/>
          <a:lstStyle/>
          <a:p>
            <a:r>
              <a:rPr lang="en-GB" dirty="0" smtClean="0"/>
              <a:t>Slide </a:t>
            </a:r>
            <a:fld id="{440F5867-744E-4AA6-B0ED-4C44D2DFBB7B}" type="slidenum">
              <a:rPr lang="en-GB" smtClean="0"/>
              <a:pPr/>
              <a:t>26</a:t>
            </a:fld>
            <a:endParaRPr lang="en-GB" dirty="0"/>
          </a:p>
        </p:txBody>
      </p:sp>
      <p:sp>
        <p:nvSpPr>
          <p:cNvPr id="8" name="Flussdiagramm: Prozess 7"/>
          <p:cNvSpPr/>
          <p:nvPr/>
        </p:nvSpPr>
        <p:spPr bwMode="auto">
          <a:xfrm>
            <a:off x="1219561" y="4877719"/>
            <a:ext cx="2977599" cy="82108"/>
          </a:xfrm>
          <a:prstGeom prst="flowChartProcess">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Flussdiagramm: Prozess 8"/>
          <p:cNvSpPr/>
          <p:nvPr/>
        </p:nvSpPr>
        <p:spPr bwMode="auto">
          <a:xfrm>
            <a:off x="4915273" y="4877719"/>
            <a:ext cx="2974885" cy="101571"/>
          </a:xfrm>
          <a:prstGeom prst="flowChartProcess">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Cube 20"/>
          <p:cNvSpPr/>
          <p:nvPr/>
        </p:nvSpPr>
        <p:spPr bwMode="auto">
          <a:xfrm rot="16200000">
            <a:off x="6710531" y="3288645"/>
            <a:ext cx="360040" cy="374074"/>
          </a:xfrm>
          <a:prstGeom prst="cube">
            <a:avLst>
              <a:gd name="adj" fmla="val 2988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5" name="Gerade Verbindung mit Pfeil 24"/>
          <p:cNvCxnSpPr>
            <a:endCxn id="21" idx="0"/>
          </p:cNvCxnSpPr>
          <p:nvPr/>
        </p:nvCxnSpPr>
        <p:spPr bwMode="auto">
          <a:xfrm>
            <a:off x="4468563" y="2222193"/>
            <a:ext cx="2234951" cy="119969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8" name="Bogen 27"/>
          <p:cNvSpPr/>
          <p:nvPr/>
        </p:nvSpPr>
        <p:spPr bwMode="auto">
          <a:xfrm rot="8031550">
            <a:off x="3501420" y="837782"/>
            <a:ext cx="2104919" cy="2121397"/>
          </a:xfrm>
          <a:prstGeom prst="arc">
            <a:avLst>
              <a:gd name="adj1" fmla="val 16331381"/>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30" name="Flussdiagramm: Zusammenführen 29"/>
          <p:cNvSpPr/>
          <p:nvPr/>
        </p:nvSpPr>
        <p:spPr bwMode="auto">
          <a:xfrm rot="17898947">
            <a:off x="6518227" y="3213790"/>
            <a:ext cx="236605" cy="342712"/>
          </a:xfrm>
          <a:prstGeom prst="flowChartMerg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43" name="Gerader Verbinder 42"/>
          <p:cNvCxnSpPr>
            <a:endCxn id="21" idx="0"/>
          </p:cNvCxnSpPr>
          <p:nvPr/>
        </p:nvCxnSpPr>
        <p:spPr bwMode="auto">
          <a:xfrm>
            <a:off x="4468563" y="2048265"/>
            <a:ext cx="2234951" cy="1373620"/>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50" name="Gerader Verbinder 49"/>
          <p:cNvCxnSpPr>
            <a:endCxn id="21" idx="0"/>
          </p:cNvCxnSpPr>
          <p:nvPr/>
        </p:nvCxnSpPr>
        <p:spPr bwMode="auto">
          <a:xfrm>
            <a:off x="4468563" y="2447745"/>
            <a:ext cx="2234951" cy="974140"/>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60" name="Gerader Verbinder 59"/>
          <p:cNvCxnSpPr/>
          <p:nvPr/>
        </p:nvCxnSpPr>
        <p:spPr bwMode="auto">
          <a:xfrm>
            <a:off x="4485549" y="3173927"/>
            <a:ext cx="0" cy="1843508"/>
          </a:xfrm>
          <a:prstGeom prst="line">
            <a:avLst/>
          </a:prstGeom>
          <a:solidFill>
            <a:srgbClr val="00B8FF"/>
          </a:solidFill>
          <a:ln w="9525" cap="flat" cmpd="sng" algn="ctr">
            <a:solidFill>
              <a:srgbClr val="FF0000"/>
            </a:solidFill>
            <a:prstDash val="sysDot"/>
            <a:round/>
            <a:headEnd type="none" w="med" len="med"/>
            <a:tailEnd type="none" w="med" len="med"/>
          </a:ln>
          <a:effectLst/>
        </p:spPr>
      </p:cxnSp>
      <p:cxnSp>
        <p:nvCxnSpPr>
          <p:cNvPr id="63" name="Gerader Verbinder 62"/>
          <p:cNvCxnSpPr/>
          <p:nvPr/>
        </p:nvCxnSpPr>
        <p:spPr bwMode="auto">
          <a:xfrm>
            <a:off x="1213763" y="4860097"/>
            <a:ext cx="0" cy="36881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64" name="Gerader Verbinder 63"/>
          <p:cNvCxnSpPr/>
          <p:nvPr/>
        </p:nvCxnSpPr>
        <p:spPr bwMode="auto">
          <a:xfrm>
            <a:off x="4197160" y="4877719"/>
            <a:ext cx="0" cy="36881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65" name="Gerader Verbinder 64"/>
          <p:cNvCxnSpPr/>
          <p:nvPr/>
        </p:nvCxnSpPr>
        <p:spPr bwMode="auto">
          <a:xfrm>
            <a:off x="4915273" y="4877719"/>
            <a:ext cx="0" cy="36881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66" name="Gerader Verbinder 65"/>
          <p:cNvCxnSpPr/>
          <p:nvPr/>
        </p:nvCxnSpPr>
        <p:spPr bwMode="auto">
          <a:xfrm>
            <a:off x="7894247" y="4877719"/>
            <a:ext cx="0" cy="36881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71" name="Gerade Verbindung mit Pfeil 70"/>
          <p:cNvCxnSpPr/>
          <p:nvPr/>
        </p:nvCxnSpPr>
        <p:spPr bwMode="auto">
          <a:xfrm>
            <a:off x="1213763" y="5174523"/>
            <a:ext cx="2983397"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72" name="Gerade Verbindung mit Pfeil 71"/>
          <p:cNvCxnSpPr/>
          <p:nvPr/>
        </p:nvCxnSpPr>
        <p:spPr bwMode="auto">
          <a:xfrm>
            <a:off x="4915273" y="5174523"/>
            <a:ext cx="2983397"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73" name="Textfeld 72"/>
          <p:cNvSpPr txBox="1"/>
          <p:nvPr/>
        </p:nvSpPr>
        <p:spPr>
          <a:xfrm>
            <a:off x="2394043" y="5152644"/>
            <a:ext cx="648072" cy="338554"/>
          </a:xfrm>
          <a:prstGeom prst="rect">
            <a:avLst/>
          </a:prstGeom>
          <a:noFill/>
        </p:spPr>
        <p:txBody>
          <a:bodyPr wrap="square" rtlCol="0">
            <a:spAutoFit/>
          </a:bodyPr>
          <a:lstStyle/>
          <a:p>
            <a:r>
              <a:rPr lang="de-DE" sz="1600" dirty="0" smtClean="0">
                <a:solidFill>
                  <a:schemeClr val="tx1"/>
                </a:solidFill>
              </a:rPr>
              <a:t>3m</a:t>
            </a:r>
            <a:endParaRPr lang="de-DE" sz="1600" dirty="0">
              <a:solidFill>
                <a:schemeClr val="tx1"/>
              </a:solidFill>
            </a:endParaRPr>
          </a:p>
        </p:txBody>
      </p:sp>
      <p:sp>
        <p:nvSpPr>
          <p:cNvPr id="74" name="Textfeld 73"/>
          <p:cNvSpPr txBox="1"/>
          <p:nvPr/>
        </p:nvSpPr>
        <p:spPr>
          <a:xfrm>
            <a:off x="6232535" y="5127735"/>
            <a:ext cx="648072" cy="338554"/>
          </a:xfrm>
          <a:prstGeom prst="rect">
            <a:avLst/>
          </a:prstGeom>
          <a:noFill/>
        </p:spPr>
        <p:txBody>
          <a:bodyPr wrap="square" rtlCol="0">
            <a:spAutoFit/>
          </a:bodyPr>
          <a:lstStyle/>
          <a:p>
            <a:r>
              <a:rPr lang="de-DE" sz="1600" dirty="0" smtClean="0">
                <a:solidFill>
                  <a:schemeClr val="tx1"/>
                </a:solidFill>
              </a:rPr>
              <a:t>3m</a:t>
            </a:r>
            <a:endParaRPr lang="de-DE" sz="1600" dirty="0">
              <a:solidFill>
                <a:schemeClr val="tx1"/>
              </a:solidFill>
            </a:endParaRPr>
          </a:p>
        </p:txBody>
      </p:sp>
      <mc:AlternateContent xmlns:mc="http://schemas.openxmlformats.org/markup-compatibility/2006">
        <mc:Choice xmlns:a14="http://schemas.microsoft.com/office/drawing/2010/main" xmlns="" Requires="a14">
          <p:sp>
            <p:nvSpPr>
              <p:cNvPr id="76" name="Textfeld 75"/>
              <p:cNvSpPr txBox="1"/>
              <p:nvPr/>
            </p:nvSpPr>
            <p:spPr>
              <a:xfrm>
                <a:off x="3657933" y="2504242"/>
                <a:ext cx="19746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panose="02040503050406030204" pitchFamily="18" charset="0"/>
                          <a:ea typeface="Cambria Math" panose="02040503050406030204" pitchFamily="18" charset="0"/>
                        </a:rPr>
                        <m:t>𝛼</m:t>
                      </m:r>
                    </m:oMath>
                  </m:oMathPara>
                </a14:m>
                <a:endParaRPr lang="de-DE" dirty="0">
                  <a:solidFill>
                    <a:schemeClr val="tx1"/>
                  </a:solidFill>
                </a:endParaRPr>
              </a:p>
            </p:txBody>
          </p:sp>
        </mc:Choice>
        <mc:Fallback>
          <p:sp>
            <p:nvSpPr>
              <p:cNvPr id="76" name="Textfeld 75"/>
              <p:cNvSpPr txBox="1">
                <a:spLocks noRot="1" noChangeAspect="1" noMove="1" noResize="1" noEditPoints="1" noAdjustHandles="1" noChangeArrowheads="1" noChangeShapeType="1" noTextEdit="1"/>
              </p:cNvSpPr>
              <p:nvPr/>
            </p:nvSpPr>
            <p:spPr>
              <a:xfrm>
                <a:off x="3657933" y="2504242"/>
                <a:ext cx="1974661" cy="461665"/>
              </a:xfrm>
              <a:prstGeom prst="rect">
                <a:avLst/>
              </a:prstGeom>
              <a:blipFill>
                <a:blip r:embed="rId2" cstate="print"/>
                <a:stretch>
                  <a:fillRect/>
                </a:stretch>
              </a:blipFill>
            </p:spPr>
            <p:txBody>
              <a:bodyPr/>
              <a:lstStyle/>
              <a:p>
                <a:r>
                  <a:rPr lang="de-DE">
                    <a:noFill/>
                  </a:rPr>
                  <a:t> </a:t>
                </a:r>
              </a:p>
            </p:txBody>
          </p:sp>
        </mc:Fallback>
      </mc:AlternateContent>
      <p:cxnSp>
        <p:nvCxnSpPr>
          <p:cNvPr id="77" name="Gerader Verbinder 76"/>
          <p:cNvCxnSpPr/>
          <p:nvPr/>
        </p:nvCxnSpPr>
        <p:spPr bwMode="auto">
          <a:xfrm flipH="1" flipV="1">
            <a:off x="518937" y="3433161"/>
            <a:ext cx="2133237" cy="1101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80" name="Gerader Verbinder 79"/>
          <p:cNvCxnSpPr/>
          <p:nvPr/>
        </p:nvCxnSpPr>
        <p:spPr bwMode="auto">
          <a:xfrm flipH="1" flipV="1">
            <a:off x="536037" y="5016659"/>
            <a:ext cx="352532" cy="77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83" name="Gerade Verbindung mit Pfeil 82"/>
          <p:cNvCxnSpPr/>
          <p:nvPr/>
        </p:nvCxnSpPr>
        <p:spPr bwMode="auto">
          <a:xfrm>
            <a:off x="563844" y="3439783"/>
            <a:ext cx="0" cy="1557649"/>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6" name="Gerader Verbinder 85"/>
          <p:cNvCxnSpPr/>
          <p:nvPr/>
        </p:nvCxnSpPr>
        <p:spPr bwMode="auto">
          <a:xfrm flipH="1" flipV="1">
            <a:off x="6691951" y="3425190"/>
            <a:ext cx="2133237" cy="1101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87" name="Gerader Verbinder 86"/>
          <p:cNvCxnSpPr/>
          <p:nvPr/>
        </p:nvCxnSpPr>
        <p:spPr bwMode="auto">
          <a:xfrm flipH="1" flipV="1">
            <a:off x="8475993" y="4997432"/>
            <a:ext cx="352532" cy="77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88" name="Gerade Verbindung mit Pfeil 87"/>
          <p:cNvCxnSpPr/>
          <p:nvPr/>
        </p:nvCxnSpPr>
        <p:spPr bwMode="auto">
          <a:xfrm>
            <a:off x="8768552" y="3430696"/>
            <a:ext cx="0" cy="1557649"/>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97" name="Textfeld 96"/>
          <p:cNvSpPr txBox="1"/>
          <p:nvPr/>
        </p:nvSpPr>
        <p:spPr>
          <a:xfrm>
            <a:off x="545162" y="3947925"/>
            <a:ext cx="648072" cy="338554"/>
          </a:xfrm>
          <a:prstGeom prst="rect">
            <a:avLst/>
          </a:prstGeom>
          <a:noFill/>
        </p:spPr>
        <p:txBody>
          <a:bodyPr wrap="square" rtlCol="0">
            <a:spAutoFit/>
          </a:bodyPr>
          <a:lstStyle/>
          <a:p>
            <a:r>
              <a:rPr lang="de-DE" sz="1600" dirty="0" smtClean="0">
                <a:solidFill>
                  <a:schemeClr val="tx1"/>
                </a:solidFill>
              </a:rPr>
              <a:t>h</a:t>
            </a:r>
            <a:r>
              <a:rPr lang="de-DE" sz="1600" baseline="-25000" dirty="0" smtClean="0">
                <a:solidFill>
                  <a:schemeClr val="tx1"/>
                </a:solidFill>
              </a:rPr>
              <a:t>1</a:t>
            </a:r>
            <a:endParaRPr lang="de-DE" sz="1600" dirty="0">
              <a:solidFill>
                <a:schemeClr val="tx1"/>
              </a:solidFill>
            </a:endParaRPr>
          </a:p>
        </p:txBody>
      </p:sp>
      <p:sp>
        <p:nvSpPr>
          <p:cNvPr id="98" name="Textfeld 97"/>
          <p:cNvSpPr txBox="1"/>
          <p:nvPr/>
        </p:nvSpPr>
        <p:spPr>
          <a:xfrm>
            <a:off x="8781518" y="3987683"/>
            <a:ext cx="460629" cy="338554"/>
          </a:xfrm>
          <a:prstGeom prst="rect">
            <a:avLst/>
          </a:prstGeom>
          <a:noFill/>
        </p:spPr>
        <p:txBody>
          <a:bodyPr wrap="square" rtlCol="0">
            <a:spAutoFit/>
          </a:bodyPr>
          <a:lstStyle/>
          <a:p>
            <a:r>
              <a:rPr lang="de-DE" sz="1600" dirty="0" smtClean="0">
                <a:solidFill>
                  <a:schemeClr val="tx1"/>
                </a:solidFill>
              </a:rPr>
              <a:t>h</a:t>
            </a:r>
            <a:r>
              <a:rPr lang="de-DE" sz="1600" baseline="-25000" dirty="0" smtClean="0">
                <a:solidFill>
                  <a:schemeClr val="tx1"/>
                </a:solidFill>
              </a:rPr>
              <a:t>2</a:t>
            </a:r>
            <a:endParaRPr lang="de-DE" sz="1600" dirty="0">
              <a:solidFill>
                <a:schemeClr val="tx1"/>
              </a:solidFill>
            </a:endParaRPr>
          </a:p>
        </p:txBody>
      </p:sp>
      <p:sp>
        <p:nvSpPr>
          <p:cNvPr id="15" name="Cube 14"/>
          <p:cNvSpPr/>
          <p:nvPr/>
        </p:nvSpPr>
        <p:spPr bwMode="auto">
          <a:xfrm>
            <a:off x="2262454" y="3302315"/>
            <a:ext cx="360040" cy="374074"/>
          </a:xfrm>
          <a:prstGeom prst="cub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41" name="Flussdiagramm: Zusammenführen 40"/>
          <p:cNvSpPr/>
          <p:nvPr/>
        </p:nvSpPr>
        <p:spPr bwMode="auto">
          <a:xfrm rot="3426599">
            <a:off x="2573377" y="3228215"/>
            <a:ext cx="236605" cy="342712"/>
          </a:xfrm>
          <a:prstGeom prst="flowChartMerg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3" name="Gerade Verbindung mit Pfeil 22"/>
          <p:cNvCxnSpPr>
            <a:stCxn id="15" idx="5"/>
          </p:cNvCxnSpPr>
          <p:nvPr/>
        </p:nvCxnSpPr>
        <p:spPr bwMode="auto">
          <a:xfrm flipV="1">
            <a:off x="2622494" y="2222195"/>
            <a:ext cx="1867088" cy="122215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5" name="Gerader Verbinder 34"/>
          <p:cNvCxnSpPr>
            <a:stCxn id="15" idx="5"/>
          </p:cNvCxnSpPr>
          <p:nvPr/>
        </p:nvCxnSpPr>
        <p:spPr bwMode="auto">
          <a:xfrm flipV="1">
            <a:off x="2622494" y="2048265"/>
            <a:ext cx="1846069" cy="1396082"/>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40" name="Gerader Verbinder 39"/>
          <p:cNvCxnSpPr>
            <a:stCxn id="15" idx="5"/>
          </p:cNvCxnSpPr>
          <p:nvPr/>
        </p:nvCxnSpPr>
        <p:spPr bwMode="auto">
          <a:xfrm flipV="1">
            <a:off x="2622494" y="2447745"/>
            <a:ext cx="1846069" cy="996602"/>
          </a:xfrm>
          <a:prstGeom prst="line">
            <a:avLst/>
          </a:prstGeom>
          <a:solidFill>
            <a:srgbClr val="00B8FF"/>
          </a:solidFill>
          <a:ln w="9525" cap="flat" cmpd="sng" algn="ctr">
            <a:solidFill>
              <a:schemeClr val="tx1"/>
            </a:solidFill>
            <a:prstDash val="sysDash"/>
            <a:round/>
            <a:headEnd type="none" w="med" len="med"/>
            <a:tailEnd type="none" w="med" len="med"/>
          </a:ln>
          <a:effectLst/>
        </p:spPr>
      </p:cxnSp>
      <p:sp>
        <p:nvSpPr>
          <p:cNvPr id="12" name="Textfeld 11"/>
          <p:cNvSpPr txBox="1"/>
          <p:nvPr/>
        </p:nvSpPr>
        <p:spPr>
          <a:xfrm>
            <a:off x="2750642" y="4563543"/>
            <a:ext cx="1480739" cy="338554"/>
          </a:xfrm>
          <a:prstGeom prst="rect">
            <a:avLst/>
          </a:prstGeom>
          <a:noFill/>
        </p:spPr>
        <p:txBody>
          <a:bodyPr wrap="square" rtlCol="0">
            <a:spAutoFit/>
          </a:bodyPr>
          <a:lstStyle/>
          <a:p>
            <a:r>
              <a:rPr lang="de-DE" sz="1600" dirty="0" err="1">
                <a:solidFill>
                  <a:schemeClr val="tx1"/>
                </a:solidFill>
              </a:rPr>
              <a:t>r</a:t>
            </a:r>
            <a:r>
              <a:rPr lang="de-DE" sz="1600" dirty="0" err="1" smtClean="0">
                <a:solidFill>
                  <a:schemeClr val="tx1"/>
                </a:solidFill>
              </a:rPr>
              <a:t>ail</a:t>
            </a:r>
            <a:r>
              <a:rPr lang="de-DE" sz="1600" dirty="0" smtClean="0">
                <a:solidFill>
                  <a:schemeClr val="tx1"/>
                </a:solidFill>
              </a:rPr>
              <a:t> </a:t>
            </a:r>
            <a:r>
              <a:rPr lang="de-DE" sz="1600" dirty="0" err="1" smtClean="0">
                <a:solidFill>
                  <a:schemeClr val="tx1"/>
                </a:solidFill>
              </a:rPr>
              <a:t>positioner</a:t>
            </a:r>
            <a:r>
              <a:rPr lang="de-DE" sz="1600" dirty="0" smtClean="0">
                <a:solidFill>
                  <a:schemeClr val="tx1"/>
                </a:solidFill>
              </a:rPr>
              <a:t> 1</a:t>
            </a:r>
            <a:endParaRPr lang="de-DE" sz="1600" dirty="0">
              <a:solidFill>
                <a:schemeClr val="tx1"/>
              </a:solidFill>
            </a:endParaRPr>
          </a:p>
        </p:txBody>
      </p:sp>
      <p:sp>
        <p:nvSpPr>
          <p:cNvPr id="46" name="Textfeld 45"/>
          <p:cNvSpPr txBox="1"/>
          <p:nvPr/>
        </p:nvSpPr>
        <p:spPr>
          <a:xfrm>
            <a:off x="4886117" y="4563543"/>
            <a:ext cx="1480739" cy="338554"/>
          </a:xfrm>
          <a:prstGeom prst="rect">
            <a:avLst/>
          </a:prstGeom>
          <a:noFill/>
        </p:spPr>
        <p:txBody>
          <a:bodyPr wrap="square" rtlCol="0">
            <a:spAutoFit/>
          </a:bodyPr>
          <a:lstStyle/>
          <a:p>
            <a:r>
              <a:rPr lang="de-DE" sz="1600" dirty="0" err="1">
                <a:solidFill>
                  <a:schemeClr val="tx1"/>
                </a:solidFill>
              </a:rPr>
              <a:t>r</a:t>
            </a:r>
            <a:r>
              <a:rPr lang="de-DE" sz="1600" dirty="0" err="1" smtClean="0">
                <a:solidFill>
                  <a:schemeClr val="tx1"/>
                </a:solidFill>
              </a:rPr>
              <a:t>ail</a:t>
            </a:r>
            <a:r>
              <a:rPr lang="de-DE" sz="1600" dirty="0" smtClean="0">
                <a:solidFill>
                  <a:schemeClr val="tx1"/>
                </a:solidFill>
              </a:rPr>
              <a:t> </a:t>
            </a:r>
            <a:r>
              <a:rPr lang="de-DE" sz="1600" dirty="0" err="1" smtClean="0">
                <a:solidFill>
                  <a:schemeClr val="tx1"/>
                </a:solidFill>
              </a:rPr>
              <a:t>positioner</a:t>
            </a:r>
            <a:r>
              <a:rPr lang="de-DE" sz="1600" dirty="0" smtClean="0">
                <a:solidFill>
                  <a:schemeClr val="tx1"/>
                </a:solidFill>
              </a:rPr>
              <a:t> 2</a:t>
            </a:r>
            <a:endParaRPr lang="de-DE" sz="1600" dirty="0">
              <a:solidFill>
                <a:schemeClr val="tx1"/>
              </a:solidFill>
            </a:endParaRPr>
          </a:p>
        </p:txBody>
      </p:sp>
      <p:sp>
        <p:nvSpPr>
          <p:cNvPr id="11" name="Pfeil nach links und rechts 10"/>
          <p:cNvSpPr/>
          <p:nvPr/>
        </p:nvSpPr>
        <p:spPr bwMode="auto">
          <a:xfrm>
            <a:off x="1751866" y="4428082"/>
            <a:ext cx="1368152" cy="168468"/>
          </a:xfrm>
          <a:prstGeom prst="leftRigh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Zylinder 17"/>
          <p:cNvSpPr/>
          <p:nvPr/>
        </p:nvSpPr>
        <p:spPr bwMode="auto">
          <a:xfrm>
            <a:off x="2394043" y="3658756"/>
            <a:ext cx="96863" cy="1224896"/>
          </a:xfrm>
          <a:prstGeom prst="ca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3" name="Rechteck 2"/>
          <p:cNvSpPr/>
          <p:nvPr/>
        </p:nvSpPr>
        <p:spPr bwMode="auto">
          <a:xfrm>
            <a:off x="2192733" y="4758001"/>
            <a:ext cx="499481" cy="11327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47" name="Pfeil nach links und rechts 46"/>
          <p:cNvSpPr/>
          <p:nvPr/>
        </p:nvSpPr>
        <p:spPr bwMode="auto">
          <a:xfrm>
            <a:off x="6201046" y="4460928"/>
            <a:ext cx="1368152" cy="168468"/>
          </a:xfrm>
          <a:prstGeom prst="leftRigh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Zylinder 19"/>
          <p:cNvSpPr/>
          <p:nvPr/>
        </p:nvSpPr>
        <p:spPr bwMode="auto">
          <a:xfrm>
            <a:off x="6877540" y="3641821"/>
            <a:ext cx="96863" cy="1224896"/>
          </a:xfrm>
          <a:prstGeom prst="ca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44" name="Rechteck 43"/>
          <p:cNvSpPr/>
          <p:nvPr/>
        </p:nvSpPr>
        <p:spPr bwMode="auto">
          <a:xfrm>
            <a:off x="6700467" y="4795461"/>
            <a:ext cx="499481" cy="82255"/>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48" name="Gebogener Pfeil 47"/>
          <p:cNvSpPr/>
          <p:nvPr/>
        </p:nvSpPr>
        <p:spPr bwMode="auto">
          <a:xfrm rot="10800000">
            <a:off x="6662485" y="3256659"/>
            <a:ext cx="815974" cy="737302"/>
          </a:xfrm>
          <a:prstGeom prst="circularArrow">
            <a:avLst/>
          </a:prstGeom>
          <a:noFill/>
          <a:ln w="9525" cap="flat" cmpd="sng" algn="ctr">
            <a:solidFill>
              <a:schemeClr val="tx1"/>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49" name="Gebogener Pfeil 48"/>
          <p:cNvSpPr/>
          <p:nvPr/>
        </p:nvSpPr>
        <p:spPr bwMode="auto">
          <a:xfrm rot="10800000">
            <a:off x="2154314" y="3259316"/>
            <a:ext cx="815974" cy="737302"/>
          </a:xfrm>
          <a:prstGeom prst="circularArrow">
            <a:avLst/>
          </a:prstGeom>
          <a:noFill/>
          <a:ln w="9525" cap="flat" cmpd="sng" algn="ctr">
            <a:solidFill>
              <a:schemeClr val="tx1"/>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2" name="Gerader Verbinder 21"/>
          <p:cNvCxnSpPr/>
          <p:nvPr/>
        </p:nvCxnSpPr>
        <p:spPr bwMode="auto">
          <a:xfrm>
            <a:off x="852233" y="4997432"/>
            <a:ext cx="2698180" cy="144555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6" name="Gerader Verbinder 55"/>
          <p:cNvCxnSpPr/>
          <p:nvPr/>
        </p:nvCxnSpPr>
        <p:spPr bwMode="auto">
          <a:xfrm flipH="1">
            <a:off x="5868144" y="4732011"/>
            <a:ext cx="2736308" cy="172132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1"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37997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1"/>
            <a:ext cx="7770813" cy="726976"/>
          </a:xfrm>
        </p:spPr>
        <p:txBody>
          <a:bodyPr/>
          <a:lstStyle/>
          <a:p>
            <a:r>
              <a:rPr lang="en-GB" sz="2800" b="1" dirty="0" smtClean="0"/>
              <a:t>C</a:t>
            </a:r>
            <a:r>
              <a:rPr lang="en-GB" sz="2800" b="1" dirty="0" smtClean="0">
                <a:solidFill>
                  <a:schemeClr val="tx2"/>
                </a:solidFill>
              </a:rPr>
              <a:t>onclusion/Discussion</a:t>
            </a:r>
            <a:endParaRPr lang="en-GB" sz="2800" b="1" dirty="0"/>
          </a:p>
        </p:txBody>
      </p:sp>
      <p:sp>
        <p:nvSpPr>
          <p:cNvPr id="5" name="Content Placeholder 4"/>
          <p:cNvSpPr>
            <a:spLocks noGrp="1"/>
          </p:cNvSpPr>
          <p:nvPr>
            <p:ph idx="1"/>
          </p:nvPr>
        </p:nvSpPr>
        <p:spPr>
          <a:xfrm>
            <a:off x="107504" y="1412776"/>
            <a:ext cx="9001000" cy="4968552"/>
          </a:xfrm>
        </p:spPr>
        <p:txBody>
          <a:bodyPr>
            <a:normAutofit/>
          </a:bodyPr>
          <a:lstStyle/>
          <a:p>
            <a:pPr>
              <a:buFont typeface="Arial" pitchFamily="34" charset="0"/>
              <a:buChar char="•"/>
            </a:pPr>
            <a:r>
              <a:rPr lang="en-US" dirty="0" smtClean="0">
                <a:solidFill>
                  <a:schemeClr val="tx1"/>
                </a:solidFill>
              </a:rPr>
              <a:t>We present channel parameters for the 60 GHz entrance hall scenario</a:t>
            </a:r>
          </a:p>
          <a:p>
            <a:pPr>
              <a:buFont typeface="Arial" pitchFamily="34" charset="0"/>
              <a:buChar char="•"/>
            </a:pPr>
            <a:r>
              <a:rPr lang="en-US" dirty="0" smtClean="0">
                <a:solidFill>
                  <a:schemeClr val="tx1"/>
                </a:solidFill>
              </a:rPr>
              <a:t>We show that the antenna pattern have a big influence on the measurement results</a:t>
            </a:r>
          </a:p>
          <a:p>
            <a:pPr lvl="1">
              <a:buFont typeface="Arial" pitchFamily="34" charset="0"/>
              <a:buChar char="•"/>
            </a:pPr>
            <a:r>
              <a:rPr lang="en-US" dirty="0" smtClean="0">
                <a:solidFill>
                  <a:schemeClr val="tx1"/>
                </a:solidFill>
              </a:rPr>
              <a:t>Here we need a broadband parameter estimator </a:t>
            </a:r>
            <a:r>
              <a:rPr lang="en-US" dirty="0">
                <a:solidFill>
                  <a:schemeClr val="tx1"/>
                </a:solidFill>
              </a:rPr>
              <a:t>to </a:t>
            </a:r>
            <a:r>
              <a:rPr lang="en-US" dirty="0" err="1" smtClean="0">
                <a:solidFill>
                  <a:schemeClr val="tx1"/>
                </a:solidFill>
              </a:rPr>
              <a:t>sto</a:t>
            </a:r>
            <a:r>
              <a:rPr lang="en-US" dirty="0" smtClean="0">
                <a:solidFill>
                  <a:schemeClr val="tx1"/>
                </a:solidFill>
              </a:rPr>
              <a:t> </a:t>
            </a:r>
            <a:r>
              <a:rPr lang="en-US" dirty="0" err="1" smtClean="0">
                <a:solidFill>
                  <a:schemeClr val="tx1"/>
                </a:solidFill>
              </a:rPr>
              <a:t>deconvolve</a:t>
            </a:r>
            <a:r>
              <a:rPr lang="en-US" dirty="0" smtClean="0">
                <a:solidFill>
                  <a:schemeClr val="tx1"/>
                </a:solidFill>
              </a:rPr>
              <a:t> the antenna from the measurements</a:t>
            </a:r>
            <a:endParaRPr lang="en-US" dirty="0">
              <a:solidFill>
                <a:schemeClr val="tx1"/>
              </a:solidFill>
            </a:endParaRPr>
          </a:p>
          <a:p>
            <a:pPr>
              <a:buFont typeface="Arial" pitchFamily="34" charset="0"/>
              <a:buChar char="•"/>
            </a:pPr>
            <a:r>
              <a:rPr lang="en-US" dirty="0" smtClean="0">
                <a:solidFill>
                  <a:schemeClr val="tx1"/>
                </a:solidFill>
              </a:rPr>
              <a:t>Next Steps </a:t>
            </a:r>
            <a:endParaRPr lang="en-US" strike="sngStrike" dirty="0" smtClean="0">
              <a:solidFill>
                <a:schemeClr val="tx1"/>
              </a:solidFill>
            </a:endParaRPr>
          </a:p>
          <a:p>
            <a:pPr lvl="1">
              <a:buFont typeface="Arial" pitchFamily="34" charset="0"/>
              <a:buChar char="•"/>
            </a:pPr>
            <a:r>
              <a:rPr lang="en-US" sz="1800" dirty="0">
                <a:solidFill>
                  <a:schemeClr val="tx1"/>
                </a:solidFill>
              </a:rPr>
              <a:t>We present the next measurements for the broadband and </a:t>
            </a:r>
            <a:r>
              <a:rPr lang="en-US" sz="1800" dirty="0" err="1">
                <a:solidFill>
                  <a:schemeClr val="tx1"/>
                </a:solidFill>
              </a:rPr>
              <a:t>polarimertic</a:t>
            </a:r>
            <a:r>
              <a:rPr lang="en-US" sz="1800" dirty="0">
                <a:solidFill>
                  <a:schemeClr val="tx1"/>
                </a:solidFill>
              </a:rPr>
              <a:t> characterization of scatters at 60 GHz</a:t>
            </a:r>
          </a:p>
          <a:p>
            <a:pPr lvl="1">
              <a:buFont typeface="Arial" pitchFamily="34" charset="0"/>
              <a:buChar char="•"/>
            </a:pPr>
            <a:r>
              <a:rPr lang="en-US" sz="1800" dirty="0" smtClean="0"/>
              <a:t>Outdoor measurements at 60 GHz</a:t>
            </a:r>
          </a:p>
          <a:p>
            <a:pPr lvl="1">
              <a:buFont typeface="Arial" pitchFamily="34" charset="0"/>
              <a:buChar char="•"/>
            </a:pPr>
            <a:r>
              <a:rPr lang="en-US" sz="1800" dirty="0" smtClean="0"/>
              <a:t>Large indoor scenarios with distances larger than 40 m </a:t>
            </a:r>
          </a:p>
          <a:p>
            <a:pPr lvl="1">
              <a:buFont typeface="Arial" pitchFamily="34" charset="0"/>
              <a:buChar char="•"/>
            </a:pPr>
            <a:r>
              <a:rPr lang="en-US" sz="1800" dirty="0" smtClean="0"/>
              <a:t>Dynamic measurements of human scattering inclusive Doppler shift up to 50 km/h</a:t>
            </a:r>
          </a:p>
          <a:p>
            <a:pPr lvl="1">
              <a:buFont typeface="Arial" pitchFamily="34" charset="0"/>
              <a:buChar char="•"/>
            </a:pPr>
            <a:endParaRPr lang="en-US" sz="1800" dirty="0">
              <a:solidFill>
                <a:schemeClr val="tx1"/>
              </a:solidFill>
            </a:endParaRPr>
          </a:p>
          <a:p>
            <a:pPr>
              <a:buFont typeface="Arial" pitchFamily="34" charset="0"/>
              <a:buChar char="•"/>
            </a:pPr>
            <a:endParaRPr lang="en-US" dirty="0" smtClean="0">
              <a:solidFill>
                <a:schemeClr val="tx1"/>
              </a:solidFill>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6"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196350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870992"/>
          </a:xfrm>
        </p:spPr>
        <p:txBody>
          <a:bodyPr/>
          <a:lstStyle/>
          <a:p>
            <a:r>
              <a:rPr lang="en-US" dirty="0" smtClean="0"/>
              <a:t>Outline</a:t>
            </a:r>
            <a:endParaRPr lang="ru-RU" dirty="0"/>
          </a:p>
        </p:txBody>
      </p:sp>
      <p:sp>
        <p:nvSpPr>
          <p:cNvPr id="3" name="Content Placeholder 2"/>
          <p:cNvSpPr>
            <a:spLocks noGrp="1"/>
          </p:cNvSpPr>
          <p:nvPr>
            <p:ph idx="1"/>
          </p:nvPr>
        </p:nvSpPr>
        <p:spPr>
          <a:xfrm>
            <a:off x="685800" y="1699691"/>
            <a:ext cx="7770813" cy="4537621"/>
          </a:xfrm>
        </p:spPr>
        <p:txBody>
          <a:bodyPr/>
          <a:lstStyle/>
          <a:p>
            <a:pPr>
              <a:buFont typeface="Arial" panose="020B0604020202020204" pitchFamily="34" charset="0"/>
              <a:buChar char="•"/>
            </a:pPr>
            <a:r>
              <a:rPr lang="en-US" b="0" dirty="0" smtClean="0"/>
              <a:t>Motivation</a:t>
            </a:r>
          </a:p>
          <a:p>
            <a:pPr>
              <a:buFont typeface="Arial" panose="020B0604020202020204" pitchFamily="34" charset="0"/>
              <a:buChar char="•"/>
            </a:pPr>
            <a:r>
              <a:rPr lang="en-US" b="0" dirty="0"/>
              <a:t>Requirements for the </a:t>
            </a:r>
            <a:r>
              <a:rPr lang="en-US" b="0" dirty="0" smtClean="0"/>
              <a:t>802.11ay </a:t>
            </a:r>
            <a:r>
              <a:rPr lang="en-US" b="0" dirty="0"/>
              <a:t>channel </a:t>
            </a:r>
            <a:r>
              <a:rPr lang="en-US" b="0" dirty="0" smtClean="0"/>
              <a:t>model</a:t>
            </a:r>
          </a:p>
          <a:p>
            <a:pPr>
              <a:buFont typeface="Arial" panose="020B0604020202020204" pitchFamily="34" charset="0"/>
              <a:buChar char="•"/>
            </a:pPr>
            <a:r>
              <a:rPr lang="en-US" b="0" dirty="0" smtClean="0"/>
              <a:t>60 GHz entrance hall measurement</a:t>
            </a:r>
          </a:p>
          <a:p>
            <a:pPr>
              <a:buFont typeface="Arial" panose="020B0604020202020204" pitchFamily="34" charset="0"/>
              <a:buChar char="•"/>
            </a:pPr>
            <a:r>
              <a:rPr lang="en-US" b="0" dirty="0" smtClean="0"/>
              <a:t>70 GHz vs. 60 GHz entrance hall measurement and the impact of the antenna pattern on the measurements</a:t>
            </a:r>
          </a:p>
          <a:p>
            <a:pPr>
              <a:buFont typeface="Arial" panose="020B0604020202020204" pitchFamily="34" charset="0"/>
              <a:buChar char="•"/>
            </a:pPr>
            <a:r>
              <a:rPr lang="en-US" b="0" dirty="0" smtClean="0"/>
              <a:t>Discussion of 60 </a:t>
            </a:r>
            <a:r>
              <a:rPr lang="en-US" b="0" dirty="0"/>
              <a:t>GHz dual </a:t>
            </a:r>
            <a:r>
              <a:rPr lang="en-US" b="0" dirty="0" err="1"/>
              <a:t>polarimertic</a:t>
            </a:r>
            <a:r>
              <a:rPr lang="en-US" b="0" dirty="0"/>
              <a:t> scattering measurements in the entrance </a:t>
            </a:r>
            <a:r>
              <a:rPr lang="en-US" b="0" dirty="0" smtClean="0"/>
              <a:t>hall </a:t>
            </a:r>
          </a:p>
          <a:p>
            <a:pPr>
              <a:buFont typeface="Arial" panose="020B0604020202020204" pitchFamily="34" charset="0"/>
              <a:buChar char="•"/>
            </a:pPr>
            <a:r>
              <a:rPr lang="en-US" b="0" dirty="0" smtClean="0"/>
              <a:t>Conclusion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Date Placeholder 3"/>
          <p:cNvSpPr>
            <a:spLocks noGrp="1"/>
          </p:cNvSpPr>
          <p:nvPr>
            <p:ph type="dt" idx="15"/>
          </p:nvPr>
        </p:nvSpPr>
        <p:spPr>
          <a:xfrm>
            <a:off x="696912" y="333375"/>
            <a:ext cx="2303451" cy="273050"/>
          </a:xfrm>
        </p:spPr>
        <p:txBody>
          <a:bodyPr/>
          <a:lstStyle/>
          <a:p>
            <a:r>
              <a:rPr lang="en-US" altLang="zh-CN" dirty="0" smtClean="0"/>
              <a:t>Mar 2016</a:t>
            </a:r>
            <a:endParaRPr lang="en-GB" dirty="0"/>
          </a:p>
        </p:txBody>
      </p:sp>
    </p:spTree>
    <p:extLst>
      <p:ext uri="{BB962C8B-B14F-4D97-AF65-F5344CB8AC3E}">
        <p14:creationId xmlns:p14="http://schemas.microsoft.com/office/powerpoint/2010/main" xmlns="" val="3102568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685800" y="1484784"/>
            <a:ext cx="7846640" cy="4968552"/>
          </a:xfrm>
        </p:spPr>
        <p:txBody>
          <a:bodyPr>
            <a:normAutofit fontScale="85000" lnSpcReduction="20000"/>
          </a:bodyPr>
          <a:lstStyle/>
          <a:p>
            <a:pPr>
              <a:buFont typeface="Arial" pitchFamily="34" charset="0"/>
              <a:buChar char="•"/>
            </a:pPr>
            <a:r>
              <a:rPr lang="en-US" b="0" dirty="0" smtClean="0"/>
              <a:t>ISM-band at 60 GHz </a:t>
            </a:r>
          </a:p>
          <a:p>
            <a:pPr lvl="1">
              <a:buFont typeface="Arial" pitchFamily="34" charset="0"/>
              <a:buChar char="•"/>
            </a:pPr>
            <a:r>
              <a:rPr lang="en-US" dirty="0" smtClean="0">
                <a:solidFill>
                  <a:schemeClr val="tx1"/>
                </a:solidFill>
              </a:rPr>
              <a:t>Unlicensed </a:t>
            </a:r>
            <a:r>
              <a:rPr lang="en-US" dirty="0" smtClean="0"/>
              <a:t>and wide </a:t>
            </a:r>
            <a:r>
              <a:rPr lang="en-US" dirty="0"/>
              <a:t>bandwidth </a:t>
            </a:r>
            <a:r>
              <a:rPr lang="en-US" dirty="0" smtClean="0"/>
              <a:t>available (up to 7 GHz)</a:t>
            </a:r>
            <a:endParaRPr lang="en-US" b="0" dirty="0" smtClean="0"/>
          </a:p>
          <a:p>
            <a:pPr lvl="1">
              <a:buFont typeface="Arial" pitchFamily="34" charset="0"/>
              <a:buChar char="•"/>
            </a:pPr>
            <a:r>
              <a:rPr lang="en-US" b="0" dirty="0" smtClean="0"/>
              <a:t>WLAN/WiGig </a:t>
            </a:r>
            <a:r>
              <a:rPr lang="en-US" dirty="0" smtClean="0"/>
              <a:t>(802.</a:t>
            </a:r>
            <a:r>
              <a:rPr lang="en-US" b="0" dirty="0" smtClean="0"/>
              <a:t>11ad) and WPAN (802.15.3c)    </a:t>
            </a:r>
          </a:p>
          <a:p>
            <a:endParaRPr lang="en-US" b="0" dirty="0"/>
          </a:p>
          <a:p>
            <a:pPr>
              <a:buFont typeface="Arial" pitchFamily="34" charset="0"/>
              <a:buChar char="•"/>
            </a:pPr>
            <a:r>
              <a:rPr lang="en-US" b="0" dirty="0" smtClean="0"/>
              <a:t>Advanced </a:t>
            </a:r>
            <a:r>
              <a:rPr lang="en-US" b="0" dirty="0"/>
              <a:t>system </a:t>
            </a:r>
            <a:r>
              <a:rPr lang="en-US" b="0" dirty="0" smtClean="0"/>
              <a:t>concepts </a:t>
            </a:r>
            <a:r>
              <a:rPr lang="en-US" altLang="de-DE" b="0" dirty="0">
                <a:solidFill>
                  <a:schemeClr val="tx1"/>
                </a:solidFill>
                <a:sym typeface="Symbol"/>
              </a:rPr>
              <a:t></a:t>
            </a:r>
            <a:r>
              <a:rPr lang="en-US" dirty="0" smtClean="0"/>
              <a:t> </a:t>
            </a:r>
            <a:r>
              <a:rPr lang="en-US" b="0" dirty="0"/>
              <a:t>define measurement and modelling requirements</a:t>
            </a:r>
          </a:p>
          <a:p>
            <a:pPr lvl="1">
              <a:buFont typeface="Arial" pitchFamily="34" charset="0"/>
              <a:buChar char="•"/>
            </a:pPr>
            <a:r>
              <a:rPr lang="en-US" dirty="0"/>
              <a:t>Massive </a:t>
            </a:r>
            <a:r>
              <a:rPr lang="en-US" dirty="0" smtClean="0"/>
              <a:t>MIMO/pencil </a:t>
            </a:r>
            <a:r>
              <a:rPr lang="en-US" dirty="0" err="1" smtClean="0"/>
              <a:t>beamforming</a:t>
            </a:r>
            <a:r>
              <a:rPr lang="en-US" dirty="0" smtClean="0"/>
              <a:t> </a:t>
            </a:r>
            <a:r>
              <a:rPr lang="en-US" altLang="de-DE" dirty="0">
                <a:solidFill>
                  <a:schemeClr val="tx1"/>
                </a:solidFill>
                <a:sym typeface="Symbol"/>
              </a:rPr>
              <a:t></a:t>
            </a:r>
            <a:r>
              <a:rPr lang="en-US" dirty="0" smtClean="0"/>
              <a:t> large spatial bandwidth</a:t>
            </a:r>
            <a:endParaRPr lang="en-US" dirty="0"/>
          </a:p>
          <a:p>
            <a:pPr lvl="1">
              <a:buFont typeface="Arial" pitchFamily="34" charset="0"/>
              <a:buChar char="•"/>
            </a:pPr>
            <a:r>
              <a:rPr lang="en-US" dirty="0"/>
              <a:t>Adaptive or switched selection </a:t>
            </a:r>
            <a:r>
              <a:rPr lang="en-US" dirty="0" err="1" smtClean="0"/>
              <a:t>beamforming</a:t>
            </a:r>
            <a:r>
              <a:rPr lang="en-US" dirty="0" smtClean="0"/>
              <a:t> </a:t>
            </a:r>
            <a:r>
              <a:rPr lang="en-US" dirty="0"/>
              <a:t>to mitigate shadowing</a:t>
            </a:r>
          </a:p>
          <a:p>
            <a:pPr lvl="1">
              <a:buFont typeface="Arial" pitchFamily="34" charset="0"/>
              <a:buChar char="•"/>
            </a:pPr>
            <a:r>
              <a:rPr lang="en-US" dirty="0"/>
              <a:t>Channel </a:t>
            </a:r>
            <a:r>
              <a:rPr lang="en-US" dirty="0" smtClean="0"/>
              <a:t>bonding </a:t>
            </a:r>
            <a:r>
              <a:rPr lang="en-US" altLang="de-DE" dirty="0">
                <a:solidFill>
                  <a:schemeClr val="tx1"/>
                </a:solidFill>
                <a:sym typeface="Symbol"/>
              </a:rPr>
              <a:t></a:t>
            </a:r>
            <a:r>
              <a:rPr lang="en-US" dirty="0" smtClean="0"/>
              <a:t> large bandwidth</a:t>
            </a:r>
            <a:endParaRPr lang="en-US" b="0" dirty="0" smtClean="0"/>
          </a:p>
          <a:p>
            <a:pPr>
              <a:buFont typeface="Arial" pitchFamily="34" charset="0"/>
              <a:buChar char="•"/>
            </a:pPr>
            <a:endParaRPr lang="en-US" b="0" dirty="0"/>
          </a:p>
          <a:p>
            <a:pPr>
              <a:buFont typeface="Arial" pitchFamily="34" charset="0"/>
              <a:buChar char="•"/>
            </a:pPr>
            <a:r>
              <a:rPr lang="en-US" b="0" dirty="0">
                <a:solidFill>
                  <a:schemeClr val="tx1"/>
                </a:solidFill>
              </a:rPr>
              <a:t>Propagation </a:t>
            </a:r>
            <a:r>
              <a:rPr lang="en-US" b="0" dirty="0" smtClean="0">
                <a:solidFill>
                  <a:schemeClr val="tx1"/>
                </a:solidFill>
              </a:rPr>
              <a:t>channel</a:t>
            </a:r>
          </a:p>
          <a:p>
            <a:pPr lvl="1">
              <a:buFont typeface="Arial" pitchFamily="34" charset="0"/>
              <a:buChar char="•"/>
            </a:pPr>
            <a:r>
              <a:rPr lang="en-US" dirty="0" smtClean="0">
                <a:solidFill>
                  <a:schemeClr val="tx1"/>
                </a:solidFill>
              </a:rPr>
              <a:t>Double directional measurements are needed to characterized the full channel</a:t>
            </a:r>
          </a:p>
          <a:p>
            <a:pPr lvl="1">
              <a:buFont typeface="Arial" pitchFamily="34" charset="0"/>
              <a:buChar char="•"/>
            </a:pPr>
            <a:r>
              <a:rPr lang="en-US" dirty="0" smtClean="0">
                <a:solidFill>
                  <a:schemeClr val="tx1"/>
                </a:solidFill>
              </a:rPr>
              <a:t>Polarization is an important aspect</a:t>
            </a:r>
          </a:p>
          <a:p>
            <a:pPr lvl="1">
              <a:buFont typeface="Arial" pitchFamily="34" charset="0"/>
              <a:buChar char="•"/>
            </a:pPr>
            <a:r>
              <a:rPr lang="en-US" b="0" dirty="0" smtClean="0">
                <a:solidFill>
                  <a:schemeClr val="tx1"/>
                </a:solidFill>
              </a:rPr>
              <a:t>High dynamic range are essential to measure the different propagation effects</a:t>
            </a:r>
          </a:p>
          <a:p>
            <a:pPr>
              <a:buFont typeface="Arial" pitchFamily="34" charset="0"/>
              <a:buChar char="•"/>
            </a:pPr>
            <a:endParaRPr lang="en-US" b="0" dirty="0" smtClean="0">
              <a:solidFill>
                <a:schemeClr val="tx1"/>
              </a:solidFill>
            </a:endParaRPr>
          </a:p>
          <a:p>
            <a:pPr>
              <a:buFont typeface="Arial" pitchFamily="34" charset="0"/>
              <a:buChar char="•"/>
            </a:pPr>
            <a:r>
              <a:rPr lang="en-US" dirty="0"/>
              <a:t>Channel characterization for different usage </a:t>
            </a:r>
            <a:r>
              <a:rPr lang="en-US" dirty="0" smtClean="0"/>
              <a:t>cases</a:t>
            </a:r>
            <a:endParaRPr lang="en-US" dirty="0"/>
          </a:p>
          <a:p>
            <a:pPr>
              <a:buFont typeface="Arial" pitchFamily="34" charset="0"/>
              <a:buChar char="•"/>
            </a:pPr>
            <a:endParaRPr lang="en-US" b="0" dirty="0" smtClean="0"/>
          </a:p>
          <a:p>
            <a:pPr marL="0"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Date Placeholder 3"/>
          <p:cNvSpPr>
            <a:spLocks noGrp="1"/>
          </p:cNvSpPr>
          <p:nvPr>
            <p:ph type="dt" idx="15"/>
          </p:nvPr>
        </p:nvSpPr>
        <p:spPr>
          <a:xfrm>
            <a:off x="696912" y="333375"/>
            <a:ext cx="2303451" cy="273050"/>
          </a:xfrm>
        </p:spPr>
        <p:txBody>
          <a:bodyPr/>
          <a:lstStyle/>
          <a:p>
            <a:r>
              <a:rPr lang="en-US" altLang="zh-CN" dirty="0" smtClean="0"/>
              <a:t>Mar 2016</a:t>
            </a:r>
            <a:endParaRPr lang="en-GB" dirty="0"/>
          </a:p>
        </p:txBody>
      </p:sp>
    </p:spTree>
    <p:extLst>
      <p:ext uri="{BB962C8B-B14F-4D97-AF65-F5344CB8AC3E}">
        <p14:creationId xmlns:p14="http://schemas.microsoft.com/office/powerpoint/2010/main" xmlns="" val="26671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0813" cy="776907"/>
          </a:xfrm>
        </p:spPr>
        <p:txBody>
          <a:bodyPr/>
          <a:lstStyle/>
          <a:p>
            <a:r>
              <a:rPr lang="en-US" dirty="0" smtClean="0"/>
              <a:t>Requirements </a:t>
            </a:r>
            <a:r>
              <a:rPr lang="en-US" dirty="0"/>
              <a:t>for the </a:t>
            </a:r>
            <a:r>
              <a:rPr lang="en-US" dirty="0" err="1"/>
              <a:t>TG.ay</a:t>
            </a:r>
            <a:r>
              <a:rPr lang="en-US" dirty="0"/>
              <a:t> channel </a:t>
            </a:r>
            <a:r>
              <a:rPr lang="en-US" dirty="0" smtClean="0"/>
              <a:t>model</a:t>
            </a:r>
            <a:endParaRPr lang="de-DE" dirty="0"/>
          </a:p>
        </p:txBody>
      </p:sp>
      <p:sp>
        <p:nvSpPr>
          <p:cNvPr id="3" name="Inhaltsplatzhalter 2"/>
          <p:cNvSpPr>
            <a:spLocks noGrp="1"/>
          </p:cNvSpPr>
          <p:nvPr>
            <p:ph idx="1"/>
          </p:nvPr>
        </p:nvSpPr>
        <p:spPr>
          <a:xfrm>
            <a:off x="685800" y="1556792"/>
            <a:ext cx="8134672" cy="4824536"/>
          </a:xfrm>
        </p:spPr>
        <p:txBody>
          <a:bodyPr/>
          <a:lstStyle/>
          <a:p>
            <a:pPr>
              <a:buFontTx/>
              <a:buChar char="-"/>
            </a:pPr>
            <a:r>
              <a:rPr lang="en-US" sz="2000" dirty="0" smtClean="0"/>
              <a:t>High bandwidth up to 4 GHz</a:t>
            </a:r>
          </a:p>
          <a:p>
            <a:pPr>
              <a:buFontTx/>
              <a:buChar char="-"/>
            </a:pPr>
            <a:r>
              <a:rPr lang="en-US" sz="2000" dirty="0" smtClean="0"/>
              <a:t>Full </a:t>
            </a:r>
            <a:r>
              <a:rPr lang="en-US" sz="2000" dirty="0" err="1" smtClean="0"/>
              <a:t>polarimetric</a:t>
            </a:r>
            <a:r>
              <a:rPr lang="en-US" sz="2000" dirty="0" smtClean="0"/>
              <a:t> description</a:t>
            </a:r>
          </a:p>
          <a:p>
            <a:pPr>
              <a:buFontTx/>
              <a:buChar char="-"/>
            </a:pPr>
            <a:r>
              <a:rPr lang="en-US" sz="2000" dirty="0" smtClean="0"/>
              <a:t>Full 3D channel model description </a:t>
            </a:r>
          </a:p>
          <a:p>
            <a:pPr>
              <a:buFontTx/>
              <a:buChar char="-"/>
            </a:pPr>
            <a:r>
              <a:rPr lang="en-US" sz="2000" dirty="0" smtClean="0"/>
              <a:t>Antenna independent model </a:t>
            </a:r>
          </a:p>
          <a:p>
            <a:pPr lvl="1">
              <a:buFontTx/>
              <a:buChar char="-"/>
            </a:pPr>
            <a:r>
              <a:rPr lang="en-US" sz="1800" dirty="0" err="1" smtClean="0"/>
              <a:t>DoA</a:t>
            </a:r>
            <a:r>
              <a:rPr lang="en-US" sz="1800" dirty="0" smtClean="0"/>
              <a:t> and DoD </a:t>
            </a:r>
          </a:p>
          <a:p>
            <a:pPr lvl="1">
              <a:buFontTx/>
              <a:buChar char="-"/>
            </a:pPr>
            <a:r>
              <a:rPr lang="en-US" sz="1800" dirty="0" smtClean="0"/>
              <a:t>Beamforming capability</a:t>
            </a:r>
          </a:p>
          <a:p>
            <a:pPr lvl="1">
              <a:buFontTx/>
              <a:buChar char="-"/>
            </a:pPr>
            <a:r>
              <a:rPr lang="en-US" sz="1800" dirty="0"/>
              <a:t>MIMO </a:t>
            </a:r>
            <a:r>
              <a:rPr lang="en-US" sz="1800" dirty="0" smtClean="0"/>
              <a:t>capability</a:t>
            </a:r>
          </a:p>
          <a:p>
            <a:pPr>
              <a:buFontTx/>
              <a:buChar char="-"/>
            </a:pPr>
            <a:r>
              <a:rPr lang="en-US" sz="2000" dirty="0" smtClean="0"/>
              <a:t>Time evolution </a:t>
            </a:r>
          </a:p>
          <a:p>
            <a:pPr lvl="1">
              <a:buFontTx/>
              <a:buChar char="-"/>
            </a:pPr>
            <a:r>
              <a:rPr lang="en-US" sz="1800" dirty="0" smtClean="0"/>
              <a:t>Beam Tracking</a:t>
            </a:r>
          </a:p>
          <a:p>
            <a:pPr>
              <a:buFontTx/>
              <a:buChar char="-"/>
            </a:pPr>
            <a:r>
              <a:rPr lang="en-US" sz="2000" dirty="0" smtClean="0"/>
              <a:t>Spatial consistency </a:t>
            </a:r>
          </a:p>
          <a:p>
            <a:pPr lvl="1">
              <a:buFontTx/>
              <a:buChar char="-"/>
            </a:pPr>
            <a:r>
              <a:rPr lang="en-US" sz="1800" dirty="0" smtClean="0"/>
              <a:t>Multi user capability </a:t>
            </a:r>
          </a:p>
          <a:p>
            <a:pPr>
              <a:buFontTx/>
              <a:buChar char="-"/>
            </a:pPr>
            <a:r>
              <a:rPr lang="en-US" sz="2000" dirty="0"/>
              <a:t>Proper distinction </a:t>
            </a:r>
            <a:r>
              <a:rPr lang="en-US" sz="2000" dirty="0" smtClean="0"/>
              <a:t>between deterministic and stochastic channel contributions</a:t>
            </a:r>
            <a:endParaRPr lang="en-US" sz="2000"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Date Placeholder 3"/>
          <p:cNvSpPr>
            <a:spLocks noGrp="1"/>
          </p:cNvSpPr>
          <p:nvPr>
            <p:ph type="dt" idx="15"/>
          </p:nvPr>
        </p:nvSpPr>
        <p:spPr>
          <a:xfrm>
            <a:off x="696912" y="333375"/>
            <a:ext cx="2303451" cy="273050"/>
          </a:xfrm>
        </p:spPr>
        <p:txBody>
          <a:bodyPr/>
          <a:lstStyle/>
          <a:p>
            <a:r>
              <a:rPr lang="en-US" altLang="zh-CN" dirty="0" smtClean="0"/>
              <a:t>Mar 2016</a:t>
            </a:r>
            <a:endParaRPr lang="en-GB" dirty="0"/>
          </a:p>
        </p:txBody>
      </p:sp>
    </p:spTree>
    <p:extLst>
      <p:ext uri="{BB962C8B-B14F-4D97-AF65-F5344CB8AC3E}">
        <p14:creationId xmlns:p14="http://schemas.microsoft.com/office/powerpoint/2010/main" xmlns="" val="166158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6</a:t>
            </a:fld>
            <a:endParaRPr lang="en-US" altLang="zh-TW"/>
          </a:p>
        </p:txBody>
      </p:sp>
      <p:sp>
        <p:nvSpPr>
          <p:cNvPr id="12" name="Rectangle 2"/>
          <p:cNvSpPr txBox="1">
            <a:spLocks noChangeArrowheads="1"/>
          </p:cNvSpPr>
          <p:nvPr/>
        </p:nvSpPr>
        <p:spPr>
          <a:xfrm>
            <a:off x="611560" y="2484512"/>
            <a:ext cx="7772400" cy="1888976"/>
          </a:xfrm>
          <a:prstGeom prst="rect">
            <a:avLst/>
          </a:prstGeom>
        </p:spPr>
        <p:txBody>
          <a:bodyPr/>
          <a:lstStyle/>
          <a:p>
            <a:pPr algn="ctr" eaLnBrk="1" hangingPunct="1">
              <a:defRPr/>
            </a:pPr>
            <a:r>
              <a:rPr lang="en-GB" sz="3200" b="1" kern="0" dirty="0" smtClean="0">
                <a:solidFill>
                  <a:schemeClr val="tx2"/>
                </a:solidFill>
                <a:latin typeface="+mj-lt"/>
                <a:ea typeface="+mj-ea"/>
                <a:cs typeface="+mj-cs"/>
              </a:rPr>
              <a:t>60 GHz Entrance Hall Measurements</a:t>
            </a:r>
            <a:endParaRPr lang="en-GB" sz="3200" b="1" kern="0" dirty="0">
              <a:solidFill>
                <a:schemeClr val="tx2"/>
              </a:solidFill>
              <a:latin typeface="+mj-lt"/>
              <a:ea typeface="+mj-ea"/>
              <a:cs typeface="+mj-cs"/>
            </a:endParaRPr>
          </a:p>
        </p:txBody>
      </p:sp>
      <p:sp>
        <p:nvSpPr>
          <p:cNvPr id="5"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299686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el 1"/>
          <p:cNvSpPr>
            <a:spLocks noGrp="1"/>
          </p:cNvSpPr>
          <p:nvPr>
            <p:ph type="title"/>
          </p:nvPr>
        </p:nvSpPr>
        <p:spPr>
          <a:xfrm>
            <a:off x="505049" y="260648"/>
            <a:ext cx="7770813" cy="1065213"/>
          </a:xfrm>
        </p:spPr>
        <p:txBody>
          <a:bodyPr/>
          <a:lstStyle/>
          <a:p>
            <a:r>
              <a:rPr lang="en-GB" sz="2800" b="1" dirty="0" smtClean="0"/>
              <a:t> </a:t>
            </a:r>
            <a:r>
              <a:rPr lang="en-GB" sz="1800" dirty="0" smtClean="0"/>
              <a:t>Dual </a:t>
            </a:r>
            <a:r>
              <a:rPr lang="en-GB" sz="1800" dirty="0" err="1" smtClean="0"/>
              <a:t>Polarimetric</a:t>
            </a:r>
            <a:r>
              <a:rPr lang="en-GB" sz="1800" dirty="0" smtClean="0"/>
              <a:t> Ultra-Wideband Channel Sounder (DP-UMCS)</a:t>
            </a:r>
            <a:endParaRPr lang="de-DE" sz="1800" dirty="0"/>
          </a:p>
        </p:txBody>
      </p:sp>
      <p:sp>
        <p:nvSpPr>
          <p:cNvPr id="101" name="Content Placeholder 2"/>
          <p:cNvSpPr txBox="1">
            <a:spLocks/>
          </p:cNvSpPr>
          <p:nvPr/>
        </p:nvSpPr>
        <p:spPr>
          <a:xfrm>
            <a:off x="404952" y="4439958"/>
            <a:ext cx="8408707" cy="2035455"/>
          </a:xfrm>
          <a:prstGeom prst="rect">
            <a:avLst/>
          </a:prstGeom>
        </p:spPr>
        <p:txBody>
          <a:bodyPr/>
          <a:lstStyle/>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kumimoji="0" lang="en-GB" sz="1400" i="0" u="none" strike="noStrike" kern="0" cap="none" spc="0" normalizeH="0" baseline="0" noProof="0" dirty="0" smtClean="0">
                <a:ln>
                  <a:noFill/>
                </a:ln>
                <a:solidFill>
                  <a:srgbClr val="000000"/>
                </a:solidFill>
                <a:effectLst/>
                <a:uLnTx/>
                <a:uFillTx/>
                <a:latin typeface="+mn-lt"/>
                <a:ea typeface="+mn-ea"/>
              </a:rPr>
              <a:t>7 GHz BW up to 10 GHz</a:t>
            </a:r>
            <a:r>
              <a:rPr kumimoji="0" lang="en-GB" sz="1400" i="0" u="none" strike="noStrike" kern="0" cap="none" spc="0" normalizeH="0" noProof="0" dirty="0" smtClean="0">
                <a:ln>
                  <a:noFill/>
                </a:ln>
                <a:solidFill>
                  <a:srgbClr val="000000"/>
                </a:solidFill>
                <a:effectLst/>
                <a:uLnTx/>
                <a:uFillTx/>
                <a:latin typeface="+mn-lt"/>
                <a:ea typeface="+mn-ea"/>
              </a:rPr>
              <a:t> measurable bandwidth</a:t>
            </a:r>
            <a:endParaRPr kumimoji="0" lang="en-GB" sz="1400" i="0" u="none" strike="noStrike" kern="0" cap="none" spc="0" normalizeH="0" baseline="0" noProof="0" dirty="0" smtClean="0">
              <a:ln>
                <a:noFill/>
              </a:ln>
              <a:solidFill>
                <a:srgbClr val="000000"/>
              </a:solidFill>
              <a:effectLst/>
              <a:uLnTx/>
              <a:uFillTx/>
              <a:latin typeface="+mn-lt"/>
              <a:ea typeface="+mn-ea"/>
              <a:sym typeface="Wingdings" panose="05000000000000000000" pitchFamily="2" charset="2"/>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kumimoji="0" lang="en-GB" sz="1400" i="0" u="none" strike="noStrike" kern="0" cap="none" spc="0" normalizeH="0" baseline="0" noProof="0" dirty="0" smtClean="0">
                <a:ln>
                  <a:noFill/>
                </a:ln>
                <a:solidFill>
                  <a:srgbClr val="000000"/>
                </a:solidFill>
                <a:effectLst/>
                <a:uLnTx/>
                <a:uFillTx/>
                <a:latin typeface="+mn-lt"/>
                <a:ea typeface="+mn-ea"/>
              </a:rPr>
              <a:t>Maximum excess delay of 606 ns (180 m) in CS version 1 </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lang="en-GB" sz="1400" kern="0" dirty="0" smtClean="0">
                <a:solidFill>
                  <a:srgbClr val="000000"/>
                </a:solidFill>
                <a:latin typeface="+mn-lt"/>
                <a:ea typeface="+mn-ea"/>
              </a:rPr>
              <a:t>Dual polarization measurement capability</a:t>
            </a:r>
          </a:p>
          <a:p>
            <a:pPr marL="342900" lvl="0" indent="-342900" eaLnBrk="1" hangingPunct="1">
              <a:spcBef>
                <a:spcPts val="600"/>
              </a:spcBef>
              <a:buFont typeface="Arial" pitchFamily="34" charset="0"/>
              <a:buChar char="•"/>
              <a:defRPr/>
            </a:pPr>
            <a:r>
              <a:rPr lang="en-US" sz="1400" kern="0" dirty="0" smtClean="0">
                <a:solidFill>
                  <a:srgbClr val="000000"/>
                </a:solidFill>
                <a:latin typeface="+mn-lt"/>
                <a:ea typeface="+mn-ea"/>
              </a:rPr>
              <a:t>25 dB AGC (Automatic Gain Control) with 3.5 dB steps</a:t>
            </a:r>
            <a:endParaRPr lang="en-US" sz="1400" kern="0" dirty="0">
              <a:solidFill>
                <a:srgbClr val="000000"/>
              </a:solidFill>
              <a:latin typeface="+mn-lt"/>
              <a:ea typeface="+mn-ea"/>
            </a:endParaRPr>
          </a:p>
          <a:p>
            <a:pPr marL="342900" lvl="0" indent="-342900" eaLnBrk="1" hangingPunct="1">
              <a:spcBef>
                <a:spcPts val="600"/>
              </a:spcBef>
              <a:buFont typeface="Arial" pitchFamily="34" charset="0"/>
              <a:buChar char="•"/>
              <a:defRPr/>
            </a:pPr>
            <a:r>
              <a:rPr lang="en-US" sz="1400" kern="0" dirty="0" smtClean="0">
                <a:solidFill>
                  <a:srgbClr val="000000"/>
                </a:solidFill>
                <a:latin typeface="+mn-lt"/>
                <a:ea typeface="+mn-ea"/>
              </a:rPr>
              <a:t>High instantaneous dynamic range: up to 75 dB </a:t>
            </a:r>
          </a:p>
          <a:p>
            <a:pPr marL="342900" lvl="0" indent="-342900" eaLnBrk="1" hangingPunct="1">
              <a:spcBef>
                <a:spcPts val="600"/>
              </a:spcBef>
              <a:buFont typeface="Arial" pitchFamily="34" charset="0"/>
              <a:buChar char="•"/>
              <a:defRPr/>
            </a:pPr>
            <a:r>
              <a:rPr lang="en-US" sz="1400" kern="0" dirty="0" smtClean="0">
                <a:solidFill>
                  <a:srgbClr val="000000"/>
                </a:solidFill>
                <a:latin typeface="+mn-lt"/>
                <a:ea typeface="+mn-ea"/>
              </a:rPr>
              <a:t>Multi-Link </a:t>
            </a:r>
            <a:r>
              <a:rPr lang="en-US" sz="1400" kern="0" dirty="0">
                <a:solidFill>
                  <a:srgbClr val="000000"/>
                </a:solidFill>
                <a:latin typeface="+mn-lt"/>
                <a:ea typeface="+mn-ea"/>
              </a:rPr>
              <a:t>and Massive MIMO capabilities</a:t>
            </a:r>
          </a:p>
          <a:p>
            <a:pPr marL="342900" lvl="0" indent="-342900" eaLnBrk="1" hangingPunct="1">
              <a:spcBef>
                <a:spcPts val="600"/>
              </a:spcBef>
              <a:buFont typeface="Arial" pitchFamily="34" charset="0"/>
              <a:buChar char="•"/>
              <a:defRPr/>
            </a:pPr>
            <a:r>
              <a:rPr lang="en-US" sz="1400" kern="0" dirty="0">
                <a:solidFill>
                  <a:srgbClr val="000000"/>
                </a:solidFill>
                <a:latin typeface="+mn-lt"/>
                <a:ea typeface="+mn-ea"/>
              </a:rPr>
              <a:t>Double directional measurements (with 1 TX and 2 RX</a:t>
            </a:r>
            <a:r>
              <a:rPr lang="en-US" sz="1400" kern="0" dirty="0" smtClean="0">
                <a:solidFill>
                  <a:srgbClr val="000000"/>
                </a:solidFill>
                <a:latin typeface="+mn-lt"/>
                <a:ea typeface="+mn-ea"/>
              </a:rPr>
              <a:t>)</a:t>
            </a:r>
            <a:endParaRPr lang="en-US" sz="1400" kern="0" dirty="0">
              <a:solidFill>
                <a:srgbClr val="000000"/>
              </a:solidFill>
              <a:latin typeface="+mn-lt"/>
              <a:ea typeface="+mn-ea"/>
            </a:endParaRPr>
          </a:p>
          <a:p>
            <a:pPr marR="0" lvl="0" algn="l" defTabSz="449263" rtl="0" eaLnBrk="1" fontAlgn="base" latinLnBrk="0" hangingPunct="1">
              <a:lnSpc>
                <a:spcPct val="100000"/>
              </a:lnSpc>
              <a:spcBef>
                <a:spcPts val="600"/>
              </a:spcBef>
              <a:spcAft>
                <a:spcPct val="0"/>
              </a:spcAft>
              <a:buClr>
                <a:srgbClr val="000000"/>
              </a:buClr>
              <a:buSzPct val="100000"/>
              <a:tabLst/>
              <a:defRPr/>
            </a:pPr>
            <a:endParaRPr kumimoji="0" lang="en-GB" sz="1400" i="0" u="none" strike="noStrike" kern="0" cap="none" spc="0" normalizeH="0" baseline="0" noProof="0" dirty="0" smtClean="0">
              <a:ln>
                <a:noFill/>
              </a:ln>
              <a:solidFill>
                <a:srgbClr val="000000"/>
              </a:solidFill>
              <a:effectLst/>
              <a:uLnTx/>
              <a:uFillTx/>
              <a:latin typeface="+mn-lt"/>
              <a:ea typeface="+mn-ea"/>
            </a:endParaRPr>
          </a:p>
        </p:txBody>
      </p:sp>
      <p:grpSp>
        <p:nvGrpSpPr>
          <p:cNvPr id="11" name="Gruppieren 10"/>
          <p:cNvGrpSpPr/>
          <p:nvPr/>
        </p:nvGrpSpPr>
        <p:grpSpPr>
          <a:xfrm>
            <a:off x="126231" y="1090559"/>
            <a:ext cx="8784976" cy="3467898"/>
            <a:chOff x="107504" y="1242385"/>
            <a:chExt cx="8784976" cy="3467898"/>
          </a:xfrm>
        </p:grpSpPr>
        <p:grpSp>
          <p:nvGrpSpPr>
            <p:cNvPr id="267" name="Gruppieren 266"/>
            <p:cNvGrpSpPr/>
            <p:nvPr/>
          </p:nvGrpSpPr>
          <p:grpSpPr>
            <a:xfrm>
              <a:off x="107504" y="1242385"/>
              <a:ext cx="8784976" cy="3410751"/>
              <a:chOff x="176447" y="182246"/>
              <a:chExt cx="7591742" cy="2873011"/>
            </a:xfrm>
          </p:grpSpPr>
          <p:grpSp>
            <p:nvGrpSpPr>
              <p:cNvPr id="268" name="Gruppieren 267"/>
              <p:cNvGrpSpPr/>
              <p:nvPr/>
            </p:nvGrpSpPr>
            <p:grpSpPr>
              <a:xfrm>
                <a:off x="615374" y="182246"/>
                <a:ext cx="7152815" cy="2873011"/>
                <a:chOff x="822004" y="291099"/>
                <a:chExt cx="10787864" cy="4640866"/>
              </a:xfrm>
            </p:grpSpPr>
            <p:cxnSp>
              <p:nvCxnSpPr>
                <p:cNvPr id="271" name="Gewinkelte Verbindung 270"/>
                <p:cNvCxnSpPr>
                  <a:stCxn id="274" idx="0"/>
                  <a:endCxn id="280" idx="4"/>
                </p:cNvCxnSpPr>
                <p:nvPr/>
              </p:nvCxnSpPr>
              <p:spPr>
                <a:xfrm rot="5400000" flipH="1" flipV="1">
                  <a:off x="1846383" y="2450638"/>
                  <a:ext cx="2036690" cy="13873"/>
                </a:xfrm>
                <a:prstGeom prst="bentConnector3">
                  <a:avLst>
                    <a:gd name="adj1" fmla="val 50000"/>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2" name="Freeform 23"/>
                <p:cNvSpPr>
                  <a:spLocks/>
                </p:cNvSpPr>
                <p:nvPr/>
              </p:nvSpPr>
              <p:spPr bwMode="auto">
                <a:xfrm>
                  <a:off x="5403320" y="1580292"/>
                  <a:ext cx="176925" cy="544247"/>
                </a:xfrm>
                <a:custGeom>
                  <a:avLst/>
                  <a:gdLst>
                    <a:gd name="T0" fmla="*/ 2147483646 w 360"/>
                    <a:gd name="T1" fmla="*/ 0 h 1080"/>
                    <a:gd name="T2" fmla="*/ 0 w 360"/>
                    <a:gd name="T3" fmla="*/ 2147483646 h 1080"/>
                    <a:gd name="T4" fmla="*/ 2147483646 w 360"/>
                    <a:gd name="T5" fmla="*/ 2147483646 h 1080"/>
                    <a:gd name="T6" fmla="*/ 0 w 360"/>
                    <a:gd name="T7" fmla="*/ 2147483646 h 1080"/>
                    <a:gd name="T8" fmla="*/ 0 60000 65536"/>
                    <a:gd name="T9" fmla="*/ 0 60000 65536"/>
                    <a:gd name="T10" fmla="*/ 0 60000 65536"/>
                    <a:gd name="T11" fmla="*/ 0 60000 65536"/>
                    <a:gd name="T12" fmla="*/ 0 w 360"/>
                    <a:gd name="T13" fmla="*/ 0 h 1080"/>
                    <a:gd name="T14" fmla="*/ 360 w 360"/>
                    <a:gd name="T15" fmla="*/ 1080 h 1080"/>
                  </a:gdLst>
                  <a:ahLst/>
                  <a:cxnLst>
                    <a:cxn ang="T8">
                      <a:pos x="T0" y="T1"/>
                    </a:cxn>
                    <a:cxn ang="T9">
                      <a:pos x="T2" y="T3"/>
                    </a:cxn>
                    <a:cxn ang="T10">
                      <a:pos x="T4" y="T5"/>
                    </a:cxn>
                    <a:cxn ang="T11">
                      <a:pos x="T6" y="T7"/>
                    </a:cxn>
                  </a:cxnLst>
                  <a:rect l="T12" t="T13" r="T14" b="T15"/>
                  <a:pathLst>
                    <a:path w="360" h="1080">
                      <a:moveTo>
                        <a:pt x="180" y="0"/>
                      </a:moveTo>
                      <a:lnTo>
                        <a:pt x="0" y="540"/>
                      </a:lnTo>
                      <a:lnTo>
                        <a:pt x="360" y="360"/>
                      </a:lnTo>
                      <a:lnTo>
                        <a:pt x="0" y="1080"/>
                      </a:lnTo>
                    </a:path>
                  </a:pathLst>
                </a:custGeom>
                <a:noFill/>
                <a:ln w="9525">
                  <a:solidFill>
                    <a:srgbClr val="000099"/>
                  </a:solidFill>
                  <a:prstDash val="lgDashDot"/>
                  <a:round/>
                  <a:headEnd/>
                  <a:tailEnd/>
                </a:ln>
                <a:extLst>
                  <a:ext uri="{909E8E84-426E-40DD-AFC4-6F175D3DCCD1}">
                    <a14:hiddenFill xmlns:a14="http://schemas.microsoft.com/office/drawing/2010/main" xmlns="">
                      <a:solidFill>
                        <a:srgbClr val="FFFFFF"/>
                      </a:solidFill>
                    </a14:hiddenFill>
                  </a:ext>
                </a:extLst>
              </p:spPr>
              <p:txBody>
                <a:bodyPr/>
                <a:lstStyle/>
                <a:p>
                  <a:endParaRPr lang="en-GB" sz="1600"/>
                </a:p>
              </p:txBody>
            </p:sp>
            <p:sp>
              <p:nvSpPr>
                <p:cNvPr id="274" name="Rectangle 83"/>
                <p:cNvSpPr>
                  <a:spLocks noChangeArrowheads="1"/>
                </p:cNvSpPr>
                <p:nvPr/>
              </p:nvSpPr>
              <p:spPr bwMode="auto">
                <a:xfrm>
                  <a:off x="2368048" y="3475919"/>
                  <a:ext cx="979488" cy="496888"/>
                </a:xfrm>
                <a:prstGeom prst="rect">
                  <a:avLst/>
                </a:prstGeom>
                <a:solidFill>
                  <a:schemeClr val="tx2">
                    <a:lumMod val="40000"/>
                    <a:lumOff val="60000"/>
                  </a:schemeClr>
                </a:solidFill>
                <a:ln w="19050">
                  <a:solidFill>
                    <a:srgbClr val="00335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100" dirty="0" smtClean="0">
                      <a:latin typeface="Times New Roman" panose="02020603050405020304" pitchFamily="18" charset="0"/>
                      <a:ea typeface="ＭＳ Ｐゴシック" charset="-128"/>
                    </a:rPr>
                    <a:t>Multiplier</a:t>
                  </a:r>
                </a:p>
                <a:p>
                  <a:pPr algn="ctr" eaLnBrk="1" hangingPunct="1">
                    <a:defRPr/>
                  </a:pPr>
                  <a:r>
                    <a:rPr lang="en-US" sz="1100" dirty="0" smtClean="0">
                      <a:latin typeface="Times New Roman" panose="02020603050405020304" pitchFamily="18" charset="0"/>
                      <a:ea typeface="ＭＳ Ｐゴシック" charset="-128"/>
                    </a:rPr>
                    <a:t>X8</a:t>
                  </a:r>
                  <a:endParaRPr lang="en-US" sz="1100" dirty="0">
                    <a:latin typeface="Times New Roman" panose="02020603050405020304" pitchFamily="18" charset="0"/>
                    <a:ea typeface="ＭＳ Ｐゴシック" charset="-128"/>
                  </a:endParaRPr>
                </a:p>
              </p:txBody>
            </p:sp>
            <p:sp>
              <p:nvSpPr>
                <p:cNvPr id="275" name="Text Box 11"/>
                <p:cNvSpPr txBox="1">
                  <a:spLocks noChangeArrowheads="1"/>
                </p:cNvSpPr>
                <p:nvPr/>
              </p:nvSpPr>
              <p:spPr bwMode="auto">
                <a:xfrm>
                  <a:off x="3809348" y="385048"/>
                  <a:ext cx="979895" cy="6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PA </a:t>
                  </a:r>
                  <a:r>
                    <a:rPr lang="es-ES" altLang="en-US" sz="1100" dirty="0" smtClean="0">
                      <a:latin typeface="Times New Roman" pitchFamily="18" charset="0"/>
                    </a:rPr>
                    <a:t>min. 27 dBm</a:t>
                  </a:r>
                  <a:endParaRPr lang="es-ES" altLang="en-US" sz="1100" dirty="0">
                    <a:latin typeface="Times New Roman" pitchFamily="18" charset="0"/>
                  </a:endParaRPr>
                </a:p>
              </p:txBody>
            </p:sp>
            <p:sp>
              <p:nvSpPr>
                <p:cNvPr id="276" name="Rectangle 83"/>
                <p:cNvSpPr>
                  <a:spLocks noChangeArrowheads="1"/>
                </p:cNvSpPr>
                <p:nvPr/>
              </p:nvSpPr>
              <p:spPr bwMode="auto">
                <a:xfrm>
                  <a:off x="5870851" y="4462065"/>
                  <a:ext cx="979488" cy="469900"/>
                </a:xfrm>
                <a:prstGeom prst="rect">
                  <a:avLst/>
                </a:prstGeom>
                <a:solidFill>
                  <a:schemeClr val="tx2">
                    <a:lumMod val="40000"/>
                    <a:lumOff val="60000"/>
                  </a:schemeClr>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050" dirty="0">
                      <a:latin typeface="Times New Roman" panose="02020603050405020304" pitchFamily="18" charset="0"/>
                      <a:ea typeface="ＭＳ Ｐゴシック" charset="-128"/>
                    </a:rPr>
                    <a:t>7</a:t>
                  </a:r>
                  <a:r>
                    <a:rPr lang="en-US" sz="1050" dirty="0" smtClean="0">
                      <a:latin typeface="Times New Roman" panose="02020603050405020304" pitchFamily="18" charset="0"/>
                      <a:ea typeface="ＭＳ Ｐゴシック" charset="-128"/>
                    </a:rPr>
                    <a:t> GHz </a:t>
                  </a:r>
                </a:p>
                <a:p>
                  <a:pPr algn="ctr" eaLnBrk="1" hangingPunct="1">
                    <a:defRPr/>
                  </a:pPr>
                  <a:r>
                    <a:rPr lang="en-US" sz="1050" dirty="0" smtClean="0">
                      <a:latin typeface="Times New Roman" panose="02020603050405020304" pitchFamily="18" charset="0"/>
                      <a:ea typeface="ＭＳ Ｐゴシック" charset="-128"/>
                    </a:rPr>
                    <a:t>Oscillator</a:t>
                  </a:r>
                  <a:endParaRPr lang="en-US" sz="1050" dirty="0">
                    <a:latin typeface="Times New Roman" panose="02020603050405020304" pitchFamily="18" charset="0"/>
                    <a:ea typeface="ＭＳ Ｐゴシック" charset="-128"/>
                  </a:endParaRPr>
                </a:p>
              </p:txBody>
            </p:sp>
            <p:cxnSp>
              <p:nvCxnSpPr>
                <p:cNvPr id="277" name="Gewinkelte Verbindung 10"/>
                <p:cNvCxnSpPr>
                  <a:cxnSpLocks noChangeShapeType="1"/>
                  <a:stCxn id="276" idx="1"/>
                  <a:endCxn id="270" idx="2"/>
                </p:cNvCxnSpPr>
                <p:nvPr/>
              </p:nvCxnSpPr>
              <p:spPr bwMode="auto">
                <a:xfrm rot="10800000">
                  <a:off x="822004" y="2233156"/>
                  <a:ext cx="5048850" cy="2463859"/>
                </a:xfrm>
                <a:prstGeom prst="bentConnector2">
                  <a:avLst/>
                </a:prstGeom>
                <a:noFill/>
                <a:ln w="19050" algn="ctr">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grpSp>
              <p:nvGrpSpPr>
                <p:cNvPr id="278" name="Gruppieren 189"/>
                <p:cNvGrpSpPr/>
                <p:nvPr/>
              </p:nvGrpSpPr>
              <p:grpSpPr bwMode="auto">
                <a:xfrm>
                  <a:off x="3297357" y="1026850"/>
                  <a:ext cx="404582" cy="421740"/>
                  <a:chOff x="5053775" y="1553784"/>
                  <a:chExt cx="404601" cy="408769"/>
                </a:xfrm>
                <a:solidFill>
                  <a:schemeClr val="tx2">
                    <a:lumMod val="40000"/>
                    <a:lumOff val="60000"/>
                  </a:schemeClr>
                </a:solidFill>
              </p:grpSpPr>
              <p:sp>
                <p:nvSpPr>
                  <p:cNvPr id="383"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84"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85"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86"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87"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88"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279" name="Isosceles Triangle 103"/>
                <p:cNvSpPr/>
                <p:nvPr/>
              </p:nvSpPr>
              <p:spPr bwMode="auto">
                <a:xfrm rot="5400000">
                  <a:off x="3963179" y="1044033"/>
                  <a:ext cx="423862" cy="387350"/>
                </a:xfrm>
                <a:prstGeom prst="triangle">
                  <a:avLst/>
                </a:prstGeom>
                <a:solidFill>
                  <a:schemeClr val="tx2">
                    <a:lumMod val="40000"/>
                    <a:lumOff val="60000"/>
                  </a:schemeClr>
                </a:solid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FFFFFF"/>
                    </a:solidFill>
                  </a:endParaRPr>
                </a:p>
              </p:txBody>
            </p:sp>
            <p:sp>
              <p:nvSpPr>
                <p:cNvPr id="280" name="Flowchart: Summing Junction 188"/>
                <p:cNvSpPr>
                  <a:spLocks noChangeArrowheads="1"/>
                </p:cNvSpPr>
                <p:nvPr/>
              </p:nvSpPr>
              <p:spPr bwMode="auto">
                <a:xfrm>
                  <a:off x="2672434" y="1028067"/>
                  <a:ext cx="398462" cy="411162"/>
                </a:xfrm>
                <a:prstGeom prst="flowChartSummingJunction">
                  <a:avLst/>
                </a:prstGeom>
                <a:solidFill>
                  <a:schemeClr val="tx2">
                    <a:lumMod val="40000"/>
                    <a:lumOff val="60000"/>
                  </a:schemeClr>
                </a:solid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FFFFFF"/>
                    </a:solidFill>
                    <a:latin typeface="Arial"/>
                    <a:ea typeface="ＭＳ Ｐゴシック" charset="-128"/>
                  </a:endParaRPr>
                </a:p>
              </p:txBody>
            </p:sp>
            <p:sp>
              <p:nvSpPr>
                <p:cNvPr id="281" name="Text Box 11"/>
                <p:cNvSpPr txBox="1">
                  <a:spLocks noChangeArrowheads="1"/>
                </p:cNvSpPr>
                <p:nvPr/>
              </p:nvSpPr>
              <p:spPr bwMode="auto">
                <a:xfrm>
                  <a:off x="1376873" y="378580"/>
                  <a:ext cx="979895" cy="39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s-ES" altLang="en-US" sz="1100">
                    <a:latin typeface="Times New Roman" pitchFamily="18" charset="0"/>
                  </a:endParaRPr>
                </a:p>
              </p:txBody>
            </p:sp>
            <p:sp>
              <p:nvSpPr>
                <p:cNvPr id="282" name="AutoShape 26"/>
                <p:cNvSpPr>
                  <a:spLocks noChangeArrowheads="1"/>
                </p:cNvSpPr>
                <p:nvPr/>
              </p:nvSpPr>
              <p:spPr bwMode="auto">
                <a:xfrm rot="16200000">
                  <a:off x="5010565" y="1702231"/>
                  <a:ext cx="294325" cy="284162"/>
                </a:xfrm>
                <a:prstGeom prst="triangle">
                  <a:avLst>
                    <a:gd name="adj" fmla="val 50000"/>
                  </a:avLst>
                </a:prstGeom>
                <a:solidFill>
                  <a:srgbClr val="00B0F0"/>
                </a:solidFill>
                <a:ln w="19050" algn="ctr">
                  <a:solidFill>
                    <a:srgbClr val="000000"/>
                  </a:solidFill>
                  <a:miter lim="800000"/>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en-US" sz="2000">
                    <a:latin typeface="Calibri" pitchFamily="34" charset="0"/>
                  </a:endParaRPr>
                </a:p>
              </p:txBody>
            </p:sp>
            <p:sp>
              <p:nvSpPr>
                <p:cNvPr id="283" name="AutoShape 26"/>
                <p:cNvSpPr>
                  <a:spLocks noChangeArrowheads="1"/>
                </p:cNvSpPr>
                <p:nvPr/>
              </p:nvSpPr>
              <p:spPr bwMode="auto">
                <a:xfrm rot="5400000">
                  <a:off x="5620107" y="1702876"/>
                  <a:ext cx="294325" cy="284162"/>
                </a:xfrm>
                <a:prstGeom prst="triangle">
                  <a:avLst>
                    <a:gd name="adj" fmla="val 50000"/>
                  </a:avLst>
                </a:prstGeom>
                <a:solidFill>
                  <a:srgbClr val="00B0F0"/>
                </a:solidFill>
                <a:ln w="19050" algn="ctr">
                  <a:solidFill>
                    <a:srgbClr val="000000"/>
                  </a:solidFill>
                  <a:miter lim="800000"/>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en-US" sz="2000">
                    <a:latin typeface="Calibri" pitchFamily="34" charset="0"/>
                  </a:endParaRPr>
                </a:p>
              </p:txBody>
            </p:sp>
            <p:sp>
              <p:nvSpPr>
                <p:cNvPr id="284" name="Rectangle 83"/>
                <p:cNvSpPr>
                  <a:spLocks noChangeArrowheads="1"/>
                </p:cNvSpPr>
                <p:nvPr/>
              </p:nvSpPr>
              <p:spPr bwMode="auto">
                <a:xfrm>
                  <a:off x="8823812" y="3357189"/>
                  <a:ext cx="979488" cy="496888"/>
                </a:xfrm>
                <a:prstGeom prst="rect">
                  <a:avLst/>
                </a:prstGeom>
                <a:solidFill>
                  <a:schemeClr val="tx2">
                    <a:lumMod val="40000"/>
                    <a:lumOff val="60000"/>
                  </a:schemeClr>
                </a:solidFill>
                <a:ln w="19050">
                  <a:solidFill>
                    <a:srgbClr val="00335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100" dirty="0">
                      <a:latin typeface="Times New Roman" panose="02020603050405020304" pitchFamily="18" charset="0"/>
                      <a:ea typeface="ＭＳ Ｐゴシック" charset="-128"/>
                    </a:rPr>
                    <a:t>Multiplier</a:t>
                  </a:r>
                </a:p>
                <a:p>
                  <a:pPr algn="ctr" eaLnBrk="1" hangingPunct="1">
                    <a:defRPr/>
                  </a:pPr>
                  <a:r>
                    <a:rPr lang="en-US" sz="1100" dirty="0" smtClean="0">
                      <a:latin typeface="Times New Roman" panose="02020603050405020304" pitchFamily="18" charset="0"/>
                      <a:ea typeface="ＭＳ Ｐゴシック" charset="-128"/>
                    </a:rPr>
                    <a:t>X8</a:t>
                  </a:r>
                  <a:endParaRPr lang="en-US" sz="1100" dirty="0">
                    <a:latin typeface="Times New Roman" panose="02020603050405020304" pitchFamily="18" charset="0"/>
                    <a:ea typeface="ＭＳ Ｐゴシック" charset="-128"/>
                  </a:endParaRPr>
                </a:p>
              </p:txBody>
            </p:sp>
            <p:sp>
              <p:nvSpPr>
                <p:cNvPr id="285" name="Text Box 11"/>
                <p:cNvSpPr txBox="1">
                  <a:spLocks noChangeArrowheads="1"/>
                </p:cNvSpPr>
                <p:nvPr/>
              </p:nvSpPr>
              <p:spPr bwMode="auto">
                <a:xfrm>
                  <a:off x="7103483" y="632095"/>
                  <a:ext cx="1307314" cy="708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smtClean="0">
                      <a:latin typeface="Times New Roman" pitchFamily="18" charset="0"/>
                    </a:rPr>
                    <a:t>LNA</a:t>
                  </a:r>
                </a:p>
                <a:p>
                  <a:pPr algn="ctr"/>
                  <a:r>
                    <a:rPr lang="es-ES" altLang="en-US" sz="1100" dirty="0" smtClean="0">
                      <a:latin typeface="Times New Roman" pitchFamily="18" charset="0"/>
                    </a:rPr>
                    <a:t>Gain : 35 dB</a:t>
                  </a:r>
                </a:p>
                <a:p>
                  <a:pPr algn="ctr"/>
                  <a:endParaRPr lang="es-ES" altLang="en-US" sz="1100" dirty="0" smtClean="0">
                    <a:latin typeface="Times New Roman" pitchFamily="18" charset="0"/>
                  </a:endParaRPr>
                </a:p>
                <a:p>
                  <a:pPr algn="ctr"/>
                  <a:endParaRPr lang="es-ES" altLang="en-US" sz="1100" dirty="0">
                    <a:latin typeface="Times New Roman" pitchFamily="18" charset="0"/>
                  </a:endParaRPr>
                </a:p>
              </p:txBody>
            </p:sp>
            <p:grpSp>
              <p:nvGrpSpPr>
                <p:cNvPr id="287" name="Gruppieren 252"/>
                <p:cNvGrpSpPr/>
                <p:nvPr/>
              </p:nvGrpSpPr>
              <p:grpSpPr bwMode="auto">
                <a:xfrm>
                  <a:off x="8295060" y="1305891"/>
                  <a:ext cx="404582" cy="421740"/>
                  <a:chOff x="5053775" y="1553784"/>
                  <a:chExt cx="404601" cy="408769"/>
                </a:xfrm>
                <a:solidFill>
                  <a:schemeClr val="tx2">
                    <a:lumMod val="40000"/>
                    <a:lumOff val="60000"/>
                  </a:schemeClr>
                </a:solidFill>
              </p:grpSpPr>
              <p:sp>
                <p:nvSpPr>
                  <p:cNvPr id="377"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78"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79"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80"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81"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82"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288" name="Isosceles Triangle 103"/>
                <p:cNvSpPr/>
                <p:nvPr/>
              </p:nvSpPr>
              <p:spPr bwMode="auto">
                <a:xfrm rot="5400000">
                  <a:off x="7350777" y="1323132"/>
                  <a:ext cx="425450" cy="387350"/>
                </a:xfrm>
                <a:prstGeom prst="triangle">
                  <a:avLst/>
                </a:prstGeom>
                <a:solidFill>
                  <a:schemeClr val="tx2">
                    <a:lumMod val="40000"/>
                    <a:lumOff val="60000"/>
                  </a:schemeClr>
                </a:solid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FFFFFF"/>
                    </a:solidFill>
                  </a:endParaRPr>
                </a:p>
              </p:txBody>
            </p:sp>
            <p:sp>
              <p:nvSpPr>
                <p:cNvPr id="290" name="Flowchart: Summing Junction 188"/>
                <p:cNvSpPr>
                  <a:spLocks noChangeArrowheads="1"/>
                </p:cNvSpPr>
                <p:nvPr/>
              </p:nvSpPr>
              <p:spPr bwMode="auto">
                <a:xfrm>
                  <a:off x="9114207" y="1311776"/>
                  <a:ext cx="398463" cy="412750"/>
                </a:xfrm>
                <a:prstGeom prst="flowChartSummingJunction">
                  <a:avLst/>
                </a:prstGeom>
                <a:solidFill>
                  <a:schemeClr val="tx2">
                    <a:lumMod val="40000"/>
                    <a:lumOff val="60000"/>
                  </a:schemeClr>
                </a:solid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FFFFFF"/>
                    </a:solidFill>
                    <a:latin typeface="Arial"/>
                    <a:ea typeface="ＭＳ Ｐゴシック" charset="-128"/>
                  </a:endParaRPr>
                </a:p>
              </p:txBody>
            </p:sp>
            <p:cxnSp>
              <p:nvCxnSpPr>
                <p:cNvPr id="291" name="Gewinkelte Verbindung 264"/>
                <p:cNvCxnSpPr>
                  <a:cxnSpLocks noChangeShapeType="1"/>
                  <a:endCxn id="284" idx="2"/>
                </p:cNvCxnSpPr>
                <p:nvPr/>
              </p:nvCxnSpPr>
              <p:spPr bwMode="auto">
                <a:xfrm rot="10800000">
                  <a:off x="9313557" y="3854077"/>
                  <a:ext cx="1608657" cy="248902"/>
                </a:xfrm>
                <a:prstGeom prst="bentConnector2">
                  <a:avLst/>
                </a:prstGeom>
                <a:noFill/>
                <a:ln w="19050" algn="ctr">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sp>
              <p:nvSpPr>
                <p:cNvPr id="292" name="Rectangle 39"/>
                <p:cNvSpPr>
                  <a:spLocks noChangeArrowheads="1"/>
                </p:cNvSpPr>
                <p:nvPr/>
              </p:nvSpPr>
              <p:spPr bwMode="auto">
                <a:xfrm>
                  <a:off x="10285893" y="1323604"/>
                  <a:ext cx="1323975" cy="1145621"/>
                </a:xfrm>
                <a:prstGeom prst="rect">
                  <a:avLst/>
                </a:prstGeom>
                <a:solidFill>
                  <a:schemeClr val="tx1">
                    <a:lumMod val="25000"/>
                    <a:lumOff val="75000"/>
                  </a:schemeClr>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sz="1050" b="1" dirty="0">
                      <a:latin typeface="Times New Roman" panose="02020603050405020304" pitchFamily="18" charset="0"/>
                      <a:ea typeface="ＭＳ Ｐゴシック" charset="-128"/>
                    </a:rPr>
                    <a:t>UWB </a:t>
                  </a:r>
                  <a:r>
                    <a:rPr lang="en-GB" sz="1050" b="1" dirty="0" smtClean="0">
                      <a:latin typeface="Times New Roman" panose="02020603050405020304" pitchFamily="18" charset="0"/>
                      <a:ea typeface="ＭＳ Ｐゴシック" charset="-128"/>
                    </a:rPr>
                    <a:t>Sounder RX </a:t>
                  </a:r>
                </a:p>
                <a:p>
                  <a:pPr algn="ctr" eaLnBrk="1" hangingPunct="1">
                    <a:defRPr/>
                  </a:pPr>
                  <a:r>
                    <a:rPr lang="en-GB" sz="1000" dirty="0" smtClean="0">
                      <a:latin typeface="Times New Roman" panose="02020603050405020304" pitchFamily="18" charset="0"/>
                      <a:ea typeface="ＭＳ Ｐゴシック" charset="-128"/>
                    </a:rPr>
                    <a:t>0 – 3.5 GHz</a:t>
                  </a:r>
                  <a:endParaRPr lang="en-GB" sz="1000" dirty="0">
                    <a:latin typeface="Times New Roman" panose="02020603050405020304" pitchFamily="18" charset="0"/>
                    <a:ea typeface="ＭＳ Ｐゴシック" charset="-128"/>
                  </a:endParaRPr>
                </a:p>
                <a:p>
                  <a:pPr algn="ctr" eaLnBrk="1" hangingPunct="1">
                    <a:defRPr/>
                  </a:pPr>
                  <a:r>
                    <a:rPr lang="es-ES" sz="1000" dirty="0">
                      <a:latin typeface="Times New Roman" panose="02020603050405020304" pitchFamily="18" charset="0"/>
                      <a:ea typeface="ＭＳ Ｐゴシック" charset="-128"/>
                    </a:rPr>
                    <a:t>3.5 GHz - 10.5 GHz</a:t>
                  </a:r>
                </a:p>
              </p:txBody>
            </p:sp>
            <p:cxnSp>
              <p:nvCxnSpPr>
                <p:cNvPr id="293" name="Gerade Verbindung mit Pfeil 82"/>
                <p:cNvCxnSpPr>
                  <a:cxnSpLocks noChangeShapeType="1"/>
                  <a:stCxn id="288" idx="0"/>
                  <a:endCxn id="377" idx="1"/>
                </p:cNvCxnSpPr>
                <p:nvPr/>
              </p:nvCxnSpPr>
              <p:spPr bwMode="auto">
                <a:xfrm flipV="1">
                  <a:off x="7757177" y="1515342"/>
                  <a:ext cx="537883" cy="1465"/>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94" name="Gerade Verbindung mit Pfeil 84"/>
                <p:cNvCxnSpPr>
                  <a:cxnSpLocks noChangeShapeType="1"/>
                  <a:stCxn id="361" idx="3"/>
                  <a:endCxn id="288" idx="3"/>
                </p:cNvCxnSpPr>
                <p:nvPr/>
              </p:nvCxnSpPr>
              <p:spPr bwMode="auto">
                <a:xfrm>
                  <a:off x="6932565" y="1516328"/>
                  <a:ext cx="437262" cy="479"/>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95" name="Gewinkelte Verbindung 86"/>
                <p:cNvCxnSpPr>
                  <a:cxnSpLocks noChangeShapeType="1"/>
                  <a:stCxn id="284" idx="0"/>
                  <a:endCxn id="300" idx="4"/>
                </p:cNvCxnSpPr>
                <p:nvPr/>
              </p:nvCxnSpPr>
              <p:spPr bwMode="auto">
                <a:xfrm rot="16200000" flipV="1">
                  <a:off x="8813873" y="2857505"/>
                  <a:ext cx="999251" cy="117"/>
                </a:xfrm>
                <a:prstGeom prst="bentConnector3">
                  <a:avLst>
                    <a:gd name="adj1" fmla="val 50000"/>
                  </a:avLst>
                </a:prstGeom>
                <a:noFill/>
                <a:ln w="19050" algn="ctr">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296" name="Gewinkelte Verbindung 108"/>
                <p:cNvCxnSpPr>
                  <a:cxnSpLocks noChangeShapeType="1"/>
                  <a:stCxn id="276" idx="3"/>
                  <a:endCxn id="292" idx="2"/>
                </p:cNvCxnSpPr>
                <p:nvPr/>
              </p:nvCxnSpPr>
              <p:spPr bwMode="auto">
                <a:xfrm flipV="1">
                  <a:off x="6850339" y="2469225"/>
                  <a:ext cx="4097541" cy="2227790"/>
                </a:xfrm>
                <a:prstGeom prst="bentConnector2">
                  <a:avLst/>
                </a:prstGeom>
                <a:noFill/>
                <a:ln w="19050" algn="ctr">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297" name="Gerader Verbinder 43"/>
                <p:cNvCxnSpPr>
                  <a:cxnSpLocks noChangeShapeType="1"/>
                  <a:stCxn id="283" idx="0"/>
                  <a:endCxn id="283" idx="1"/>
                </p:cNvCxnSpPr>
                <p:nvPr/>
              </p:nvCxnSpPr>
              <p:spPr bwMode="auto">
                <a:xfrm flipH="1" flipV="1">
                  <a:off x="5767270" y="1771376"/>
                  <a:ext cx="142081" cy="73582"/>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grpSp>
              <p:nvGrpSpPr>
                <p:cNvPr id="298" name="Gruppieren 110"/>
                <p:cNvGrpSpPr/>
                <p:nvPr/>
              </p:nvGrpSpPr>
              <p:grpSpPr bwMode="auto">
                <a:xfrm>
                  <a:off x="8331305" y="1955661"/>
                  <a:ext cx="404582" cy="421740"/>
                  <a:chOff x="5053775" y="1553784"/>
                  <a:chExt cx="404601" cy="408769"/>
                </a:xfrm>
                <a:solidFill>
                  <a:schemeClr val="tx2">
                    <a:lumMod val="40000"/>
                    <a:lumOff val="60000"/>
                  </a:schemeClr>
                </a:solidFill>
              </p:grpSpPr>
              <p:sp>
                <p:nvSpPr>
                  <p:cNvPr id="371"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72"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73"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74"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75"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76"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299" name="Isosceles Triangle 103"/>
                <p:cNvSpPr/>
                <p:nvPr/>
              </p:nvSpPr>
              <p:spPr bwMode="auto">
                <a:xfrm rot="5400000">
                  <a:off x="7351535" y="1981351"/>
                  <a:ext cx="423862" cy="387350"/>
                </a:xfrm>
                <a:prstGeom prst="triangle">
                  <a:avLst/>
                </a:prstGeom>
                <a:solidFill>
                  <a:schemeClr val="tx2">
                    <a:lumMod val="40000"/>
                    <a:lumOff val="60000"/>
                  </a:schemeClr>
                </a:solid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FFFFFF"/>
                    </a:solidFill>
                  </a:endParaRPr>
                </a:p>
              </p:txBody>
            </p:sp>
            <p:sp>
              <p:nvSpPr>
                <p:cNvPr id="300" name="Flowchart: Summing Junction 188"/>
                <p:cNvSpPr>
                  <a:spLocks noChangeArrowheads="1"/>
                </p:cNvSpPr>
                <p:nvPr/>
              </p:nvSpPr>
              <p:spPr bwMode="auto">
                <a:xfrm>
                  <a:off x="9114207" y="1946776"/>
                  <a:ext cx="398463" cy="411162"/>
                </a:xfrm>
                <a:prstGeom prst="flowChartSummingJunction">
                  <a:avLst/>
                </a:prstGeom>
                <a:solidFill>
                  <a:schemeClr val="tx2">
                    <a:lumMod val="40000"/>
                    <a:lumOff val="60000"/>
                  </a:schemeClr>
                </a:solid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FFFFFF"/>
                    </a:solidFill>
                    <a:latin typeface="Arial"/>
                    <a:ea typeface="ＭＳ Ｐゴシック" charset="-128"/>
                  </a:endParaRPr>
                </a:p>
              </p:txBody>
            </p:sp>
            <p:cxnSp>
              <p:nvCxnSpPr>
                <p:cNvPr id="301" name="Gerade Verbindung mit Pfeil 119"/>
                <p:cNvCxnSpPr>
                  <a:cxnSpLocks noChangeShapeType="1"/>
                  <a:stCxn id="299" idx="0"/>
                  <a:endCxn id="371" idx="1"/>
                </p:cNvCxnSpPr>
                <p:nvPr/>
              </p:nvCxnSpPr>
              <p:spPr bwMode="auto">
                <a:xfrm flipV="1">
                  <a:off x="7757141" y="2165112"/>
                  <a:ext cx="574164" cy="9914"/>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02" name="Gerade Verbindung mit Pfeil 120"/>
                <p:cNvCxnSpPr>
                  <a:cxnSpLocks noChangeShapeType="1"/>
                  <a:stCxn id="363" idx="3"/>
                  <a:endCxn id="299" idx="3"/>
                </p:cNvCxnSpPr>
                <p:nvPr/>
              </p:nvCxnSpPr>
              <p:spPr bwMode="auto">
                <a:xfrm flipV="1">
                  <a:off x="6918927" y="2175026"/>
                  <a:ext cx="450864" cy="647"/>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03" name="Gerade Verbindung mit Pfeil 56"/>
                <p:cNvCxnSpPr>
                  <a:cxnSpLocks noChangeShapeType="1"/>
                  <a:stCxn id="300" idx="0"/>
                  <a:endCxn id="290" idx="4"/>
                </p:cNvCxnSpPr>
                <p:nvPr/>
              </p:nvCxnSpPr>
              <p:spPr bwMode="auto">
                <a:xfrm flipV="1">
                  <a:off x="9313556" y="1724327"/>
                  <a:ext cx="0" cy="221863"/>
                </a:xfrm>
                <a:prstGeom prst="straightConnector1">
                  <a:avLst/>
                </a:prstGeom>
                <a:noFill/>
                <a:ln w="19050" algn="ctr">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sp>
              <p:nvSpPr>
                <p:cNvPr id="304" name="Text Box 11"/>
                <p:cNvSpPr txBox="1">
                  <a:spLocks noChangeArrowheads="1"/>
                </p:cNvSpPr>
                <p:nvPr/>
              </p:nvSpPr>
              <p:spPr bwMode="auto">
                <a:xfrm>
                  <a:off x="5296012" y="1156266"/>
                  <a:ext cx="874279" cy="368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H Pol. </a:t>
                  </a:r>
                </a:p>
              </p:txBody>
            </p:sp>
            <p:sp>
              <p:nvSpPr>
                <p:cNvPr id="305" name="Text Box 11"/>
                <p:cNvSpPr txBox="1">
                  <a:spLocks noChangeArrowheads="1"/>
                </p:cNvSpPr>
                <p:nvPr/>
              </p:nvSpPr>
              <p:spPr bwMode="auto">
                <a:xfrm>
                  <a:off x="5233857" y="2193201"/>
                  <a:ext cx="967828" cy="300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V Pol.</a:t>
                  </a:r>
                </a:p>
              </p:txBody>
            </p:sp>
            <p:sp>
              <p:nvSpPr>
                <p:cNvPr id="306" name="Text Box 11"/>
                <p:cNvSpPr txBox="1">
                  <a:spLocks noChangeArrowheads="1"/>
                </p:cNvSpPr>
                <p:nvPr/>
              </p:nvSpPr>
              <p:spPr bwMode="auto">
                <a:xfrm>
                  <a:off x="9305650" y="1071440"/>
                  <a:ext cx="839563" cy="322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CH 1</a:t>
                  </a:r>
                </a:p>
              </p:txBody>
            </p:sp>
            <p:sp>
              <p:nvSpPr>
                <p:cNvPr id="307" name="Text Box 11"/>
                <p:cNvSpPr txBox="1">
                  <a:spLocks noChangeArrowheads="1"/>
                </p:cNvSpPr>
                <p:nvPr/>
              </p:nvSpPr>
              <p:spPr bwMode="auto">
                <a:xfrm>
                  <a:off x="9388619" y="2147970"/>
                  <a:ext cx="749578" cy="377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CH 2</a:t>
                  </a:r>
                </a:p>
              </p:txBody>
            </p:sp>
            <p:cxnSp>
              <p:nvCxnSpPr>
                <p:cNvPr id="308" name="Gewinkelte Verbindung 126"/>
                <p:cNvCxnSpPr>
                  <a:cxnSpLocks noChangeShapeType="1"/>
                  <a:endCxn id="282" idx="5"/>
                </p:cNvCxnSpPr>
                <p:nvPr/>
              </p:nvCxnSpPr>
              <p:spPr bwMode="auto">
                <a:xfrm>
                  <a:off x="4347331" y="1245106"/>
                  <a:ext cx="810397" cy="525625"/>
                </a:xfrm>
                <a:prstGeom prst="bentConnector2">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09" name="Text Box 11"/>
                <p:cNvSpPr txBox="1">
                  <a:spLocks noChangeArrowheads="1"/>
                </p:cNvSpPr>
                <p:nvPr/>
              </p:nvSpPr>
              <p:spPr bwMode="auto">
                <a:xfrm>
                  <a:off x="4562343" y="897675"/>
                  <a:ext cx="822338" cy="367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H Pol. </a:t>
                  </a:r>
                </a:p>
              </p:txBody>
            </p:sp>
            <p:sp>
              <p:nvSpPr>
                <p:cNvPr id="310" name="Text Box 11"/>
                <p:cNvSpPr txBox="1">
                  <a:spLocks noChangeArrowheads="1"/>
                </p:cNvSpPr>
                <p:nvPr/>
              </p:nvSpPr>
              <p:spPr bwMode="auto">
                <a:xfrm>
                  <a:off x="4570750" y="2592793"/>
                  <a:ext cx="825074" cy="343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V Pol.</a:t>
                  </a:r>
                </a:p>
              </p:txBody>
            </p:sp>
            <p:grpSp>
              <p:nvGrpSpPr>
                <p:cNvPr id="311" name="Gruppieren 189"/>
                <p:cNvGrpSpPr/>
                <p:nvPr/>
              </p:nvGrpSpPr>
              <p:grpSpPr bwMode="auto">
                <a:xfrm>
                  <a:off x="3266708" y="2319750"/>
                  <a:ext cx="404582" cy="421740"/>
                  <a:chOff x="5053775" y="1553784"/>
                  <a:chExt cx="404601" cy="408769"/>
                </a:xfrm>
                <a:solidFill>
                  <a:schemeClr val="tx2">
                    <a:lumMod val="40000"/>
                    <a:lumOff val="60000"/>
                  </a:schemeClr>
                </a:solidFill>
              </p:grpSpPr>
              <p:sp>
                <p:nvSpPr>
                  <p:cNvPr id="365"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66"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67"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68"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69"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70"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312" name="Isosceles Triangle 103"/>
                <p:cNvSpPr/>
                <p:nvPr/>
              </p:nvSpPr>
              <p:spPr bwMode="auto">
                <a:xfrm rot="5400000">
                  <a:off x="3932530" y="2336933"/>
                  <a:ext cx="423862" cy="387350"/>
                </a:xfrm>
                <a:prstGeom prst="triangle">
                  <a:avLst/>
                </a:prstGeom>
                <a:solidFill>
                  <a:schemeClr val="tx2">
                    <a:lumMod val="40000"/>
                    <a:lumOff val="60000"/>
                  </a:schemeClr>
                </a:solid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FFFFFF"/>
                    </a:solidFill>
                  </a:endParaRPr>
                </a:p>
              </p:txBody>
            </p:sp>
            <p:sp>
              <p:nvSpPr>
                <p:cNvPr id="313" name="Flowchart: Summing Junction 188"/>
                <p:cNvSpPr>
                  <a:spLocks noChangeArrowheads="1"/>
                </p:cNvSpPr>
                <p:nvPr/>
              </p:nvSpPr>
              <p:spPr bwMode="auto">
                <a:xfrm>
                  <a:off x="2658561" y="2325027"/>
                  <a:ext cx="398462" cy="411162"/>
                </a:xfrm>
                <a:prstGeom prst="flowChartSummingJunction">
                  <a:avLst/>
                </a:prstGeom>
                <a:solidFill>
                  <a:schemeClr val="tx2">
                    <a:lumMod val="40000"/>
                    <a:lumOff val="60000"/>
                  </a:schemeClr>
                </a:solid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FFFFFF"/>
                    </a:solidFill>
                    <a:latin typeface="Arial"/>
                    <a:ea typeface="ＭＳ Ｐゴシック" charset="-128"/>
                  </a:endParaRPr>
                </a:p>
              </p:txBody>
            </p:sp>
            <p:cxnSp>
              <p:nvCxnSpPr>
                <p:cNvPr id="314" name="Gewinkelte Verbindung 126"/>
                <p:cNvCxnSpPr>
                  <a:cxnSpLocks noChangeShapeType="1"/>
                  <a:endCxn id="282" idx="1"/>
                </p:cNvCxnSpPr>
                <p:nvPr/>
              </p:nvCxnSpPr>
              <p:spPr bwMode="auto">
                <a:xfrm flipV="1">
                  <a:off x="4325340" y="1917894"/>
                  <a:ext cx="832388" cy="616419"/>
                </a:xfrm>
                <a:prstGeom prst="bentConnector2">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15" name="Flowchart: Process 284"/>
                <p:cNvSpPr/>
                <p:nvPr/>
              </p:nvSpPr>
              <p:spPr bwMode="auto">
                <a:xfrm>
                  <a:off x="1789005" y="1580190"/>
                  <a:ext cx="404582" cy="381081"/>
                </a:xfrm>
                <a:prstGeom prst="flowChartProcess">
                  <a:avLst/>
                </a:prstGeom>
                <a:solidFill>
                  <a:schemeClr val="tx2">
                    <a:lumMod val="40000"/>
                    <a:lumOff val="60000"/>
                  </a:schemeClr>
                </a:solid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cxnSp>
              <p:nvCxnSpPr>
                <p:cNvPr id="316" name="Gerader Verbinder 315"/>
                <p:cNvCxnSpPr>
                  <a:stCxn id="315" idx="1"/>
                </p:cNvCxnSpPr>
                <p:nvPr/>
              </p:nvCxnSpPr>
              <p:spPr bwMode="auto">
                <a:xfrm flipV="1">
                  <a:off x="1789005" y="1770730"/>
                  <a:ext cx="130169" cy="1"/>
                </a:xfrm>
                <a:prstGeom prst="line">
                  <a:avLst/>
                </a:prstGeom>
                <a:solidFill>
                  <a:schemeClr val="tx2">
                    <a:lumMod val="40000"/>
                    <a:lumOff val="60000"/>
                  </a:schemeClr>
                </a:solidFill>
                <a:ln w="9525" cap="flat" cmpd="sng" algn="ctr">
                  <a:solidFill>
                    <a:srgbClr val="000000"/>
                  </a:solidFill>
                  <a:prstDash val="solid"/>
                  <a:round/>
                  <a:headEnd type="none" w="med" len="med"/>
                  <a:tailEnd type="none" w="med" len="med"/>
                </a:ln>
                <a:effectLst/>
                <a:extLst/>
              </p:spPr>
            </p:cxnSp>
            <p:cxnSp>
              <p:nvCxnSpPr>
                <p:cNvPr id="317" name="Gerader Verbinder 316"/>
                <p:cNvCxnSpPr/>
                <p:nvPr/>
              </p:nvCxnSpPr>
              <p:spPr bwMode="auto">
                <a:xfrm>
                  <a:off x="2071252" y="1664461"/>
                  <a:ext cx="122335" cy="3564"/>
                </a:xfrm>
                <a:prstGeom prst="line">
                  <a:avLst/>
                </a:prstGeom>
                <a:solidFill>
                  <a:schemeClr val="tx2">
                    <a:lumMod val="40000"/>
                    <a:lumOff val="60000"/>
                  </a:schemeClr>
                </a:solidFill>
                <a:ln w="9525" cap="flat" cmpd="sng" algn="ctr">
                  <a:solidFill>
                    <a:srgbClr val="000000"/>
                  </a:solidFill>
                  <a:prstDash val="solid"/>
                  <a:round/>
                  <a:headEnd type="none" w="med" len="med"/>
                  <a:tailEnd type="none" w="med" len="med"/>
                </a:ln>
                <a:effectLst/>
                <a:extLst/>
              </p:spPr>
            </p:cxnSp>
            <p:cxnSp>
              <p:nvCxnSpPr>
                <p:cNvPr id="318" name="Gerader Verbinder 317"/>
                <p:cNvCxnSpPr/>
                <p:nvPr/>
              </p:nvCxnSpPr>
              <p:spPr bwMode="auto">
                <a:xfrm>
                  <a:off x="2066414" y="1835005"/>
                  <a:ext cx="122335" cy="3564"/>
                </a:xfrm>
                <a:prstGeom prst="line">
                  <a:avLst/>
                </a:prstGeom>
                <a:solidFill>
                  <a:schemeClr val="tx2">
                    <a:lumMod val="40000"/>
                    <a:lumOff val="60000"/>
                  </a:schemeClr>
                </a:solidFill>
                <a:ln w="9525" cap="flat" cmpd="sng" algn="ctr">
                  <a:solidFill>
                    <a:srgbClr val="000000"/>
                  </a:solidFill>
                  <a:prstDash val="solid"/>
                  <a:round/>
                  <a:headEnd type="none" w="med" len="med"/>
                  <a:tailEnd type="none" w="med" len="med"/>
                </a:ln>
                <a:effectLst/>
                <a:extLst/>
              </p:spPr>
            </p:cxnSp>
            <p:cxnSp>
              <p:nvCxnSpPr>
                <p:cNvPr id="319" name="Gerader Verbinder 318"/>
                <p:cNvCxnSpPr/>
                <p:nvPr/>
              </p:nvCxnSpPr>
              <p:spPr bwMode="auto">
                <a:xfrm flipV="1">
                  <a:off x="1920087" y="1664461"/>
                  <a:ext cx="160334" cy="106709"/>
                </a:xfrm>
                <a:prstGeom prst="line">
                  <a:avLst/>
                </a:prstGeom>
                <a:solidFill>
                  <a:schemeClr val="tx2">
                    <a:lumMod val="40000"/>
                    <a:lumOff val="60000"/>
                  </a:schemeClr>
                </a:solidFill>
                <a:ln w="9525" cap="flat" cmpd="sng" algn="ctr">
                  <a:solidFill>
                    <a:srgbClr val="000000"/>
                  </a:solidFill>
                  <a:prstDash val="solid"/>
                  <a:round/>
                  <a:headEnd type="none" w="med" len="med"/>
                  <a:tailEnd type="none" w="med" len="med"/>
                </a:ln>
                <a:effectLst/>
                <a:extLst/>
              </p:spPr>
            </p:cxnSp>
            <p:cxnSp>
              <p:nvCxnSpPr>
                <p:cNvPr id="320" name="Gerade Verbindung mit Pfeil 28"/>
                <p:cNvCxnSpPr>
                  <a:cxnSpLocks noChangeShapeType="1"/>
                  <a:stCxn id="280" idx="6"/>
                  <a:endCxn id="383" idx="1"/>
                </p:cNvCxnSpPr>
                <p:nvPr/>
              </p:nvCxnSpPr>
              <p:spPr bwMode="auto">
                <a:xfrm>
                  <a:off x="3070896" y="1233648"/>
                  <a:ext cx="226461" cy="265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21" name="Gerade Verbindung mit Pfeil 28"/>
                <p:cNvCxnSpPr>
                  <a:cxnSpLocks noChangeShapeType="1"/>
                  <a:stCxn id="383" idx="3"/>
                  <a:endCxn id="279" idx="3"/>
                </p:cNvCxnSpPr>
                <p:nvPr/>
              </p:nvCxnSpPr>
              <p:spPr bwMode="auto">
                <a:xfrm>
                  <a:off x="3701939" y="1236301"/>
                  <a:ext cx="279496" cy="1407"/>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22" name="Gerade Verbindung mit Pfeil 28"/>
                <p:cNvCxnSpPr>
                  <a:cxnSpLocks noChangeShapeType="1"/>
                  <a:stCxn id="365" idx="3"/>
                  <a:endCxn id="312" idx="3"/>
                </p:cNvCxnSpPr>
                <p:nvPr/>
              </p:nvCxnSpPr>
              <p:spPr bwMode="auto">
                <a:xfrm>
                  <a:off x="3671290" y="2529201"/>
                  <a:ext cx="279496" cy="1407"/>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23" name="Gerade Verbindung mit Pfeil 28"/>
                <p:cNvCxnSpPr>
                  <a:cxnSpLocks noChangeShapeType="1"/>
                  <a:stCxn id="313" idx="6"/>
                  <a:endCxn id="365" idx="1"/>
                </p:cNvCxnSpPr>
                <p:nvPr/>
              </p:nvCxnSpPr>
              <p:spPr bwMode="auto">
                <a:xfrm flipV="1">
                  <a:off x="3057023" y="2529201"/>
                  <a:ext cx="209685" cy="1407"/>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24" name="Gewinkelte Verbindung 126"/>
                <p:cNvCxnSpPr>
                  <a:cxnSpLocks noChangeShapeType="1"/>
                  <a:endCxn id="280" idx="2"/>
                </p:cNvCxnSpPr>
                <p:nvPr/>
              </p:nvCxnSpPr>
              <p:spPr bwMode="auto">
                <a:xfrm flipV="1">
                  <a:off x="2170158" y="1233648"/>
                  <a:ext cx="502276" cy="426789"/>
                </a:xfrm>
                <a:prstGeom prst="bentConnector3">
                  <a:avLst>
                    <a:gd name="adj1" fmla="val 50000"/>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25" name="Gerader Verbinder 324"/>
                <p:cNvCxnSpPr>
                  <a:stCxn id="315" idx="3"/>
                  <a:endCxn id="315" idx="3"/>
                </p:cNvCxnSpPr>
                <p:nvPr/>
              </p:nvCxnSpPr>
              <p:spPr>
                <a:xfrm>
                  <a:off x="2193587" y="177073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Gewinkelte Verbindung 126"/>
                <p:cNvCxnSpPr>
                  <a:cxnSpLocks noChangeShapeType="1"/>
                  <a:stCxn id="315" idx="3"/>
                  <a:endCxn id="313" idx="2"/>
                </p:cNvCxnSpPr>
                <p:nvPr/>
              </p:nvCxnSpPr>
              <p:spPr bwMode="auto">
                <a:xfrm>
                  <a:off x="2193587" y="1770731"/>
                  <a:ext cx="464974" cy="759877"/>
                </a:xfrm>
                <a:prstGeom prst="bentConnector3">
                  <a:avLst>
                    <a:gd name="adj1" fmla="val 50000"/>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27" name="Gerade Verbindung mit Pfeil 28"/>
                <p:cNvCxnSpPr>
                  <a:cxnSpLocks noChangeShapeType="1"/>
                  <a:endCxn id="315" idx="1"/>
                </p:cNvCxnSpPr>
                <p:nvPr/>
              </p:nvCxnSpPr>
              <p:spPr bwMode="auto">
                <a:xfrm flipV="1">
                  <a:off x="1435916" y="1770731"/>
                  <a:ext cx="353089" cy="3362"/>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28" name="Gewinkelte Verbindung 327"/>
                <p:cNvCxnSpPr>
                  <a:stCxn id="274" idx="0"/>
                  <a:endCxn id="313" idx="4"/>
                </p:cNvCxnSpPr>
                <p:nvPr/>
              </p:nvCxnSpPr>
              <p:spPr>
                <a:xfrm rot="5400000" flipH="1" flipV="1">
                  <a:off x="2487927" y="3106054"/>
                  <a:ext cx="739730" cy="12700"/>
                </a:xfrm>
                <a:prstGeom prst="bentConnector3">
                  <a:avLst>
                    <a:gd name="adj1" fmla="val 50000"/>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9" name="Rechteck 328"/>
                <p:cNvSpPr/>
                <p:nvPr/>
              </p:nvSpPr>
              <p:spPr>
                <a:xfrm>
                  <a:off x="1654844" y="291100"/>
                  <a:ext cx="3003147" cy="3901285"/>
                </a:xfrm>
                <a:prstGeom prst="rect">
                  <a:avLst/>
                </a:prstGeom>
                <a:no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de-DE" sz="1600"/>
                </a:p>
              </p:txBody>
            </p:sp>
            <p:cxnSp>
              <p:nvCxnSpPr>
                <p:cNvPr id="330" name="Gewinkelte Verbindung 126"/>
                <p:cNvCxnSpPr>
                  <a:cxnSpLocks noChangeShapeType="1"/>
                </p:cNvCxnSpPr>
                <p:nvPr/>
              </p:nvCxnSpPr>
              <p:spPr bwMode="auto">
                <a:xfrm>
                  <a:off x="9512670" y="1493158"/>
                  <a:ext cx="746741" cy="158077"/>
                </a:xfrm>
                <a:prstGeom prst="bentConnector3">
                  <a:avLst>
                    <a:gd name="adj1" fmla="val 50000"/>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1" name="Gewinkelte Verbindung 126"/>
                <p:cNvCxnSpPr>
                  <a:cxnSpLocks noChangeShapeType="1"/>
                </p:cNvCxnSpPr>
                <p:nvPr/>
              </p:nvCxnSpPr>
              <p:spPr bwMode="auto">
                <a:xfrm flipV="1">
                  <a:off x="9520046" y="2044449"/>
                  <a:ext cx="739365" cy="91944"/>
                </a:xfrm>
                <a:prstGeom prst="bentConnector3">
                  <a:avLst>
                    <a:gd name="adj1" fmla="val 50000"/>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grpSp>
              <p:nvGrpSpPr>
                <p:cNvPr id="332" name="Gruppieren 331"/>
                <p:cNvGrpSpPr/>
                <p:nvPr/>
              </p:nvGrpSpPr>
              <p:grpSpPr>
                <a:xfrm>
                  <a:off x="6313977" y="1962509"/>
                  <a:ext cx="604950" cy="424449"/>
                  <a:chOff x="7368527" y="3206322"/>
                  <a:chExt cx="604950" cy="424449"/>
                </a:xfrm>
              </p:grpSpPr>
              <p:sp>
                <p:nvSpPr>
                  <p:cNvPr id="363" name="Flowchart: Process 284"/>
                  <p:cNvSpPr/>
                  <p:nvPr/>
                </p:nvSpPr>
                <p:spPr bwMode="auto">
                  <a:xfrm>
                    <a:off x="7368527" y="3311384"/>
                    <a:ext cx="604950" cy="216203"/>
                  </a:xfrm>
                  <a:prstGeom prst="flowChartProcess">
                    <a:avLst/>
                  </a:prstGeom>
                  <a:solidFill>
                    <a:schemeClr val="tx2">
                      <a:lumMod val="40000"/>
                      <a:lumOff val="60000"/>
                    </a:schemeClr>
                  </a:solid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cxnSp>
                <p:nvCxnSpPr>
                  <p:cNvPr id="364" name="Gerade Verbindung mit Pfeil 363"/>
                  <p:cNvCxnSpPr/>
                  <p:nvPr/>
                </p:nvCxnSpPr>
                <p:spPr>
                  <a:xfrm flipV="1">
                    <a:off x="7451752" y="3206322"/>
                    <a:ext cx="439499" cy="4244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3" name="Gruppieren 332"/>
                <p:cNvGrpSpPr/>
                <p:nvPr/>
              </p:nvGrpSpPr>
              <p:grpSpPr>
                <a:xfrm>
                  <a:off x="6327615" y="1303164"/>
                  <a:ext cx="604950" cy="424449"/>
                  <a:chOff x="7368527" y="3206322"/>
                  <a:chExt cx="604950" cy="424449"/>
                </a:xfrm>
              </p:grpSpPr>
              <p:sp>
                <p:nvSpPr>
                  <p:cNvPr id="361" name="Flowchart: Process 284"/>
                  <p:cNvSpPr/>
                  <p:nvPr/>
                </p:nvSpPr>
                <p:spPr bwMode="auto">
                  <a:xfrm>
                    <a:off x="7368527" y="3311384"/>
                    <a:ext cx="604950" cy="216203"/>
                  </a:xfrm>
                  <a:prstGeom prst="flowChartProcess">
                    <a:avLst/>
                  </a:prstGeom>
                  <a:solidFill>
                    <a:schemeClr val="tx2">
                      <a:lumMod val="40000"/>
                      <a:lumOff val="60000"/>
                    </a:schemeClr>
                  </a:solid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cxnSp>
                <p:nvCxnSpPr>
                  <p:cNvPr id="362" name="Gerade Verbindung mit Pfeil 361"/>
                  <p:cNvCxnSpPr/>
                  <p:nvPr/>
                </p:nvCxnSpPr>
                <p:spPr>
                  <a:xfrm flipV="1">
                    <a:off x="7451752" y="3206322"/>
                    <a:ext cx="439499" cy="4244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4" name="Gerade Verbindung mit Pfeil 28"/>
                <p:cNvCxnSpPr>
                  <a:cxnSpLocks noChangeShapeType="1"/>
                </p:cNvCxnSpPr>
                <p:nvPr/>
              </p:nvCxnSpPr>
              <p:spPr bwMode="auto">
                <a:xfrm>
                  <a:off x="8653491" y="1525508"/>
                  <a:ext cx="414565" cy="280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5" name="Gerade Verbindung mit Pfeil 28"/>
                <p:cNvCxnSpPr>
                  <a:cxnSpLocks noChangeShapeType="1"/>
                  <a:stCxn id="371" idx="3"/>
                  <a:endCxn id="300" idx="2"/>
                </p:cNvCxnSpPr>
                <p:nvPr/>
              </p:nvCxnSpPr>
              <p:spPr bwMode="auto">
                <a:xfrm flipV="1">
                  <a:off x="8735887" y="2152357"/>
                  <a:ext cx="378320" cy="12755"/>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6" name="Gewinkelte Verbindung 126"/>
                <p:cNvCxnSpPr>
                  <a:cxnSpLocks noChangeShapeType="1"/>
                  <a:stCxn id="283" idx="1"/>
                  <a:endCxn id="361" idx="1"/>
                </p:cNvCxnSpPr>
                <p:nvPr/>
              </p:nvCxnSpPr>
              <p:spPr bwMode="auto">
                <a:xfrm rot="5400000" flipH="1" flipV="1">
                  <a:off x="5919918" y="1363680"/>
                  <a:ext cx="255048" cy="560345"/>
                </a:xfrm>
                <a:prstGeom prst="bentConnector2">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7" name="Gewinkelte Verbindung 126"/>
                <p:cNvCxnSpPr>
                  <a:cxnSpLocks noChangeShapeType="1"/>
                  <a:stCxn id="283" idx="5"/>
                  <a:endCxn id="363" idx="1"/>
                </p:cNvCxnSpPr>
                <p:nvPr/>
              </p:nvCxnSpPr>
              <p:spPr bwMode="auto">
                <a:xfrm rot="16200000" flipH="1">
                  <a:off x="5912056" y="1773752"/>
                  <a:ext cx="257134" cy="546707"/>
                </a:xfrm>
                <a:prstGeom prst="bentConnector2">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38" name="Rechteck 337"/>
                <p:cNvSpPr/>
                <p:nvPr/>
              </p:nvSpPr>
              <p:spPr>
                <a:xfrm>
                  <a:off x="6028441" y="291099"/>
                  <a:ext cx="4161345" cy="3936015"/>
                </a:xfrm>
                <a:prstGeom prst="rect">
                  <a:avLst/>
                </a:prstGeom>
                <a:no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de-DE" sz="1600"/>
                </a:p>
              </p:txBody>
            </p:sp>
            <p:cxnSp>
              <p:nvCxnSpPr>
                <p:cNvPr id="339" name="Gewinkelte Verbindung 264"/>
                <p:cNvCxnSpPr>
                  <a:cxnSpLocks noChangeShapeType="1"/>
                  <a:stCxn id="276" idx="1"/>
                </p:cNvCxnSpPr>
                <p:nvPr/>
              </p:nvCxnSpPr>
              <p:spPr bwMode="auto">
                <a:xfrm rot="10800000">
                  <a:off x="2848417" y="3991309"/>
                  <a:ext cx="3022434" cy="705706"/>
                </a:xfrm>
                <a:prstGeom prst="bentConnector3">
                  <a:avLst>
                    <a:gd name="adj1" fmla="val 99931"/>
                  </a:avLst>
                </a:prstGeom>
                <a:noFill/>
                <a:ln w="19050" algn="ctr">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sp>
              <p:nvSpPr>
                <p:cNvPr id="340" name="Text Box 11"/>
                <p:cNvSpPr txBox="1">
                  <a:spLocks noChangeArrowheads="1"/>
                </p:cNvSpPr>
                <p:nvPr/>
              </p:nvSpPr>
              <p:spPr bwMode="auto">
                <a:xfrm>
                  <a:off x="1506461" y="1286944"/>
                  <a:ext cx="979895" cy="283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smtClean="0">
                      <a:latin typeface="Times New Roman" pitchFamily="18" charset="0"/>
                    </a:rPr>
                    <a:t>Switch</a:t>
                  </a:r>
                  <a:endParaRPr lang="es-ES" altLang="en-US" sz="1100" dirty="0">
                    <a:latin typeface="Times New Roman" pitchFamily="18" charset="0"/>
                  </a:endParaRPr>
                </a:p>
              </p:txBody>
            </p:sp>
            <p:sp>
              <p:nvSpPr>
                <p:cNvPr id="341" name="Rechteck 340"/>
                <p:cNvSpPr/>
                <p:nvPr/>
              </p:nvSpPr>
              <p:spPr>
                <a:xfrm>
                  <a:off x="2458901" y="347713"/>
                  <a:ext cx="1091016" cy="345493"/>
                </a:xfrm>
                <a:prstGeom prst="rect">
                  <a:avLst/>
                </a:prstGeom>
              </p:spPr>
              <p:txBody>
                <a:bodyPr wrap="none">
                  <a:spAutoFit/>
                </a:bodyPr>
                <a:lstStyle/>
                <a:p>
                  <a:r>
                    <a:rPr lang="de-DE" sz="1050" i="0" u="none" strike="noStrike" dirty="0" smtClean="0">
                      <a:solidFill>
                        <a:schemeClr val="tx1"/>
                      </a:solidFill>
                      <a:effectLst/>
                      <a:latin typeface="Arial" panose="020B0604020202020204" pitchFamily="34" charset="0"/>
                    </a:rPr>
                    <a:t>TX Module</a:t>
                  </a:r>
                  <a:endParaRPr lang="de-DE" sz="1050" i="0" u="none" strike="noStrike" dirty="0">
                    <a:solidFill>
                      <a:schemeClr val="tx1"/>
                    </a:solidFill>
                    <a:effectLst/>
                    <a:latin typeface="Arial" panose="020B0604020202020204" pitchFamily="34" charset="0"/>
                  </a:endParaRPr>
                </a:p>
              </p:txBody>
            </p:sp>
            <p:sp>
              <p:nvSpPr>
                <p:cNvPr id="342" name="Rechteck 341"/>
                <p:cNvSpPr/>
                <p:nvPr/>
              </p:nvSpPr>
              <p:spPr>
                <a:xfrm>
                  <a:off x="7622347" y="337175"/>
                  <a:ext cx="1111908" cy="345493"/>
                </a:xfrm>
                <a:prstGeom prst="rect">
                  <a:avLst/>
                </a:prstGeom>
              </p:spPr>
              <p:txBody>
                <a:bodyPr wrap="none">
                  <a:spAutoFit/>
                </a:bodyPr>
                <a:lstStyle/>
                <a:p>
                  <a:r>
                    <a:rPr lang="de-DE" sz="1050" i="0" u="none" strike="noStrike" dirty="0" smtClean="0">
                      <a:solidFill>
                        <a:schemeClr val="tx1"/>
                      </a:solidFill>
                      <a:effectLst/>
                      <a:latin typeface="Arial" panose="020B0604020202020204" pitchFamily="34" charset="0"/>
                    </a:rPr>
                    <a:t>RX Module</a:t>
                  </a:r>
                  <a:endParaRPr lang="de-DE" sz="1050" i="0" u="none" strike="noStrike" dirty="0">
                    <a:solidFill>
                      <a:schemeClr val="tx1"/>
                    </a:solidFill>
                    <a:effectLst/>
                    <a:latin typeface="Arial" panose="020B0604020202020204" pitchFamily="34" charset="0"/>
                  </a:endParaRPr>
                </a:p>
              </p:txBody>
            </p:sp>
            <p:grpSp>
              <p:nvGrpSpPr>
                <p:cNvPr id="343" name="Gruppieren 110"/>
                <p:cNvGrpSpPr/>
                <p:nvPr/>
              </p:nvGrpSpPr>
              <p:grpSpPr bwMode="auto">
                <a:xfrm>
                  <a:off x="2666314" y="2909061"/>
                  <a:ext cx="404582" cy="421740"/>
                  <a:chOff x="5053775" y="1553784"/>
                  <a:chExt cx="404601" cy="408769"/>
                </a:xfrm>
                <a:solidFill>
                  <a:schemeClr val="tx2">
                    <a:lumMod val="40000"/>
                    <a:lumOff val="60000"/>
                  </a:schemeClr>
                </a:solidFill>
              </p:grpSpPr>
              <p:sp>
                <p:nvSpPr>
                  <p:cNvPr id="355"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56"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57"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58"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59"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60"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grpSp>
              <p:nvGrpSpPr>
                <p:cNvPr id="344" name="Gruppieren 110"/>
                <p:cNvGrpSpPr/>
                <p:nvPr/>
              </p:nvGrpSpPr>
              <p:grpSpPr bwMode="auto">
                <a:xfrm>
                  <a:off x="9106119" y="2831297"/>
                  <a:ext cx="404582" cy="421740"/>
                  <a:chOff x="5053775" y="1553784"/>
                  <a:chExt cx="404601" cy="408769"/>
                </a:xfrm>
                <a:solidFill>
                  <a:schemeClr val="tx2">
                    <a:lumMod val="40000"/>
                    <a:lumOff val="60000"/>
                  </a:schemeClr>
                </a:solidFill>
              </p:grpSpPr>
              <p:sp>
                <p:nvSpPr>
                  <p:cNvPr id="349"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50"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51"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52"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53"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54"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345" name="Rechteck 344"/>
                <p:cNvSpPr/>
                <p:nvPr/>
              </p:nvSpPr>
              <p:spPr>
                <a:xfrm>
                  <a:off x="3103671" y="1448231"/>
                  <a:ext cx="1490065" cy="460656"/>
                </a:xfrm>
                <a:prstGeom prst="rect">
                  <a:avLst/>
                </a:prstGeom>
              </p:spPr>
              <p:txBody>
                <a:bodyPr wrap="none">
                  <a:spAutoFit/>
                </a:bodyPr>
                <a:lstStyle/>
                <a:p>
                  <a:r>
                    <a:rPr lang="en-US"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56 - 66 GHz</a:t>
                  </a:r>
                  <a:endParaRPr lang="de-DE" sz="1600" dirty="0">
                    <a:solidFill>
                      <a:schemeClr val="tx1"/>
                    </a:solidFill>
                  </a:endParaRPr>
                </a:p>
              </p:txBody>
            </p:sp>
            <p:sp>
              <p:nvSpPr>
                <p:cNvPr id="346" name="Rechteck 345"/>
                <p:cNvSpPr/>
                <p:nvPr/>
              </p:nvSpPr>
              <p:spPr>
                <a:xfrm>
                  <a:off x="8034735" y="1660345"/>
                  <a:ext cx="1103551" cy="355962"/>
                </a:xfrm>
                <a:prstGeom prst="rect">
                  <a:avLst/>
                </a:prstGeom>
              </p:spPr>
              <p:txBody>
                <a:bodyPr wrap="none">
                  <a:spAutoFit/>
                </a:bodyPr>
                <a:lstStyle/>
                <a:p>
                  <a:r>
                    <a:rPr lang="en-US" sz="11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56 - 66 GHz</a:t>
                  </a:r>
                  <a:endParaRPr lang="de-DE" sz="1100" dirty="0">
                    <a:solidFill>
                      <a:schemeClr val="tx1"/>
                    </a:solidFill>
                  </a:endParaRPr>
                </a:p>
              </p:txBody>
            </p:sp>
            <p:sp>
              <p:nvSpPr>
                <p:cNvPr id="347" name="Text Box 11"/>
                <p:cNvSpPr txBox="1">
                  <a:spLocks noChangeArrowheads="1"/>
                </p:cNvSpPr>
                <p:nvPr/>
              </p:nvSpPr>
              <p:spPr bwMode="auto">
                <a:xfrm>
                  <a:off x="3681471" y="2815934"/>
                  <a:ext cx="979895" cy="6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PA </a:t>
                  </a:r>
                  <a:r>
                    <a:rPr lang="es-ES" altLang="en-US" sz="1100" dirty="0" smtClean="0">
                      <a:latin typeface="Times New Roman" pitchFamily="18" charset="0"/>
                    </a:rPr>
                    <a:t>min.</a:t>
                  </a:r>
                </a:p>
                <a:p>
                  <a:pPr algn="ctr" eaLnBrk="1" hangingPunct="1"/>
                  <a:r>
                    <a:rPr lang="es-ES" altLang="en-US" sz="1100" dirty="0" smtClean="0">
                      <a:latin typeface="Times New Roman" pitchFamily="18" charset="0"/>
                    </a:rPr>
                    <a:t>27 dBm</a:t>
                  </a:r>
                  <a:endParaRPr lang="es-ES" altLang="en-US" sz="1100" dirty="0">
                    <a:latin typeface="Times New Roman" pitchFamily="18" charset="0"/>
                  </a:endParaRPr>
                </a:p>
              </p:txBody>
            </p:sp>
            <p:sp>
              <p:nvSpPr>
                <p:cNvPr id="348" name="Rechteck 347"/>
                <p:cNvSpPr/>
                <p:nvPr/>
              </p:nvSpPr>
              <p:spPr>
                <a:xfrm>
                  <a:off x="6140667" y="2327144"/>
                  <a:ext cx="1024159" cy="586290"/>
                </a:xfrm>
                <a:prstGeom prst="rect">
                  <a:avLst/>
                </a:prstGeom>
              </p:spPr>
              <p:txBody>
                <a:bodyPr wrap="none">
                  <a:spAutoFit/>
                </a:bodyPr>
                <a:lstStyle/>
                <a:p>
                  <a:pPr algn="ctr"/>
                  <a:r>
                    <a:rPr lang="en-US" sz="1100" noProof="0" dirty="0" smtClean="0">
                      <a:solidFill>
                        <a:schemeClr val="tx1"/>
                      </a:solidFill>
                    </a:rPr>
                    <a:t>Step </a:t>
                  </a:r>
                </a:p>
                <a:p>
                  <a:pPr algn="ctr"/>
                  <a:r>
                    <a:rPr lang="en-US" sz="1100" noProof="0" dirty="0" smtClean="0">
                      <a:solidFill>
                        <a:schemeClr val="tx1"/>
                      </a:solidFill>
                    </a:rPr>
                    <a:t>Attenuator</a:t>
                  </a:r>
                </a:p>
              </p:txBody>
            </p:sp>
          </p:grpSp>
          <p:sp>
            <p:nvSpPr>
              <p:cNvPr id="269" name="Text Box 11"/>
              <p:cNvSpPr txBox="1">
                <a:spLocks noChangeArrowheads="1"/>
              </p:cNvSpPr>
              <p:nvPr/>
            </p:nvSpPr>
            <p:spPr bwMode="auto">
              <a:xfrm>
                <a:off x="4745614" y="1451028"/>
                <a:ext cx="866805" cy="438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smtClean="0">
                    <a:latin typeface="Times New Roman" pitchFamily="18" charset="0"/>
                  </a:rPr>
                  <a:t>LNA</a:t>
                </a:r>
              </a:p>
              <a:p>
                <a:pPr algn="ctr"/>
                <a:r>
                  <a:rPr lang="es-ES" altLang="en-US" sz="1100" dirty="0" smtClean="0">
                    <a:latin typeface="Times New Roman" pitchFamily="18" charset="0"/>
                  </a:rPr>
                  <a:t>Gain : 35 dB</a:t>
                </a:r>
              </a:p>
              <a:p>
                <a:pPr algn="ctr"/>
                <a:endParaRPr lang="es-ES" altLang="en-US" sz="1100" dirty="0" smtClean="0">
                  <a:latin typeface="Times New Roman" pitchFamily="18" charset="0"/>
                </a:endParaRPr>
              </a:p>
              <a:p>
                <a:pPr algn="ctr"/>
                <a:endParaRPr lang="es-ES" altLang="en-US" sz="1100" dirty="0">
                  <a:latin typeface="Times New Roman" pitchFamily="18" charset="0"/>
                </a:endParaRPr>
              </a:p>
            </p:txBody>
          </p:sp>
          <p:sp>
            <p:nvSpPr>
              <p:cNvPr id="270" name="Rectangle 39"/>
              <p:cNvSpPr>
                <a:spLocks noChangeArrowheads="1"/>
              </p:cNvSpPr>
              <p:nvPr/>
            </p:nvSpPr>
            <p:spPr bwMode="auto">
              <a:xfrm>
                <a:off x="176447" y="675294"/>
                <a:ext cx="877852" cy="709217"/>
              </a:xfrm>
              <a:prstGeom prst="rect">
                <a:avLst/>
              </a:prstGeom>
              <a:solidFill>
                <a:schemeClr val="tx1">
                  <a:lumMod val="25000"/>
                  <a:lumOff val="75000"/>
                </a:schemeClr>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sz="1050" b="1" dirty="0">
                    <a:latin typeface="Times New Roman" panose="02020603050405020304" pitchFamily="18" charset="0"/>
                    <a:ea typeface="ＭＳ Ｐゴシック" charset="-128"/>
                  </a:rPr>
                  <a:t>UWB </a:t>
                </a:r>
                <a:r>
                  <a:rPr lang="en-GB" sz="1050" b="1" dirty="0" smtClean="0">
                    <a:latin typeface="Times New Roman" panose="02020603050405020304" pitchFamily="18" charset="0"/>
                    <a:ea typeface="ＭＳ Ｐゴシック" charset="-128"/>
                  </a:rPr>
                  <a:t>Sounder TX </a:t>
                </a:r>
              </a:p>
              <a:p>
                <a:pPr algn="ctr" eaLnBrk="1" hangingPunct="1">
                  <a:defRPr/>
                </a:pPr>
                <a:r>
                  <a:rPr lang="en-GB" sz="1000" dirty="0" smtClean="0">
                    <a:latin typeface="Times New Roman" panose="02020603050405020304" pitchFamily="18" charset="0"/>
                    <a:ea typeface="ＭＳ Ｐゴシック" charset="-128"/>
                  </a:rPr>
                  <a:t>0 – 3.5 GHz</a:t>
                </a:r>
                <a:endParaRPr lang="en-GB" sz="1000" dirty="0">
                  <a:latin typeface="Times New Roman" panose="02020603050405020304" pitchFamily="18" charset="0"/>
                  <a:ea typeface="ＭＳ Ｐゴシック" charset="-128"/>
                </a:endParaRPr>
              </a:p>
              <a:p>
                <a:pPr algn="ctr" eaLnBrk="1" hangingPunct="1">
                  <a:defRPr/>
                </a:pPr>
                <a:r>
                  <a:rPr lang="es-ES" sz="1000" dirty="0">
                    <a:latin typeface="Times New Roman" panose="02020603050405020304" pitchFamily="18" charset="0"/>
                    <a:ea typeface="ＭＳ Ｐゴシック" charset="-128"/>
                  </a:rPr>
                  <a:t>3.5 GHz - 10.5 GHz</a:t>
                </a:r>
              </a:p>
            </p:txBody>
          </p:sp>
        </p:grpSp>
        <p:sp>
          <p:nvSpPr>
            <p:cNvPr id="389" name="Text Box 11"/>
            <p:cNvSpPr txBox="1">
              <a:spLocks noChangeArrowheads="1"/>
            </p:cNvSpPr>
            <p:nvPr/>
          </p:nvSpPr>
          <p:spPr bwMode="auto">
            <a:xfrm>
              <a:off x="2693552" y="4227711"/>
              <a:ext cx="1585905" cy="482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1100" dirty="0" smtClean="0">
                  <a:latin typeface="Times New Roman" pitchFamily="18" charset="0"/>
                </a:rPr>
                <a:t>Optical link</a:t>
              </a:r>
              <a:endParaRPr lang="en-US" altLang="en-US" sz="1100" dirty="0">
                <a:latin typeface="Times New Roman" pitchFamily="18" charset="0"/>
              </a:endParaRPr>
            </a:p>
          </p:txBody>
        </p:sp>
        <p:sp>
          <p:nvSpPr>
            <p:cNvPr id="391" name="Text Box 11"/>
            <p:cNvSpPr txBox="1">
              <a:spLocks noChangeArrowheads="1"/>
            </p:cNvSpPr>
            <p:nvPr/>
          </p:nvSpPr>
          <p:spPr bwMode="auto">
            <a:xfrm>
              <a:off x="5905040" y="4227711"/>
              <a:ext cx="1585905" cy="482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1100" dirty="0" smtClean="0">
                  <a:latin typeface="Times New Roman" pitchFamily="18" charset="0"/>
                </a:rPr>
                <a:t>Optical link</a:t>
              </a:r>
              <a:endParaRPr lang="en-US" altLang="en-US" sz="1100" dirty="0">
                <a:latin typeface="Times New Roman" pitchFamily="18" charset="0"/>
              </a:endParaRPr>
            </a:p>
          </p:txBody>
        </p:sp>
      </p:grpSp>
      <p:sp>
        <p:nvSpPr>
          <p:cNvPr id="392" name="Rechteck 391"/>
          <p:cNvSpPr/>
          <p:nvPr/>
        </p:nvSpPr>
        <p:spPr>
          <a:xfrm>
            <a:off x="4676758" y="1415936"/>
            <a:ext cx="785793" cy="430887"/>
          </a:xfrm>
          <a:prstGeom prst="rect">
            <a:avLst/>
          </a:prstGeom>
        </p:spPr>
        <p:txBody>
          <a:bodyPr wrap="none">
            <a:spAutoFit/>
          </a:bodyPr>
          <a:lstStyle/>
          <a:p>
            <a:pPr algn="ctr"/>
            <a:r>
              <a:rPr lang="en-US" sz="1100" noProof="0" dirty="0" smtClean="0">
                <a:solidFill>
                  <a:schemeClr val="tx1"/>
                </a:solidFill>
              </a:rPr>
              <a:t>Step </a:t>
            </a:r>
          </a:p>
          <a:p>
            <a:pPr algn="ctr"/>
            <a:r>
              <a:rPr lang="en-US" sz="1100" noProof="0" dirty="0" smtClean="0">
                <a:solidFill>
                  <a:schemeClr val="tx1"/>
                </a:solidFill>
              </a:rPr>
              <a:t>Attenuator</a:t>
            </a:r>
          </a:p>
        </p:txBody>
      </p:sp>
      <p:sp>
        <p:nvSpPr>
          <p:cNvPr id="127" name="Slide Number Placeholder 126"/>
          <p:cNvSpPr>
            <a:spLocks noGrp="1"/>
          </p:cNvSpPr>
          <p:nvPr>
            <p:ph type="sldNum" idx="12"/>
          </p:nvPr>
        </p:nvSpPr>
        <p:spPr/>
        <p:txBody>
          <a:bodyPr/>
          <a:lstStyle/>
          <a:p>
            <a:r>
              <a:rPr lang="en-GB" smtClean="0"/>
              <a:t>Slide </a:t>
            </a:r>
            <a:fld id="{06B781AF-4CCF-49B0-A572-DE54FBE5D942}" type="slidenum">
              <a:rPr lang="en-GB" smtClean="0"/>
              <a:pPr/>
              <a:t>7</a:t>
            </a:fld>
            <a:endParaRPr lang="en-GB"/>
          </a:p>
        </p:txBody>
      </p:sp>
      <p:sp>
        <p:nvSpPr>
          <p:cNvPr id="128" name="Rechteck 127"/>
          <p:cNvSpPr/>
          <p:nvPr/>
        </p:nvSpPr>
        <p:spPr>
          <a:xfrm>
            <a:off x="2368899" y="2199394"/>
            <a:ext cx="1143262" cy="338554"/>
          </a:xfrm>
          <a:prstGeom prst="rect">
            <a:avLst/>
          </a:prstGeom>
        </p:spPr>
        <p:txBody>
          <a:bodyPr wrap="none">
            <a:spAutoFit/>
          </a:bodyPr>
          <a:lstStyle/>
          <a:p>
            <a:r>
              <a:rPr lang="en-US"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71 - 77 GHz</a:t>
            </a:r>
            <a:endParaRPr lang="de-DE" sz="1600" dirty="0">
              <a:solidFill>
                <a:schemeClr val="tx1"/>
              </a:solidFill>
            </a:endParaRPr>
          </a:p>
        </p:txBody>
      </p:sp>
      <p:sp>
        <p:nvSpPr>
          <p:cNvPr id="130"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2497957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1"/>
            <a:ext cx="7770813" cy="726975"/>
          </a:xfrm>
        </p:spPr>
        <p:txBody>
          <a:bodyPr/>
          <a:lstStyle/>
          <a:p>
            <a:r>
              <a:rPr lang="en-US" dirty="0" smtClean="0"/>
              <a:t>Entrance Hall Scenario</a:t>
            </a:r>
            <a:endParaRPr lang="en-US"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1556792"/>
            <a:ext cx="3137172" cy="4705758"/>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6" name="Inhaltsplatzhalter 2"/>
          <p:cNvSpPr txBox="1">
            <a:spLocks/>
          </p:cNvSpPr>
          <p:nvPr/>
        </p:nvSpPr>
        <p:spPr bwMode="auto">
          <a:xfrm>
            <a:off x="4599593" y="1484784"/>
            <a:ext cx="4032448" cy="456902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GB" kern="0" dirty="0" smtClean="0"/>
              <a:t>Dimensions: </a:t>
            </a:r>
          </a:p>
          <a:p>
            <a:r>
              <a:rPr lang="en-GB" kern="0" dirty="0" smtClean="0"/>
              <a:t>7 x 25m x 9m</a:t>
            </a:r>
          </a:p>
          <a:p>
            <a:pPr>
              <a:buFont typeface="Arial" panose="020B0604020202020204" pitchFamily="34" charset="0"/>
              <a:buChar char="•"/>
            </a:pPr>
            <a:r>
              <a:rPr lang="en-GB" kern="0" dirty="0" smtClean="0"/>
              <a:t>Glass, concrete and metal</a:t>
            </a:r>
          </a:p>
          <a:p>
            <a:pPr>
              <a:buFont typeface="Arial" panose="020B0604020202020204" pitchFamily="34" charset="0"/>
              <a:buChar char="•"/>
            </a:pPr>
            <a:r>
              <a:rPr lang="en-GB" kern="0" dirty="0" smtClean="0"/>
              <a:t>3 different floors</a:t>
            </a:r>
          </a:p>
          <a:p>
            <a:endParaRPr lang="en-GB" kern="0" dirty="0"/>
          </a:p>
        </p:txBody>
      </p:sp>
      <p:sp>
        <p:nvSpPr>
          <p:cNvPr id="7"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270498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8" name="Content Placeholder 2"/>
          <p:cNvSpPr>
            <a:spLocks noGrp="1"/>
          </p:cNvSpPr>
          <p:nvPr>
            <p:ph idx="1"/>
          </p:nvPr>
        </p:nvSpPr>
        <p:spPr>
          <a:xfrm>
            <a:off x="509426" y="1561310"/>
            <a:ext cx="4884760" cy="4953000"/>
          </a:xfrm>
        </p:spPr>
        <p:txBody>
          <a:bodyPr/>
          <a:lstStyle/>
          <a:p>
            <a:pPr marL="0" indent="0">
              <a:buNone/>
            </a:pPr>
            <a:r>
              <a:rPr lang="en-US" sz="1800" b="1" dirty="0" smtClean="0">
                <a:solidFill>
                  <a:schemeClr val="tx1"/>
                </a:solidFill>
              </a:rPr>
              <a:t>Entrance Hall of </a:t>
            </a:r>
            <a:r>
              <a:rPr lang="en-US" sz="1800" b="1" dirty="0" err="1" smtClean="0">
                <a:solidFill>
                  <a:schemeClr val="tx1"/>
                </a:solidFill>
              </a:rPr>
              <a:t>Zuse</a:t>
            </a:r>
            <a:r>
              <a:rPr lang="en-US" sz="1800" b="1" dirty="0" smtClean="0">
                <a:solidFill>
                  <a:schemeClr val="tx1"/>
                </a:solidFill>
              </a:rPr>
              <a:t> – </a:t>
            </a:r>
            <a:r>
              <a:rPr lang="en-US" sz="1800" b="1" dirty="0" err="1" smtClean="0">
                <a:solidFill>
                  <a:schemeClr val="tx1"/>
                </a:solidFill>
              </a:rPr>
              <a:t>Bau</a:t>
            </a:r>
            <a:r>
              <a:rPr lang="en-US" sz="1800" b="1" dirty="0" smtClean="0">
                <a:solidFill>
                  <a:schemeClr val="tx1"/>
                </a:solidFill>
              </a:rPr>
              <a:t>  at TU </a:t>
            </a:r>
            <a:r>
              <a:rPr lang="en-US" sz="1800" b="1" dirty="0" err="1" smtClean="0">
                <a:solidFill>
                  <a:schemeClr val="tx1"/>
                </a:solidFill>
              </a:rPr>
              <a:t>Ilmenau</a:t>
            </a:r>
            <a:endParaRPr lang="en-US" sz="1800" b="1" dirty="0" smtClean="0">
              <a:solidFill>
                <a:schemeClr val="tx1"/>
              </a:solidFill>
            </a:endParaRPr>
          </a:p>
          <a:p>
            <a:r>
              <a:rPr lang="en-US" sz="1800" dirty="0" smtClean="0">
                <a:solidFill>
                  <a:schemeClr val="tx1"/>
                </a:solidFill>
              </a:rPr>
              <a:t>3 </a:t>
            </a:r>
            <a:r>
              <a:rPr lang="en-US" sz="1800" dirty="0" err="1" smtClean="0">
                <a:solidFill>
                  <a:schemeClr val="tx1"/>
                </a:solidFill>
              </a:rPr>
              <a:t>Tx</a:t>
            </a:r>
            <a:r>
              <a:rPr lang="en-US" sz="1800" dirty="0" smtClean="0">
                <a:solidFill>
                  <a:schemeClr val="tx1"/>
                </a:solidFill>
              </a:rPr>
              <a:t> Positions (1 </a:t>
            </a:r>
            <a:r>
              <a:rPr lang="en-US" sz="1800" dirty="0" err="1" smtClean="0">
                <a:solidFill>
                  <a:schemeClr val="tx1"/>
                </a:solidFill>
              </a:rPr>
              <a:t>Tx</a:t>
            </a:r>
            <a:r>
              <a:rPr lang="en-US" sz="1800" dirty="0" smtClean="0">
                <a:solidFill>
                  <a:schemeClr val="tx1"/>
                </a:solidFill>
              </a:rPr>
              <a:t> in the ground floor)</a:t>
            </a:r>
          </a:p>
          <a:p>
            <a:r>
              <a:rPr lang="en-US" sz="1800" dirty="0" smtClean="0">
                <a:solidFill>
                  <a:schemeClr val="tx1"/>
                </a:solidFill>
              </a:rPr>
              <a:t>9 Rx Positions (all in the ground floor)</a:t>
            </a:r>
          </a:p>
          <a:p>
            <a:pPr marL="0" indent="0">
              <a:buNone/>
            </a:pPr>
            <a:endParaRPr lang="en-US" sz="1800" dirty="0" smtClean="0">
              <a:solidFill>
                <a:srgbClr val="003359"/>
              </a:solidFill>
            </a:endParaRPr>
          </a:p>
          <a:p>
            <a:endParaRPr lang="en-US" sz="1800" dirty="0" smtClean="0">
              <a:solidFill>
                <a:srgbClr val="003359"/>
              </a:solidFill>
            </a:endParaRPr>
          </a:p>
          <a:p>
            <a:endParaRPr lang="en-US" sz="1800" dirty="0" smtClean="0">
              <a:solidFill>
                <a:srgbClr val="003359"/>
              </a:solidFill>
            </a:endParaRPr>
          </a:p>
          <a:p>
            <a:endParaRPr lang="en-US" sz="1800" dirty="0">
              <a:solidFill>
                <a:srgbClr val="003359"/>
              </a:solidFill>
            </a:endParaRPr>
          </a:p>
        </p:txBody>
      </p:sp>
      <p:sp>
        <p:nvSpPr>
          <p:cNvPr id="9" name="Title 8"/>
          <p:cNvSpPr>
            <a:spLocks noGrp="1" noChangeArrowheads="1"/>
          </p:cNvSpPr>
          <p:nvPr>
            <p:ph type="title"/>
          </p:nvPr>
        </p:nvSpPr>
        <p:spPr bwMode="auto">
          <a:xfrm>
            <a:off x="539552" y="875510"/>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dirty="0" err="1">
                <a:solidFill>
                  <a:schemeClr val="tx1"/>
                </a:solidFill>
              </a:rPr>
              <a:t>Entrance</a:t>
            </a:r>
            <a:r>
              <a:rPr lang="de-DE" dirty="0">
                <a:solidFill>
                  <a:schemeClr val="tx1"/>
                </a:solidFill>
              </a:rPr>
              <a:t> Hall Scenario</a:t>
            </a:r>
            <a:endParaRPr lang="de-DE" b="1" dirty="0">
              <a:solidFill>
                <a:schemeClr val="tx1"/>
              </a:solidFill>
            </a:endParaRPr>
          </a:p>
        </p:txBody>
      </p:sp>
      <p:pic>
        <p:nvPicPr>
          <p:cNvPr id="10" name="Picture 1"/>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tretch>
            <a:fillRect/>
          </a:stretch>
        </p:blipFill>
        <p:spPr>
          <a:xfrm>
            <a:off x="5394186" y="1119191"/>
            <a:ext cx="3454400" cy="5181600"/>
          </a:xfrm>
          <a:prstGeom prst="rect">
            <a:avLst/>
          </a:prstGeom>
        </p:spPr>
      </p:pic>
      <p:sp>
        <p:nvSpPr>
          <p:cNvPr id="11" name="Ellipse 18"/>
          <p:cNvSpPr/>
          <p:nvPr/>
        </p:nvSpPr>
        <p:spPr bwMode="auto">
          <a:xfrm>
            <a:off x="7139397" y="4304510"/>
            <a:ext cx="237438" cy="221267"/>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12" name="Textfeld 11"/>
          <p:cNvSpPr txBox="1"/>
          <p:nvPr/>
        </p:nvSpPr>
        <p:spPr>
          <a:xfrm>
            <a:off x="7473752" y="4304510"/>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Tx 1</a:t>
            </a:r>
            <a:endParaRPr lang="en-GB" sz="1200" dirty="0">
              <a:solidFill>
                <a:srgbClr val="FF7900"/>
              </a:solidFill>
              <a:effectLst/>
              <a:latin typeface="Times New Roman"/>
              <a:ea typeface="SimSun"/>
            </a:endParaRPr>
          </a:p>
        </p:txBody>
      </p:sp>
      <p:sp>
        <p:nvSpPr>
          <p:cNvPr id="13" name="Ellipse 18"/>
          <p:cNvSpPr/>
          <p:nvPr/>
        </p:nvSpPr>
        <p:spPr bwMode="auto">
          <a:xfrm>
            <a:off x="7934958" y="5980911"/>
            <a:ext cx="300793" cy="1524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14" name="Ellipse 18"/>
          <p:cNvSpPr/>
          <p:nvPr/>
        </p:nvSpPr>
        <p:spPr bwMode="auto">
          <a:xfrm>
            <a:off x="7156021" y="5530638"/>
            <a:ext cx="317731" cy="1008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15" name="Ellipse 18"/>
          <p:cNvSpPr/>
          <p:nvPr/>
        </p:nvSpPr>
        <p:spPr bwMode="auto">
          <a:xfrm>
            <a:off x="6514175" y="5295110"/>
            <a:ext cx="273777" cy="762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16" name="Ellipse 18"/>
          <p:cNvSpPr/>
          <p:nvPr/>
        </p:nvSpPr>
        <p:spPr bwMode="auto">
          <a:xfrm>
            <a:off x="6084717" y="5066510"/>
            <a:ext cx="246035" cy="762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17" name="Textfeld 11"/>
          <p:cNvSpPr txBox="1"/>
          <p:nvPr/>
        </p:nvSpPr>
        <p:spPr>
          <a:xfrm>
            <a:off x="8079343" y="5631437"/>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1</a:t>
            </a:r>
            <a:endParaRPr lang="en-GB" sz="1200" dirty="0">
              <a:solidFill>
                <a:srgbClr val="FF7900"/>
              </a:solidFill>
              <a:effectLst/>
              <a:latin typeface="Times New Roman"/>
              <a:ea typeface="SimSun"/>
            </a:endParaRPr>
          </a:p>
        </p:txBody>
      </p:sp>
      <p:sp>
        <p:nvSpPr>
          <p:cNvPr id="18" name="Textfeld 11"/>
          <p:cNvSpPr txBox="1"/>
          <p:nvPr/>
        </p:nvSpPr>
        <p:spPr>
          <a:xfrm>
            <a:off x="7192538" y="5599910"/>
            <a:ext cx="627309"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2</a:t>
            </a:r>
            <a:endParaRPr lang="en-GB" sz="1200" dirty="0">
              <a:solidFill>
                <a:srgbClr val="FF7900"/>
              </a:solidFill>
              <a:effectLst/>
              <a:latin typeface="Times New Roman"/>
              <a:ea typeface="SimSun"/>
            </a:endParaRPr>
          </a:p>
        </p:txBody>
      </p:sp>
      <p:sp>
        <p:nvSpPr>
          <p:cNvPr id="19" name="Textfeld 11"/>
          <p:cNvSpPr txBox="1"/>
          <p:nvPr/>
        </p:nvSpPr>
        <p:spPr>
          <a:xfrm>
            <a:off x="6474903" y="5316596"/>
            <a:ext cx="638169"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3</a:t>
            </a:r>
            <a:endParaRPr lang="en-GB" sz="1200" dirty="0">
              <a:solidFill>
                <a:srgbClr val="FF7900"/>
              </a:solidFill>
              <a:effectLst/>
              <a:latin typeface="Times New Roman"/>
              <a:ea typeface="SimSun"/>
            </a:endParaRPr>
          </a:p>
        </p:txBody>
      </p:sp>
      <p:sp>
        <p:nvSpPr>
          <p:cNvPr id="20" name="Textfeld 11"/>
          <p:cNvSpPr txBox="1"/>
          <p:nvPr/>
        </p:nvSpPr>
        <p:spPr>
          <a:xfrm>
            <a:off x="6455346" y="4484652"/>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14</a:t>
            </a:r>
            <a:endParaRPr lang="en-GB" sz="1200" dirty="0">
              <a:solidFill>
                <a:srgbClr val="FF7900"/>
              </a:solidFill>
              <a:effectLst/>
              <a:latin typeface="Times New Roman"/>
              <a:ea typeface="SimSun"/>
            </a:endParaRPr>
          </a:p>
        </p:txBody>
      </p:sp>
      <p:sp>
        <p:nvSpPr>
          <p:cNvPr id="21" name="Textfeld 11"/>
          <p:cNvSpPr txBox="1"/>
          <p:nvPr/>
        </p:nvSpPr>
        <p:spPr>
          <a:xfrm>
            <a:off x="5728649" y="4759052"/>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4</a:t>
            </a:r>
            <a:endParaRPr lang="en-GB" sz="1200" dirty="0">
              <a:solidFill>
                <a:srgbClr val="FF7900"/>
              </a:solidFill>
              <a:effectLst/>
              <a:latin typeface="Times New Roman"/>
              <a:ea typeface="SimSun"/>
            </a:endParaRPr>
          </a:p>
        </p:txBody>
      </p:sp>
      <p:sp>
        <p:nvSpPr>
          <p:cNvPr id="22" name="Ellipse 18"/>
          <p:cNvSpPr/>
          <p:nvPr/>
        </p:nvSpPr>
        <p:spPr bwMode="auto">
          <a:xfrm>
            <a:off x="6661071" y="5001325"/>
            <a:ext cx="246035" cy="762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pic>
        <p:nvPicPr>
          <p:cNvPr id="23" name="Grafik 1" descr="\\vinson.rz.tu-ilmenau.de\FG_EMT\projects\ongoing\mmWaveHuawei\measurements\2015-02_03-27_2-Zusebau_Ground_Floor\photos\DSCN4971.JPG"/>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539552" y="2780928"/>
            <a:ext cx="4701463" cy="3519863"/>
          </a:xfrm>
          <a:prstGeom prst="rect">
            <a:avLst/>
          </a:prstGeom>
          <a:noFill/>
          <a:ln>
            <a:noFill/>
          </a:ln>
        </p:spPr>
      </p:pic>
      <p:sp>
        <p:nvSpPr>
          <p:cNvPr id="24" name="Ellipse 18"/>
          <p:cNvSpPr/>
          <p:nvPr/>
        </p:nvSpPr>
        <p:spPr bwMode="auto">
          <a:xfrm>
            <a:off x="1080967" y="5212189"/>
            <a:ext cx="300793" cy="1524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25" name="Textfeld 11"/>
          <p:cNvSpPr txBox="1"/>
          <p:nvPr/>
        </p:nvSpPr>
        <p:spPr>
          <a:xfrm>
            <a:off x="1225352" y="4862715"/>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9</a:t>
            </a:r>
            <a:endParaRPr lang="en-GB" sz="1200" dirty="0">
              <a:solidFill>
                <a:srgbClr val="FF7900"/>
              </a:solidFill>
              <a:effectLst/>
              <a:latin typeface="Times New Roman"/>
              <a:ea typeface="SimSun"/>
            </a:endParaRPr>
          </a:p>
        </p:txBody>
      </p:sp>
      <p:sp>
        <p:nvSpPr>
          <p:cNvPr id="26" name="Ellipse 18"/>
          <p:cNvSpPr/>
          <p:nvPr/>
        </p:nvSpPr>
        <p:spPr bwMode="auto">
          <a:xfrm>
            <a:off x="890889" y="4983909"/>
            <a:ext cx="300793" cy="1524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27" name="Textfeld 11"/>
          <p:cNvSpPr txBox="1"/>
          <p:nvPr/>
        </p:nvSpPr>
        <p:spPr>
          <a:xfrm>
            <a:off x="1035274" y="4634435"/>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10</a:t>
            </a:r>
            <a:endParaRPr lang="en-GB" sz="1200" dirty="0">
              <a:solidFill>
                <a:srgbClr val="FF7900"/>
              </a:solidFill>
              <a:effectLst/>
              <a:latin typeface="Times New Roman"/>
              <a:ea typeface="SimSun"/>
            </a:endParaRPr>
          </a:p>
        </p:txBody>
      </p:sp>
      <p:sp>
        <p:nvSpPr>
          <p:cNvPr id="28" name="Ellipse 18"/>
          <p:cNvSpPr/>
          <p:nvPr/>
        </p:nvSpPr>
        <p:spPr bwMode="auto">
          <a:xfrm>
            <a:off x="3958276" y="5142917"/>
            <a:ext cx="317731" cy="1008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29" name="Textfeld 11"/>
          <p:cNvSpPr txBox="1"/>
          <p:nvPr/>
        </p:nvSpPr>
        <p:spPr>
          <a:xfrm>
            <a:off x="3994793" y="5212189"/>
            <a:ext cx="627309"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2</a:t>
            </a:r>
            <a:endParaRPr lang="en-GB" sz="1200" dirty="0">
              <a:solidFill>
                <a:srgbClr val="FF7900"/>
              </a:solidFill>
              <a:effectLst/>
              <a:latin typeface="Times New Roman"/>
              <a:ea typeface="SimSun"/>
            </a:endParaRPr>
          </a:p>
        </p:txBody>
      </p:sp>
      <p:sp>
        <p:nvSpPr>
          <p:cNvPr id="30" name="Ellipse 18"/>
          <p:cNvSpPr/>
          <p:nvPr/>
        </p:nvSpPr>
        <p:spPr bwMode="auto">
          <a:xfrm>
            <a:off x="4882952" y="5523390"/>
            <a:ext cx="300793" cy="152400"/>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31" name="Textfeld 11"/>
          <p:cNvSpPr txBox="1"/>
          <p:nvPr/>
        </p:nvSpPr>
        <p:spPr>
          <a:xfrm>
            <a:off x="4355118" y="5606545"/>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smtClean="0">
                <a:solidFill>
                  <a:srgbClr val="FF7900"/>
                </a:solidFill>
                <a:effectLst/>
                <a:latin typeface="Arial"/>
                <a:ea typeface="MS PGothic"/>
                <a:cs typeface="Times New Roman"/>
              </a:rPr>
              <a:t>Rx 1</a:t>
            </a:r>
            <a:endParaRPr lang="en-GB" sz="1200" dirty="0">
              <a:solidFill>
                <a:srgbClr val="FF7900"/>
              </a:solidFill>
              <a:effectLst/>
              <a:latin typeface="Times New Roman"/>
              <a:ea typeface="SimSun"/>
            </a:endParaRPr>
          </a:p>
        </p:txBody>
      </p:sp>
      <p:sp>
        <p:nvSpPr>
          <p:cNvPr id="32" name="Ellipse 18"/>
          <p:cNvSpPr/>
          <p:nvPr/>
        </p:nvSpPr>
        <p:spPr bwMode="auto">
          <a:xfrm>
            <a:off x="7104369" y="3165923"/>
            <a:ext cx="237438" cy="221267"/>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33" name="Ellipse 18"/>
          <p:cNvSpPr/>
          <p:nvPr/>
        </p:nvSpPr>
        <p:spPr bwMode="auto">
          <a:xfrm>
            <a:off x="7068745" y="2072897"/>
            <a:ext cx="237438" cy="221267"/>
          </a:xfrm>
          <a:prstGeom prst="ellipse">
            <a:avLst/>
          </a:prstGeom>
          <a:solidFill>
            <a:srgbClr val="FF7900"/>
          </a:solidFill>
          <a:ln>
            <a:solidFill>
              <a:srgbClr val="FF79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a:lnSpc>
                <a:spcPct val="115000"/>
              </a:lnSpc>
              <a:spcBef>
                <a:spcPts val="0"/>
              </a:spcBef>
              <a:spcAft>
                <a:spcPts val="1000"/>
              </a:spcAft>
            </a:pPr>
            <a:r>
              <a:rPr lang="de-DE" sz="1100" dirty="0">
                <a:effectLst/>
                <a:ea typeface="Times New Roman"/>
                <a:cs typeface="Times New Roman"/>
              </a:rPr>
              <a:t> </a:t>
            </a:r>
            <a:endParaRPr lang="en-GB" sz="1100" dirty="0">
              <a:effectLst/>
              <a:ea typeface="Calibri"/>
              <a:cs typeface="Times New Roman"/>
            </a:endParaRPr>
          </a:p>
        </p:txBody>
      </p:sp>
      <p:sp>
        <p:nvSpPr>
          <p:cNvPr id="34" name="Textfeld 11"/>
          <p:cNvSpPr txBox="1"/>
          <p:nvPr/>
        </p:nvSpPr>
        <p:spPr>
          <a:xfrm>
            <a:off x="7258116" y="2043824"/>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err="1" smtClean="0">
                <a:solidFill>
                  <a:srgbClr val="FF7900"/>
                </a:solidFill>
                <a:effectLst/>
                <a:latin typeface="Arial"/>
                <a:ea typeface="MS PGothic"/>
                <a:cs typeface="Times New Roman"/>
              </a:rPr>
              <a:t>Tx</a:t>
            </a:r>
            <a:r>
              <a:rPr lang="de-DE" sz="1600" kern="1200" dirty="0" smtClean="0">
                <a:solidFill>
                  <a:srgbClr val="FF7900"/>
                </a:solidFill>
                <a:effectLst/>
                <a:latin typeface="Arial"/>
                <a:ea typeface="MS PGothic"/>
                <a:cs typeface="Times New Roman"/>
              </a:rPr>
              <a:t> 3</a:t>
            </a:r>
            <a:endParaRPr lang="en-GB" sz="1200" dirty="0">
              <a:solidFill>
                <a:srgbClr val="FF7900"/>
              </a:solidFill>
              <a:effectLst/>
              <a:latin typeface="Times New Roman"/>
              <a:ea typeface="SimSun"/>
            </a:endParaRPr>
          </a:p>
        </p:txBody>
      </p:sp>
      <p:sp>
        <p:nvSpPr>
          <p:cNvPr id="35" name="Textfeld 11"/>
          <p:cNvSpPr txBox="1"/>
          <p:nvPr/>
        </p:nvSpPr>
        <p:spPr>
          <a:xfrm>
            <a:off x="7376835" y="3146393"/>
            <a:ext cx="922414" cy="394788"/>
          </a:xfrm>
          <a:prstGeom prst="rect">
            <a:avLst/>
          </a:prstGeom>
          <a:noFill/>
        </p:spPr>
        <p:txBody>
          <a:bodyPr wrap="square" rtlCol="0">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eaLnBrk="0" fontAlgn="base" hangingPunct="0">
              <a:spcBef>
                <a:spcPts val="0"/>
              </a:spcBef>
              <a:spcAft>
                <a:spcPts val="0"/>
              </a:spcAft>
            </a:pPr>
            <a:r>
              <a:rPr lang="de-DE" sz="1600" kern="1200" dirty="0" err="1" smtClean="0">
                <a:solidFill>
                  <a:srgbClr val="FF7900"/>
                </a:solidFill>
                <a:effectLst/>
                <a:latin typeface="Arial"/>
                <a:ea typeface="MS PGothic"/>
                <a:cs typeface="Times New Roman"/>
              </a:rPr>
              <a:t>Tx</a:t>
            </a:r>
            <a:r>
              <a:rPr lang="de-DE" sz="1600" kern="1200" dirty="0" smtClean="0">
                <a:solidFill>
                  <a:srgbClr val="FF7900"/>
                </a:solidFill>
                <a:effectLst/>
                <a:latin typeface="Arial"/>
                <a:ea typeface="MS PGothic"/>
                <a:cs typeface="Times New Roman"/>
              </a:rPr>
              <a:t> 2</a:t>
            </a:r>
            <a:endParaRPr lang="en-GB" sz="1200" dirty="0">
              <a:solidFill>
                <a:srgbClr val="FF7900"/>
              </a:solidFill>
              <a:effectLst/>
              <a:latin typeface="Times New Roman"/>
              <a:ea typeface="SimSun"/>
            </a:endParaRPr>
          </a:p>
        </p:txBody>
      </p:sp>
      <p:sp>
        <p:nvSpPr>
          <p:cNvPr id="36" name="Date Placeholder 3"/>
          <p:cNvSpPr>
            <a:spLocks noGrp="1"/>
          </p:cNvSpPr>
          <p:nvPr>
            <p:ph type="dt" idx="4294967295"/>
          </p:nvPr>
        </p:nvSpPr>
        <p:spPr>
          <a:xfrm>
            <a:off x="683568" y="260648"/>
            <a:ext cx="2303451" cy="273050"/>
          </a:xfrm>
          <a:prstGeom prst="rect">
            <a:avLst/>
          </a:prstGeom>
        </p:spPr>
        <p:txBody>
          <a:bodyPr/>
          <a:lstStyle/>
          <a:p>
            <a:r>
              <a:rPr lang="en-US" altLang="zh-CN" sz="1800" b="1" dirty="0" smtClean="0">
                <a:solidFill>
                  <a:schemeClr val="tx1"/>
                </a:solidFill>
              </a:rPr>
              <a:t>Mar 2016</a:t>
            </a:r>
            <a:endParaRPr lang="en-GB" sz="1800" b="1" dirty="0">
              <a:solidFill>
                <a:schemeClr val="tx1"/>
              </a:solidFill>
            </a:endParaRPr>
          </a:p>
        </p:txBody>
      </p:sp>
    </p:spTree>
    <p:extLst>
      <p:ext uri="{BB962C8B-B14F-4D97-AF65-F5344CB8AC3E}">
        <p14:creationId xmlns:p14="http://schemas.microsoft.com/office/powerpoint/2010/main" xmlns="" val="373017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23</TotalTime>
  <Words>1793</Words>
  <Application>Microsoft Office PowerPoint</Application>
  <PresentationFormat>On-screen Show (4:3)</PresentationFormat>
  <Paragraphs>626</Paragraphs>
  <Slides>27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802-11-Submission</vt:lpstr>
      <vt:lpstr>Picture</vt:lpstr>
      <vt:lpstr>Characterization of Polarimetric Scattering Effects for 802.11ay Channel Modelling</vt:lpstr>
      <vt:lpstr>Abstract</vt:lpstr>
      <vt:lpstr>Outline</vt:lpstr>
      <vt:lpstr>Motivation</vt:lpstr>
      <vt:lpstr>Requirements for the TG.ay channel model</vt:lpstr>
      <vt:lpstr>Slide 6</vt:lpstr>
      <vt:lpstr> Dual Polarimetric Ultra-Wideband Channel Sounder (DP-UMCS)</vt:lpstr>
      <vt:lpstr>Entrance Hall Scenario</vt:lpstr>
      <vt:lpstr>Entrance Hall Scenario</vt:lpstr>
      <vt:lpstr>Measurement Set-Up</vt:lpstr>
      <vt:lpstr>Data Pre-processing</vt:lpstr>
      <vt:lpstr>Synthetic omni-directional total received energy per Rx position</vt:lpstr>
      <vt:lpstr>Slide 13</vt:lpstr>
      <vt:lpstr>List of  channel parameters of the Zusebau Entrance Hall scenario at 60 GHz (2)</vt:lpstr>
      <vt:lpstr>Conclusion of the Measurements</vt:lpstr>
      <vt:lpstr>Slide 16</vt:lpstr>
      <vt:lpstr>Impact of the Antenna Pattern (1)</vt:lpstr>
      <vt:lpstr>Impact of the Antenna Pattern (2)</vt:lpstr>
      <vt:lpstr>Impact of the Antenna Pattern (3)</vt:lpstr>
      <vt:lpstr>Impact of the Antenna Pattern (4)</vt:lpstr>
      <vt:lpstr>Conclusion 60 GHz vs. 70 GHz</vt:lpstr>
      <vt:lpstr>Slide 22</vt:lpstr>
      <vt:lpstr>Measurement Goals</vt:lpstr>
      <vt:lpstr>Measurement Objects of Interest</vt:lpstr>
      <vt:lpstr>Measurement Setup</vt:lpstr>
      <vt:lpstr>60 GHz dual pol. Scattering Measurements Setup</vt:lpstr>
      <vt:lpstr>Conclusion/Discussion</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Robert Müller, Stephan H;Diego Dupleich, Reiner Thomä</dc:creator>
  <cp:lastModifiedBy>yx</cp:lastModifiedBy>
  <cp:revision>1126</cp:revision>
  <cp:lastPrinted>1601-01-01T00:00:00Z</cp:lastPrinted>
  <dcterms:created xsi:type="dcterms:W3CDTF">2014-10-16T10:58:26Z</dcterms:created>
  <dcterms:modified xsi:type="dcterms:W3CDTF">2016-03-14T05:51:06Z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1457934329</vt:lpwstr>
  </property>
</Properties>
</file>