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1" r:id="rId3"/>
    <p:sldId id="375" r:id="rId4"/>
    <p:sldId id="345" r:id="rId5"/>
    <p:sldId id="356" r:id="rId6"/>
    <p:sldId id="374" r:id="rId7"/>
    <p:sldId id="353" r:id="rId8"/>
    <p:sldId id="354" r:id="rId9"/>
    <p:sldId id="376" r:id="rId10"/>
    <p:sldId id="377" r:id="rId11"/>
    <p:sldId id="379" r:id="rId12"/>
    <p:sldId id="380" r:id="rId13"/>
    <p:sldId id="381" r:id="rId14"/>
    <p:sldId id="360" r:id="rId15"/>
    <p:sldId id="382" r:id="rId16"/>
    <p:sldId id="332" r:id="rId17"/>
    <p:sldId id="264" r:id="rId18"/>
    <p:sldId id="363" r:id="rId19"/>
    <p:sldId id="365" r:id="rId20"/>
    <p:sldId id="366" r:id="rId21"/>
    <p:sldId id="367" r:id="rId22"/>
    <p:sldId id="341" r:id="rId23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x" initials="YX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BAE18F"/>
    <a:srgbClr val="4F81BD"/>
    <a:srgbClr val="D0D8E8"/>
    <a:srgbClr val="E9EDF4"/>
    <a:srgbClr val="00CCFF"/>
    <a:srgbClr val="FF00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53" autoAdjust="0"/>
    <p:restoredTop sz="96628" autoAdjust="0"/>
  </p:normalViewPr>
  <p:slideViewPr>
    <p:cSldViewPr>
      <p:cViewPr varScale="1">
        <p:scale>
          <a:sx n="82" d="100"/>
          <a:sy n="82" d="100"/>
        </p:scale>
        <p:origin x="-139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222" y="382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08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44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22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04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Kun </a:t>
            </a:r>
            <a:r>
              <a:rPr lang="en-GB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4648200" y="304800"/>
            <a:ext cx="3852890" cy="325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802.11-16-0392r0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__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>
                <a:solidFill>
                  <a:schemeClr val="tx1"/>
                </a:solidFill>
              </a:rPr>
              <a:t>Antenna Pattern Decoupling Operation in 802.11ay Channel Modeling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2016-03-17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701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93713" y="3209925"/>
          <a:ext cx="7507287" cy="2468563"/>
        </p:xfrm>
        <a:graphic>
          <a:graphicData uri="http://schemas.openxmlformats.org/presentationml/2006/ole">
            <p:oleObj spid="_x0000_s3078" name="Document" r:id="rId4" imgW="8827168" imgH="2939649" progId="Word.Documen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Relationship between Ideal and Measured Channel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84000" y="1752600"/>
            <a:ext cx="8079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In general, the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relationship between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ideal (pure propagation) </a:t>
            </a:r>
            <a:r>
              <a:rPr kumimoji="0" lang="en-US" altLang="zh-CN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channel and measured channel can be expressed as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62000" y="2559050"/>
            <a:ext cx="7620000" cy="2232025"/>
            <a:chOff x="533400" y="2720975"/>
            <a:chExt cx="7620000" cy="2232025"/>
          </a:xfrm>
        </p:grpSpPr>
        <p:sp>
          <p:nvSpPr>
            <p:cNvPr id="18" name="矩形 17"/>
            <p:cNvSpPr/>
            <p:nvPr/>
          </p:nvSpPr>
          <p:spPr bwMode="auto">
            <a:xfrm>
              <a:off x="2676525" y="2724150"/>
              <a:ext cx="2160000" cy="4680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aphicFrame>
          <p:nvGraphicFramePr>
            <p:cNvPr id="40963" name="Object 3"/>
            <p:cNvGraphicFramePr>
              <a:graphicFrameLocks noChangeAspect="1"/>
            </p:cNvGraphicFramePr>
            <p:nvPr/>
          </p:nvGraphicFramePr>
          <p:xfrm>
            <a:off x="2259013" y="2720975"/>
            <a:ext cx="4827587" cy="2079625"/>
          </p:xfrm>
          <a:graphic>
            <a:graphicData uri="http://schemas.openxmlformats.org/presentationml/2006/ole">
              <p:oleObj spid="_x0000_s40963" name="Equation" r:id="rId4" imgW="2298600" imgH="990360" progId="">
                <p:embed/>
              </p:oleObj>
            </a:graphicData>
          </a:graphic>
        </p:graphicFrame>
        <p:cxnSp>
          <p:nvCxnSpPr>
            <p:cNvPr id="13" name="直接箭头连接符 12"/>
            <p:cNvCxnSpPr/>
            <p:nvPr/>
          </p:nvCxnSpPr>
          <p:spPr bwMode="auto">
            <a:xfrm flipV="1">
              <a:off x="1752600" y="3124200"/>
              <a:ext cx="533400" cy="3048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533400" y="3505200"/>
              <a:ext cx="1615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FF0000"/>
                  </a:solidFill>
                </a:rPr>
                <a:t>Measured channel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 bwMode="auto">
            <a:xfrm flipH="1">
              <a:off x="4953000" y="2895600"/>
              <a:ext cx="685800" cy="762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734050" y="2740223"/>
              <a:ext cx="2419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FF0000"/>
                  </a:solidFill>
                </a:rPr>
                <a:t>Ideal channel</a:t>
              </a:r>
              <a:r>
                <a:rPr lang="en-US" altLang="zh-CN" sz="1400" dirty="0" smtClean="0">
                  <a:solidFill>
                    <a:schemeClr val="tx1"/>
                  </a:solidFill>
                </a:rPr>
                <a:t>, eq.(3.1) in [1]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67200" y="3810000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FF0000"/>
                  </a:solidFill>
                </a:rPr>
                <a:t>Tx antenna pattern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91000" y="4645223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FF0000"/>
                  </a:solidFill>
                </a:rPr>
                <a:t>Rx antenna pattern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3"/>
          <p:cNvSpPr>
            <a:spLocks noGrp="1" noChangeArrowheads="1"/>
          </p:cNvSpPr>
          <p:nvPr>
            <p:ph idx="1"/>
          </p:nvPr>
        </p:nvSpPr>
        <p:spPr>
          <a:xfrm>
            <a:off x="684000" y="5486400"/>
            <a:ext cx="8231400" cy="914400"/>
          </a:xfrm>
        </p:spPr>
        <p:txBody>
          <a:bodyPr/>
          <a:lstStyle/>
          <a:p>
            <a:pPr marL="742950" lvl="2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n-US" altLang="zh-CN" sz="1600" i="1" dirty="0" smtClean="0">
                <a:ea typeface="宋体" charset="-122"/>
              </a:rPr>
              <a:t>         --  convolution operation;</a:t>
            </a:r>
          </a:p>
          <a:p>
            <a:pPr marL="742950" lvl="2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n-US" altLang="zh-CN" sz="1600" i="1" dirty="0" smtClean="0">
                <a:ea typeface="宋体" charset="-122"/>
              </a:rPr>
              <a:t>L</a:t>
            </a:r>
            <a:r>
              <a:rPr lang="en-US" altLang="zh-CN" sz="1600" dirty="0" smtClean="0">
                <a:ea typeface="宋体" charset="-122"/>
              </a:rPr>
              <a:t>, </a:t>
            </a:r>
            <a:r>
              <a:rPr lang="en-US" altLang="zh-CN" sz="1600" i="1" dirty="0" smtClean="0">
                <a:ea typeface="宋体" charset="-122"/>
              </a:rPr>
              <a:t>M  -- the antenna pattern resolution in the azimuth and elevation plane, respectively;</a:t>
            </a:r>
          </a:p>
          <a:p>
            <a:pPr marL="742950" lvl="2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n-US" altLang="zh-CN" sz="1600" i="1" dirty="0" smtClean="0">
                <a:ea typeface="宋体" charset="-122"/>
              </a:rPr>
              <a:t>p , </a:t>
            </a:r>
            <a:r>
              <a:rPr lang="el-GR" altLang="zh-CN" sz="1600" i="1" dirty="0" smtClean="0">
                <a:latin typeface="Calibri"/>
                <a:ea typeface="宋体" charset="-122"/>
                <a:cs typeface="Calibri"/>
              </a:rPr>
              <a:t>Ω</a:t>
            </a:r>
            <a:r>
              <a:rPr lang="en-US" altLang="zh-CN" sz="1600" i="1" dirty="0" smtClean="0">
                <a:latin typeface="Calibri"/>
                <a:ea typeface="宋体" charset="-122"/>
                <a:cs typeface="Calibri"/>
              </a:rPr>
              <a:t>  </a:t>
            </a:r>
            <a:r>
              <a:rPr lang="en-US" altLang="zh-CN" sz="1600" i="1" dirty="0" smtClean="0">
                <a:ea typeface="宋体" charset="-122"/>
              </a:rPr>
              <a:t>-- the amplitude and phase of the (l, m)antenna pattern resolution unit, respectively.</a:t>
            </a:r>
          </a:p>
          <a:p>
            <a:pPr marL="742950" lvl="2" indent="-342900">
              <a:spcBef>
                <a:spcPts val="600"/>
              </a:spcBef>
              <a:buFont typeface="Calibri" pitchFamily="34" charset="0"/>
              <a:buChar char="‒"/>
            </a:pPr>
            <a:endParaRPr lang="en-US" altLang="zh-CN" sz="1600" dirty="0" smtClean="0">
              <a:ea typeface="宋体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600200" y="4953000"/>
            <a:ext cx="5943600" cy="393307"/>
            <a:chOff x="1752600" y="5083314"/>
            <a:chExt cx="5943600" cy="393307"/>
          </a:xfrm>
        </p:grpSpPr>
        <p:sp>
          <p:nvSpPr>
            <p:cNvPr id="31" name="TextBox 30"/>
            <p:cNvSpPr txBox="1"/>
            <p:nvPr/>
          </p:nvSpPr>
          <p:spPr>
            <a:xfrm>
              <a:off x="1752600" y="5083314"/>
              <a:ext cx="59436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i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Measured_Channel = Ideal_Channel      Antenna_Pattern  </a:t>
              </a:r>
              <a:endParaRPr lang="zh-CN" altLang="en-US" sz="18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32" name="对象 31"/>
            <p:cNvGraphicFramePr>
              <a:graphicFrameLocks noChangeAspect="1"/>
            </p:cNvGraphicFramePr>
            <p:nvPr/>
          </p:nvGraphicFramePr>
          <p:xfrm>
            <a:off x="5448300" y="5123330"/>
            <a:ext cx="323850" cy="353291"/>
          </p:xfrm>
          <a:graphic>
            <a:graphicData uri="http://schemas.openxmlformats.org/presentationml/2006/ole">
              <p:oleObj spid="_x0000_s40964" name="Equation" r:id="rId5" imgW="139680" imgH="152280" progId="">
                <p:embed/>
              </p:oleObj>
            </a:graphicData>
          </a:graphic>
        </p:graphicFrame>
      </p:grp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1559860" y="5522260"/>
          <a:ext cx="304800" cy="332509"/>
        </p:xfrm>
        <a:graphic>
          <a:graphicData uri="http://schemas.openxmlformats.org/presentationml/2006/ole">
            <p:oleObj spid="_x0000_s40965" name="Equation" r:id="rId6" imgW="139680" imgH="15228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Relationship between Ideal and Measured Channel (2)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84000" y="1828800"/>
            <a:ext cx="8079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In Q-D approach,  the channel model consists of two parts,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1085850" lvl="1" indent="-342900" eaLnBrk="1" hangingPunct="1">
              <a:spcBef>
                <a:spcPts val="600"/>
              </a:spcBef>
            </a:pPr>
            <a:r>
              <a:rPr lang="en-US" altLang="zh-CN" sz="16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where </a:t>
            </a:r>
          </a:p>
          <a:p>
            <a:pPr marL="1085850" lvl="1" indent="-342900" eaLnBrk="1" hangingPunct="1">
              <a:spcBef>
                <a:spcPts val="600"/>
              </a:spcBef>
              <a:buFont typeface="Calibri" pitchFamily="34" charset="0"/>
              <a:buChar char="‒"/>
            </a:pPr>
            <a:r>
              <a:rPr lang="en-US" altLang="zh-CN" sz="1600" i="1" dirty="0" smtClean="0">
                <a:solidFill>
                  <a:schemeClr val="tx1"/>
                </a:solidFill>
              </a:rPr>
              <a:t>Deterministic_channel_components </a:t>
            </a:r>
            <a:r>
              <a:rPr lang="en-US" altLang="zh-CN" sz="1600" dirty="0" smtClean="0">
                <a:solidFill>
                  <a:schemeClr val="tx1"/>
                </a:solidFill>
              </a:rPr>
              <a:t>are simulated by ray-tracing;</a:t>
            </a:r>
          </a:p>
          <a:p>
            <a:pPr marL="1085850" lvl="1" indent="-342900" eaLnBrk="1" hangingPunct="1">
              <a:spcBef>
                <a:spcPts val="600"/>
              </a:spcBef>
              <a:buFont typeface="Calibri" pitchFamily="34" charset="0"/>
              <a:buChar char="‒"/>
            </a:pPr>
            <a:r>
              <a:rPr lang="en-US" altLang="zh-CN" sz="1600" i="1" dirty="0" smtClean="0">
                <a:solidFill>
                  <a:schemeClr val="tx1"/>
                </a:solidFill>
              </a:rPr>
              <a:t>Random_channel_components </a:t>
            </a:r>
            <a:r>
              <a:rPr lang="en-US" altLang="zh-CN" sz="1600" dirty="0" smtClean="0">
                <a:solidFill>
                  <a:schemeClr val="tx1"/>
                </a:solidFill>
              </a:rPr>
              <a:t>are obtained from </a:t>
            </a:r>
            <a:r>
              <a:rPr lang="en-US" altLang="zh-CN" sz="1600" dirty="0" smtClean="0">
                <a:solidFill>
                  <a:srgbClr val="0000FF"/>
                </a:solidFill>
              </a:rPr>
              <a:t>channel measurements</a:t>
            </a:r>
            <a:r>
              <a:rPr lang="en-US" altLang="zh-CN" sz="1600" dirty="0" smtClean="0">
                <a:solidFill>
                  <a:schemeClr val="tx1"/>
                </a:solidFill>
              </a:rPr>
              <a:t>;</a:t>
            </a:r>
          </a:p>
          <a:p>
            <a:pPr marL="342900" lvl="0" indent="-342900" eaLnBrk="1" hangingPunct="1">
              <a:spcBef>
                <a:spcPts val="600"/>
              </a:spcBef>
            </a:pP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372100" y="2743200"/>
          <a:ext cx="914400" cy="180975"/>
        </p:xfrm>
        <a:graphic>
          <a:graphicData uri="http://schemas.openxmlformats.org/presentationml/2006/ole">
            <p:oleObj spid="_x0000_s41986" name="Equation" r:id="rId4" imgW="914400" imgH="18144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2600" y="2514600"/>
            <a:ext cx="5943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Channel  = Deterministic_channel_components  + Random_channel_components</a:t>
            </a:r>
            <a:endParaRPr lang="zh-CN" altLang="en-US" sz="20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5029200"/>
            <a:ext cx="80790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Antenna pattern can be set to the isotropic configuration in ray-tracing. </a:t>
            </a: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Therefore, the effects of antenna pattern mainly occur in random components modeling in Q-D.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Antenna Pattern Decoupling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84000" y="1828800"/>
            <a:ext cx="8079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Basically,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  <a:ea typeface="宋体" charset="-122"/>
              </a:rPr>
              <a:t>“</a:t>
            </a:r>
            <a:r>
              <a:rPr lang="en-US" altLang="zh-CN" sz="1800" b="1" kern="0" dirty="0" smtClean="0">
                <a:solidFill>
                  <a:srgbClr val="0000FF"/>
                </a:solidFill>
                <a:latin typeface="Times New Roman"/>
                <a:ea typeface="宋体" charset="-122"/>
              </a:rPr>
              <a:t>antenna pattern decoupling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/>
                <a:ea typeface="宋体" charset="-122"/>
              </a:rPr>
              <a:t>” can be defined as the operation of decoupling the channel model from the measurement antenna patterns, which can be expressed as</a:t>
            </a: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372100" y="2743200"/>
          <a:ext cx="914400" cy="180975"/>
        </p:xfrm>
        <a:graphic>
          <a:graphicData uri="http://schemas.openxmlformats.org/presentationml/2006/ole">
            <p:oleObj spid="_x0000_s43010" name="Equation" r:id="rId4" imgW="914400" imgH="181440" progId="">
              <p:embed/>
            </p:oleObj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1524000" y="2757488"/>
            <a:ext cx="5943600" cy="442912"/>
            <a:chOff x="1752600" y="5033727"/>
            <a:chExt cx="5943600" cy="442912"/>
          </a:xfrm>
        </p:grpSpPr>
        <p:sp>
          <p:nvSpPr>
            <p:cNvPr id="12" name="TextBox 11"/>
            <p:cNvSpPr txBox="1"/>
            <p:nvPr/>
          </p:nvSpPr>
          <p:spPr>
            <a:xfrm>
              <a:off x="1752600" y="5083314"/>
              <a:ext cx="59436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i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Ideal_Channel = Measured_Channel      Antenna_Pattern  </a:t>
              </a:r>
              <a:endParaRPr lang="zh-CN" altLang="en-US" sz="18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5448860" y="5033727"/>
            <a:ext cx="323850" cy="442912"/>
          </p:xfrm>
          <a:graphic>
            <a:graphicData uri="http://schemas.openxmlformats.org/presentationml/2006/ole">
              <p:oleObj spid="_x0000_s43011" name="Equation" r:id="rId5" imgW="139680" imgH="190440" progId="">
                <p:embed/>
              </p:oleObj>
            </a:graphicData>
          </a:graphic>
        </p:graphicFrame>
      </p:grpSp>
      <p:grpSp>
        <p:nvGrpSpPr>
          <p:cNvPr id="14" name="组合 13"/>
          <p:cNvGrpSpPr/>
          <p:nvPr/>
        </p:nvGrpSpPr>
        <p:grpSpPr>
          <a:xfrm>
            <a:off x="228600" y="3276600"/>
            <a:ext cx="8695346" cy="3205219"/>
            <a:chOff x="224327" y="2433581"/>
            <a:chExt cx="8695346" cy="3205219"/>
          </a:xfrm>
        </p:grpSpPr>
        <p:grpSp>
          <p:nvGrpSpPr>
            <p:cNvPr id="15" name="组合 83"/>
            <p:cNvGrpSpPr/>
            <p:nvPr/>
          </p:nvGrpSpPr>
          <p:grpSpPr>
            <a:xfrm>
              <a:off x="224327" y="2433581"/>
              <a:ext cx="2971800" cy="1757419"/>
              <a:chOff x="590550" y="4124626"/>
              <a:chExt cx="2971800" cy="1757419"/>
            </a:xfrm>
          </p:grpSpPr>
          <p:grpSp>
            <p:nvGrpSpPr>
              <p:cNvPr id="48" name="组合 40"/>
              <p:cNvGrpSpPr>
                <a:grpSpLocks noChangeAspect="1"/>
              </p:cNvGrpSpPr>
              <p:nvPr/>
            </p:nvGrpSpPr>
            <p:grpSpPr>
              <a:xfrm>
                <a:off x="959981" y="4124626"/>
                <a:ext cx="2510028" cy="1343797"/>
                <a:chOff x="6168504" y="2930997"/>
                <a:chExt cx="3873500" cy="2073756"/>
              </a:xfrm>
            </p:grpSpPr>
            <p:sp>
              <p:nvSpPr>
                <p:cNvPr id="57" name="任意多边形 56"/>
                <p:cNvSpPr/>
                <p:nvPr/>
              </p:nvSpPr>
              <p:spPr>
                <a:xfrm>
                  <a:off x="6168504" y="3823653"/>
                  <a:ext cx="3873500" cy="1181100"/>
                </a:xfrm>
                <a:custGeom>
                  <a:avLst/>
                  <a:gdLst>
                    <a:gd name="connsiteX0" fmla="*/ 0 w 3873500"/>
                    <a:gd name="connsiteY0" fmla="*/ 1181100 h 1181100"/>
                    <a:gd name="connsiteX1" fmla="*/ 139700 w 3873500"/>
                    <a:gd name="connsiteY1" fmla="*/ 1168400 h 1181100"/>
                    <a:gd name="connsiteX2" fmla="*/ 215900 w 3873500"/>
                    <a:gd name="connsiteY2" fmla="*/ 1143000 h 1181100"/>
                    <a:gd name="connsiteX3" fmla="*/ 254000 w 3873500"/>
                    <a:gd name="connsiteY3" fmla="*/ 1130300 h 1181100"/>
                    <a:gd name="connsiteX4" fmla="*/ 279400 w 3873500"/>
                    <a:gd name="connsiteY4" fmla="*/ 1066800 h 1181100"/>
                    <a:gd name="connsiteX5" fmla="*/ 317500 w 3873500"/>
                    <a:gd name="connsiteY5" fmla="*/ 1028700 h 1181100"/>
                    <a:gd name="connsiteX6" fmla="*/ 330200 w 3873500"/>
                    <a:gd name="connsiteY6" fmla="*/ 977900 h 1181100"/>
                    <a:gd name="connsiteX7" fmla="*/ 381000 w 3873500"/>
                    <a:gd name="connsiteY7" fmla="*/ 863600 h 1181100"/>
                    <a:gd name="connsiteX8" fmla="*/ 431800 w 3873500"/>
                    <a:gd name="connsiteY8" fmla="*/ 762000 h 1181100"/>
                    <a:gd name="connsiteX9" fmla="*/ 457200 w 3873500"/>
                    <a:gd name="connsiteY9" fmla="*/ 673100 h 1181100"/>
                    <a:gd name="connsiteX10" fmla="*/ 495300 w 3873500"/>
                    <a:gd name="connsiteY10" fmla="*/ 622300 h 1181100"/>
                    <a:gd name="connsiteX11" fmla="*/ 520700 w 3873500"/>
                    <a:gd name="connsiteY11" fmla="*/ 546100 h 1181100"/>
                    <a:gd name="connsiteX12" fmla="*/ 533400 w 3873500"/>
                    <a:gd name="connsiteY12" fmla="*/ 495300 h 1181100"/>
                    <a:gd name="connsiteX13" fmla="*/ 558800 w 3873500"/>
                    <a:gd name="connsiteY13" fmla="*/ 444500 h 1181100"/>
                    <a:gd name="connsiteX14" fmla="*/ 571500 w 3873500"/>
                    <a:gd name="connsiteY14" fmla="*/ 381000 h 1181100"/>
                    <a:gd name="connsiteX15" fmla="*/ 584200 w 3873500"/>
                    <a:gd name="connsiteY15" fmla="*/ 342900 h 1181100"/>
                    <a:gd name="connsiteX16" fmla="*/ 609600 w 3873500"/>
                    <a:gd name="connsiteY16" fmla="*/ 215900 h 1181100"/>
                    <a:gd name="connsiteX17" fmla="*/ 685800 w 3873500"/>
                    <a:gd name="connsiteY17" fmla="*/ 127000 h 1181100"/>
                    <a:gd name="connsiteX18" fmla="*/ 711200 w 3873500"/>
                    <a:gd name="connsiteY18" fmla="*/ 76200 h 1181100"/>
                    <a:gd name="connsiteX19" fmla="*/ 774700 w 3873500"/>
                    <a:gd name="connsiteY19" fmla="*/ 0 h 1181100"/>
                    <a:gd name="connsiteX20" fmla="*/ 914400 w 3873500"/>
                    <a:gd name="connsiteY20" fmla="*/ 101600 h 1181100"/>
                    <a:gd name="connsiteX21" fmla="*/ 952500 w 3873500"/>
                    <a:gd name="connsiteY21" fmla="*/ 139700 h 1181100"/>
                    <a:gd name="connsiteX22" fmla="*/ 1003300 w 3873500"/>
                    <a:gd name="connsiteY22" fmla="*/ 292100 h 1181100"/>
                    <a:gd name="connsiteX23" fmla="*/ 1016000 w 3873500"/>
                    <a:gd name="connsiteY23" fmla="*/ 342900 h 1181100"/>
                    <a:gd name="connsiteX24" fmla="*/ 1028700 w 3873500"/>
                    <a:gd name="connsiteY24" fmla="*/ 381000 h 1181100"/>
                    <a:gd name="connsiteX25" fmla="*/ 1054100 w 3873500"/>
                    <a:gd name="connsiteY25" fmla="*/ 495300 h 1181100"/>
                    <a:gd name="connsiteX26" fmla="*/ 1079500 w 3873500"/>
                    <a:gd name="connsiteY26" fmla="*/ 584200 h 1181100"/>
                    <a:gd name="connsiteX27" fmla="*/ 1092200 w 3873500"/>
                    <a:gd name="connsiteY27" fmla="*/ 673100 h 1181100"/>
                    <a:gd name="connsiteX28" fmla="*/ 1104900 w 3873500"/>
                    <a:gd name="connsiteY28" fmla="*/ 711200 h 1181100"/>
                    <a:gd name="connsiteX29" fmla="*/ 1117600 w 3873500"/>
                    <a:gd name="connsiteY29" fmla="*/ 774700 h 1181100"/>
                    <a:gd name="connsiteX30" fmla="*/ 1130300 w 3873500"/>
                    <a:gd name="connsiteY30" fmla="*/ 812800 h 1181100"/>
                    <a:gd name="connsiteX31" fmla="*/ 1155700 w 3873500"/>
                    <a:gd name="connsiteY31" fmla="*/ 914400 h 1181100"/>
                    <a:gd name="connsiteX32" fmla="*/ 1206500 w 3873500"/>
                    <a:gd name="connsiteY32" fmla="*/ 1041400 h 1181100"/>
                    <a:gd name="connsiteX33" fmla="*/ 1219200 w 3873500"/>
                    <a:gd name="connsiteY33" fmla="*/ 1079500 h 1181100"/>
                    <a:gd name="connsiteX34" fmla="*/ 1257300 w 3873500"/>
                    <a:gd name="connsiteY34" fmla="*/ 1104900 h 1181100"/>
                    <a:gd name="connsiteX35" fmla="*/ 1295400 w 3873500"/>
                    <a:gd name="connsiteY35" fmla="*/ 1143000 h 1181100"/>
                    <a:gd name="connsiteX36" fmla="*/ 1358900 w 3873500"/>
                    <a:gd name="connsiteY36" fmla="*/ 1130300 h 1181100"/>
                    <a:gd name="connsiteX37" fmla="*/ 1422400 w 3873500"/>
                    <a:gd name="connsiteY37" fmla="*/ 1054100 h 1181100"/>
                    <a:gd name="connsiteX38" fmla="*/ 1485900 w 3873500"/>
                    <a:gd name="connsiteY38" fmla="*/ 1117600 h 1181100"/>
                    <a:gd name="connsiteX39" fmla="*/ 1524000 w 3873500"/>
                    <a:gd name="connsiteY39" fmla="*/ 1143000 h 1181100"/>
                    <a:gd name="connsiteX40" fmla="*/ 1587500 w 3873500"/>
                    <a:gd name="connsiteY40" fmla="*/ 1130300 h 1181100"/>
                    <a:gd name="connsiteX41" fmla="*/ 1676400 w 3873500"/>
                    <a:gd name="connsiteY41" fmla="*/ 1092200 h 1181100"/>
                    <a:gd name="connsiteX42" fmla="*/ 1739900 w 3873500"/>
                    <a:gd name="connsiteY42" fmla="*/ 1155700 h 1181100"/>
                    <a:gd name="connsiteX43" fmla="*/ 1790700 w 3873500"/>
                    <a:gd name="connsiteY43" fmla="*/ 1143000 h 1181100"/>
                    <a:gd name="connsiteX44" fmla="*/ 1803400 w 3873500"/>
                    <a:gd name="connsiteY44" fmla="*/ 1104900 h 1181100"/>
                    <a:gd name="connsiteX45" fmla="*/ 1816100 w 3873500"/>
                    <a:gd name="connsiteY45" fmla="*/ 1028700 h 1181100"/>
                    <a:gd name="connsiteX46" fmla="*/ 1841500 w 3873500"/>
                    <a:gd name="connsiteY46" fmla="*/ 990600 h 1181100"/>
                    <a:gd name="connsiteX47" fmla="*/ 1854200 w 3873500"/>
                    <a:gd name="connsiteY47" fmla="*/ 927100 h 1181100"/>
                    <a:gd name="connsiteX48" fmla="*/ 1866900 w 3873500"/>
                    <a:gd name="connsiteY48" fmla="*/ 850900 h 1181100"/>
                    <a:gd name="connsiteX49" fmla="*/ 1917700 w 3873500"/>
                    <a:gd name="connsiteY49" fmla="*/ 774700 h 1181100"/>
                    <a:gd name="connsiteX50" fmla="*/ 1955800 w 3873500"/>
                    <a:gd name="connsiteY50" fmla="*/ 685800 h 1181100"/>
                    <a:gd name="connsiteX51" fmla="*/ 1968500 w 3873500"/>
                    <a:gd name="connsiteY51" fmla="*/ 635000 h 1181100"/>
                    <a:gd name="connsiteX52" fmla="*/ 1993900 w 3873500"/>
                    <a:gd name="connsiteY52" fmla="*/ 558800 h 1181100"/>
                    <a:gd name="connsiteX53" fmla="*/ 2019300 w 3873500"/>
                    <a:gd name="connsiteY53" fmla="*/ 520700 h 1181100"/>
                    <a:gd name="connsiteX54" fmla="*/ 2044700 w 3873500"/>
                    <a:gd name="connsiteY54" fmla="*/ 469900 h 1181100"/>
                    <a:gd name="connsiteX55" fmla="*/ 2082800 w 3873500"/>
                    <a:gd name="connsiteY55" fmla="*/ 368300 h 1181100"/>
                    <a:gd name="connsiteX56" fmla="*/ 2095500 w 3873500"/>
                    <a:gd name="connsiteY56" fmla="*/ 330200 h 1181100"/>
                    <a:gd name="connsiteX57" fmla="*/ 2184400 w 3873500"/>
                    <a:gd name="connsiteY57" fmla="*/ 228600 h 1181100"/>
                    <a:gd name="connsiteX58" fmla="*/ 2273300 w 3873500"/>
                    <a:gd name="connsiteY58" fmla="*/ 241300 h 1181100"/>
                    <a:gd name="connsiteX59" fmla="*/ 2311400 w 3873500"/>
                    <a:gd name="connsiteY59" fmla="*/ 342900 h 1181100"/>
                    <a:gd name="connsiteX60" fmla="*/ 2336800 w 3873500"/>
                    <a:gd name="connsiteY60" fmla="*/ 381000 h 1181100"/>
                    <a:gd name="connsiteX61" fmla="*/ 2374900 w 3873500"/>
                    <a:gd name="connsiteY61" fmla="*/ 508000 h 1181100"/>
                    <a:gd name="connsiteX62" fmla="*/ 2387600 w 3873500"/>
                    <a:gd name="connsiteY62" fmla="*/ 546100 h 1181100"/>
                    <a:gd name="connsiteX63" fmla="*/ 2425700 w 3873500"/>
                    <a:gd name="connsiteY63" fmla="*/ 584200 h 1181100"/>
                    <a:gd name="connsiteX64" fmla="*/ 2463800 w 3873500"/>
                    <a:gd name="connsiteY64" fmla="*/ 660400 h 1181100"/>
                    <a:gd name="connsiteX65" fmla="*/ 2489200 w 3873500"/>
                    <a:gd name="connsiteY65" fmla="*/ 749300 h 1181100"/>
                    <a:gd name="connsiteX66" fmla="*/ 2540000 w 3873500"/>
                    <a:gd name="connsiteY66" fmla="*/ 863600 h 1181100"/>
                    <a:gd name="connsiteX67" fmla="*/ 2565400 w 3873500"/>
                    <a:gd name="connsiteY67" fmla="*/ 965200 h 1181100"/>
                    <a:gd name="connsiteX68" fmla="*/ 2578100 w 3873500"/>
                    <a:gd name="connsiteY68" fmla="*/ 1016000 h 1181100"/>
                    <a:gd name="connsiteX69" fmla="*/ 2603500 w 3873500"/>
                    <a:gd name="connsiteY69" fmla="*/ 1054100 h 1181100"/>
                    <a:gd name="connsiteX70" fmla="*/ 2616200 w 3873500"/>
                    <a:gd name="connsiteY70" fmla="*/ 1104900 h 1181100"/>
                    <a:gd name="connsiteX71" fmla="*/ 2781300 w 3873500"/>
                    <a:gd name="connsiteY71" fmla="*/ 1117600 h 1181100"/>
                    <a:gd name="connsiteX72" fmla="*/ 2832100 w 3873500"/>
                    <a:gd name="connsiteY72" fmla="*/ 1041400 h 1181100"/>
                    <a:gd name="connsiteX73" fmla="*/ 2870200 w 3873500"/>
                    <a:gd name="connsiteY73" fmla="*/ 1066800 h 1181100"/>
                    <a:gd name="connsiteX74" fmla="*/ 2959100 w 3873500"/>
                    <a:gd name="connsiteY74" fmla="*/ 1130300 h 1181100"/>
                    <a:gd name="connsiteX75" fmla="*/ 2997200 w 3873500"/>
                    <a:gd name="connsiteY75" fmla="*/ 1104900 h 1181100"/>
                    <a:gd name="connsiteX76" fmla="*/ 3009900 w 3873500"/>
                    <a:gd name="connsiteY76" fmla="*/ 1066800 h 1181100"/>
                    <a:gd name="connsiteX77" fmla="*/ 3022600 w 3873500"/>
                    <a:gd name="connsiteY77" fmla="*/ 1016000 h 1181100"/>
                    <a:gd name="connsiteX78" fmla="*/ 3048000 w 3873500"/>
                    <a:gd name="connsiteY78" fmla="*/ 977900 h 1181100"/>
                    <a:gd name="connsiteX79" fmla="*/ 3111500 w 3873500"/>
                    <a:gd name="connsiteY79" fmla="*/ 889000 h 1181100"/>
                    <a:gd name="connsiteX80" fmla="*/ 3124200 w 3873500"/>
                    <a:gd name="connsiteY80" fmla="*/ 850900 h 1181100"/>
                    <a:gd name="connsiteX81" fmla="*/ 3136900 w 3873500"/>
                    <a:gd name="connsiteY81" fmla="*/ 787400 h 1181100"/>
                    <a:gd name="connsiteX82" fmla="*/ 3187700 w 3873500"/>
                    <a:gd name="connsiteY82" fmla="*/ 711200 h 1181100"/>
                    <a:gd name="connsiteX83" fmla="*/ 3200400 w 3873500"/>
                    <a:gd name="connsiteY83" fmla="*/ 673100 h 1181100"/>
                    <a:gd name="connsiteX84" fmla="*/ 3238500 w 3873500"/>
                    <a:gd name="connsiteY84" fmla="*/ 635000 h 1181100"/>
                    <a:gd name="connsiteX85" fmla="*/ 3263900 w 3873500"/>
                    <a:gd name="connsiteY85" fmla="*/ 596900 h 1181100"/>
                    <a:gd name="connsiteX86" fmla="*/ 3340100 w 3873500"/>
                    <a:gd name="connsiteY86" fmla="*/ 546100 h 1181100"/>
                    <a:gd name="connsiteX87" fmla="*/ 3416300 w 3873500"/>
                    <a:gd name="connsiteY87" fmla="*/ 584200 h 1181100"/>
                    <a:gd name="connsiteX88" fmla="*/ 3454400 w 3873500"/>
                    <a:gd name="connsiteY88" fmla="*/ 622300 h 1181100"/>
                    <a:gd name="connsiteX89" fmla="*/ 3606800 w 3873500"/>
                    <a:gd name="connsiteY89" fmla="*/ 749300 h 1181100"/>
                    <a:gd name="connsiteX90" fmla="*/ 3644900 w 3873500"/>
                    <a:gd name="connsiteY90" fmla="*/ 787400 h 1181100"/>
                    <a:gd name="connsiteX91" fmla="*/ 3683000 w 3873500"/>
                    <a:gd name="connsiteY91" fmla="*/ 825500 h 1181100"/>
                    <a:gd name="connsiteX92" fmla="*/ 3695700 w 3873500"/>
                    <a:gd name="connsiteY92" fmla="*/ 863600 h 1181100"/>
                    <a:gd name="connsiteX93" fmla="*/ 3746500 w 3873500"/>
                    <a:gd name="connsiteY93" fmla="*/ 939800 h 1181100"/>
                    <a:gd name="connsiteX94" fmla="*/ 3822700 w 3873500"/>
                    <a:gd name="connsiteY94" fmla="*/ 1117600 h 1181100"/>
                    <a:gd name="connsiteX95" fmla="*/ 3873500 w 3873500"/>
                    <a:gd name="connsiteY95" fmla="*/ 1143000 h 118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</a:cxnLst>
                  <a:rect l="l" t="t" r="r" b="b"/>
                  <a:pathLst>
                    <a:path w="3873500" h="1181100">
                      <a:moveTo>
                        <a:pt x="0" y="1181100"/>
                      </a:moveTo>
                      <a:cubicBezTo>
                        <a:pt x="46567" y="1176867"/>
                        <a:pt x="93653" y="1176526"/>
                        <a:pt x="139700" y="1168400"/>
                      </a:cubicBezTo>
                      <a:cubicBezTo>
                        <a:pt x="166067" y="1163747"/>
                        <a:pt x="190500" y="1151467"/>
                        <a:pt x="215900" y="1143000"/>
                      </a:cubicBezTo>
                      <a:lnTo>
                        <a:pt x="254000" y="1130300"/>
                      </a:lnTo>
                      <a:cubicBezTo>
                        <a:pt x="262467" y="1109133"/>
                        <a:pt x="267318" y="1086132"/>
                        <a:pt x="279400" y="1066800"/>
                      </a:cubicBezTo>
                      <a:cubicBezTo>
                        <a:pt x="288919" y="1051570"/>
                        <a:pt x="308589" y="1044294"/>
                        <a:pt x="317500" y="1028700"/>
                      </a:cubicBezTo>
                      <a:cubicBezTo>
                        <a:pt x="326160" y="1013545"/>
                        <a:pt x="325184" y="994618"/>
                        <a:pt x="330200" y="977900"/>
                      </a:cubicBezTo>
                      <a:cubicBezTo>
                        <a:pt x="354931" y="895463"/>
                        <a:pt x="343882" y="919278"/>
                        <a:pt x="381000" y="863600"/>
                      </a:cubicBezTo>
                      <a:cubicBezTo>
                        <a:pt x="406251" y="762596"/>
                        <a:pt x="374232" y="862743"/>
                        <a:pt x="431800" y="762000"/>
                      </a:cubicBezTo>
                      <a:cubicBezTo>
                        <a:pt x="456767" y="718308"/>
                        <a:pt x="432456" y="722588"/>
                        <a:pt x="457200" y="673100"/>
                      </a:cubicBezTo>
                      <a:cubicBezTo>
                        <a:pt x="466666" y="654168"/>
                        <a:pt x="482600" y="639233"/>
                        <a:pt x="495300" y="622300"/>
                      </a:cubicBezTo>
                      <a:cubicBezTo>
                        <a:pt x="503767" y="596900"/>
                        <a:pt x="514206" y="572075"/>
                        <a:pt x="520700" y="546100"/>
                      </a:cubicBezTo>
                      <a:cubicBezTo>
                        <a:pt x="524933" y="529167"/>
                        <a:pt x="527271" y="511643"/>
                        <a:pt x="533400" y="495300"/>
                      </a:cubicBezTo>
                      <a:cubicBezTo>
                        <a:pt x="540047" y="477573"/>
                        <a:pt x="550333" y="461433"/>
                        <a:pt x="558800" y="444500"/>
                      </a:cubicBezTo>
                      <a:cubicBezTo>
                        <a:pt x="563033" y="423333"/>
                        <a:pt x="566265" y="401941"/>
                        <a:pt x="571500" y="381000"/>
                      </a:cubicBezTo>
                      <a:cubicBezTo>
                        <a:pt x="574747" y="368013"/>
                        <a:pt x="581296" y="355968"/>
                        <a:pt x="584200" y="342900"/>
                      </a:cubicBezTo>
                      <a:cubicBezTo>
                        <a:pt x="586751" y="331419"/>
                        <a:pt x="599479" y="236142"/>
                        <a:pt x="609600" y="215900"/>
                      </a:cubicBezTo>
                      <a:cubicBezTo>
                        <a:pt x="645863" y="143375"/>
                        <a:pt x="643436" y="186310"/>
                        <a:pt x="685800" y="127000"/>
                      </a:cubicBezTo>
                      <a:cubicBezTo>
                        <a:pt x="696804" y="111594"/>
                        <a:pt x="701807" y="92638"/>
                        <a:pt x="711200" y="76200"/>
                      </a:cubicBezTo>
                      <a:cubicBezTo>
                        <a:pt x="734775" y="34944"/>
                        <a:pt x="739677" y="35023"/>
                        <a:pt x="774700" y="0"/>
                      </a:cubicBezTo>
                      <a:cubicBezTo>
                        <a:pt x="866157" y="22864"/>
                        <a:pt x="813158" y="358"/>
                        <a:pt x="914400" y="101600"/>
                      </a:cubicBezTo>
                      <a:lnTo>
                        <a:pt x="952500" y="139700"/>
                      </a:lnTo>
                      <a:lnTo>
                        <a:pt x="1003300" y="292100"/>
                      </a:lnTo>
                      <a:cubicBezTo>
                        <a:pt x="1008820" y="308659"/>
                        <a:pt x="1011205" y="326117"/>
                        <a:pt x="1016000" y="342900"/>
                      </a:cubicBezTo>
                      <a:cubicBezTo>
                        <a:pt x="1019678" y="355772"/>
                        <a:pt x="1025453" y="368013"/>
                        <a:pt x="1028700" y="381000"/>
                      </a:cubicBezTo>
                      <a:cubicBezTo>
                        <a:pt x="1054889" y="485755"/>
                        <a:pt x="1028025" y="404039"/>
                        <a:pt x="1054100" y="495300"/>
                      </a:cubicBezTo>
                      <a:cubicBezTo>
                        <a:pt x="1067702" y="542905"/>
                        <a:pt x="1069574" y="529609"/>
                        <a:pt x="1079500" y="584200"/>
                      </a:cubicBezTo>
                      <a:cubicBezTo>
                        <a:pt x="1084855" y="613651"/>
                        <a:pt x="1086329" y="643747"/>
                        <a:pt x="1092200" y="673100"/>
                      </a:cubicBezTo>
                      <a:cubicBezTo>
                        <a:pt x="1094825" y="686227"/>
                        <a:pt x="1101653" y="698213"/>
                        <a:pt x="1104900" y="711200"/>
                      </a:cubicBezTo>
                      <a:cubicBezTo>
                        <a:pt x="1110135" y="732141"/>
                        <a:pt x="1112365" y="753759"/>
                        <a:pt x="1117600" y="774700"/>
                      </a:cubicBezTo>
                      <a:cubicBezTo>
                        <a:pt x="1120847" y="787687"/>
                        <a:pt x="1126778" y="799885"/>
                        <a:pt x="1130300" y="812800"/>
                      </a:cubicBezTo>
                      <a:cubicBezTo>
                        <a:pt x="1139485" y="846479"/>
                        <a:pt x="1144661" y="881282"/>
                        <a:pt x="1155700" y="914400"/>
                      </a:cubicBezTo>
                      <a:cubicBezTo>
                        <a:pt x="1213514" y="1087842"/>
                        <a:pt x="1150439" y="910592"/>
                        <a:pt x="1206500" y="1041400"/>
                      </a:cubicBezTo>
                      <a:cubicBezTo>
                        <a:pt x="1211773" y="1053705"/>
                        <a:pt x="1210837" y="1069047"/>
                        <a:pt x="1219200" y="1079500"/>
                      </a:cubicBezTo>
                      <a:cubicBezTo>
                        <a:pt x="1228735" y="1091419"/>
                        <a:pt x="1245574" y="1095129"/>
                        <a:pt x="1257300" y="1104900"/>
                      </a:cubicBezTo>
                      <a:cubicBezTo>
                        <a:pt x="1271098" y="1116398"/>
                        <a:pt x="1282700" y="1130300"/>
                        <a:pt x="1295400" y="1143000"/>
                      </a:cubicBezTo>
                      <a:cubicBezTo>
                        <a:pt x="1316567" y="1138767"/>
                        <a:pt x="1339593" y="1139953"/>
                        <a:pt x="1358900" y="1130300"/>
                      </a:cubicBezTo>
                      <a:cubicBezTo>
                        <a:pt x="1383346" y="1118077"/>
                        <a:pt x="1407813" y="1075981"/>
                        <a:pt x="1422400" y="1054100"/>
                      </a:cubicBezTo>
                      <a:cubicBezTo>
                        <a:pt x="1524000" y="1121833"/>
                        <a:pt x="1401233" y="1032933"/>
                        <a:pt x="1485900" y="1117600"/>
                      </a:cubicBezTo>
                      <a:cubicBezTo>
                        <a:pt x="1496693" y="1128393"/>
                        <a:pt x="1511300" y="1134533"/>
                        <a:pt x="1524000" y="1143000"/>
                      </a:cubicBezTo>
                      <a:cubicBezTo>
                        <a:pt x="1545167" y="1138767"/>
                        <a:pt x="1570917" y="1144119"/>
                        <a:pt x="1587500" y="1130300"/>
                      </a:cubicBezTo>
                      <a:cubicBezTo>
                        <a:pt x="1666439" y="1064517"/>
                        <a:pt x="1494475" y="1061879"/>
                        <a:pt x="1676400" y="1092200"/>
                      </a:cubicBezTo>
                      <a:cubicBezTo>
                        <a:pt x="1690660" y="1113589"/>
                        <a:pt x="1708707" y="1151244"/>
                        <a:pt x="1739900" y="1155700"/>
                      </a:cubicBezTo>
                      <a:cubicBezTo>
                        <a:pt x="1757179" y="1158168"/>
                        <a:pt x="1773767" y="1147233"/>
                        <a:pt x="1790700" y="1143000"/>
                      </a:cubicBezTo>
                      <a:cubicBezTo>
                        <a:pt x="1794933" y="1130300"/>
                        <a:pt x="1800496" y="1117968"/>
                        <a:pt x="1803400" y="1104900"/>
                      </a:cubicBezTo>
                      <a:cubicBezTo>
                        <a:pt x="1808986" y="1079763"/>
                        <a:pt x="1807957" y="1053129"/>
                        <a:pt x="1816100" y="1028700"/>
                      </a:cubicBezTo>
                      <a:cubicBezTo>
                        <a:pt x="1820927" y="1014220"/>
                        <a:pt x="1833033" y="1003300"/>
                        <a:pt x="1841500" y="990600"/>
                      </a:cubicBezTo>
                      <a:cubicBezTo>
                        <a:pt x="1845733" y="969433"/>
                        <a:pt x="1850339" y="948338"/>
                        <a:pt x="1854200" y="927100"/>
                      </a:cubicBezTo>
                      <a:cubicBezTo>
                        <a:pt x="1858806" y="901765"/>
                        <a:pt x="1856996" y="874670"/>
                        <a:pt x="1866900" y="850900"/>
                      </a:cubicBezTo>
                      <a:cubicBezTo>
                        <a:pt x="1878641" y="822721"/>
                        <a:pt x="1917700" y="774700"/>
                        <a:pt x="1917700" y="774700"/>
                      </a:cubicBezTo>
                      <a:cubicBezTo>
                        <a:pt x="1954161" y="628857"/>
                        <a:pt x="1903177" y="808587"/>
                        <a:pt x="1955800" y="685800"/>
                      </a:cubicBezTo>
                      <a:cubicBezTo>
                        <a:pt x="1962676" y="669757"/>
                        <a:pt x="1963484" y="651718"/>
                        <a:pt x="1968500" y="635000"/>
                      </a:cubicBezTo>
                      <a:cubicBezTo>
                        <a:pt x="1976193" y="609355"/>
                        <a:pt x="1985433" y="584200"/>
                        <a:pt x="1993900" y="558800"/>
                      </a:cubicBezTo>
                      <a:cubicBezTo>
                        <a:pt x="1998727" y="544320"/>
                        <a:pt x="2011727" y="533952"/>
                        <a:pt x="2019300" y="520700"/>
                      </a:cubicBezTo>
                      <a:cubicBezTo>
                        <a:pt x="2028693" y="504262"/>
                        <a:pt x="2036233" y="486833"/>
                        <a:pt x="2044700" y="469900"/>
                      </a:cubicBezTo>
                      <a:cubicBezTo>
                        <a:pt x="2069202" y="347388"/>
                        <a:pt x="2039197" y="455505"/>
                        <a:pt x="2082800" y="368300"/>
                      </a:cubicBezTo>
                      <a:cubicBezTo>
                        <a:pt x="2088787" y="356326"/>
                        <a:pt x="2088999" y="341902"/>
                        <a:pt x="2095500" y="330200"/>
                      </a:cubicBezTo>
                      <a:cubicBezTo>
                        <a:pt x="2139078" y="251759"/>
                        <a:pt x="2128744" y="265704"/>
                        <a:pt x="2184400" y="228600"/>
                      </a:cubicBezTo>
                      <a:cubicBezTo>
                        <a:pt x="2214033" y="232833"/>
                        <a:pt x="2245946" y="229143"/>
                        <a:pt x="2273300" y="241300"/>
                      </a:cubicBezTo>
                      <a:cubicBezTo>
                        <a:pt x="2304573" y="255199"/>
                        <a:pt x="2304334" y="324058"/>
                        <a:pt x="2311400" y="342900"/>
                      </a:cubicBezTo>
                      <a:cubicBezTo>
                        <a:pt x="2316759" y="357192"/>
                        <a:pt x="2328333" y="368300"/>
                        <a:pt x="2336800" y="381000"/>
                      </a:cubicBezTo>
                      <a:cubicBezTo>
                        <a:pt x="2355994" y="457775"/>
                        <a:pt x="2343980" y="415241"/>
                        <a:pt x="2374900" y="508000"/>
                      </a:cubicBezTo>
                      <a:cubicBezTo>
                        <a:pt x="2379133" y="520700"/>
                        <a:pt x="2378134" y="536634"/>
                        <a:pt x="2387600" y="546100"/>
                      </a:cubicBezTo>
                      <a:lnTo>
                        <a:pt x="2425700" y="584200"/>
                      </a:lnTo>
                      <a:cubicBezTo>
                        <a:pt x="2457622" y="679965"/>
                        <a:pt x="2414561" y="561923"/>
                        <a:pt x="2463800" y="660400"/>
                      </a:cubicBezTo>
                      <a:cubicBezTo>
                        <a:pt x="2474470" y="681740"/>
                        <a:pt x="2483096" y="728955"/>
                        <a:pt x="2489200" y="749300"/>
                      </a:cubicBezTo>
                      <a:cubicBezTo>
                        <a:pt x="2538347" y="913124"/>
                        <a:pt x="2488962" y="761524"/>
                        <a:pt x="2540000" y="863600"/>
                      </a:cubicBezTo>
                      <a:cubicBezTo>
                        <a:pt x="2553617" y="890833"/>
                        <a:pt x="2559603" y="939115"/>
                        <a:pt x="2565400" y="965200"/>
                      </a:cubicBezTo>
                      <a:cubicBezTo>
                        <a:pt x="2569186" y="982239"/>
                        <a:pt x="2571224" y="999957"/>
                        <a:pt x="2578100" y="1016000"/>
                      </a:cubicBezTo>
                      <a:cubicBezTo>
                        <a:pt x="2584113" y="1030029"/>
                        <a:pt x="2595033" y="1041400"/>
                        <a:pt x="2603500" y="1054100"/>
                      </a:cubicBezTo>
                      <a:cubicBezTo>
                        <a:pt x="2607733" y="1071033"/>
                        <a:pt x="2606518" y="1090377"/>
                        <a:pt x="2616200" y="1104900"/>
                      </a:cubicBezTo>
                      <a:cubicBezTo>
                        <a:pt x="2651418" y="1157728"/>
                        <a:pt x="2745814" y="1121149"/>
                        <a:pt x="2781300" y="1117600"/>
                      </a:cubicBezTo>
                      <a:cubicBezTo>
                        <a:pt x="2787672" y="1092110"/>
                        <a:pt x="2788247" y="1041400"/>
                        <a:pt x="2832100" y="1041400"/>
                      </a:cubicBezTo>
                      <a:cubicBezTo>
                        <a:pt x="2847364" y="1041400"/>
                        <a:pt x="2857500" y="1058333"/>
                        <a:pt x="2870200" y="1066800"/>
                      </a:cubicBezTo>
                      <a:cubicBezTo>
                        <a:pt x="2886428" y="1115483"/>
                        <a:pt x="2880078" y="1130300"/>
                        <a:pt x="2959100" y="1130300"/>
                      </a:cubicBezTo>
                      <a:cubicBezTo>
                        <a:pt x="2974364" y="1130300"/>
                        <a:pt x="2984500" y="1113367"/>
                        <a:pt x="2997200" y="1104900"/>
                      </a:cubicBezTo>
                      <a:cubicBezTo>
                        <a:pt x="3001433" y="1092200"/>
                        <a:pt x="3006222" y="1079672"/>
                        <a:pt x="3009900" y="1066800"/>
                      </a:cubicBezTo>
                      <a:cubicBezTo>
                        <a:pt x="3014695" y="1050017"/>
                        <a:pt x="3015724" y="1032043"/>
                        <a:pt x="3022600" y="1016000"/>
                      </a:cubicBezTo>
                      <a:cubicBezTo>
                        <a:pt x="3028613" y="1001971"/>
                        <a:pt x="3040427" y="991152"/>
                        <a:pt x="3048000" y="977900"/>
                      </a:cubicBezTo>
                      <a:cubicBezTo>
                        <a:pt x="3092576" y="899892"/>
                        <a:pt x="3049441" y="951059"/>
                        <a:pt x="3111500" y="889000"/>
                      </a:cubicBezTo>
                      <a:cubicBezTo>
                        <a:pt x="3115733" y="876300"/>
                        <a:pt x="3120953" y="863887"/>
                        <a:pt x="3124200" y="850900"/>
                      </a:cubicBezTo>
                      <a:cubicBezTo>
                        <a:pt x="3129435" y="829959"/>
                        <a:pt x="3127968" y="807051"/>
                        <a:pt x="3136900" y="787400"/>
                      </a:cubicBezTo>
                      <a:cubicBezTo>
                        <a:pt x="3149532" y="759609"/>
                        <a:pt x="3178047" y="740160"/>
                        <a:pt x="3187700" y="711200"/>
                      </a:cubicBezTo>
                      <a:cubicBezTo>
                        <a:pt x="3191933" y="698500"/>
                        <a:pt x="3192974" y="684239"/>
                        <a:pt x="3200400" y="673100"/>
                      </a:cubicBezTo>
                      <a:cubicBezTo>
                        <a:pt x="3210363" y="658156"/>
                        <a:pt x="3227002" y="648798"/>
                        <a:pt x="3238500" y="635000"/>
                      </a:cubicBezTo>
                      <a:cubicBezTo>
                        <a:pt x="3248271" y="623274"/>
                        <a:pt x="3252413" y="606951"/>
                        <a:pt x="3263900" y="596900"/>
                      </a:cubicBezTo>
                      <a:cubicBezTo>
                        <a:pt x="3286874" y="576798"/>
                        <a:pt x="3340100" y="546100"/>
                        <a:pt x="3340100" y="546100"/>
                      </a:cubicBezTo>
                      <a:cubicBezTo>
                        <a:pt x="3378285" y="558828"/>
                        <a:pt x="3383474" y="556845"/>
                        <a:pt x="3416300" y="584200"/>
                      </a:cubicBezTo>
                      <a:cubicBezTo>
                        <a:pt x="3430098" y="595698"/>
                        <a:pt x="3440223" y="611273"/>
                        <a:pt x="3454400" y="622300"/>
                      </a:cubicBezTo>
                      <a:cubicBezTo>
                        <a:pt x="3613532" y="746069"/>
                        <a:pt x="3446597" y="589097"/>
                        <a:pt x="3606800" y="749300"/>
                      </a:cubicBezTo>
                      <a:lnTo>
                        <a:pt x="3644900" y="787400"/>
                      </a:lnTo>
                      <a:lnTo>
                        <a:pt x="3683000" y="825500"/>
                      </a:lnTo>
                      <a:cubicBezTo>
                        <a:pt x="3687233" y="838200"/>
                        <a:pt x="3689199" y="851898"/>
                        <a:pt x="3695700" y="863600"/>
                      </a:cubicBezTo>
                      <a:cubicBezTo>
                        <a:pt x="3710525" y="890285"/>
                        <a:pt x="3746500" y="939800"/>
                        <a:pt x="3746500" y="939800"/>
                      </a:cubicBezTo>
                      <a:cubicBezTo>
                        <a:pt x="3779304" y="1071016"/>
                        <a:pt x="3752536" y="1012354"/>
                        <a:pt x="3822700" y="1117600"/>
                      </a:cubicBezTo>
                      <a:cubicBezTo>
                        <a:pt x="3833202" y="1133352"/>
                        <a:pt x="3873500" y="1143000"/>
                        <a:pt x="3873500" y="114300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6529719" y="2930997"/>
                  <a:ext cx="2557346" cy="470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600" dirty="0" smtClean="0"/>
                    <a:t>Measured PAS</a:t>
                  </a:r>
                  <a:endParaRPr lang="zh-CN" altLang="en-US" sz="1600" dirty="0"/>
                </a:p>
              </p:txBody>
            </p:sp>
          </p:grpSp>
          <p:cxnSp>
            <p:nvCxnSpPr>
              <p:cNvPr id="49" name="直接箭头连接符 48"/>
              <p:cNvCxnSpPr/>
              <p:nvPr/>
            </p:nvCxnSpPr>
            <p:spPr>
              <a:xfrm flipV="1">
                <a:off x="911315" y="4328092"/>
                <a:ext cx="0" cy="149897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箭头连接符 49"/>
              <p:cNvCxnSpPr/>
              <p:nvPr/>
            </p:nvCxnSpPr>
            <p:spPr>
              <a:xfrm>
                <a:off x="762000" y="5640417"/>
                <a:ext cx="279967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172828" y="4459489"/>
                <a:ext cx="0" cy="118170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2395141" y="4459489"/>
                <a:ext cx="0" cy="118240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1477472" y="4459489"/>
                <a:ext cx="0" cy="116821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矩形 53"/>
              <p:cNvSpPr>
                <a:spLocks noChangeAspect="1"/>
              </p:cNvSpPr>
              <p:nvPr/>
            </p:nvSpPr>
            <p:spPr>
              <a:xfrm>
                <a:off x="3257550" y="5605046"/>
                <a:ext cx="3048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θ</a:t>
                </a:r>
                <a:endParaRPr kumimoji="0" lang="zh-CN" alt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635600" y="4330863"/>
                <a:ext cx="1260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Measured PAS</a:t>
                </a:r>
                <a:endParaRPr kumimoji="0" lang="zh-CN" alt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16200000">
                <a:off x="348050" y="4917038"/>
                <a:ext cx="762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Power</a:t>
                </a:r>
                <a:endParaRPr kumimoji="0" lang="zh-CN" alt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  <p:grpSp>
          <p:nvGrpSpPr>
            <p:cNvPr id="16" name="组合 85"/>
            <p:cNvGrpSpPr/>
            <p:nvPr/>
          </p:nvGrpSpPr>
          <p:grpSpPr>
            <a:xfrm>
              <a:off x="395777" y="4114800"/>
              <a:ext cx="2971800" cy="1524000"/>
              <a:chOff x="762000" y="2835778"/>
              <a:chExt cx="2971800" cy="1524000"/>
            </a:xfrm>
          </p:grpSpPr>
          <p:pic>
            <p:nvPicPr>
              <p:cNvPr id="46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2000" y="2835778"/>
                <a:ext cx="2720675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2590800" y="2971800"/>
                <a:ext cx="11430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Antenna pattern </a:t>
                </a:r>
                <a:r>
                  <a:rPr lang="en-US" altLang="zh-CN" sz="1200" b="1" kern="0" dirty="0" smtClean="0">
                    <a:solidFill>
                      <a:sysClr val="windowText" lastClr="000000"/>
                    </a:solidFill>
                  </a:rPr>
                  <a:t>info.</a:t>
                </a:r>
                <a:endParaRPr kumimoji="0" lang="zh-CN" alt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17" name="右箭头 16"/>
            <p:cNvSpPr/>
            <p:nvPr/>
          </p:nvSpPr>
          <p:spPr bwMode="auto">
            <a:xfrm>
              <a:off x="3272327" y="3565022"/>
              <a:ext cx="381000" cy="762000"/>
            </a:xfrm>
            <a:prstGeom prst="rightArrow">
              <a:avLst/>
            </a:prstGeom>
            <a:solidFill>
              <a:srgbClr val="D0D8E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3805727" y="3412622"/>
              <a:ext cx="1752600" cy="990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6" charset="0"/>
                  <a:ea typeface="MS Gothic" charset="-128"/>
                </a:rPr>
                <a:t>Antenna Pattern Decoupling</a:t>
              </a: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9" name="右箭头 18"/>
            <p:cNvSpPr/>
            <p:nvPr/>
          </p:nvSpPr>
          <p:spPr bwMode="auto">
            <a:xfrm>
              <a:off x="5710727" y="3565022"/>
              <a:ext cx="381000" cy="762000"/>
            </a:xfrm>
            <a:prstGeom prst="rightArrow">
              <a:avLst/>
            </a:prstGeom>
            <a:solidFill>
              <a:srgbClr val="D0D8E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20" name="组合 137"/>
            <p:cNvGrpSpPr/>
            <p:nvPr/>
          </p:nvGrpSpPr>
          <p:grpSpPr>
            <a:xfrm>
              <a:off x="6136619" y="2879222"/>
              <a:ext cx="2783054" cy="2551331"/>
              <a:chOff x="6208546" y="3200400"/>
              <a:chExt cx="2783054" cy="2551331"/>
            </a:xfrm>
          </p:grpSpPr>
          <p:sp>
            <p:nvSpPr>
              <p:cNvPr id="21" name="椭圆 20"/>
              <p:cNvSpPr/>
              <p:nvPr/>
            </p:nvSpPr>
            <p:spPr bwMode="auto">
              <a:xfrm>
                <a:off x="8225825" y="4426111"/>
                <a:ext cx="114651" cy="654138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SimSun" pitchFamily="2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>
                <a:off x="6824162" y="3390900"/>
                <a:ext cx="41630" cy="1512000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SimSun" pitchFamily="2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 bwMode="auto">
              <a:xfrm>
                <a:off x="7539672" y="3765343"/>
                <a:ext cx="80724" cy="1327333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SimSun" pitchFamily="2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 bwMode="auto">
              <a:xfrm>
                <a:off x="8043705" y="4138078"/>
                <a:ext cx="114651" cy="960513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  <a:buSzTx/>
                  <a:buFont typeface="Wingdings" pitchFamily="2" charset="2"/>
                  <a:buChar char="n"/>
                  <a:tabLst/>
                  <a:defRPr/>
                </a:pP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SimSun" pitchFamily="2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731890" y="4883191"/>
                <a:ext cx="1890972" cy="24606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cxnSp>
            <p:nvCxnSpPr>
              <p:cNvPr id="27" name="直接箭头连接符 26"/>
              <p:cNvCxnSpPr/>
              <p:nvPr/>
            </p:nvCxnSpPr>
            <p:spPr bwMode="auto">
              <a:xfrm>
                <a:off x="6502197" y="3200400"/>
                <a:ext cx="0" cy="166888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 bwMode="auto">
              <a:xfrm flipH="1">
                <a:off x="6502198" y="4869285"/>
                <a:ext cx="245556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6590017" y="4852252"/>
                <a:ext cx="513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θ</a:t>
                </a:r>
                <a:r>
                  <a:rPr kumimoji="0" lang="en-US" altLang="zh-CN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1</a:t>
                </a:r>
                <a:endParaRPr kumimoji="0" lang="zh-CN" altLang="en-US" sz="1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17832" y="4852252"/>
                <a:ext cx="513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θ</a:t>
                </a:r>
                <a:r>
                  <a:rPr kumimoji="0" lang="en-US" altLang="zh-CN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2</a:t>
                </a:r>
                <a:endParaRPr kumimoji="0" lang="zh-CN" altLang="en-US" sz="1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69931" y="4852252"/>
                <a:ext cx="513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θ</a:t>
                </a:r>
                <a:r>
                  <a:rPr kumimoji="0" lang="en-US" altLang="zh-CN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3</a:t>
                </a:r>
                <a:endParaRPr kumimoji="0" lang="zh-CN" altLang="en-US" sz="1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330126" y="4852252"/>
                <a:ext cx="513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θ</a:t>
                </a:r>
                <a:r>
                  <a:rPr kumimoji="0" lang="en-US" altLang="zh-CN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4</a:t>
                </a:r>
                <a:endParaRPr kumimoji="0" lang="zh-CN" altLang="en-US" sz="1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560255" y="4852252"/>
                <a:ext cx="513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θ</a:t>
                </a:r>
                <a:r>
                  <a:rPr kumimoji="0" lang="en-US" altLang="zh-CN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5</a:t>
                </a:r>
                <a:endParaRPr kumimoji="0" lang="zh-CN" altLang="en-US" sz="1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788070" y="4852252"/>
                <a:ext cx="513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θ</a:t>
                </a:r>
                <a:r>
                  <a:rPr kumimoji="0" lang="en-US" altLang="zh-CN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6</a:t>
                </a:r>
                <a:endParaRPr kumimoji="0" lang="zh-CN" altLang="en-US" sz="1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028605" y="4852252"/>
                <a:ext cx="5134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θ</a:t>
                </a:r>
                <a:r>
                  <a:rPr kumimoji="0" lang="en-US" altLang="zh-CN" sz="1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</a:rPr>
                  <a:t>7</a:t>
                </a:r>
                <a:endParaRPr kumimoji="0" lang="zh-CN" altLang="en-US" sz="12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7065830" y="3276600"/>
                <a:ext cx="0" cy="161032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7307130" y="3276600"/>
                <a:ext cx="0" cy="161032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7548430" y="3276600"/>
                <a:ext cx="0" cy="161032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7789730" y="3276600"/>
                <a:ext cx="0" cy="161032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8031030" y="3276600"/>
                <a:ext cx="0" cy="161032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8272330" y="3276600"/>
                <a:ext cx="0" cy="161032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6824530" y="3276600"/>
                <a:ext cx="0" cy="161032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6443529" y="5105400"/>
                <a:ext cx="239139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Antenna pattern-independent channel</a:t>
                </a:r>
                <a:r>
                  <a:rPr lang="en-US" altLang="zh-CN" sz="1200" b="1" kern="0" dirty="0" smtClean="0">
                    <a:solidFill>
                      <a:sysClr val="windowText" lastClr="000000"/>
                    </a:solidFill>
                    <a:latin typeface="+mn-lt"/>
                  </a:rPr>
                  <a:t>/Angular distribution in the actual channel</a:t>
                </a:r>
                <a:endParaRPr kumimoji="0" lang="zh-CN" alt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  <p:sp>
            <p:nvSpPr>
              <p:cNvPr id="44" name="矩形 43"/>
              <p:cNvSpPr>
                <a:spLocks noChangeAspect="1"/>
              </p:cNvSpPr>
              <p:nvPr/>
            </p:nvSpPr>
            <p:spPr>
              <a:xfrm>
                <a:off x="8686800" y="4868968"/>
                <a:ext cx="30480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θ</a:t>
                </a:r>
                <a:endParaRPr kumimoji="0" lang="zh-CN" alt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6200000">
                <a:off x="5966046" y="3900101"/>
                <a:ext cx="76200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Power</a:t>
                </a:r>
                <a:endParaRPr kumimoji="0" lang="zh-CN" alt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399623"/>
            <a:ext cx="7696200" cy="307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How to Generate the Simulation Channel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86106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Since the channel model is ideal </a:t>
            </a:r>
            <a:r>
              <a:rPr lang="en-US" altLang="zh-CN" sz="1800" b="1" kern="0" dirty="0" smtClean="0">
                <a:solidFill>
                  <a:schemeClr val="tx1"/>
                </a:solidFill>
                <a:latin typeface="+mn-lt"/>
                <a:ea typeface="宋体" charset="-122"/>
              </a:rPr>
              <a:t>and should be independent of antenna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patterns, in simulations, </a:t>
            </a:r>
            <a:r>
              <a:rPr lang="en-US" altLang="zh-CN" sz="1800" b="1" kern="0" dirty="0" smtClean="0">
                <a:solidFill>
                  <a:srgbClr val="000000"/>
                </a:solidFill>
                <a:ea typeface="宋体" charset="-122"/>
              </a:rPr>
              <a:t>the effect of antenna patterns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should be compensated/reconstructed.</a:t>
            </a:r>
          </a:p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524000" y="2514600"/>
            <a:ext cx="5943600" cy="671138"/>
            <a:chOff x="1524000" y="2807075"/>
            <a:chExt cx="5943600" cy="671138"/>
          </a:xfrm>
        </p:grpSpPr>
        <p:sp>
          <p:nvSpPr>
            <p:cNvPr id="12" name="TextBox 11"/>
            <p:cNvSpPr txBox="1"/>
            <p:nvPr/>
          </p:nvSpPr>
          <p:spPr>
            <a:xfrm>
              <a:off x="1524000" y="2807075"/>
              <a:ext cx="5943600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i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Simulation_Channel = (Deterministic_channel_components + Random_channel_components )     Antenna_Pattern  </a:t>
              </a:r>
              <a:endParaRPr lang="zh-CN" altLang="en-US" sz="18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13" name="对象 12"/>
            <p:cNvGraphicFramePr>
              <a:graphicFrameLocks noChangeAspect="1"/>
            </p:cNvGraphicFramePr>
            <p:nvPr/>
          </p:nvGraphicFramePr>
          <p:xfrm>
            <a:off x="5029200" y="3124200"/>
            <a:ext cx="323850" cy="354013"/>
          </p:xfrm>
          <a:graphic>
            <a:graphicData uri="http://schemas.openxmlformats.org/presentationml/2006/ole">
              <p:oleObj spid="_x0000_s44035" name="Equation" r:id="rId5" imgW="139680" imgH="152280" progId="">
                <p:embed/>
              </p:oleObj>
            </a:graphicData>
          </a:graphic>
        </p:graphicFrame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Procedure of Antenna Pattern Decoupling Operation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141200" y="1905000"/>
            <a:ext cx="7240800" cy="4191000"/>
          </a:xfrm>
        </p:spPr>
        <p:txBody>
          <a:bodyPr/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zh-CN" sz="1800" dirty="0" smtClean="0">
                <a:ea typeface="宋体" charset="-122"/>
              </a:rPr>
              <a:t>The general procedure of antenna pattern decoupling should include the following steps:</a:t>
            </a:r>
          </a:p>
          <a:p>
            <a:pPr lvl="1">
              <a:spcBef>
                <a:spcPts val="1200"/>
              </a:spcBef>
              <a:buFont typeface="Calibri" pitchFamily="34" charset="0"/>
              <a:buChar char="‒"/>
            </a:pPr>
            <a:r>
              <a:rPr lang="en-US" altLang="zh-CN" sz="1600" dirty="0" smtClean="0">
                <a:ea typeface="宋体" charset="-122"/>
              </a:rPr>
              <a:t>Step 1: estimate the path of propagation (angular domain/delay domain/both);</a:t>
            </a:r>
          </a:p>
          <a:p>
            <a:pPr lvl="1">
              <a:spcBef>
                <a:spcPts val="1200"/>
              </a:spcBef>
              <a:buFont typeface="Calibri" pitchFamily="34" charset="0"/>
              <a:buChar char="‒"/>
            </a:pPr>
            <a:r>
              <a:rPr lang="en-US" altLang="zh-CN" sz="1600" dirty="0" smtClean="0">
                <a:ea typeface="宋体" charset="-122"/>
              </a:rPr>
              <a:t>Step 2: remove the measurement antenna pattern</a:t>
            </a:r>
            <a:r>
              <a:rPr lang="zh-CN" altLang="en-US" sz="1600" dirty="0" smtClean="0">
                <a:ea typeface="宋体" charset="-122"/>
              </a:rPr>
              <a:t>**</a:t>
            </a:r>
            <a:r>
              <a:rPr lang="en-US" altLang="zh-CN" sz="1600" dirty="0" smtClean="0">
                <a:ea typeface="宋体" charset="-122"/>
              </a:rPr>
              <a:t>;</a:t>
            </a:r>
          </a:p>
          <a:p>
            <a:pPr lvl="1">
              <a:spcBef>
                <a:spcPts val="1200"/>
              </a:spcBef>
              <a:buFont typeface="Calibri" pitchFamily="34" charset="0"/>
              <a:buChar char="‒"/>
            </a:pPr>
            <a:r>
              <a:rPr lang="en-US" altLang="zh-CN" sz="1600" dirty="0" smtClean="0">
                <a:ea typeface="宋体" charset="-122"/>
              </a:rPr>
              <a:t>Step 3: reconstruct/compensate the extracted data with measured/new antenna pattern;</a:t>
            </a:r>
          </a:p>
          <a:p>
            <a:pPr lvl="1">
              <a:spcBef>
                <a:spcPts val="1200"/>
              </a:spcBef>
              <a:buFont typeface="Calibri" pitchFamily="34" charset="0"/>
              <a:buChar char="‒"/>
            </a:pPr>
            <a:r>
              <a:rPr lang="en-US" altLang="zh-CN" sz="1600" dirty="0" smtClean="0">
                <a:ea typeface="宋体" charset="-122"/>
              </a:rPr>
              <a:t>Step 4 (optional): evaluate the effect of reconstruction and antenna decoupling</a:t>
            </a:r>
          </a:p>
          <a:p>
            <a:pPr>
              <a:buFont typeface="Arial" pitchFamily="34" charset="0"/>
              <a:buChar char="•"/>
            </a:pPr>
            <a:endParaRPr lang="en-US" altLang="zh-CN" sz="1800" b="0" dirty="0" smtClean="0"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1800" b="0" dirty="0" smtClean="0"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1800" b="0" dirty="0" smtClean="0">
              <a:ea typeface="宋体" charset="-122"/>
            </a:endParaRPr>
          </a:p>
        </p:txBody>
      </p:sp>
      <p:sp>
        <p:nvSpPr>
          <p:cNvPr id="50" name="Shape 89"/>
          <p:cNvSpPr txBox="1">
            <a:spLocks/>
          </p:cNvSpPr>
          <p:nvPr/>
        </p:nvSpPr>
        <p:spPr>
          <a:xfrm>
            <a:off x="533400" y="5638800"/>
            <a:ext cx="8077200" cy="56197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0000" indent="-10800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 </a:t>
            </a:r>
            <a:r>
              <a:rPr lang="en-US" altLang="zh-CN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couples of methods to achieve Step 2, such as MUSIC[Schmidt], CLEAN[Clarke] or SAGE[</a:t>
            </a:r>
            <a:r>
              <a:rPr lang="en-US" altLang="zh-CN" sz="1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Fessler</a:t>
            </a:r>
            <a:r>
              <a:rPr lang="en-US" altLang="zh-CN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algorithm</a:t>
            </a: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field of signal processing, and so on. This step can be treated as an inverse problem. </a:t>
            </a:r>
            <a:endParaRPr lang="en-U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左大括号 9"/>
          <p:cNvSpPr/>
          <p:nvPr/>
        </p:nvSpPr>
        <p:spPr bwMode="auto">
          <a:xfrm>
            <a:off x="1276350" y="2743200"/>
            <a:ext cx="228600" cy="533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" y="275272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Antenna Decoupling</a:t>
            </a:r>
            <a:endParaRPr kumimoji="0" lang="zh-CN" altLang="en-US" sz="1400" b="1" i="1" u="none" strike="noStrike" kern="0" cap="none" spc="0" normalizeH="0" baseline="0" noProof="0" dirty="0" err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4391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i="1" kern="0" dirty="0" smtClean="0">
                <a:solidFill>
                  <a:srgbClr val="0000FF"/>
                </a:solidFill>
              </a:rPr>
              <a:t>Application/Verification</a:t>
            </a:r>
            <a:endParaRPr kumimoji="0" lang="zh-CN" altLang="en-US" sz="1400" b="1" i="1" u="none" strike="noStrike" kern="0" cap="none" spc="0" normalizeH="0" baseline="0" noProof="0" dirty="0" err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General Criterion for Antenna Pattern Decoupling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84000" y="1828800"/>
            <a:ext cx="80790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To guarantee the performance of antenna pattern decoupling operation, we suggest the following criterion to evaluate the effectiveness of specific decoupling algorithm.</a:t>
            </a:r>
          </a:p>
          <a:p>
            <a:pPr marL="34290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altLang="zh-CN" sz="1800" b="1" kern="0" dirty="0" smtClean="0">
              <a:solidFill>
                <a:srgbClr val="000000"/>
              </a:solidFill>
              <a:latin typeface="+mn-lt"/>
              <a:ea typeface="宋体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3048000"/>
            <a:ext cx="59436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CN" sz="1800" i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CN" sz="1800" i="1" dirty="0" smtClean="0">
                <a:solidFill>
                  <a:schemeClr val="tx1"/>
                </a:solidFill>
              </a:rPr>
              <a:t>Min </a:t>
            </a:r>
            <a:r>
              <a:rPr lang="en-US" altLang="zh-CN" sz="1800" i="1" dirty="0" smtClean="0">
                <a:solidFill>
                  <a:schemeClr val="tx1"/>
                </a:solidFill>
                <a:latin typeface="Calibri"/>
                <a:cs typeface="Calibri"/>
              </a:rPr>
              <a:t>│Reconstructed_Channel – Orignal_Measured_Channel│</a:t>
            </a:r>
            <a:r>
              <a:rPr lang="en-US" altLang="zh-CN" sz="1800" i="1" baseline="30000" dirty="0" smtClean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endParaRPr lang="en-US" altLang="zh-CN" sz="1800" i="1" baseline="30000" dirty="0" smtClean="0">
              <a:solidFill>
                <a:schemeClr val="tx1"/>
              </a:solidFill>
            </a:endParaRPr>
          </a:p>
          <a:p>
            <a:pPr algn="ctr"/>
            <a:endParaRPr lang="en-US" altLang="zh-CN" sz="1800" i="1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60198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bg2"/>
                </a:solidFill>
              </a:rPr>
              <a:t>MSE – Minimum Squared Error</a:t>
            </a:r>
            <a:endParaRPr lang="zh-CN" altLang="en-US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Summary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84000" y="1676400"/>
            <a:ext cx="77760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000" b="0" dirty="0" smtClean="0">
                <a:solidFill>
                  <a:schemeClr val="tx1"/>
                </a:solidFill>
                <a:ea typeface="宋体" charset="-122"/>
              </a:rPr>
              <a:t>The effect of </a:t>
            </a:r>
            <a:r>
              <a:rPr lang="en-US" altLang="zh-CN" sz="2000" b="0" dirty="0" smtClean="0">
                <a:ea typeface="宋体" charset="-122"/>
              </a:rPr>
              <a:t>antenna patterns should be considered in 802.11ay channel modeling.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0" dirty="0" smtClean="0">
                <a:ea typeface="宋体" charset="-122"/>
              </a:rPr>
              <a:t>This effect mainly affects the random components modeling in the Q-D channel modeling method.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0" dirty="0" smtClean="0">
                <a:ea typeface="宋体" charset="-122"/>
              </a:rPr>
              <a:t>In this presentation, we propose considering antenna pattern decoupling operations as an essential processing step in Q-D channel modeling.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b="0" dirty="0" smtClean="0">
                <a:ea typeface="宋体" charset="-122"/>
              </a:rPr>
              <a:t>In addition, we propose a general criterion to evaluate the effectiveness of antenna pattern decoupling.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08463"/>
          </a:xfrm>
          <a:ln/>
        </p:spPr>
        <p:txBody>
          <a:bodyPr/>
          <a:lstStyle/>
          <a:p>
            <a:pPr marL="432000" indent="-360000" eaLnBrk="0" hangingPunct="0">
              <a:defRPr/>
            </a:pPr>
            <a:r>
              <a:rPr lang="en-US" altLang="zh-CN" sz="1600" b="0" dirty="0" smtClean="0">
                <a:ea typeface="宋体" charset="-122"/>
              </a:rPr>
              <a:t>[1]   IEEE 802.11-15/1150r2, “</a:t>
            </a:r>
            <a:r>
              <a:rPr lang="en-US" altLang="zh-CN" sz="1600" b="0" dirty="0" smtClean="0">
                <a:solidFill>
                  <a:srgbClr val="0000FF"/>
                </a:solidFill>
                <a:ea typeface="宋体" charset="-122"/>
              </a:rPr>
              <a:t>Channel Models for IEEE 802.11ay</a:t>
            </a:r>
            <a:r>
              <a:rPr lang="en-US" altLang="zh-CN" sz="1600" b="0" dirty="0" smtClean="0">
                <a:ea typeface="宋体" charset="-122"/>
              </a:rPr>
              <a:t>”</a:t>
            </a:r>
          </a:p>
          <a:p>
            <a:pPr marL="432000" indent="-360000" eaLnBrk="0" hangingPunct="0">
              <a:defRPr/>
            </a:pPr>
            <a:r>
              <a:rPr lang="en-US" altLang="zh-CN" sz="1600" b="0" dirty="0" smtClean="0">
                <a:ea typeface="宋体" charset="-122"/>
              </a:rPr>
              <a:t>[2]	IST-4-027756 WINNER II D1.1.2 v1.0, “</a:t>
            </a:r>
            <a:r>
              <a:rPr lang="en-US" altLang="zh-CN" sz="1600" b="0" dirty="0" smtClean="0">
                <a:solidFill>
                  <a:srgbClr val="0000FF"/>
                </a:solidFill>
                <a:ea typeface="宋体" charset="-122"/>
              </a:rPr>
              <a:t>WINNER II Channel Models, Part II- Radio Channel Measurement and Analysis Results</a:t>
            </a:r>
            <a:r>
              <a:rPr lang="en-US" altLang="zh-CN" sz="1600" b="0" dirty="0" smtClean="0">
                <a:ea typeface="宋体" charset="-122"/>
              </a:rPr>
              <a:t>”</a:t>
            </a:r>
          </a:p>
          <a:p>
            <a:pPr eaLnBrk="0" hangingPunct="0">
              <a:defRPr/>
            </a:pPr>
            <a:endParaRPr lang="en-US" altLang="zh-CN" sz="1400" b="0" dirty="0" smtClean="0">
              <a:ea typeface="宋体" charset="-122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Backup: Preliminary Results for Antenna Pattern Decoupling Operation (LOS case)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53" y="1845892"/>
            <a:ext cx="4076747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rrowheads="1"/>
          </p:cNvPicPr>
          <p:nvPr/>
        </p:nvPicPr>
        <p:blipFill>
          <a:blip r:embed="rId4" cstate="print"/>
          <a:srcRect l="6455" t="1946" r="6455" b="2104"/>
          <a:stretch>
            <a:fillRect/>
          </a:stretch>
        </p:blipFill>
        <p:spPr bwMode="auto">
          <a:xfrm>
            <a:off x="4750800" y="1922092"/>
            <a:ext cx="37836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295400" y="5359844"/>
            <a:ext cx="251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</a:rPr>
              <a:t>Original PAS before antenna pattern decoupling</a:t>
            </a:r>
            <a:endParaRPr kumimoji="0" lang="zh-CN" altLang="en-US" sz="1400" b="1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5359844"/>
            <a:ext cx="3276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</a:rPr>
              <a:t>Extracted Angular distribution after antenna pattern decoupling</a:t>
            </a:r>
            <a:endParaRPr kumimoji="0" lang="zh-CN" altLang="en-US" sz="1400" b="1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19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Backup: Preliminary Results for Antenna Pattern Decoupling Operation (LOS case)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4191000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</a:rPr>
              <a:t>Reconstructed PAS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(black: original ;    red: reconstructed)</a:t>
            </a:r>
            <a:endParaRPr kumimoji="0" lang="zh-CN" altLang="en-US" sz="1400" b="1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6122" r="6122"/>
          <a:stretch>
            <a:fillRect/>
          </a:stretch>
        </p:blipFill>
        <p:spPr bwMode="auto">
          <a:xfrm>
            <a:off x="298801" y="1794260"/>
            <a:ext cx="355200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0" name="Picture 2"/>
          <p:cNvPicPr>
            <a:picLocks noChangeArrowheads="1"/>
          </p:cNvPicPr>
          <p:nvPr/>
        </p:nvPicPr>
        <p:blipFill>
          <a:blip r:embed="rId4" cstate="print"/>
          <a:srcRect l="5649" r="5845"/>
          <a:stretch>
            <a:fillRect/>
          </a:stretch>
        </p:blipFill>
        <p:spPr bwMode="auto">
          <a:xfrm>
            <a:off x="270616" y="4021508"/>
            <a:ext cx="3581147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1" name="Picture 3"/>
          <p:cNvPicPr>
            <a:picLocks noChangeArrowheads="1"/>
          </p:cNvPicPr>
          <p:nvPr/>
        </p:nvPicPr>
        <p:blipFill>
          <a:blip r:embed="rId5" cstate="print"/>
          <a:srcRect l="7509" r="5622"/>
          <a:stretch>
            <a:fillRect/>
          </a:stretch>
        </p:blipFill>
        <p:spPr bwMode="auto">
          <a:xfrm>
            <a:off x="4352851" y="1814779"/>
            <a:ext cx="3724349" cy="214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4267200" y="4800600"/>
          <a:ext cx="4495800" cy="1293902"/>
        </p:xfrm>
        <a:graphic>
          <a:graphicData uri="http://schemas.openxmlformats.org/drawingml/2006/table">
            <a:tbl>
              <a:tblPr firstRow="1" bandRow="1"/>
              <a:tblGrid>
                <a:gridCol w="977946"/>
                <a:gridCol w="1308054"/>
                <a:gridCol w="2209800"/>
              </a:tblGrid>
              <a:tr h="3120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Cases</a:t>
                      </a:r>
                      <a:endParaRPr lang="zh-CN" altLang="en-US" sz="1400" b="1" kern="1200" baseline="0" dirty="0">
                        <a:solidFill>
                          <a:schemeClr val="lt1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Rx antennas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Deviation btw O&amp;R (dB)</a:t>
                      </a:r>
                      <a:endParaRPr lang="zh-CN" altLang="en-US" sz="1200" b="0" kern="1200" baseline="0" dirty="0">
                        <a:solidFill>
                          <a:schemeClr val="lt1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27268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0.1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0.1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0.1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Motivation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84000" y="1600200"/>
            <a:ext cx="81000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b="0" dirty="0" smtClean="0">
                <a:ea typeface="宋体" charset="-122"/>
              </a:rPr>
              <a:t>The effects of antenna pattern should be carefully considered in high frequency channel modeling,</a:t>
            </a:r>
          </a:p>
          <a:p>
            <a:pPr lvl="1">
              <a:buFont typeface="Calibri" pitchFamily="34" charset="0"/>
              <a:buChar char="‒"/>
            </a:pPr>
            <a:r>
              <a:rPr lang="en-US" altLang="zh-CN" sz="1600" dirty="0" smtClean="0">
                <a:ea typeface="宋体" charset="-122"/>
              </a:rPr>
              <a:t>Measurements in low frequency bands (&lt;6GHz) have used omni-directional/sector antennas, while the same antenna configuration is also applied for operating environment.</a:t>
            </a:r>
          </a:p>
          <a:p>
            <a:pPr lvl="1">
              <a:buFont typeface="Calibri" pitchFamily="34" charset="0"/>
              <a:buChar char="‒"/>
            </a:pPr>
            <a:r>
              <a:rPr lang="en-US" altLang="zh-CN" sz="1600" b="0" dirty="0" smtClean="0">
                <a:ea typeface="宋体" charset="-122"/>
              </a:rPr>
              <a:t>However, in </a:t>
            </a:r>
            <a:r>
              <a:rPr lang="en-US" altLang="zh-CN" sz="1600" b="0" dirty="0" smtClean="0">
                <a:solidFill>
                  <a:schemeClr val="tx1"/>
                </a:solidFill>
                <a:ea typeface="宋体" charset="-122"/>
              </a:rPr>
              <a:t>the higher frequency </a:t>
            </a:r>
            <a:r>
              <a:rPr lang="en-US" altLang="zh-CN" sz="1600" b="0" dirty="0" smtClean="0">
                <a:ea typeface="宋体" charset="-122"/>
              </a:rPr>
              <a:t>bands, antenna pattern </a:t>
            </a:r>
            <a:r>
              <a:rPr lang="en-US" altLang="zh-CN" sz="1600" dirty="0" smtClean="0">
                <a:ea typeface="宋体" charset="-122"/>
              </a:rPr>
              <a:t>should be taken into account in system design. </a:t>
            </a:r>
            <a:r>
              <a:rPr lang="en-US" altLang="zh-CN" sz="1600" dirty="0" smtClean="0">
                <a:solidFill>
                  <a:schemeClr val="tx1"/>
                </a:solidFill>
                <a:ea typeface="宋体" charset="-122"/>
              </a:rPr>
              <a:t>If different antenna patterns are applied to channel measurements and system operations, the channel model obtained may not be fully helpful for system design.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 smtClean="0">
                <a:ea typeface="宋体" charset="-122"/>
              </a:rPr>
              <a:t>Quasi-Deterministic (Q-D) approach [1</a:t>
            </a:r>
            <a:r>
              <a:rPr lang="en-US" altLang="zh-CN" sz="1800" b="0" dirty="0" smtClean="0">
                <a:solidFill>
                  <a:schemeClr val="tx1"/>
                </a:solidFill>
                <a:ea typeface="宋体" charset="-122"/>
              </a:rPr>
              <a:t>] has been proposed in 802.11ay </a:t>
            </a:r>
            <a:r>
              <a:rPr lang="en-US" altLang="zh-CN" sz="1800" b="0" dirty="0" smtClean="0">
                <a:ea typeface="宋体" charset="-122"/>
              </a:rPr>
              <a:t>channel modeling. In this approach, channel models consist of two folds: </a:t>
            </a:r>
            <a:r>
              <a:rPr lang="en-US" altLang="zh-CN" sz="1800" b="0" i="1" dirty="0" smtClean="0">
                <a:ea typeface="宋体" charset="-122"/>
              </a:rPr>
              <a:t>deterministic components</a:t>
            </a:r>
            <a:r>
              <a:rPr lang="en-US" altLang="zh-CN" sz="1800" b="0" dirty="0" smtClean="0">
                <a:ea typeface="宋体" charset="-122"/>
              </a:rPr>
              <a:t> (i.e., D-rays) and </a:t>
            </a:r>
            <a:r>
              <a:rPr lang="en-US" altLang="zh-CN" sz="1800" b="0" i="1" dirty="0" smtClean="0">
                <a:ea typeface="宋体" charset="-122"/>
              </a:rPr>
              <a:t>random components </a:t>
            </a:r>
            <a:r>
              <a:rPr lang="en-US" altLang="zh-CN" sz="1800" b="0" dirty="0" smtClean="0">
                <a:ea typeface="宋体" charset="-122"/>
              </a:rPr>
              <a:t>(i.e., R-/F- rays). D-rays are simulated by ray-tracing method and R-/F- rays are extracted from channel measurements.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 smtClean="0">
                <a:ea typeface="宋体" charset="-122"/>
              </a:rPr>
              <a:t>This presentation addresses the impact of antenna patterns on channel measurement and proposes decoupling the channel modeling from antenna patterns, which we think to be essential in Q-D channel modeling.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Backup: Preliminary Results for Antenna Pattern Decoupling Operation (NLOS case)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5394028"/>
            <a:ext cx="3276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</a:rPr>
              <a:t>Extracted Angular distribution after antenna pattern decoupling</a:t>
            </a:r>
            <a:endParaRPr kumimoji="0" lang="zh-CN" altLang="en-US" sz="1400" b="1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 l="5520" r="5520" b="5052"/>
          <a:stretch>
            <a:fillRect/>
          </a:stretch>
        </p:blipFill>
        <p:spPr bwMode="auto">
          <a:xfrm>
            <a:off x="4838743" y="1906588"/>
            <a:ext cx="392425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65" y="1853724"/>
            <a:ext cx="424003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295400" y="5394028"/>
            <a:ext cx="251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</a:rPr>
              <a:t>Original PAS before antenna pattern decoupling</a:t>
            </a:r>
            <a:endParaRPr kumimoji="0" lang="zh-CN" altLang="en-US" sz="1400" b="1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Backup: Preliminary Results for Antenna Pattern Decoupling Operation (NLOS case)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4191000"/>
            <a:ext cx="2971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kern="0" dirty="0" smtClean="0">
                <a:solidFill>
                  <a:sysClr val="windowText" lastClr="000000"/>
                </a:solidFill>
              </a:rPr>
              <a:t>Reconstructed PAS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(black: original ;    red: reconstructed)</a:t>
            </a:r>
            <a:endParaRPr kumimoji="0" lang="zh-CN" altLang="en-US" sz="1400" b="1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4267200" y="4800600"/>
          <a:ext cx="4495800" cy="1293902"/>
        </p:xfrm>
        <a:graphic>
          <a:graphicData uri="http://schemas.openxmlformats.org/drawingml/2006/table">
            <a:tbl>
              <a:tblPr firstRow="1" bandRow="1"/>
              <a:tblGrid>
                <a:gridCol w="977946"/>
                <a:gridCol w="1308054"/>
                <a:gridCol w="2209800"/>
              </a:tblGrid>
              <a:tr h="3120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Cases</a:t>
                      </a:r>
                      <a:endParaRPr lang="zh-CN" altLang="en-US" sz="1400" b="1" kern="1200" baseline="0" dirty="0">
                        <a:solidFill>
                          <a:schemeClr val="lt1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Rx antennas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Deviation btw O&amp;R (dB)</a:t>
                      </a:r>
                      <a:endParaRPr lang="zh-CN" altLang="en-US" sz="1200" b="0" kern="1200" baseline="0" dirty="0">
                        <a:solidFill>
                          <a:schemeClr val="lt1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27268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0.5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0.5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0.3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 l="4839" r="4839"/>
          <a:stretch>
            <a:fillRect/>
          </a:stretch>
        </p:blipFill>
        <p:spPr bwMode="auto">
          <a:xfrm>
            <a:off x="152400" y="4267200"/>
            <a:ext cx="408495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 cstate="print"/>
          <a:srcRect l="6167" r="3929"/>
          <a:stretch>
            <a:fillRect/>
          </a:stretch>
        </p:blipFill>
        <p:spPr bwMode="auto">
          <a:xfrm>
            <a:off x="4419600" y="1905002"/>
            <a:ext cx="4104000" cy="201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5" cstate="print"/>
          <a:srcRect l="6167" r="6122"/>
          <a:stretch>
            <a:fillRect/>
          </a:stretch>
        </p:blipFill>
        <p:spPr bwMode="auto">
          <a:xfrm>
            <a:off x="288421" y="1905000"/>
            <a:ext cx="3784850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</a:t>
            </a:r>
            <a:r>
              <a:rPr lang="en-US" altLang="zh-CN" dirty="0" err="1" smtClean="0"/>
              <a:t>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Straw Poll 1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84000" y="1676400"/>
            <a:ext cx="77760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ea typeface="宋体" charset="-122"/>
              </a:rPr>
              <a:t>Would you agree that 11ay channel modeling </a:t>
            </a:r>
            <a:r>
              <a:rPr lang="en-US" altLang="zh-CN" sz="2000" dirty="0" smtClean="0">
                <a:ea typeface="宋体" charset="-122"/>
              </a:rPr>
              <a:t>shall incorporate </a:t>
            </a:r>
            <a:r>
              <a:rPr lang="en-US" altLang="zh-CN" sz="2000" dirty="0" smtClean="0">
                <a:ea typeface="宋体" charset="-122"/>
              </a:rPr>
              <a:t>antenna pattern </a:t>
            </a:r>
            <a:r>
              <a:rPr lang="en-US" altLang="zh-CN" sz="2000" dirty="0" smtClean="0">
                <a:ea typeface="宋体" charset="-122"/>
              </a:rPr>
              <a:t>independent methodology</a:t>
            </a:r>
            <a:r>
              <a:rPr lang="en-US" altLang="zh-CN" sz="2000" dirty="0" smtClean="0">
                <a:ea typeface="宋体" charset="-122"/>
              </a:rPr>
              <a:t>?</a:t>
            </a:r>
          </a:p>
          <a:p>
            <a:pPr>
              <a:buFont typeface="Arial" pitchFamily="34" charset="0"/>
              <a:buChar char="•"/>
            </a:pPr>
            <a:endParaRPr lang="en-US" altLang="zh-CN" sz="2000" dirty="0" smtClean="0"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000" dirty="0" smtClean="0">
              <a:ea typeface="宋体" charset="-122"/>
            </a:endParaRPr>
          </a:p>
          <a:p>
            <a:pPr lvl="0">
              <a:buFont typeface="Arial" pitchFamily="34" charset="0"/>
              <a:buChar char="•"/>
            </a:pPr>
            <a:r>
              <a:rPr lang="en-US" altLang="zh-CN" sz="2000" dirty="0" smtClean="0"/>
              <a:t>Y-N-A: </a:t>
            </a:r>
            <a:endParaRPr lang="zh-CN" altLang="en-US" sz="2000" dirty="0" smtClean="0"/>
          </a:p>
          <a:p>
            <a:pPr>
              <a:buFont typeface="Arial" pitchFamily="34" charset="0"/>
              <a:buChar char="•"/>
            </a:pPr>
            <a:endParaRPr lang="en-US" altLang="zh-CN" sz="2000" dirty="0" smtClean="0"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endParaRPr lang="en-US" altLang="zh-CN" sz="2000" b="0" dirty="0" smtClean="0">
              <a:ea typeface="宋体" charset="-122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Outline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84000" y="1676400"/>
            <a:ext cx="80790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2800" b="0" dirty="0" smtClean="0">
                <a:ea typeface="宋体" charset="-122"/>
              </a:rPr>
              <a:t>An example of the effects of antenna patterns</a:t>
            </a:r>
          </a:p>
          <a:p>
            <a:pPr>
              <a:buFont typeface="Arial" pitchFamily="34" charset="0"/>
              <a:buChar char="•"/>
            </a:pPr>
            <a:endParaRPr lang="en-US" altLang="zh-CN" sz="2800" b="0" dirty="0" smtClean="0"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800" b="0" dirty="0" smtClean="0">
                <a:ea typeface="宋体" charset="-122"/>
              </a:rPr>
              <a:t>Antenna pattern decoupling operation in Q-D model</a:t>
            </a:r>
          </a:p>
          <a:p>
            <a:pPr>
              <a:buFont typeface="Arial" pitchFamily="34" charset="0"/>
              <a:buChar char="•"/>
            </a:pPr>
            <a:endParaRPr lang="en-US" altLang="zh-CN" sz="2800" b="0" dirty="0" smtClean="0">
              <a:ea typeface="宋体" charset="-12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800" b="0" dirty="0" smtClean="0">
                <a:ea typeface="宋体" charset="-122"/>
              </a:rPr>
              <a:t>Summary</a:t>
            </a:r>
          </a:p>
          <a:p>
            <a:pPr>
              <a:buFont typeface="Arial" pitchFamily="34" charset="0"/>
              <a:buChar char="•"/>
            </a:pPr>
            <a:endParaRPr lang="en-US" altLang="zh-CN" sz="2800" b="0" dirty="0" smtClean="0">
              <a:ea typeface="宋体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0668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An Example of the Effects of Antenna Patterns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Measurement Campaign for Indoor Scenario @73GHz*</a:t>
            </a:r>
          </a:p>
        </p:txBody>
      </p:sp>
      <p:sp>
        <p:nvSpPr>
          <p:cNvPr id="14" name="Shape 89"/>
          <p:cNvSpPr txBox="1">
            <a:spLocks/>
          </p:cNvSpPr>
          <p:nvPr/>
        </p:nvSpPr>
        <p:spPr>
          <a:xfrm>
            <a:off x="381000" y="6048375"/>
            <a:ext cx="7619999" cy="561975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60000" indent="-10800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Here the results@73GHz is presented as a reference to illustrate the effects of antenna pattern in channel measurement.</a:t>
            </a:r>
            <a:endParaRPr lang="en-U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33550"/>
            <a:ext cx="2969786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hape 89"/>
          <p:cNvSpPr txBox="1">
            <a:spLocks/>
          </p:cNvSpPr>
          <p:nvPr/>
        </p:nvSpPr>
        <p:spPr>
          <a:xfrm>
            <a:off x="6350916" y="5686425"/>
            <a:ext cx="1116684" cy="27974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Floor plan</a:t>
            </a:r>
            <a:endParaRPr lang="en-US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Picture 21" descr="C:\Users\z00251535\AppData\Roaming\eSpace_Desktop\UserData\z00251535\imagefiles\F4C50945-F788-41A3-89F5-5FA8832914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133600"/>
            <a:ext cx="4158030" cy="2743200"/>
          </a:xfrm>
          <a:prstGeom prst="rect">
            <a:avLst/>
          </a:prstGeom>
          <a:noFill/>
        </p:spPr>
      </p:pic>
      <p:sp>
        <p:nvSpPr>
          <p:cNvPr id="17" name="Shape 89"/>
          <p:cNvSpPr txBox="1">
            <a:spLocks/>
          </p:cNvSpPr>
          <p:nvPr/>
        </p:nvSpPr>
        <p:spPr>
          <a:xfrm>
            <a:off x="1045491" y="4978059"/>
            <a:ext cx="3250284" cy="736941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en-US" sz="1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</a:t>
            </a:r>
          </a:p>
          <a:p>
            <a:pPr marL="0" indent="0" algn="ctr">
              <a:spcBef>
                <a:spcPts val="0"/>
              </a:spcBef>
              <a:buSzPct val="100000"/>
              <a:buNone/>
            </a:pPr>
            <a:r>
              <a:rPr lang="en-U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(Open office at U2 building of Chengdu Huawei Research Center)</a:t>
            </a:r>
            <a:endParaRPr lang="en-US" sz="12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81000" y="2299511"/>
          <a:ext cx="6024253" cy="3966249"/>
        </p:xfrm>
        <a:graphic>
          <a:graphicData uri="http://schemas.openxmlformats.org/drawingml/2006/table">
            <a:tbl>
              <a:tblPr firstRow="1" bandRow="1"/>
              <a:tblGrid>
                <a:gridCol w="1249916"/>
                <a:gridCol w="833277"/>
                <a:gridCol w="180356"/>
                <a:gridCol w="1363320"/>
                <a:gridCol w="972157"/>
                <a:gridCol w="1425227"/>
              </a:tblGrid>
              <a:tr h="382789">
                <a:tc gridSpan="6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Main</a:t>
                      </a:r>
                      <a:r>
                        <a:rPr lang="en-US" altLang="zh-CN" sz="1400" baseline="0" dirty="0" smtClean="0">
                          <a:latin typeface="+mn-lt"/>
                        </a:rPr>
                        <a:t> measurement parameters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endParaRPr lang="zh-CN" altLang="en-US" sz="2000" dirty="0"/>
                    </a:p>
                  </a:txBody>
                  <a:tcPr marL="77478" marR="77478" marT="48006" marB="4800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77478" marR="77478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77478" marR="77478" marT="48006" marB="480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09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Tx height (m)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2.16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Rx elevation sweep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N/A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409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Rx height (m)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1.8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Central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frequency (GHz)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73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09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Tx azimuth (deg)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0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Bandwidth (GHz)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1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098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Tx elevation (deg)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0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Freq. sweep points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1001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8156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Tx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location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Static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Tx antenna</a:t>
                      </a: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</a:rPr>
                        <a:t>Waveguide/ 10dBi 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8156">
                <a:tc row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Rx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location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MS Gothic"/>
                          <a:cs typeface="+mn-cs"/>
                        </a:rPr>
                        <a:t>S</a:t>
                      </a:r>
                      <a:r>
                        <a:rPr lang="en-US" altLang="zh-CN" sz="12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华文细黑"/>
                          <a:cs typeface="+mn-cs"/>
                        </a:rPr>
                        <a:t>tatic</a:t>
                      </a:r>
                      <a:endParaRPr lang="zh-CN" altLang="en-US" sz="1200" kern="1200" noProof="0" dirty="0">
                        <a:solidFill>
                          <a:schemeClr val="dk1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Rx antenna</a:t>
                      </a: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zh-CN"/>
                      </a:defPPr>
                      <a:lvl1pPr marL="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1pPr>
                      <a:lvl2pPr marL="45714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2pPr>
                      <a:lvl3pPr marL="914283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3pPr>
                      <a:lvl4pPr marL="1371424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4pPr>
                      <a:lvl5pPr marL="1828566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5pPr>
                      <a:lvl6pPr marL="2285707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6pPr>
                      <a:lvl7pPr marL="2742848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7pPr>
                      <a:lvl8pPr marL="3199990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8pPr>
                      <a:lvl9pPr marL="3657131" algn="l" defTabSz="91428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utigerNext LT Regular"/>
                          <a:ea typeface="华文细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</a:rPr>
                        <a:t>Horn/ 20dBi,  25dBi,</a:t>
                      </a:r>
                      <a:r>
                        <a:rPr lang="en-US" altLang="zh-CN" sz="1200" baseline="0" dirty="0" smtClean="0">
                          <a:latin typeface="+mn-lt"/>
                        </a:rPr>
                        <a:t> </a:t>
                      </a:r>
                      <a:r>
                        <a:rPr lang="en-US" altLang="zh-CN" sz="1200" dirty="0" smtClean="0">
                          <a:latin typeface="+mn-lt"/>
                        </a:rPr>
                        <a:t> 30dBi</a:t>
                      </a:r>
                      <a:endParaRPr lang="zh-CN" altLang="en-US" sz="1200" dirty="0" smtClean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06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Polarization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</a:rPr>
                        <a:t>Vertical</a:t>
                      </a:r>
                      <a:endParaRPr lang="zh-CN" altLang="en-US" sz="1200" dirty="0" smtClean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481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Rx azimuth sweep (deg)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7478" marR="77478" marT="48006" marB="4800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0~359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7478" marR="77478" marT="48006" marB="4800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Tx-Rx distance (m)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LOS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15.4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481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Rx azimuth sweep step (deg)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NLOS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+mn-lt"/>
                        </a:rPr>
                        <a:t>12.4</a:t>
                      </a:r>
                      <a:endParaRPr lang="zh-CN" altLang="en-US" sz="1200" dirty="0">
                        <a:latin typeface="+mn-lt"/>
                      </a:endParaRPr>
                    </a:p>
                  </a:txBody>
                  <a:tcPr marL="77478" marR="77478" marT="48006" marB="480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Measurement Campaign for Indoor Scenario @73GHz (2)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133600"/>
            <a:ext cx="208076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hape 89"/>
          <p:cNvSpPr txBox="1">
            <a:spLocks/>
          </p:cNvSpPr>
          <p:nvPr/>
        </p:nvSpPr>
        <p:spPr>
          <a:xfrm>
            <a:off x="6846320" y="5562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Measurement antenna patterns</a:t>
            </a:r>
            <a:endParaRPr lang="en-US" sz="11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079000" cy="381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dirty="0" smtClean="0">
                <a:ea typeface="宋体" charset="-122"/>
              </a:rPr>
              <a:t>LOS and NLOS are both considered.</a:t>
            </a:r>
          </a:p>
        </p:txBody>
      </p:sp>
      <p:cxnSp>
        <p:nvCxnSpPr>
          <p:cNvPr id="20" name="直接箭头连接符 19"/>
          <p:cNvCxnSpPr/>
          <p:nvPr/>
        </p:nvCxnSpPr>
        <p:spPr bwMode="auto">
          <a:xfrm flipV="1">
            <a:off x="6324600" y="4648200"/>
            <a:ext cx="304800" cy="22860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Power Angular Spectrum (PAS)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228600" y="1676400"/>
            <a:ext cx="4292400" cy="3667125"/>
            <a:chOff x="228600" y="1676400"/>
            <a:chExt cx="4292400" cy="3667125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4528" r="6052" b="4976"/>
            <a:stretch>
              <a:fillRect/>
            </a:stretch>
          </p:blipFill>
          <p:spPr bwMode="auto">
            <a:xfrm>
              <a:off x="381000" y="1685925"/>
              <a:ext cx="4140000" cy="33015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89"/>
            <p:cNvSpPr txBox="1">
              <a:spLocks/>
            </p:cNvSpPr>
            <p:nvPr/>
          </p:nvSpPr>
          <p:spPr>
            <a:xfrm>
              <a:off x="1752600" y="5038725"/>
              <a:ext cx="1600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2075" tIns="46025" rIns="92075" bIns="46025" anchor="t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1905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742950" marR="0" indent="-1587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085850" marR="0" indent="-1206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4287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7716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288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6860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1432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004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altLang="zh-CN" sz="11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Azimuth angle (deg)</a:t>
              </a:r>
              <a:endParaRPr lang="en-US" sz="1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Shape 89"/>
            <p:cNvSpPr txBox="1">
              <a:spLocks/>
            </p:cNvSpPr>
            <p:nvPr/>
          </p:nvSpPr>
          <p:spPr>
            <a:xfrm>
              <a:off x="2133600" y="1676400"/>
              <a:ext cx="762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2075" tIns="46025" rIns="92075" bIns="46025" anchor="t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1905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742950" marR="0" indent="-1587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085850" marR="0" indent="-1206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4287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7716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288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6860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1432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004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2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r>
                <a:rPr lang="en-US" altLang="zh-CN" sz="12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OS</a:t>
              </a:r>
              <a:endParaRPr lang="en-US" sz="1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Shape 89"/>
            <p:cNvSpPr txBox="1">
              <a:spLocks/>
            </p:cNvSpPr>
            <p:nvPr/>
          </p:nvSpPr>
          <p:spPr>
            <a:xfrm rot="16200000">
              <a:off x="-342900" y="3162300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2075" tIns="46025" rIns="92075" bIns="46025" anchor="t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1905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742950" marR="0" indent="-1587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085850" marR="0" indent="-1206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4287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7716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288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6860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1432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004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altLang="zh-CN" sz="11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Power (dB)</a:t>
              </a:r>
              <a:endParaRPr lang="en-US" sz="1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10100" y="1676400"/>
            <a:ext cx="4330500" cy="3667125"/>
            <a:chOff x="4610100" y="1676400"/>
            <a:chExt cx="4330500" cy="3667125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5327" r="5252" b="4976"/>
            <a:stretch>
              <a:fillRect/>
            </a:stretch>
          </p:blipFill>
          <p:spPr bwMode="auto">
            <a:xfrm>
              <a:off x="4800600" y="1685925"/>
              <a:ext cx="4140000" cy="33015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Shape 89"/>
            <p:cNvSpPr txBox="1">
              <a:spLocks/>
            </p:cNvSpPr>
            <p:nvPr/>
          </p:nvSpPr>
          <p:spPr>
            <a:xfrm>
              <a:off x="6553200" y="1676400"/>
              <a:ext cx="762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2075" tIns="46025" rIns="92075" bIns="46025" anchor="t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1905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742950" marR="0" indent="-1587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085850" marR="0" indent="-1206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4287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7716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288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6860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1432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004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2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NL</a:t>
              </a:r>
              <a:r>
                <a:rPr lang="en-US" altLang="zh-CN" sz="12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OS</a:t>
              </a:r>
              <a:endParaRPr lang="en-US" sz="1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Shape 89"/>
            <p:cNvSpPr txBox="1">
              <a:spLocks/>
            </p:cNvSpPr>
            <p:nvPr/>
          </p:nvSpPr>
          <p:spPr>
            <a:xfrm>
              <a:off x="6257925" y="5038725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2075" tIns="46025" rIns="92075" bIns="46025" anchor="t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1905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742950" marR="0" indent="-1587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085850" marR="0" indent="-1206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4287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7716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288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6860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1432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004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altLang="zh-CN" sz="11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Azimuth angle (deg)</a:t>
              </a:r>
              <a:endParaRPr lang="en-US" sz="1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Shape 89"/>
            <p:cNvSpPr txBox="1">
              <a:spLocks/>
            </p:cNvSpPr>
            <p:nvPr/>
          </p:nvSpPr>
          <p:spPr>
            <a:xfrm rot="16200000">
              <a:off x="4038600" y="3162300"/>
              <a:ext cx="1447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2075" tIns="46025" rIns="92075" bIns="46025" anchor="t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1905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742950" marR="0" indent="-15875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085850" marR="0" indent="-12065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4287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17716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2288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26860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1432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3600450" marR="0" indent="-133350" algn="l" rtl="0">
                <a:lnSpc>
                  <a:spcPct val="10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Font typeface="Times New Roman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altLang="zh-CN" sz="11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Power (dB)</a:t>
              </a:r>
              <a:endParaRPr lang="en-US" sz="11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" name="Rectangle 3"/>
          <p:cNvSpPr>
            <a:spLocks noGrp="1" noChangeArrowheads="1"/>
          </p:cNvSpPr>
          <p:nvPr>
            <p:ph idx="1"/>
          </p:nvPr>
        </p:nvSpPr>
        <p:spPr>
          <a:xfrm>
            <a:off x="684000" y="5410200"/>
            <a:ext cx="8079000" cy="99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dirty="0" smtClean="0">
                <a:ea typeface="宋体" charset="-122"/>
              </a:rPr>
              <a:t>Observations:</a:t>
            </a:r>
          </a:p>
          <a:p>
            <a:pPr marL="742950" lvl="2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n-US" altLang="zh-CN" sz="1600" b="1" dirty="0" smtClean="0">
                <a:ea typeface="宋体" charset="-122"/>
              </a:rPr>
              <a:t>Three lobes are presented;</a:t>
            </a:r>
          </a:p>
          <a:p>
            <a:pPr marL="742950" lvl="2" indent="-342900">
              <a:spcBef>
                <a:spcPts val="600"/>
              </a:spcBef>
              <a:buFont typeface="Calibri" pitchFamily="34" charset="0"/>
              <a:buChar char="‒"/>
            </a:pPr>
            <a:r>
              <a:rPr lang="en-US" altLang="zh-CN" sz="1600" b="1" dirty="0" smtClean="0"/>
              <a:t>For different antenna patterns, the measured PAS are different;</a:t>
            </a:r>
          </a:p>
        </p:txBody>
      </p:sp>
      <p:sp>
        <p:nvSpPr>
          <p:cNvPr id="23" name="Shape 89"/>
          <p:cNvSpPr txBox="1">
            <a:spLocks/>
          </p:cNvSpPr>
          <p:nvPr/>
        </p:nvSpPr>
        <p:spPr>
          <a:xfrm>
            <a:off x="838200" y="2057400"/>
            <a:ext cx="648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Lobe 1</a:t>
            </a:r>
            <a:endParaRPr lang="en-US" sz="11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89"/>
          <p:cNvSpPr txBox="1">
            <a:spLocks/>
          </p:cNvSpPr>
          <p:nvPr/>
        </p:nvSpPr>
        <p:spPr>
          <a:xfrm>
            <a:off x="1828800" y="2895600"/>
            <a:ext cx="76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Lobe 3</a:t>
            </a:r>
            <a:endParaRPr lang="en-US" sz="11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Shape 89"/>
          <p:cNvSpPr txBox="1">
            <a:spLocks/>
          </p:cNvSpPr>
          <p:nvPr/>
        </p:nvSpPr>
        <p:spPr>
          <a:xfrm>
            <a:off x="2971800" y="2584350"/>
            <a:ext cx="76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Lobe 2</a:t>
            </a:r>
            <a:endParaRPr lang="en-US" sz="11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Shape 89"/>
          <p:cNvSpPr txBox="1">
            <a:spLocks/>
          </p:cNvSpPr>
          <p:nvPr/>
        </p:nvSpPr>
        <p:spPr>
          <a:xfrm>
            <a:off x="7029450" y="2095500"/>
            <a:ext cx="76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Lobe 1</a:t>
            </a:r>
            <a:endParaRPr lang="en-US" sz="11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Shape 89"/>
          <p:cNvSpPr txBox="1">
            <a:spLocks/>
          </p:cNvSpPr>
          <p:nvPr/>
        </p:nvSpPr>
        <p:spPr>
          <a:xfrm>
            <a:off x="5743575" y="2819400"/>
            <a:ext cx="762000" cy="216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Lobe 2</a:t>
            </a:r>
            <a:endParaRPr lang="en-US" sz="11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Shape 89"/>
          <p:cNvSpPr txBox="1">
            <a:spLocks/>
          </p:cNvSpPr>
          <p:nvPr/>
        </p:nvSpPr>
        <p:spPr>
          <a:xfrm>
            <a:off x="5334000" y="2209800"/>
            <a:ext cx="762000" cy="2160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85850" marR="0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287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716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288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860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432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00450" marR="0" indent="-1333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Lobe 3</a:t>
            </a:r>
            <a:endParaRPr lang="en-US" sz="1100" b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Angular Spread (AS)</a:t>
            </a: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1201538" y="2457852"/>
          <a:ext cx="6723262" cy="2571349"/>
        </p:xfrm>
        <a:graphic>
          <a:graphicData uri="http://schemas.openxmlformats.org/drawingml/2006/table">
            <a:tbl>
              <a:tblPr firstRow="1" bandRow="1"/>
              <a:tblGrid>
                <a:gridCol w="990601"/>
                <a:gridCol w="1828833"/>
                <a:gridCol w="975957"/>
                <a:gridCol w="975957"/>
                <a:gridCol w="975957"/>
                <a:gridCol w="975957"/>
              </a:tblGrid>
              <a:tr h="312098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Cases</a:t>
                      </a:r>
                      <a:endParaRPr lang="zh-CN" altLang="en-US" sz="1400" b="1" kern="1200" baseline="0" dirty="0">
                        <a:solidFill>
                          <a:schemeClr val="lt1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Rx antennas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AS </a:t>
                      </a:r>
                      <a:r>
                        <a:rPr lang="en-US" altLang="zh-CN" sz="12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华文细黑"/>
                          <a:cs typeface="+mn-cs"/>
                        </a:rPr>
                        <a:t>(deg)</a:t>
                      </a:r>
                      <a:endParaRPr lang="zh-CN" altLang="en-US" sz="1200" b="0" kern="1200" baseline="0" dirty="0">
                        <a:solidFill>
                          <a:schemeClr val="lt1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956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Lobe 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Lobe 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Lobe 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7268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2.9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2.7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4.5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26.2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5.6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5.5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7.0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34.9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5.6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6.0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14.3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i="0" kern="1200" dirty="0" smtClean="0">
                          <a:solidFill>
                            <a:srgbClr val="0000FF"/>
                          </a:solidFill>
                          <a:latin typeface="+mn-lt"/>
                          <a:ea typeface="华文细黑"/>
                          <a:cs typeface="+mn-cs"/>
                        </a:rPr>
                        <a:t>40.9</a:t>
                      </a:r>
                      <a:endParaRPr lang="zh-CN" altLang="en-US" sz="1200" b="0" i="0" kern="1200" dirty="0">
                        <a:solidFill>
                          <a:srgbClr val="0000FF"/>
                        </a:solidFill>
                        <a:latin typeface="+mn-lt"/>
                        <a:ea typeface="华文细黑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26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NLOS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3.2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3.2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5.7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46.3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9.7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6.6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5.7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50.4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72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20dBi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11.6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6.7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5.7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dirty="0" smtClean="0">
                          <a:solidFill>
                            <a:srgbClr val="0000FF"/>
                          </a:solidFill>
                        </a:rPr>
                        <a:t>41.8</a:t>
                      </a:r>
                      <a:endParaRPr lang="zh-CN" altLang="en-US" sz="1200" b="0" i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84000" y="1752600"/>
            <a:ext cx="80790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AS are estimated</a:t>
            </a:r>
            <a:r>
              <a:rPr kumimoji="0" lang="en-US" altLang="zh-CN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charset="-122"/>
                <a:cs typeface="+mn-cs"/>
              </a:rPr>
              <a:t> from the measured PAS and based on the extraction procedure presented in WINNER II channel models [2].</a:t>
            </a: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charset="-122"/>
              <a:cs typeface="+mn-cs"/>
            </a:endParaRPr>
          </a:p>
          <a:p>
            <a:pPr marL="342900" lvl="0" indent="-342900" eaLnBrk="1" hangingPunct="1">
              <a:spcBef>
                <a:spcPts val="600"/>
              </a:spcBef>
            </a:pPr>
            <a:endParaRPr kumimoji="0" lang="en-US" altLang="zh-CN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28" name="Rectangle 3"/>
          <p:cNvSpPr>
            <a:spLocks noGrp="1" noChangeArrowheads="1"/>
          </p:cNvSpPr>
          <p:nvPr>
            <p:ph idx="1"/>
          </p:nvPr>
        </p:nvSpPr>
        <p:spPr>
          <a:xfrm>
            <a:off x="684000" y="5105400"/>
            <a:ext cx="8079000" cy="1219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ea typeface="宋体" charset="-122"/>
              </a:rPr>
              <a:t>From the table, it is observed that the values of AS with different Rx antenna patterns are different.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ea typeface="宋体" charset="-122"/>
              </a:rPr>
              <a:t>It implies a necessity that the effect of antenna patterns on the extracted parameters for channel modeling be removed.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zh-CN" dirty="0" smtClean="0"/>
              <a:t>Mar 2016</a:t>
            </a:r>
            <a:endParaRPr lang="en-GB" altLang="zh-C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altLang="zh-CN" dirty="0" smtClean="0"/>
              <a:t>Kun Zeng</a:t>
            </a:r>
            <a:r>
              <a:rPr lang="en-GB" dirty="0" smtClean="0"/>
              <a:t>,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0668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Antenna Pattern Decoupling Operation in Q-D </a:t>
            </a:r>
            <a:r>
              <a:rPr lang="en-US" altLang="zh-CN" dirty="0" smtClean="0">
                <a:solidFill>
                  <a:schemeClr val="tx1"/>
                </a:solidFill>
                <a:ea typeface="宋体" charset="-122"/>
              </a:rPr>
              <a:t>Channel Modeling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28306</TotalTime>
  <Words>1688</Words>
  <Application>Microsoft Office PowerPoint</Application>
  <PresentationFormat>全屏显示(4:3)</PresentationFormat>
  <Paragraphs>382</Paragraphs>
  <Slides>22</Slides>
  <Notes>22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802-11-Submission</vt:lpstr>
      <vt:lpstr>Document</vt:lpstr>
      <vt:lpstr>Equation</vt:lpstr>
      <vt:lpstr>Antenna Pattern Decoupling Operation in 802.11ay Channel Modeling</vt:lpstr>
      <vt:lpstr>Motivation</vt:lpstr>
      <vt:lpstr>Outline</vt:lpstr>
      <vt:lpstr>An Example of the Effects of Antenna Patterns</vt:lpstr>
      <vt:lpstr>Measurement Campaign for Indoor Scenario @73GHz*</vt:lpstr>
      <vt:lpstr>Measurement Campaign for Indoor Scenario @73GHz (2)</vt:lpstr>
      <vt:lpstr>Power Angular Spectrum (PAS)</vt:lpstr>
      <vt:lpstr>Angular Spread (AS)</vt:lpstr>
      <vt:lpstr>Antenna Pattern Decoupling Operation in Q-D Channel Modeling</vt:lpstr>
      <vt:lpstr>Relationship between Ideal and Measured Channel</vt:lpstr>
      <vt:lpstr>Relationship between Ideal and Measured Channel (2)</vt:lpstr>
      <vt:lpstr>Antenna Pattern Decoupling</vt:lpstr>
      <vt:lpstr>How to Generate the Simulation Channel</vt:lpstr>
      <vt:lpstr>Procedure of Antenna Pattern Decoupling Operation</vt:lpstr>
      <vt:lpstr>General Criterion for Antenna Pattern Decoupling</vt:lpstr>
      <vt:lpstr>Summary</vt:lpstr>
      <vt:lpstr>References</vt:lpstr>
      <vt:lpstr>Backup: Preliminary Results for Antenna Pattern Decoupling Operation (LOS case)</vt:lpstr>
      <vt:lpstr>Backup: Preliminary Results for Antenna Pattern Decoupling Operation (LOS case)</vt:lpstr>
      <vt:lpstr>Backup: Preliminary Results for Antenna Pattern Decoupling Operation (NLOS case)</vt:lpstr>
      <vt:lpstr>Backup: Preliminary Results for Antenna Pattern Decoupling Operation (NLOS case)</vt:lpstr>
      <vt:lpstr>Straw Poll 1</vt:lpstr>
    </vt:vector>
  </TitlesOfParts>
  <Company>Huawei Technologies Co.,Ltd.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on Phase Noise Model for 802.11ay</dc:title>
  <dc:creator>Kun</dc:creator>
  <cp:lastModifiedBy>z00199747</cp:lastModifiedBy>
  <cp:revision>1555</cp:revision>
  <cp:lastPrinted>1601-01-01T00:00:00Z</cp:lastPrinted>
  <dcterms:created xsi:type="dcterms:W3CDTF">2015-05-05T17:39:16Z</dcterms:created>
  <dcterms:modified xsi:type="dcterms:W3CDTF">2016-03-17T08:29:38Z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_ms_pID_72543">
    <vt:lpwstr>(4)4o+ytM5UuHhU65oQPSVgItLcYOTsPqPjp2srz9XeRqRw9cl8y2HhKGXMxai+f2jBS+UeXgYp
PyyfSXWQyUUYNPN8iQRBE7f0+PoSPa9e+g74WYCgrTDb8KFHqqM+8gyYfqRbi4IPXnnI696w
bQvObpiYiEFjsAWO1zz4V5eWnhHMHCkW1KYx3Z6+QWj9V9gBb+pbWALXYUx/1NRb3qP8mJS5
w0iZeCAjqJV8GLhS3X</vt:lpwstr>
  </property>
  <property fmtid="{D5CDD505-2E9C-101B-9397-08002B2CF9AE}" pid="3" name="_new_ms_pID_725431">
    <vt:lpwstr>6sOZBKV2Zdo6exj4rDEdckursXORjC+1GkMjm32fZG3LM0dvmq+bTI
z1hbH9kxPqEcQPkPm7oJgtGfUS9fAn7k5/h43SscfJwgNE5rfk5W3YVI91v42n0PbPb8ztS5
JTGFkqNNpmm6bMqPMfaFoYX4xrqevS0Oo+Is9KlHedsR7C7dfvlBh0zmsBo8jgpeOlAg5cCX
oKOXG9DbcydKNWTkgXB1UJ60hOqC1xSWq1+2</vt:lpwstr>
  </property>
  <property fmtid="{D5CDD505-2E9C-101B-9397-08002B2CF9AE}" pid="4" name="_new_ms_pID_725432">
    <vt:lpwstr>8/p/3yixzPhNX3KKVTelVMvE2STI8iY2X8Gb
pXgfFejPE0mRP75lDehzMZ3di/Qievl1bw6tPftqoT+Wz4vKwnOHtfbYtPZBlmBAT9ZK5APU
QwQJ2kKF6Hz1LDpcW+VP0ytZKmF7YlQ06bazpg3URzp56t/WJ8nysLau/AN2GR8aVOmFskgU
Xo7A0Pa4lPiRLRhGGQ0xZ9ECsGX+nZ+aISezH5Ky/eeli8ZCbrbJtR</vt:lpwstr>
  </property>
  <property fmtid="{D5CDD505-2E9C-101B-9397-08002B2CF9AE}" pid="5" name="_new_ms_pID_725433">
    <vt:lpwstr>e4pxsJkkNefbvbvKRc
XAbaFA==</vt:lpwstr>
  </property>
  <property fmtid="{D5CDD505-2E9C-101B-9397-08002B2CF9AE}" pid="6" name="_2015_ms_pID_725343">
    <vt:lpwstr>(3)/JJHM3p/+xReUL19FEdHlvCVt7v0qKes/Pc5Fd9byRqZtPXgqj2lSEPJlVfZnPQ1yalOXW8w
B+sCab+HB0vJ0dOTmhefts3iHwbUbRNKtpkRZEDBAiJEuqnDzPT0khRl9xQXUj5sQDahCF3/
8tzD90yqwapE6HnfR3ZRZAh2Ok18pTSNTzcpwF0X/rAPs7TMjfGjALkUUqwJ5qZQXmEprY2Y
dKVk54amyvROxTh5cd</vt:lpwstr>
  </property>
  <property fmtid="{D5CDD505-2E9C-101B-9397-08002B2CF9AE}" pid="7" name="_2015_ms_pID_7253431">
    <vt:lpwstr>NYqRj9wUurJcwyQ2X+fW4jZMupP+Tp9shreLNY9RvMqO8n/OQD2BIm
VuECQtw9VnLmHb4BDFKvFFBpEGa0GgxAm5Cbz1RlA7UFFSUxtgvuS7Hn36b81LvYiq/t1Wlv
rQnRHSaRwtG06tQX+JLrFH99p7SF7DM5HsuNzBFXSmFzA4CKPK4F1mYs0lZa124J9E0hqBJO
t4H+zCdnXXVo7TPEqlbTCw1AN1WP6BSnak5B</vt:lpwstr>
  </property>
  <property fmtid="{D5CDD505-2E9C-101B-9397-08002B2CF9AE}" pid="8" name="_2015_ms_pID_7253432">
    <vt:lpwstr>N3VpW2y4rEoXPdNVcDXMR9yRRrWuM7R6qh6S
oh3WK9dVpccCmwVceF/o97mKuva9YQ==</vt:lpwstr>
  </property>
  <property fmtid="{D5CDD505-2E9C-101B-9397-08002B2CF9AE}" pid="9" name="_readonly">
    <vt:lpwstr/>
  </property>
  <property fmtid="{D5CDD505-2E9C-101B-9397-08002B2CF9AE}" pid="10" name="_change">
    <vt:lpwstr/>
  </property>
  <property fmtid="{D5CDD505-2E9C-101B-9397-08002B2CF9AE}" pid="11" name="_full-control">
    <vt:lpwstr/>
  </property>
  <property fmtid="{D5CDD505-2E9C-101B-9397-08002B2CF9AE}" pid="12" name="sflag">
    <vt:lpwstr>1458189237</vt:lpwstr>
  </property>
</Properties>
</file>