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81" r:id="rId3"/>
    <p:sldId id="377" r:id="rId4"/>
    <p:sldId id="390" r:id="rId5"/>
    <p:sldId id="398" r:id="rId6"/>
    <p:sldId id="399" r:id="rId7"/>
    <p:sldId id="400" r:id="rId8"/>
    <p:sldId id="389" r:id="rId9"/>
    <p:sldId id="392" r:id="rId10"/>
    <p:sldId id="393" r:id="rId11"/>
    <p:sldId id="394" r:id="rId12"/>
    <p:sldId id="401"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x" initials="YX"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CCFF"/>
    <a:srgbClr val="000099"/>
    <a:srgbClr val="0000FF"/>
    <a:srgbClr val="D0D8E8"/>
    <a:srgbClr val="BAE18F"/>
    <a:srgbClr val="4F81BD"/>
    <a:srgbClr val="E9EDF4"/>
    <a:srgbClr val="FF00FF"/>
    <a:srgbClr val="00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74" autoAdjust="0"/>
    <p:restoredTop sz="96628" autoAdjust="0"/>
  </p:normalViewPr>
  <p:slideViewPr>
    <p:cSldViewPr>
      <p:cViewPr varScale="1">
        <p:scale>
          <a:sx n="67" d="100"/>
          <a:sy n="67" d="100"/>
        </p:scale>
        <p:origin x="-1782" y="-90"/>
      </p:cViewPr>
      <p:guideLst>
        <p:guide orient="horz" pos="2160"/>
        <p:guide pos="2880"/>
      </p:guideLst>
    </p:cSldViewPr>
  </p:slideViewPr>
  <p:outlineViewPr>
    <p:cViewPr varScale="1">
      <p:scale>
        <a:sx n="170" d="200"/>
        <a:sy n="170" d="200"/>
      </p:scale>
      <p:origin x="222" y="38292"/>
    </p:cViewPr>
  </p:outlineViewPr>
  <p:notesTextViewPr>
    <p:cViewPr>
      <p:scale>
        <a:sx n="100" d="100"/>
        <a:sy n="100" d="100"/>
      </p:scale>
      <p:origin x="0" y="0"/>
    </p:cViewPr>
  </p:notesTextViewPr>
  <p:notesViewPr>
    <p:cSldViewPr>
      <p:cViewPr varScale="1">
        <p:scale>
          <a:sx n="86" d="100"/>
          <a:sy n="86" d="100"/>
        </p:scale>
        <p:origin x="-3108"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xmlns=""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xmlns=""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10</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1277044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12770441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2</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1277044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3</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1277044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4</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1277044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5</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1277044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6</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1277044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7</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12770441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8</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12770441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9</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Mar 2016</a:t>
            </a:r>
            <a:endParaRPr lang="en-GB" altLang="zh-CN" dirty="0"/>
          </a:p>
        </p:txBody>
      </p:sp>
      <p:sp>
        <p:nvSpPr>
          <p:cNvPr id="5" name="Footer Placeholder 4"/>
          <p:cNvSpPr>
            <a:spLocks noGrp="1"/>
          </p:cNvSpPr>
          <p:nvPr>
            <p:ph type="ftr" idx="11"/>
          </p:nvPr>
        </p:nvSpPr>
        <p:spPr/>
        <p:txBody>
          <a:bodyPr/>
          <a:lstStyle>
            <a:lvl1pPr>
              <a:defRPr/>
            </a:lvl1pPr>
          </a:lstStyle>
          <a:p>
            <a:r>
              <a:rPr lang="en-GB" dirty="0" smtClean="0"/>
              <a:t>Kun </a:t>
            </a:r>
            <a:r>
              <a:rPr lang="en-GB" dirty="0" err="1" smtClean="0"/>
              <a:t>Zeng</a:t>
            </a:r>
            <a:r>
              <a:rPr lang="en-GB" dirty="0" smtClean="0"/>
              <a:t>,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Kun </a:t>
            </a:r>
            <a:r>
              <a:rPr lang="en-GB" dirty="0" err="1" smtClean="0"/>
              <a:t>Zeng</a:t>
            </a:r>
            <a:r>
              <a:rPr lang="en-GB" dirty="0" smtClean="0"/>
              <a:t>,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Mar 2016</a:t>
            </a:r>
            <a:endParaRPr lang="en-GB" altLang="zh-CN"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smtClean="0"/>
              <a:t>Mar 2016</a:t>
            </a:r>
            <a:endParaRPr lang="en-GB" altLang="zh-CN" dirty="0"/>
          </a:p>
        </p:txBody>
      </p:sp>
      <p:sp>
        <p:nvSpPr>
          <p:cNvPr id="5" name="Footer Placeholder 4"/>
          <p:cNvSpPr>
            <a:spLocks noGrp="1"/>
          </p:cNvSpPr>
          <p:nvPr>
            <p:ph type="ftr" idx="11"/>
          </p:nvPr>
        </p:nvSpPr>
        <p:spPr/>
        <p:txBody>
          <a:bodyPr/>
          <a:lstStyle>
            <a:lvl1pPr>
              <a:defRPr/>
            </a:lvl1pPr>
          </a:lstStyle>
          <a:p>
            <a:r>
              <a:rPr lang="en-GB" dirty="0" smtClean="0"/>
              <a:t>Kun </a:t>
            </a:r>
            <a:r>
              <a:rPr lang="en-GB" dirty="0" err="1" smtClean="0"/>
              <a:t>Zeng</a:t>
            </a:r>
            <a:r>
              <a:rPr lang="en-GB" dirty="0" smtClean="0"/>
              <a:t>,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smtClean="0"/>
              <a:t>Mar 2016</a:t>
            </a:r>
            <a:endParaRPr lang="en-GB" altLang="zh-CN" dirty="0"/>
          </a:p>
        </p:txBody>
      </p:sp>
      <p:sp>
        <p:nvSpPr>
          <p:cNvPr id="6" name="Footer Placeholder 5"/>
          <p:cNvSpPr>
            <a:spLocks noGrp="1"/>
          </p:cNvSpPr>
          <p:nvPr>
            <p:ph type="ftr" idx="11"/>
          </p:nvPr>
        </p:nvSpPr>
        <p:spPr/>
        <p:txBody>
          <a:bodyPr/>
          <a:lstStyle>
            <a:lvl1pPr>
              <a:defRPr/>
            </a:lvl1pPr>
          </a:lstStyle>
          <a:p>
            <a:r>
              <a:rPr lang="en-GB" dirty="0" smtClean="0"/>
              <a:t>Kun </a:t>
            </a:r>
            <a:r>
              <a:rPr lang="en-GB" dirty="0" err="1" smtClean="0"/>
              <a:t>Zeng</a:t>
            </a:r>
            <a:r>
              <a:rPr lang="en-GB" dirty="0" smtClean="0"/>
              <a:t>,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altLang="zh-CN" dirty="0" smtClean="0"/>
              <a:t>Mar 2016</a:t>
            </a:r>
            <a:endParaRPr lang="en-GB" altLang="zh-CN"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Kun </a:t>
            </a:r>
            <a:r>
              <a:rPr lang="en-GB" dirty="0" err="1" smtClean="0"/>
              <a:t>Zeng</a:t>
            </a:r>
            <a:r>
              <a:rPr lang="en-GB" dirty="0" smtClean="0"/>
              <a:t>,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zh-CN" dirty="0" smtClean="0"/>
              <a:t>Mar 2016</a:t>
            </a:r>
            <a:endParaRPr lang="en-GB" altLang="zh-CN" dirty="0"/>
          </a:p>
        </p:txBody>
      </p:sp>
      <p:sp>
        <p:nvSpPr>
          <p:cNvPr id="4" name="Footer Placeholder 3"/>
          <p:cNvSpPr>
            <a:spLocks noGrp="1"/>
          </p:cNvSpPr>
          <p:nvPr>
            <p:ph type="ftr" idx="11"/>
          </p:nvPr>
        </p:nvSpPr>
        <p:spPr/>
        <p:txBody>
          <a:bodyPr/>
          <a:lstStyle>
            <a:lvl1pPr>
              <a:defRPr/>
            </a:lvl1pPr>
          </a:lstStyle>
          <a:p>
            <a:r>
              <a:rPr lang="en-GB" dirty="0" smtClean="0"/>
              <a:t>Kun </a:t>
            </a:r>
            <a:r>
              <a:rPr lang="en-GB" dirty="0" err="1" smtClean="0"/>
              <a:t>Zeng</a:t>
            </a:r>
            <a:r>
              <a:rPr lang="en-GB" dirty="0" smtClean="0"/>
              <a:t>, Huawei Technologies</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dirty="0" smtClean="0"/>
              <a:t>Mar 2016</a:t>
            </a:r>
            <a:endParaRPr lang="en-GB" altLang="zh-CN" dirty="0"/>
          </a:p>
        </p:txBody>
      </p:sp>
      <p:sp>
        <p:nvSpPr>
          <p:cNvPr id="3" name="Footer Placeholder 2"/>
          <p:cNvSpPr>
            <a:spLocks noGrp="1"/>
          </p:cNvSpPr>
          <p:nvPr>
            <p:ph type="ftr" idx="11"/>
          </p:nvPr>
        </p:nvSpPr>
        <p:spPr/>
        <p:txBody>
          <a:bodyPr/>
          <a:lstStyle>
            <a:lvl1pPr>
              <a:defRPr/>
            </a:lvl1pPr>
          </a:lstStyle>
          <a:p>
            <a:r>
              <a:rPr lang="en-GB" dirty="0" smtClean="0"/>
              <a:t>Kun </a:t>
            </a:r>
            <a:r>
              <a:rPr lang="en-GB" dirty="0" err="1" smtClean="0"/>
              <a:t>Zeng</a:t>
            </a:r>
            <a:r>
              <a:rPr lang="en-GB" dirty="0" smtClean="0"/>
              <a:t>, Huawei Technologies</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zh-CN" dirty="0" smtClean="0"/>
              <a:t>Mar 2016</a:t>
            </a:r>
            <a:endParaRPr lang="en-GB" altLang="zh-CN" dirty="0"/>
          </a:p>
        </p:txBody>
      </p:sp>
      <p:sp>
        <p:nvSpPr>
          <p:cNvPr id="5" name="Footer Placeholder 4"/>
          <p:cNvSpPr>
            <a:spLocks noGrp="1"/>
          </p:cNvSpPr>
          <p:nvPr>
            <p:ph type="ftr" idx="11"/>
          </p:nvPr>
        </p:nvSpPr>
        <p:spPr/>
        <p:txBody>
          <a:bodyPr/>
          <a:lstStyle>
            <a:lvl1pPr>
              <a:defRPr/>
            </a:lvl1pPr>
          </a:lstStyle>
          <a:p>
            <a:r>
              <a:rPr lang="en-GB" dirty="0" smtClean="0"/>
              <a:t>Kun </a:t>
            </a:r>
            <a:r>
              <a:rPr lang="en-GB" dirty="0" err="1" smtClean="0"/>
              <a:t>Zeng</a:t>
            </a:r>
            <a:r>
              <a:rPr lang="en-GB" dirty="0" smtClean="0"/>
              <a:t>,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zh-CN" dirty="0" smtClean="0"/>
              <a:t>Mar 2016</a:t>
            </a:r>
            <a:endParaRPr lang="en-GB" altLang="zh-CN" dirty="0"/>
          </a:p>
        </p:txBody>
      </p:sp>
      <p:sp>
        <p:nvSpPr>
          <p:cNvPr id="5" name="Footer Placeholder 4"/>
          <p:cNvSpPr>
            <a:spLocks noGrp="1"/>
          </p:cNvSpPr>
          <p:nvPr>
            <p:ph type="ftr" idx="11"/>
          </p:nvPr>
        </p:nvSpPr>
        <p:spPr/>
        <p:txBody>
          <a:bodyPr/>
          <a:lstStyle>
            <a:lvl1pPr>
              <a:defRPr/>
            </a:lvl1pPr>
          </a:lstStyle>
          <a:p>
            <a:r>
              <a:rPr lang="en-GB" dirty="0" smtClean="0"/>
              <a:t>Kun </a:t>
            </a:r>
            <a:r>
              <a:rPr lang="en-GB" dirty="0" err="1" smtClean="0"/>
              <a:t>Zeng</a:t>
            </a:r>
            <a:r>
              <a:rPr lang="en-GB" dirty="0" smtClean="0"/>
              <a:t>,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Mar 2016</a:t>
            </a:r>
            <a:endParaRPr lang="en-GB" altLang="zh-CN"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Kun </a:t>
            </a:r>
            <a:r>
              <a:rPr lang="en-GB" dirty="0" err="1" smtClean="0"/>
              <a:t>Zeng</a:t>
            </a:r>
            <a:r>
              <a:rPr lang="en-GB" dirty="0" smtClean="0"/>
              <a:t>,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4648200" y="304800"/>
            <a:ext cx="3852890" cy="325416"/>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802.11-16-0391r0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zh-CN" dirty="0" smtClean="0"/>
              <a:t>Mar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81000" y="838200"/>
            <a:ext cx="8077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smtClean="0">
                <a:solidFill>
                  <a:schemeClr val="tx1"/>
                </a:solidFill>
              </a:rPr>
              <a:t>A Multi-Zone Q-D Propagation Model for IEEE 802.11ay Large Scale </a:t>
            </a:r>
            <a:r>
              <a:rPr lang="en-GB" altLang="zh-CN" dirty="0" smtClean="0"/>
              <a:t>Environments</a:t>
            </a:r>
            <a:endParaRPr lang="en-GB" dirty="0">
              <a:solidFill>
                <a:schemeClr val="tx1"/>
              </a:solidFill>
            </a:endParaRPr>
          </a:p>
        </p:txBody>
      </p:sp>
      <p:sp>
        <p:nvSpPr>
          <p:cNvPr id="3074" name="Rectangle 2"/>
          <p:cNvSpPr>
            <a:spLocks noGrp="1" noChangeArrowheads="1"/>
          </p:cNvSpPr>
          <p:nvPr>
            <p:ph type="body" idx="1"/>
          </p:nvPr>
        </p:nvSpPr>
        <p:spPr>
          <a:xfrm>
            <a:off x="685800" y="2209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2016-03-15</a:t>
            </a:r>
            <a:endParaRPr lang="en-GB" sz="2000" b="0" dirty="0"/>
          </a:p>
        </p:txBody>
      </p:sp>
      <p:sp>
        <p:nvSpPr>
          <p:cNvPr id="3076" name="Rectangle 4"/>
          <p:cNvSpPr>
            <a:spLocks noChangeArrowheads="1"/>
          </p:cNvSpPr>
          <p:nvPr/>
        </p:nvSpPr>
        <p:spPr bwMode="auto">
          <a:xfrm>
            <a:off x="533400" y="2701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079" name="Object 7"/>
          <p:cNvGraphicFramePr>
            <a:graphicFrameLocks noChangeAspect="1"/>
          </p:cNvGraphicFramePr>
          <p:nvPr/>
        </p:nvGraphicFramePr>
        <p:xfrm>
          <a:off x="490538" y="3205163"/>
          <a:ext cx="7488237" cy="2859087"/>
        </p:xfrm>
        <a:graphic>
          <a:graphicData uri="http://schemas.openxmlformats.org/presentationml/2006/ole">
            <p:oleObj spid="_x0000_s3079" name="Document" r:id="rId4" imgW="8845624" imgH="3368040" progId="Word.Document.8">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zh-CN" dirty="0" smtClean="0"/>
              <a:t>Mar 2016</a:t>
            </a:r>
            <a:endParaRPr lang="en-GB" altLang="zh-CN" dirty="0"/>
          </a:p>
        </p:txBody>
      </p:sp>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10</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Zones for 11ay New Large-Scale </a:t>
            </a:r>
            <a:r>
              <a:rPr lang="en-GB" altLang="zh-CN" dirty="0" smtClean="0"/>
              <a:t>Environments</a:t>
            </a:r>
            <a:endParaRPr lang="en-US" altLang="zh-CN" dirty="0" smtClean="0">
              <a:ea typeface="宋体" charset="-122"/>
            </a:endParaRPr>
          </a:p>
        </p:txBody>
      </p:sp>
      <p:sp>
        <p:nvSpPr>
          <p:cNvPr id="13" name="Rectangle 3"/>
          <p:cNvSpPr>
            <a:spLocks noGrp="1" noChangeArrowheads="1"/>
          </p:cNvSpPr>
          <p:nvPr>
            <p:ph idx="1"/>
          </p:nvPr>
        </p:nvSpPr>
        <p:spPr>
          <a:xfrm>
            <a:off x="684000" y="1828800"/>
            <a:ext cx="7776000" cy="2819400"/>
          </a:xfrm>
        </p:spPr>
        <p:txBody>
          <a:bodyPr/>
          <a:lstStyle/>
          <a:p>
            <a:pPr>
              <a:buFont typeface="Arial" pitchFamily="34" charset="0"/>
              <a:buChar char="•"/>
            </a:pPr>
            <a:r>
              <a:rPr lang="en-US" altLang="zh-CN" sz="2000" b="0" dirty="0" smtClean="0">
                <a:ea typeface="宋体" charset="-122"/>
              </a:rPr>
              <a:t>The typical deployment “scenario” may overlap multiple propagation zones depending on the details of the environments.</a:t>
            </a:r>
          </a:p>
          <a:p>
            <a:pPr>
              <a:buFont typeface="Arial" pitchFamily="34" charset="0"/>
              <a:buChar char="•"/>
            </a:pPr>
            <a:endParaRPr lang="en-US" altLang="zh-CN" sz="2000" b="0" dirty="0" smtClean="0">
              <a:ea typeface="宋体" charset="-122"/>
            </a:endParaRPr>
          </a:p>
          <a:p>
            <a:pPr>
              <a:buFont typeface="Arial" pitchFamily="34" charset="0"/>
              <a:buChar char="•"/>
            </a:pPr>
            <a:r>
              <a:rPr lang="en-US" altLang="zh-CN" sz="2000" b="0" dirty="0" smtClean="0">
                <a:ea typeface="宋体" charset="-122"/>
              </a:rPr>
              <a:t>Therefore, for example for 11ay new large-scale scenarios, </a:t>
            </a:r>
          </a:p>
          <a:p>
            <a:pPr lvl="1">
              <a:buFont typeface="Times New Roman" pitchFamily="18" charset="0"/>
              <a:buChar char="–"/>
            </a:pPr>
            <a:r>
              <a:rPr lang="en-US" altLang="zh-CN" sz="1800" dirty="0" smtClean="0">
                <a:ea typeface="宋体" charset="-122"/>
              </a:rPr>
              <a:t>Open area – Zones 1 and 2;</a:t>
            </a:r>
          </a:p>
          <a:p>
            <a:pPr lvl="1">
              <a:buFont typeface="Times New Roman" pitchFamily="18" charset="0"/>
              <a:buChar char="–"/>
            </a:pPr>
            <a:r>
              <a:rPr lang="en-US" altLang="zh-CN" sz="1800" b="0" dirty="0" smtClean="0">
                <a:ea typeface="宋体" charset="-122"/>
              </a:rPr>
              <a:t>Street canyon – Zone 2 and 3;</a:t>
            </a:r>
          </a:p>
          <a:p>
            <a:pPr lvl="1">
              <a:buFont typeface="Times New Roman" pitchFamily="18" charset="0"/>
              <a:buChar char="–"/>
            </a:pPr>
            <a:r>
              <a:rPr lang="en-US" altLang="zh-CN" sz="1800" dirty="0" smtClean="0">
                <a:ea typeface="宋体" charset="-122"/>
              </a:rPr>
              <a:t>Hotel lobby – Zone 1, 2 and 3;</a:t>
            </a:r>
            <a:endParaRPr lang="en-US" altLang="zh-CN" sz="1800" b="0" dirty="0" smtClean="0">
              <a:ea typeface="宋体" charset="-122"/>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zh-CN" dirty="0" smtClean="0"/>
              <a:t>Mar 2016</a:t>
            </a:r>
            <a:endParaRPr lang="en-GB" altLang="zh-CN" dirty="0"/>
          </a:p>
        </p:txBody>
      </p:sp>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11</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Zone Determination Criteria</a:t>
            </a:r>
          </a:p>
        </p:txBody>
      </p:sp>
      <p:sp>
        <p:nvSpPr>
          <p:cNvPr id="13" name="Rectangle 3"/>
          <p:cNvSpPr>
            <a:spLocks noGrp="1" noChangeArrowheads="1"/>
          </p:cNvSpPr>
          <p:nvPr>
            <p:ph idx="1"/>
          </p:nvPr>
        </p:nvSpPr>
        <p:spPr>
          <a:xfrm>
            <a:off x="684000" y="1600200"/>
            <a:ext cx="7776000" cy="4800600"/>
          </a:xfrm>
        </p:spPr>
        <p:txBody>
          <a:bodyPr/>
          <a:lstStyle/>
          <a:p>
            <a:pPr>
              <a:buFont typeface="Arial" pitchFamily="34" charset="0"/>
              <a:buChar char="•"/>
            </a:pPr>
            <a:r>
              <a:rPr lang="en-US" altLang="zh-CN" sz="1800" b="0" dirty="0" smtClean="0">
                <a:ea typeface="宋体" charset="-122"/>
              </a:rPr>
              <a:t>Option 1 -- </a:t>
            </a:r>
            <a:r>
              <a:rPr lang="en-US" altLang="zh-CN" sz="1800" dirty="0" smtClean="0">
                <a:ea typeface="宋体" charset="-122"/>
              </a:rPr>
              <a:t>Distance Criterion</a:t>
            </a:r>
          </a:p>
          <a:p>
            <a:pPr lvl="1">
              <a:buFont typeface="Times New Roman" pitchFamily="18" charset="0"/>
              <a:buChar char="–"/>
            </a:pPr>
            <a:r>
              <a:rPr lang="en-US" altLang="zh-CN" sz="1600" b="0" dirty="0" smtClean="0">
                <a:ea typeface="宋体" charset="-122"/>
              </a:rPr>
              <a:t>According to prior information, a distance within d</a:t>
            </a:r>
            <a:r>
              <a:rPr lang="en-US" altLang="zh-CN" sz="1600" b="0" baseline="-25000" dirty="0" smtClean="0">
                <a:ea typeface="宋体" charset="-122"/>
              </a:rPr>
              <a:t>1</a:t>
            </a:r>
            <a:r>
              <a:rPr lang="en-US" altLang="zh-CN" sz="1600" b="0" dirty="0" smtClean="0">
                <a:ea typeface="宋体" charset="-122"/>
              </a:rPr>
              <a:t> could be classified into Zone 1, and a distance with d</a:t>
            </a:r>
            <a:r>
              <a:rPr lang="en-US" altLang="zh-CN" sz="1600" b="0" baseline="-25000" dirty="0" smtClean="0">
                <a:ea typeface="宋体" charset="-122"/>
              </a:rPr>
              <a:t>2</a:t>
            </a:r>
            <a:r>
              <a:rPr lang="en-US" altLang="zh-CN" sz="1600" b="0" dirty="0" smtClean="0">
                <a:ea typeface="宋体" charset="-122"/>
              </a:rPr>
              <a:t> to d</a:t>
            </a:r>
            <a:r>
              <a:rPr lang="en-US" altLang="zh-CN" sz="1600" b="0" baseline="-25000" dirty="0" smtClean="0">
                <a:ea typeface="宋体" charset="-122"/>
              </a:rPr>
              <a:t>3</a:t>
            </a:r>
            <a:r>
              <a:rPr lang="en-US" altLang="zh-CN" sz="1600" b="0" dirty="0" smtClean="0">
                <a:ea typeface="宋体" charset="-122"/>
              </a:rPr>
              <a:t> could be considered as Zone 2, etc..</a:t>
            </a:r>
          </a:p>
          <a:p>
            <a:pPr lvl="1">
              <a:buFont typeface="Times New Roman" pitchFamily="18" charset="0"/>
              <a:buChar char="–"/>
            </a:pPr>
            <a:endParaRPr lang="en-US" altLang="zh-CN" sz="900" b="0" dirty="0" smtClean="0">
              <a:ea typeface="宋体" charset="-122"/>
            </a:endParaRPr>
          </a:p>
          <a:p>
            <a:pPr>
              <a:buFont typeface="Arial" pitchFamily="34" charset="0"/>
              <a:buChar char="•"/>
            </a:pPr>
            <a:r>
              <a:rPr lang="en-US" altLang="zh-CN" sz="1800" b="0" dirty="0" smtClean="0">
                <a:ea typeface="宋体" charset="-122"/>
              </a:rPr>
              <a:t>Option 2 – </a:t>
            </a:r>
            <a:r>
              <a:rPr lang="en-US" altLang="zh-CN" sz="1800" dirty="0" smtClean="0">
                <a:ea typeface="宋体" charset="-122"/>
              </a:rPr>
              <a:t>Power Criterion based on D-rays ray tracing</a:t>
            </a:r>
          </a:p>
          <a:p>
            <a:pPr marL="742950" lvl="2" indent="-342900">
              <a:spcBef>
                <a:spcPts val="600"/>
              </a:spcBef>
              <a:buFont typeface="Times New Roman" pitchFamily="18" charset="0"/>
              <a:buChar char="–"/>
            </a:pPr>
            <a:r>
              <a:rPr lang="en-US" altLang="zh-CN" sz="1600" dirty="0" smtClean="0">
                <a:ea typeface="宋体" charset="-122"/>
              </a:rPr>
              <a:t>According to the strength of D-rays, e.g., if the LOS ray is significantly larger than the 1</a:t>
            </a:r>
            <a:r>
              <a:rPr lang="en-US" altLang="zh-CN" sz="1600" baseline="30000" dirty="0" smtClean="0">
                <a:ea typeface="宋体" charset="-122"/>
              </a:rPr>
              <a:t>st</a:t>
            </a:r>
            <a:r>
              <a:rPr lang="en-US" altLang="zh-CN" sz="1600" dirty="0" smtClean="0">
                <a:ea typeface="宋体" charset="-122"/>
              </a:rPr>
              <a:t> order reflection ray, then Zone 1 is determined;</a:t>
            </a:r>
          </a:p>
          <a:p>
            <a:pPr marL="742950" lvl="2" indent="-342900">
              <a:spcBef>
                <a:spcPts val="600"/>
              </a:spcBef>
              <a:buFont typeface="Times New Roman" pitchFamily="18" charset="0"/>
              <a:buChar char="–"/>
            </a:pPr>
            <a:r>
              <a:rPr lang="en-US" altLang="zh-CN" sz="1600" dirty="0" smtClean="0">
                <a:ea typeface="宋体" charset="-122"/>
              </a:rPr>
              <a:t>After that, R-rays are modeled in each zone. </a:t>
            </a:r>
          </a:p>
          <a:p>
            <a:pPr marL="742950" lvl="2" indent="-342900">
              <a:spcBef>
                <a:spcPts val="600"/>
              </a:spcBef>
              <a:buFont typeface="Times New Roman" pitchFamily="18" charset="0"/>
              <a:buChar char="–"/>
            </a:pPr>
            <a:endParaRPr lang="en-US" altLang="zh-CN" sz="900" dirty="0" smtClean="0">
              <a:ea typeface="宋体" charset="-122"/>
            </a:endParaRPr>
          </a:p>
          <a:p>
            <a:pPr>
              <a:buFont typeface="Arial" pitchFamily="34" charset="0"/>
              <a:buChar char="•"/>
            </a:pPr>
            <a:r>
              <a:rPr lang="en-US" altLang="zh-CN" sz="1800" b="0" dirty="0" smtClean="0">
                <a:ea typeface="宋体" charset="-122"/>
              </a:rPr>
              <a:t>Option 3 – </a:t>
            </a:r>
            <a:r>
              <a:rPr lang="en-US" altLang="zh-CN" sz="1800" dirty="0" smtClean="0">
                <a:ea typeface="宋体" charset="-122"/>
              </a:rPr>
              <a:t>Clustering Criterion based on R-rays statistical measurements</a:t>
            </a:r>
          </a:p>
          <a:p>
            <a:pPr lvl="1">
              <a:buFont typeface="Times New Roman" pitchFamily="18" charset="0"/>
              <a:buChar char="–"/>
            </a:pPr>
            <a:r>
              <a:rPr lang="en-US" altLang="zh-CN" sz="1600" b="0" dirty="0" smtClean="0">
                <a:ea typeface="宋体" charset="-122"/>
              </a:rPr>
              <a:t>Clustering of the joint domain spectrum, and then zones are determined based on the characteristics of the clusters, e.g., narrow delay spread and angular spread corresponds to Zone 2.</a:t>
            </a:r>
          </a:p>
          <a:p>
            <a:pPr lvl="1">
              <a:buFont typeface="Times New Roman" pitchFamily="18" charset="0"/>
              <a:buChar char="–"/>
            </a:pPr>
            <a:r>
              <a:rPr lang="en-US" altLang="zh-CN" sz="1600" dirty="0" smtClean="0">
                <a:ea typeface="宋体" charset="-122"/>
              </a:rPr>
              <a:t>After that, D-rays are calculated in each zone.</a:t>
            </a:r>
            <a:endParaRPr lang="en-US" altLang="zh-CN" sz="1600" b="0" dirty="0" smtClean="0">
              <a:ea typeface="宋体" charset="-122"/>
            </a:endParaRPr>
          </a:p>
          <a:p>
            <a:pPr>
              <a:buFont typeface="Arial" pitchFamily="34" charset="0"/>
              <a:buChar char="•"/>
            </a:pPr>
            <a:endParaRPr lang="en-US" altLang="zh-CN" sz="1800" b="0" dirty="0" smtClean="0">
              <a:ea typeface="宋体" charset="-122"/>
            </a:endParaRPr>
          </a:p>
          <a:p>
            <a:pPr>
              <a:buFont typeface="Arial" pitchFamily="34" charset="0"/>
              <a:buChar char="•"/>
            </a:pPr>
            <a:endParaRPr lang="en-US" altLang="zh-CN" sz="1800" b="0" dirty="0" smtClean="0">
              <a:ea typeface="宋体" charset="-122"/>
            </a:endParaRPr>
          </a:p>
          <a:p>
            <a:pPr>
              <a:buFont typeface="Arial" pitchFamily="34" charset="0"/>
              <a:buChar char="•"/>
            </a:pPr>
            <a:endParaRPr lang="en-US" altLang="zh-CN" sz="1800" b="0" dirty="0" smtClean="0">
              <a:ea typeface="宋体" charset="-122"/>
            </a:endParaRPr>
          </a:p>
          <a:p>
            <a:pPr>
              <a:buFont typeface="Arial" pitchFamily="34" charset="0"/>
              <a:buChar char="•"/>
            </a:pPr>
            <a:endParaRPr lang="en-US" altLang="zh-CN" sz="1800" b="0" dirty="0" smtClean="0">
              <a:ea typeface="宋体" charset="-122"/>
            </a:endParaRPr>
          </a:p>
          <a:p>
            <a:pPr>
              <a:buFont typeface="Arial" pitchFamily="34" charset="0"/>
              <a:buChar char="•"/>
            </a:pPr>
            <a:endParaRPr lang="en-US" altLang="zh-CN" sz="1800" b="0" dirty="0" smtClean="0">
              <a:ea typeface="宋体" charset="-122"/>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US" altLang="zh-CN" dirty="0" smtClean="0"/>
              <a:t>Kun Zeng</a:t>
            </a:r>
            <a:r>
              <a:rPr lang="en-GB" dirty="0" smtClean="0"/>
              <a:t>, Huawei Technologies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676400"/>
            <a:ext cx="7772400" cy="4208463"/>
          </a:xfrm>
          <a:ln/>
        </p:spPr>
        <p:txBody>
          <a:bodyPr/>
          <a:lstStyle/>
          <a:p>
            <a:pPr marL="432000" indent="-360000" eaLnBrk="0" hangingPunct="0">
              <a:defRPr/>
            </a:pPr>
            <a:r>
              <a:rPr lang="en-US" altLang="zh-CN" sz="1600" b="0" dirty="0" smtClean="0">
                <a:ea typeface="宋体" charset="-122"/>
              </a:rPr>
              <a:t>[1]   IEEE 802.11-15/1150r2, “</a:t>
            </a:r>
            <a:r>
              <a:rPr lang="en-US" altLang="zh-CN" sz="1600" b="0" dirty="0" smtClean="0">
                <a:solidFill>
                  <a:srgbClr val="0000FF"/>
                </a:solidFill>
                <a:ea typeface="宋体" charset="-122"/>
              </a:rPr>
              <a:t>Channel Models for IEEE 802.11ay</a:t>
            </a:r>
            <a:r>
              <a:rPr lang="en-US" altLang="zh-CN" sz="1600" b="0" dirty="0" smtClean="0">
                <a:ea typeface="宋体" charset="-122"/>
              </a:rPr>
              <a:t>”</a:t>
            </a:r>
          </a:p>
        </p:txBody>
      </p:sp>
      <p:sp>
        <p:nvSpPr>
          <p:cNvPr id="8" name="Date Placeholder 3"/>
          <p:cNvSpPr>
            <a:spLocks noGrp="1"/>
          </p:cNvSpPr>
          <p:nvPr>
            <p:ph type="dt" idx="15"/>
          </p:nvPr>
        </p:nvSpPr>
        <p:spPr>
          <a:xfrm>
            <a:off x="696912" y="333375"/>
            <a:ext cx="2303451" cy="273050"/>
          </a:xfrm>
        </p:spPr>
        <p:txBody>
          <a:bodyPr/>
          <a:lstStyle/>
          <a:p>
            <a:r>
              <a:rPr lang="en-US" altLang="zh-CN" dirty="0" smtClean="0"/>
              <a:t>Mar 2016</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zh-CN" dirty="0" smtClean="0"/>
              <a:t>Mar 2016</a:t>
            </a:r>
            <a:endParaRPr lang="en-GB" altLang="zh-CN" dirty="0"/>
          </a:p>
        </p:txBody>
      </p:sp>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sp>
        <p:nvSpPr>
          <p:cNvPr id="5" name="Rectangle 2"/>
          <p:cNvSpPr>
            <a:spLocks noGrp="1" noChangeArrowheads="1"/>
          </p:cNvSpPr>
          <p:nvPr>
            <p:ph type="title"/>
          </p:nvPr>
        </p:nvSpPr>
        <p:spPr>
          <a:xfrm>
            <a:off x="685800" y="685800"/>
            <a:ext cx="7772400" cy="1066800"/>
          </a:xfrm>
        </p:spPr>
        <p:txBody>
          <a:bodyPr/>
          <a:lstStyle/>
          <a:p>
            <a:pPr eaLnBrk="1" hangingPunct="1"/>
            <a:r>
              <a:rPr lang="en-US" altLang="zh-CN" dirty="0" smtClean="0">
                <a:ea typeface="宋体" charset="-122"/>
              </a:rPr>
              <a:t>Motivation</a:t>
            </a:r>
          </a:p>
        </p:txBody>
      </p:sp>
      <p:sp>
        <p:nvSpPr>
          <p:cNvPr id="9" name="Rectangle 3"/>
          <p:cNvSpPr>
            <a:spLocks noGrp="1" noChangeArrowheads="1"/>
          </p:cNvSpPr>
          <p:nvPr>
            <p:ph idx="1"/>
          </p:nvPr>
        </p:nvSpPr>
        <p:spPr>
          <a:xfrm>
            <a:off x="684000" y="1676400"/>
            <a:ext cx="8079000" cy="4572000"/>
          </a:xfrm>
        </p:spPr>
        <p:txBody>
          <a:bodyPr/>
          <a:lstStyle/>
          <a:p>
            <a:pPr>
              <a:buFont typeface="Arial" pitchFamily="34" charset="0"/>
              <a:buChar char="•"/>
            </a:pPr>
            <a:r>
              <a:rPr lang="en-US" altLang="zh-CN" sz="2000" b="0" dirty="0" smtClean="0">
                <a:ea typeface="宋体" charset="-122"/>
              </a:rPr>
              <a:t>802.11ay introduces new large scale scenarios [1], such as </a:t>
            </a:r>
            <a:r>
              <a:rPr lang="en-US" altLang="zh-CN" sz="2000" b="0" i="1" dirty="0" smtClean="0">
                <a:ea typeface="宋体" charset="-122"/>
              </a:rPr>
              <a:t>open area</a:t>
            </a:r>
            <a:r>
              <a:rPr lang="en-US" altLang="zh-CN" sz="2000" b="0" dirty="0" smtClean="0">
                <a:ea typeface="宋体" charset="-122"/>
              </a:rPr>
              <a:t>, </a:t>
            </a:r>
            <a:r>
              <a:rPr lang="en-US" altLang="zh-CN" sz="2000" b="0" i="1" dirty="0" smtClean="0">
                <a:ea typeface="宋体" charset="-122"/>
              </a:rPr>
              <a:t>street canyon</a:t>
            </a:r>
            <a:r>
              <a:rPr lang="en-US" altLang="zh-CN" sz="2000" b="0" dirty="0" smtClean="0">
                <a:ea typeface="宋体" charset="-122"/>
              </a:rPr>
              <a:t>, etc.. </a:t>
            </a:r>
          </a:p>
          <a:p>
            <a:pPr>
              <a:buFont typeface="Arial" pitchFamily="34" charset="0"/>
              <a:buChar char="•"/>
            </a:pPr>
            <a:r>
              <a:rPr lang="en-US" altLang="zh-CN" sz="2000" b="0" dirty="0" smtClean="0">
                <a:solidFill>
                  <a:schemeClr val="tx1"/>
                </a:solidFill>
                <a:ea typeface="宋体" charset="-122"/>
              </a:rPr>
              <a:t>Due to the fact that 802.11ay operates in the 60 GHz band, if the propagation distance is up to several hundred meters, signal propagation may experience multiple significantly different physical effects during its journey.</a:t>
            </a:r>
          </a:p>
          <a:p>
            <a:pPr>
              <a:buFont typeface="Arial" pitchFamily="34" charset="0"/>
              <a:buChar char="•"/>
            </a:pPr>
            <a:r>
              <a:rPr lang="en-US" altLang="zh-CN" sz="2000" b="0" dirty="0" smtClean="0">
                <a:ea typeface="宋体" charset="-122"/>
              </a:rPr>
              <a:t>In order to accurately reflect these effects, this presentation shows a multi-zone propagation model* for 802.11ay new large-scale scenarios.</a:t>
            </a:r>
          </a:p>
        </p:txBody>
      </p:sp>
      <p:sp>
        <p:nvSpPr>
          <p:cNvPr id="12" name="Shape 89"/>
          <p:cNvSpPr txBox="1">
            <a:spLocks/>
          </p:cNvSpPr>
          <p:nvPr/>
        </p:nvSpPr>
        <p:spPr>
          <a:xfrm>
            <a:off x="609600" y="5791200"/>
            <a:ext cx="7619999" cy="381000"/>
          </a:xfrm>
          <a:prstGeom prst="rect">
            <a:avLst/>
          </a:prstGeom>
          <a:noFill/>
          <a:ln>
            <a:noFill/>
          </a:ln>
        </p:spPr>
        <p:txBody>
          <a:bodyPr lIns="92075" tIns="46025" rIns="92075" bIns="46025" anchor="t" anchorCtr="0">
            <a:noAutofit/>
          </a:bodyPr>
          <a:lstStyle>
            <a:defPPr marR="0" algn="l" rtl="0">
              <a:lnSpc>
                <a:spcPct val="100000"/>
              </a:lnSpc>
              <a:spcBef>
                <a:spcPts val="0"/>
              </a:spcBef>
              <a:spcAft>
                <a:spcPts val="0"/>
              </a:spcAft>
            </a:defPPr>
            <a:lvl1pPr marL="342900" marR="0" indent="-190500" algn="l" rtl="0">
              <a:lnSpc>
                <a:spcPct val="100000"/>
              </a:lnSpc>
              <a:spcBef>
                <a:spcPts val="48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1pPr>
            <a:lvl2pPr marL="742950" marR="0" indent="-158750" algn="l" rtl="0">
              <a:lnSpc>
                <a:spcPct val="100000"/>
              </a:lnSpc>
              <a:spcBef>
                <a:spcPts val="40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2pPr>
            <a:lvl3pPr marL="1085850" marR="0" indent="-120650" algn="l" rtl="0">
              <a:lnSpc>
                <a:spcPct val="100000"/>
              </a:lnSpc>
              <a:spcBef>
                <a:spcPts val="36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3pPr>
            <a:lvl4pPr marL="14287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4pPr>
            <a:lvl5pPr marL="17716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5pPr>
            <a:lvl6pPr marL="22288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6pPr>
            <a:lvl7pPr marL="26860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7pPr>
            <a:lvl8pPr marL="31432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8pPr>
            <a:lvl9pPr marL="36004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9pPr>
          </a:lstStyle>
          <a:p>
            <a:pPr marL="360000" indent="-108000">
              <a:spcBef>
                <a:spcPts val="0"/>
              </a:spcBef>
              <a:buSzPct val="25000"/>
              <a:buNone/>
            </a:pPr>
            <a:r>
              <a:rPr lang="en-US" sz="1200" dirty="0" smtClean="0">
                <a:solidFill>
                  <a:schemeClr val="dk1"/>
                </a:solidFill>
                <a:latin typeface="Times New Roman"/>
                <a:ea typeface="Times New Roman"/>
                <a:cs typeface="Times New Roman"/>
                <a:sym typeface="Times New Roman"/>
              </a:rPr>
              <a:t>* The model could </a:t>
            </a:r>
            <a:r>
              <a:rPr lang="en-US" sz="1200" dirty="0" smtClean="0">
                <a:solidFill>
                  <a:schemeClr val="tx1"/>
                </a:solidFill>
                <a:latin typeface="Times New Roman"/>
                <a:ea typeface="Times New Roman"/>
                <a:cs typeface="Times New Roman"/>
                <a:sym typeface="Times New Roman"/>
              </a:rPr>
              <a:t>be complementary </a:t>
            </a:r>
            <a:r>
              <a:rPr lang="en-US" sz="1200" dirty="0" smtClean="0">
                <a:solidFill>
                  <a:schemeClr val="dk1"/>
                </a:solidFill>
                <a:latin typeface="Times New Roman"/>
                <a:ea typeface="Times New Roman"/>
                <a:cs typeface="Times New Roman"/>
                <a:sym typeface="Times New Roman"/>
              </a:rPr>
              <a:t>with the Q-D channel model in 11ay.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3" cstate="print"/>
          <a:srcRect/>
          <a:stretch>
            <a:fillRect/>
          </a:stretch>
        </p:blipFill>
        <p:spPr bwMode="auto">
          <a:xfrm>
            <a:off x="426000" y="1981200"/>
            <a:ext cx="5670000" cy="4190870"/>
          </a:xfrm>
          <a:prstGeom prst="rect">
            <a:avLst/>
          </a:prstGeom>
          <a:noFill/>
          <a:ln w="9525">
            <a:noFill/>
            <a:miter lim="800000"/>
            <a:headEnd/>
            <a:tailEnd/>
          </a:ln>
        </p:spPr>
      </p:pic>
      <p:sp>
        <p:nvSpPr>
          <p:cNvPr id="6" name="Date Placeholder 3"/>
          <p:cNvSpPr>
            <a:spLocks noGrp="1"/>
          </p:cNvSpPr>
          <p:nvPr>
            <p:ph type="dt" idx="15"/>
          </p:nvPr>
        </p:nvSpPr>
        <p:spPr>
          <a:xfrm>
            <a:off x="696912" y="333375"/>
            <a:ext cx="2303451" cy="273050"/>
          </a:xfrm>
        </p:spPr>
        <p:txBody>
          <a:bodyPr/>
          <a:lstStyle/>
          <a:p>
            <a:r>
              <a:rPr lang="en-US" altLang="zh-CN" dirty="0" smtClean="0"/>
              <a:t>Mar 2016</a:t>
            </a:r>
            <a:endParaRPr lang="en-GB" altLang="zh-CN" dirty="0"/>
          </a:p>
        </p:txBody>
      </p:sp>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3</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An Illustration of Physical Propagation Effects</a:t>
            </a:r>
          </a:p>
        </p:txBody>
      </p:sp>
      <p:sp>
        <p:nvSpPr>
          <p:cNvPr id="35" name="Rectangle 3"/>
          <p:cNvSpPr>
            <a:spLocks noGrp="1" noChangeArrowheads="1"/>
          </p:cNvSpPr>
          <p:nvPr>
            <p:ph idx="1"/>
          </p:nvPr>
        </p:nvSpPr>
        <p:spPr>
          <a:xfrm>
            <a:off x="5791200" y="1828800"/>
            <a:ext cx="3276600" cy="4419600"/>
          </a:xfrm>
          <a:noFill/>
        </p:spPr>
        <p:txBody>
          <a:bodyPr/>
          <a:lstStyle/>
          <a:p>
            <a:pPr marL="742950" lvl="2" indent="-342900">
              <a:spcBef>
                <a:spcPts val="600"/>
              </a:spcBef>
              <a:buFont typeface="Calibri" pitchFamily="34" charset="0"/>
              <a:buChar char="‒"/>
            </a:pPr>
            <a:r>
              <a:rPr lang="en-US" altLang="zh-CN" sz="1600" b="1" dirty="0" smtClean="0">
                <a:ea typeface="宋体" charset="-122"/>
              </a:rPr>
              <a:t>Zone 1 </a:t>
            </a:r>
            <a:r>
              <a:rPr lang="en-US" altLang="zh-CN" sz="1600" i="1" dirty="0" smtClean="0">
                <a:ea typeface="宋体" charset="-122"/>
              </a:rPr>
              <a:t>(close range free space)</a:t>
            </a:r>
          </a:p>
          <a:p>
            <a:pPr marL="742950" lvl="2" indent="-342900">
              <a:spcBef>
                <a:spcPts val="600"/>
              </a:spcBef>
            </a:pPr>
            <a:r>
              <a:rPr lang="en-US" altLang="zh-CN" sz="1600" i="1" dirty="0" smtClean="0">
                <a:ea typeface="宋体" charset="-122"/>
              </a:rPr>
              <a:t>	</a:t>
            </a:r>
            <a:r>
              <a:rPr lang="en-US" altLang="zh-CN" sz="1600" dirty="0" smtClean="0">
                <a:ea typeface="宋体" charset="-122"/>
              </a:rPr>
              <a:t>direct path with few reflections</a:t>
            </a:r>
            <a:endParaRPr lang="en-US" altLang="zh-CN" sz="1600" i="1" dirty="0" smtClean="0">
              <a:ea typeface="宋体" charset="-122"/>
            </a:endParaRPr>
          </a:p>
          <a:p>
            <a:pPr marL="742950" lvl="2" indent="-342900">
              <a:spcBef>
                <a:spcPts val="600"/>
              </a:spcBef>
              <a:buFont typeface="Calibri" pitchFamily="34" charset="0"/>
              <a:buChar char="‒"/>
            </a:pPr>
            <a:r>
              <a:rPr lang="en-US" altLang="zh-CN" sz="1600" b="1" dirty="0" smtClean="0">
                <a:ea typeface="宋体" charset="-122"/>
              </a:rPr>
              <a:t>Zone 2 </a:t>
            </a:r>
            <a:r>
              <a:rPr lang="en-US" altLang="zh-CN" sz="1600" i="1" dirty="0" smtClean="0">
                <a:ea typeface="宋体" charset="-122"/>
              </a:rPr>
              <a:t>(LOS/scattered/waveguide)</a:t>
            </a:r>
          </a:p>
          <a:p>
            <a:pPr marL="742950" lvl="2" indent="-342900">
              <a:spcBef>
                <a:spcPts val="600"/>
              </a:spcBef>
            </a:pPr>
            <a:r>
              <a:rPr lang="en-US" altLang="zh-CN" sz="1600" i="1" dirty="0" smtClean="0">
                <a:ea typeface="宋体" charset="-122"/>
              </a:rPr>
              <a:t>	</a:t>
            </a:r>
            <a:r>
              <a:rPr lang="en-US" altLang="zh-CN" sz="1600" dirty="0" smtClean="0">
                <a:ea typeface="宋体" charset="-122"/>
              </a:rPr>
              <a:t>direct path with significant close reflections</a:t>
            </a:r>
          </a:p>
          <a:p>
            <a:pPr marL="742950" lvl="2" indent="-342900">
              <a:spcBef>
                <a:spcPts val="600"/>
              </a:spcBef>
              <a:buFont typeface="Calibri" pitchFamily="34" charset="0"/>
              <a:buChar char="‒"/>
            </a:pPr>
            <a:r>
              <a:rPr lang="en-US" altLang="zh-CN" sz="1600" b="1" dirty="0" smtClean="0">
                <a:ea typeface="宋体" charset="-122"/>
              </a:rPr>
              <a:t>Zone 3 </a:t>
            </a:r>
            <a:r>
              <a:rPr lang="en-US" altLang="zh-CN" sz="1600" i="1" dirty="0" smtClean="0">
                <a:ea typeface="宋体" charset="-122"/>
              </a:rPr>
              <a:t>(NLOS scattered)</a:t>
            </a:r>
          </a:p>
          <a:p>
            <a:pPr marL="742950" lvl="2" indent="-342900">
              <a:spcBef>
                <a:spcPts val="600"/>
              </a:spcBef>
            </a:pPr>
            <a:r>
              <a:rPr lang="en-US" altLang="zh-CN" sz="1600" dirty="0" smtClean="0">
                <a:ea typeface="宋体" charset="-122"/>
              </a:rPr>
              <a:t>	strong reflections with some weak direct path energy</a:t>
            </a:r>
          </a:p>
          <a:p>
            <a:pPr marL="742950" lvl="2" indent="-342900">
              <a:spcBef>
                <a:spcPts val="600"/>
              </a:spcBef>
              <a:buFont typeface="Calibri" pitchFamily="34" charset="0"/>
              <a:buChar char="‒"/>
            </a:pPr>
            <a:r>
              <a:rPr lang="en-US" altLang="zh-CN" sz="1600" b="1" dirty="0" smtClean="0">
                <a:ea typeface="宋体" charset="-122"/>
              </a:rPr>
              <a:t>Zone 4 </a:t>
            </a:r>
            <a:r>
              <a:rPr lang="en-US" altLang="zh-CN" sz="1600" i="1" dirty="0" smtClean="0">
                <a:ea typeface="宋体" charset="-122"/>
              </a:rPr>
              <a:t>(distant NLOS)</a:t>
            </a:r>
          </a:p>
          <a:p>
            <a:pPr marL="742950" lvl="2" indent="-342900">
              <a:spcBef>
                <a:spcPts val="600"/>
              </a:spcBef>
            </a:pPr>
            <a:r>
              <a:rPr lang="en-US" altLang="zh-CN" sz="1600" i="1" dirty="0" smtClean="0">
                <a:ea typeface="宋体" charset="-122"/>
              </a:rPr>
              <a:t>	</a:t>
            </a:r>
            <a:r>
              <a:rPr lang="en-US" altLang="zh-CN" sz="1600" dirty="0" smtClean="0">
                <a:ea typeface="宋体" charset="-122"/>
              </a:rPr>
              <a:t>both direct and reflected signals are weak</a:t>
            </a:r>
          </a:p>
        </p:txBody>
      </p:sp>
      <p:sp>
        <p:nvSpPr>
          <p:cNvPr id="13" name="Shape 89"/>
          <p:cNvSpPr txBox="1">
            <a:spLocks/>
          </p:cNvSpPr>
          <p:nvPr/>
        </p:nvSpPr>
        <p:spPr>
          <a:xfrm>
            <a:off x="609600" y="5943600"/>
            <a:ext cx="4114799" cy="381000"/>
          </a:xfrm>
          <a:prstGeom prst="rect">
            <a:avLst/>
          </a:prstGeom>
          <a:noFill/>
          <a:ln>
            <a:noFill/>
          </a:ln>
        </p:spPr>
        <p:txBody>
          <a:bodyPr lIns="92075" tIns="46025" rIns="92075" bIns="46025" anchor="t" anchorCtr="0">
            <a:noAutofit/>
          </a:bodyPr>
          <a:lstStyle>
            <a:defPPr marR="0" algn="l" rtl="0">
              <a:lnSpc>
                <a:spcPct val="100000"/>
              </a:lnSpc>
              <a:spcBef>
                <a:spcPts val="0"/>
              </a:spcBef>
              <a:spcAft>
                <a:spcPts val="0"/>
              </a:spcAft>
            </a:defPPr>
            <a:lvl1pPr marL="342900" marR="0" indent="-190500" algn="l" rtl="0">
              <a:lnSpc>
                <a:spcPct val="100000"/>
              </a:lnSpc>
              <a:spcBef>
                <a:spcPts val="48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1pPr>
            <a:lvl2pPr marL="742950" marR="0" indent="-158750" algn="l" rtl="0">
              <a:lnSpc>
                <a:spcPct val="100000"/>
              </a:lnSpc>
              <a:spcBef>
                <a:spcPts val="40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2pPr>
            <a:lvl3pPr marL="1085850" marR="0" indent="-120650" algn="l" rtl="0">
              <a:lnSpc>
                <a:spcPct val="100000"/>
              </a:lnSpc>
              <a:spcBef>
                <a:spcPts val="36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3pPr>
            <a:lvl4pPr marL="14287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4pPr>
            <a:lvl5pPr marL="17716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5pPr>
            <a:lvl6pPr marL="22288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6pPr>
            <a:lvl7pPr marL="26860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7pPr>
            <a:lvl8pPr marL="31432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8pPr>
            <a:lvl9pPr marL="36004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9pPr>
          </a:lstStyle>
          <a:p>
            <a:pPr marL="360000" indent="-108000">
              <a:spcBef>
                <a:spcPts val="0"/>
              </a:spcBef>
              <a:buSzPct val="25000"/>
              <a:buNone/>
            </a:pPr>
            <a:r>
              <a:rPr lang="en-US" sz="1200" dirty="0" smtClean="0">
                <a:solidFill>
                  <a:schemeClr val="dk1"/>
                </a:solidFill>
                <a:latin typeface="Times New Roman"/>
                <a:ea typeface="Times New Roman"/>
                <a:cs typeface="Times New Roman"/>
                <a:sym typeface="Times New Roman"/>
              </a:rPr>
              <a:t>** The thicknesses of lines stand for the strengths of signal.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8" name="Picture 4"/>
          <p:cNvPicPr>
            <a:picLocks noChangeAspect="1" noChangeArrowheads="1"/>
          </p:cNvPicPr>
          <p:nvPr/>
        </p:nvPicPr>
        <p:blipFill>
          <a:blip r:embed="rId3" cstate="print"/>
          <a:srcRect/>
          <a:stretch>
            <a:fillRect/>
          </a:stretch>
        </p:blipFill>
        <p:spPr bwMode="auto">
          <a:xfrm>
            <a:off x="533400" y="1890438"/>
            <a:ext cx="4419600" cy="4434162"/>
          </a:xfrm>
          <a:prstGeom prst="rect">
            <a:avLst/>
          </a:prstGeom>
          <a:noFill/>
          <a:ln w="9525">
            <a:noFill/>
            <a:miter lim="800000"/>
            <a:headEnd/>
            <a:tailEnd/>
          </a:ln>
        </p:spPr>
      </p:pic>
      <p:sp>
        <p:nvSpPr>
          <p:cNvPr id="6" name="Date Placeholder 3"/>
          <p:cNvSpPr>
            <a:spLocks noGrp="1"/>
          </p:cNvSpPr>
          <p:nvPr>
            <p:ph type="dt" idx="15"/>
          </p:nvPr>
        </p:nvSpPr>
        <p:spPr>
          <a:xfrm>
            <a:off x="696912" y="333375"/>
            <a:ext cx="2303451" cy="273050"/>
          </a:xfrm>
        </p:spPr>
        <p:txBody>
          <a:bodyPr/>
          <a:lstStyle/>
          <a:p>
            <a:r>
              <a:rPr lang="en-US" altLang="zh-CN" dirty="0" smtClean="0"/>
              <a:t>Mar 2016</a:t>
            </a:r>
            <a:endParaRPr lang="en-GB" altLang="zh-CN" dirty="0"/>
          </a:p>
        </p:txBody>
      </p:sp>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4</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Preliminary Results of Propagation Effects in Different Transmission Zones </a:t>
            </a:r>
          </a:p>
        </p:txBody>
      </p:sp>
      <p:sp>
        <p:nvSpPr>
          <p:cNvPr id="17" name="Rectangle 3"/>
          <p:cNvSpPr>
            <a:spLocks noGrp="1" noChangeArrowheads="1"/>
          </p:cNvSpPr>
          <p:nvPr>
            <p:ph idx="1"/>
          </p:nvPr>
        </p:nvSpPr>
        <p:spPr>
          <a:xfrm>
            <a:off x="4648200" y="2209800"/>
            <a:ext cx="4114800" cy="2971800"/>
          </a:xfrm>
          <a:noFill/>
        </p:spPr>
        <p:txBody>
          <a:bodyPr/>
          <a:lstStyle/>
          <a:p>
            <a:pPr marL="742950" lvl="2" indent="-342900">
              <a:lnSpc>
                <a:spcPct val="150000"/>
              </a:lnSpc>
              <a:spcBef>
                <a:spcPts val="600"/>
              </a:spcBef>
              <a:buFont typeface="Calibri" pitchFamily="34" charset="0"/>
              <a:buChar char="‒"/>
            </a:pPr>
            <a:r>
              <a:rPr lang="en-US" altLang="zh-CN" b="1" dirty="0" smtClean="0">
                <a:ea typeface="宋体" charset="-122"/>
              </a:rPr>
              <a:t>73GHz measurement campaign;</a:t>
            </a:r>
          </a:p>
          <a:p>
            <a:pPr marL="742950" lvl="2" indent="-342900">
              <a:lnSpc>
                <a:spcPct val="150000"/>
              </a:lnSpc>
              <a:spcBef>
                <a:spcPts val="600"/>
              </a:spcBef>
              <a:buFont typeface="Calibri" pitchFamily="34" charset="0"/>
              <a:buChar char="‒"/>
            </a:pPr>
            <a:r>
              <a:rPr lang="en-US" altLang="zh-CN" b="1" dirty="0" smtClean="0">
                <a:ea typeface="宋体" charset="-122"/>
              </a:rPr>
              <a:t>Open office scenario;</a:t>
            </a:r>
          </a:p>
          <a:p>
            <a:pPr marL="742950" lvl="2" indent="-342900">
              <a:lnSpc>
                <a:spcPct val="150000"/>
              </a:lnSpc>
              <a:spcBef>
                <a:spcPts val="600"/>
              </a:spcBef>
              <a:buFont typeface="Calibri" pitchFamily="34" charset="0"/>
              <a:buChar char="‒"/>
            </a:pPr>
            <a:r>
              <a:rPr lang="en-US" altLang="zh-CN" b="1" u="sng" dirty="0" smtClean="0">
                <a:ea typeface="宋体" charset="-122"/>
              </a:rPr>
              <a:t>RX position A </a:t>
            </a:r>
            <a:r>
              <a:rPr lang="en-US" altLang="zh-CN" b="1" dirty="0" smtClean="0">
                <a:ea typeface="宋体" charset="-122"/>
              </a:rPr>
              <a:t>is 6.03m away from TX;</a:t>
            </a:r>
          </a:p>
          <a:p>
            <a:pPr marL="742950" lvl="2" indent="-342900">
              <a:lnSpc>
                <a:spcPct val="150000"/>
              </a:lnSpc>
              <a:spcBef>
                <a:spcPts val="600"/>
              </a:spcBef>
              <a:buFont typeface="Calibri" pitchFamily="34" charset="0"/>
              <a:buChar char="‒"/>
            </a:pPr>
            <a:r>
              <a:rPr lang="en-US" altLang="zh-CN" b="1" u="sng" dirty="0" smtClean="0">
                <a:ea typeface="宋体" charset="-122"/>
              </a:rPr>
              <a:t>RX position B </a:t>
            </a:r>
            <a:r>
              <a:rPr lang="en-US" altLang="zh-CN" b="1" dirty="0" smtClean="0">
                <a:ea typeface="宋体" charset="-122"/>
              </a:rPr>
              <a:t>is 12.79m away from TX;</a:t>
            </a:r>
          </a:p>
        </p:txBody>
      </p:sp>
      <p:sp>
        <p:nvSpPr>
          <p:cNvPr id="13" name="Shape 89"/>
          <p:cNvSpPr txBox="1">
            <a:spLocks/>
          </p:cNvSpPr>
          <p:nvPr/>
        </p:nvSpPr>
        <p:spPr>
          <a:xfrm>
            <a:off x="1752600" y="1828800"/>
            <a:ext cx="533400" cy="228600"/>
          </a:xfrm>
          <a:prstGeom prst="rect">
            <a:avLst/>
          </a:prstGeom>
          <a:solidFill>
            <a:schemeClr val="bg1"/>
          </a:solidFill>
          <a:ln>
            <a:noFill/>
          </a:ln>
        </p:spPr>
        <p:txBody>
          <a:bodyPr lIns="92075" tIns="46025" rIns="92075" bIns="46025" anchor="t" anchorCtr="0">
            <a:noAutofit/>
          </a:bodyPr>
          <a:lstStyle>
            <a:defPPr marR="0" algn="l" rtl="0">
              <a:lnSpc>
                <a:spcPct val="100000"/>
              </a:lnSpc>
              <a:spcBef>
                <a:spcPts val="0"/>
              </a:spcBef>
              <a:spcAft>
                <a:spcPts val="0"/>
              </a:spcAft>
            </a:defPPr>
            <a:lvl1pPr marL="342900" marR="0" indent="-190500" algn="l" rtl="0">
              <a:lnSpc>
                <a:spcPct val="100000"/>
              </a:lnSpc>
              <a:spcBef>
                <a:spcPts val="48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1pPr>
            <a:lvl2pPr marL="742950" marR="0" indent="-158750" algn="l" rtl="0">
              <a:lnSpc>
                <a:spcPct val="100000"/>
              </a:lnSpc>
              <a:spcBef>
                <a:spcPts val="40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2pPr>
            <a:lvl3pPr marL="1085850" marR="0" indent="-120650" algn="l" rtl="0">
              <a:lnSpc>
                <a:spcPct val="100000"/>
              </a:lnSpc>
              <a:spcBef>
                <a:spcPts val="36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3pPr>
            <a:lvl4pPr marL="14287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4pPr>
            <a:lvl5pPr marL="17716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5pPr>
            <a:lvl6pPr marL="22288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6pPr>
            <a:lvl7pPr marL="26860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7pPr>
            <a:lvl8pPr marL="31432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8pPr>
            <a:lvl9pPr marL="36004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9pPr>
          </a:lstStyle>
          <a:p>
            <a:pPr marL="0" indent="0" algn="ctr">
              <a:spcBef>
                <a:spcPts val="0"/>
              </a:spcBef>
              <a:buNone/>
            </a:pPr>
            <a:r>
              <a:rPr lang="en-US" sz="1200" b="1" dirty="0" smtClean="0">
                <a:solidFill>
                  <a:schemeClr val="dk1"/>
                </a:solidFill>
                <a:latin typeface="Times New Roman"/>
                <a:ea typeface="Times New Roman"/>
                <a:cs typeface="Times New Roman"/>
                <a:sym typeface="Times New Roman"/>
              </a:rPr>
              <a:t>TX</a:t>
            </a:r>
            <a:endParaRPr lang="en-US" sz="1100" b="1" dirty="0" smtClean="0">
              <a:solidFill>
                <a:schemeClr val="dk1"/>
              </a:solidFill>
              <a:latin typeface="Times New Roman"/>
              <a:ea typeface="Times New Roman"/>
              <a:cs typeface="Times New Roman"/>
              <a:sym typeface="Times New Roman"/>
            </a:endParaRPr>
          </a:p>
        </p:txBody>
      </p:sp>
      <p:sp>
        <p:nvSpPr>
          <p:cNvPr id="14" name="Shape 89"/>
          <p:cNvSpPr txBox="1">
            <a:spLocks/>
          </p:cNvSpPr>
          <p:nvPr/>
        </p:nvSpPr>
        <p:spPr>
          <a:xfrm>
            <a:off x="2895600" y="3657600"/>
            <a:ext cx="914400" cy="381000"/>
          </a:xfrm>
          <a:prstGeom prst="rect">
            <a:avLst/>
          </a:prstGeom>
          <a:noFill/>
          <a:ln>
            <a:noFill/>
          </a:ln>
        </p:spPr>
        <p:txBody>
          <a:bodyPr lIns="92075" tIns="46025" rIns="92075" bIns="46025" anchor="t" anchorCtr="0">
            <a:noAutofit/>
          </a:bodyPr>
          <a:lstStyle>
            <a:defPPr marR="0" algn="l" rtl="0">
              <a:lnSpc>
                <a:spcPct val="100000"/>
              </a:lnSpc>
              <a:spcBef>
                <a:spcPts val="0"/>
              </a:spcBef>
              <a:spcAft>
                <a:spcPts val="0"/>
              </a:spcAft>
            </a:defPPr>
            <a:lvl1pPr marL="342900" marR="0" indent="-190500" algn="l" rtl="0">
              <a:lnSpc>
                <a:spcPct val="100000"/>
              </a:lnSpc>
              <a:spcBef>
                <a:spcPts val="48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1pPr>
            <a:lvl2pPr marL="742950" marR="0" indent="-158750" algn="l" rtl="0">
              <a:lnSpc>
                <a:spcPct val="100000"/>
              </a:lnSpc>
              <a:spcBef>
                <a:spcPts val="40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2pPr>
            <a:lvl3pPr marL="1085850" marR="0" indent="-120650" algn="l" rtl="0">
              <a:lnSpc>
                <a:spcPct val="100000"/>
              </a:lnSpc>
              <a:spcBef>
                <a:spcPts val="36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3pPr>
            <a:lvl4pPr marL="14287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4pPr>
            <a:lvl5pPr marL="17716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5pPr>
            <a:lvl6pPr marL="22288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6pPr>
            <a:lvl7pPr marL="26860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7pPr>
            <a:lvl8pPr marL="31432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8pPr>
            <a:lvl9pPr marL="36004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9pPr>
          </a:lstStyle>
          <a:p>
            <a:pPr marL="0" indent="0" algn="ctr">
              <a:spcBef>
                <a:spcPts val="0"/>
              </a:spcBef>
              <a:buNone/>
            </a:pPr>
            <a:r>
              <a:rPr lang="en-US" sz="1200" b="1" dirty="0" smtClean="0">
                <a:solidFill>
                  <a:schemeClr val="dk1"/>
                </a:solidFill>
                <a:latin typeface="Times New Roman"/>
                <a:ea typeface="Times New Roman"/>
                <a:cs typeface="Times New Roman"/>
                <a:sym typeface="Times New Roman"/>
              </a:rPr>
              <a:t>RX </a:t>
            </a:r>
          </a:p>
          <a:p>
            <a:pPr marL="0" indent="0" algn="ctr">
              <a:spcBef>
                <a:spcPts val="0"/>
              </a:spcBef>
              <a:buNone/>
            </a:pPr>
            <a:r>
              <a:rPr lang="en-US" sz="1200" b="1" dirty="0" smtClean="0">
                <a:solidFill>
                  <a:schemeClr val="dk1"/>
                </a:solidFill>
                <a:latin typeface="Times New Roman"/>
                <a:ea typeface="Times New Roman"/>
                <a:cs typeface="Times New Roman"/>
                <a:sym typeface="Times New Roman"/>
              </a:rPr>
              <a:t>position A</a:t>
            </a:r>
            <a:endParaRPr lang="en-US" sz="1100" b="1" dirty="0" smtClean="0">
              <a:solidFill>
                <a:schemeClr val="dk1"/>
              </a:solidFill>
              <a:latin typeface="Times New Roman"/>
              <a:ea typeface="Times New Roman"/>
              <a:cs typeface="Times New Roman"/>
              <a:sym typeface="Times New Roman"/>
            </a:endParaRPr>
          </a:p>
        </p:txBody>
      </p:sp>
      <p:sp>
        <p:nvSpPr>
          <p:cNvPr id="18" name="Shape 89"/>
          <p:cNvSpPr txBox="1">
            <a:spLocks/>
          </p:cNvSpPr>
          <p:nvPr/>
        </p:nvSpPr>
        <p:spPr>
          <a:xfrm>
            <a:off x="3276600" y="5562600"/>
            <a:ext cx="914400" cy="381000"/>
          </a:xfrm>
          <a:prstGeom prst="rect">
            <a:avLst/>
          </a:prstGeom>
          <a:noFill/>
          <a:ln>
            <a:noFill/>
          </a:ln>
        </p:spPr>
        <p:txBody>
          <a:bodyPr lIns="92075" tIns="46025" rIns="92075" bIns="46025" anchor="t" anchorCtr="0">
            <a:noAutofit/>
          </a:bodyPr>
          <a:lstStyle>
            <a:defPPr marR="0" algn="l" rtl="0">
              <a:lnSpc>
                <a:spcPct val="100000"/>
              </a:lnSpc>
              <a:spcBef>
                <a:spcPts val="0"/>
              </a:spcBef>
              <a:spcAft>
                <a:spcPts val="0"/>
              </a:spcAft>
            </a:defPPr>
            <a:lvl1pPr marL="342900" marR="0" indent="-190500" algn="l" rtl="0">
              <a:lnSpc>
                <a:spcPct val="100000"/>
              </a:lnSpc>
              <a:spcBef>
                <a:spcPts val="48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1pPr>
            <a:lvl2pPr marL="742950" marR="0" indent="-158750" algn="l" rtl="0">
              <a:lnSpc>
                <a:spcPct val="100000"/>
              </a:lnSpc>
              <a:spcBef>
                <a:spcPts val="40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2pPr>
            <a:lvl3pPr marL="1085850" marR="0" indent="-120650" algn="l" rtl="0">
              <a:lnSpc>
                <a:spcPct val="100000"/>
              </a:lnSpc>
              <a:spcBef>
                <a:spcPts val="36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3pPr>
            <a:lvl4pPr marL="14287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4pPr>
            <a:lvl5pPr marL="17716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5pPr>
            <a:lvl6pPr marL="22288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6pPr>
            <a:lvl7pPr marL="26860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7pPr>
            <a:lvl8pPr marL="31432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8pPr>
            <a:lvl9pPr marL="36004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9pPr>
          </a:lstStyle>
          <a:p>
            <a:pPr marL="0" indent="0" algn="ctr">
              <a:spcBef>
                <a:spcPts val="0"/>
              </a:spcBef>
              <a:buNone/>
            </a:pPr>
            <a:r>
              <a:rPr lang="en-US" sz="1200" b="1" dirty="0" smtClean="0">
                <a:solidFill>
                  <a:schemeClr val="dk1"/>
                </a:solidFill>
                <a:latin typeface="Times New Roman"/>
                <a:ea typeface="Times New Roman"/>
                <a:cs typeface="Times New Roman"/>
                <a:sym typeface="Times New Roman"/>
              </a:rPr>
              <a:t>RX </a:t>
            </a:r>
          </a:p>
          <a:p>
            <a:pPr marL="0" indent="0" algn="ctr">
              <a:spcBef>
                <a:spcPts val="0"/>
              </a:spcBef>
              <a:buNone/>
            </a:pPr>
            <a:r>
              <a:rPr lang="en-US" sz="1200" b="1" dirty="0" smtClean="0">
                <a:solidFill>
                  <a:schemeClr val="dk1"/>
                </a:solidFill>
                <a:latin typeface="Times New Roman"/>
                <a:ea typeface="Times New Roman"/>
                <a:cs typeface="Times New Roman"/>
                <a:sym typeface="Times New Roman"/>
              </a:rPr>
              <a:t>position B</a:t>
            </a:r>
            <a:endParaRPr lang="en-US" sz="1100" b="1" dirty="0" smtClean="0">
              <a:solidFill>
                <a:schemeClr val="dk1"/>
              </a:solidFill>
              <a:latin typeface="Times New Roman"/>
              <a:ea typeface="Times New Roman"/>
              <a:cs typeface="Times New Roman"/>
              <a:sym typeface="Times New Roman"/>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zh-CN" dirty="0" smtClean="0"/>
              <a:t>Mar 2016</a:t>
            </a:r>
            <a:endParaRPr lang="en-GB" altLang="zh-CN" dirty="0"/>
          </a:p>
        </p:txBody>
      </p:sp>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5</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Preliminary Results of Propagation Effects in Different Transmission Zones (2) </a:t>
            </a:r>
          </a:p>
        </p:txBody>
      </p:sp>
      <p:grpSp>
        <p:nvGrpSpPr>
          <p:cNvPr id="64" name="组合 63"/>
          <p:cNvGrpSpPr/>
          <p:nvPr/>
        </p:nvGrpSpPr>
        <p:grpSpPr>
          <a:xfrm>
            <a:off x="4724400" y="1609165"/>
            <a:ext cx="4038600" cy="4640256"/>
            <a:chOff x="4800600" y="1716745"/>
            <a:chExt cx="4038600" cy="4640256"/>
          </a:xfrm>
        </p:grpSpPr>
        <p:pic>
          <p:nvPicPr>
            <p:cNvPr id="12" name="图片 15"/>
            <p:cNvPicPr>
              <a:picLocks noChangeAspect="1" noChangeArrowheads="1"/>
            </p:cNvPicPr>
            <p:nvPr/>
          </p:nvPicPr>
          <p:blipFill>
            <a:blip r:embed="rId3" cstate="print"/>
            <a:srcRect l="3966" r="5145"/>
            <a:stretch>
              <a:fillRect/>
            </a:stretch>
          </p:blipFill>
          <p:spPr bwMode="auto">
            <a:xfrm>
              <a:off x="4800600" y="2133600"/>
              <a:ext cx="4038600" cy="3951287"/>
            </a:xfrm>
            <a:prstGeom prst="rect">
              <a:avLst/>
            </a:prstGeom>
            <a:noFill/>
            <a:ln w="9525">
              <a:noFill/>
              <a:miter lim="800000"/>
              <a:headEnd/>
              <a:tailEnd/>
            </a:ln>
          </p:spPr>
        </p:pic>
        <p:sp>
          <p:nvSpPr>
            <p:cNvPr id="20" name="弧形 19"/>
            <p:cNvSpPr/>
            <p:nvPr/>
          </p:nvSpPr>
          <p:spPr bwMode="auto">
            <a:xfrm rot="16200000">
              <a:off x="5068200" y="5295001"/>
              <a:ext cx="1404000" cy="720000"/>
            </a:xfrm>
            <a:prstGeom prst="arc">
              <a:avLst>
                <a:gd name="adj1" fmla="val 16303098"/>
                <a:gd name="adj2" fmla="val 5417682"/>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cxnSp>
          <p:nvCxnSpPr>
            <p:cNvPr id="24" name="直接箭头连接符 23"/>
            <p:cNvCxnSpPr/>
            <p:nvPr/>
          </p:nvCxnSpPr>
          <p:spPr bwMode="auto">
            <a:xfrm flipH="1" flipV="1">
              <a:off x="5867400" y="3078480"/>
              <a:ext cx="152400" cy="274320"/>
            </a:xfrm>
            <a:prstGeom prst="straightConnector1">
              <a:avLst/>
            </a:prstGeom>
            <a:solidFill>
              <a:srgbClr val="00B8FF"/>
            </a:solidFill>
            <a:ln w="12700" cap="flat" cmpd="sng" algn="ctr">
              <a:solidFill>
                <a:srgbClr val="FF0000"/>
              </a:solidFill>
              <a:prstDash val="solid"/>
              <a:round/>
              <a:headEnd type="none" w="med" len="med"/>
              <a:tailEnd type="arrow"/>
            </a:ln>
            <a:effectLst/>
          </p:spPr>
        </p:cxnSp>
        <p:sp>
          <p:nvSpPr>
            <p:cNvPr id="26" name="Shape 89"/>
            <p:cNvSpPr txBox="1">
              <a:spLocks/>
            </p:cNvSpPr>
            <p:nvPr/>
          </p:nvSpPr>
          <p:spPr>
            <a:xfrm>
              <a:off x="5600700" y="3352800"/>
              <a:ext cx="1143000" cy="228600"/>
            </a:xfrm>
            <a:prstGeom prst="rect">
              <a:avLst/>
            </a:prstGeom>
            <a:noFill/>
            <a:ln>
              <a:noFill/>
            </a:ln>
          </p:spPr>
          <p:txBody>
            <a:bodyPr lIns="92075" tIns="46025" rIns="92075" bIns="46025" anchor="t" anchorCtr="0">
              <a:noAutofit/>
            </a:bodyPr>
            <a:lstStyle>
              <a:defPPr marR="0" algn="l" rtl="0">
                <a:lnSpc>
                  <a:spcPct val="100000"/>
                </a:lnSpc>
                <a:spcBef>
                  <a:spcPts val="0"/>
                </a:spcBef>
                <a:spcAft>
                  <a:spcPts val="0"/>
                </a:spcAft>
              </a:defPPr>
              <a:lvl1pPr marL="342900" marR="0" indent="-190500" algn="l" rtl="0">
                <a:lnSpc>
                  <a:spcPct val="100000"/>
                </a:lnSpc>
                <a:spcBef>
                  <a:spcPts val="48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1pPr>
              <a:lvl2pPr marL="742950" marR="0" indent="-158750" algn="l" rtl="0">
                <a:lnSpc>
                  <a:spcPct val="100000"/>
                </a:lnSpc>
                <a:spcBef>
                  <a:spcPts val="40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2pPr>
              <a:lvl3pPr marL="1085850" marR="0" indent="-120650" algn="l" rtl="0">
                <a:lnSpc>
                  <a:spcPct val="100000"/>
                </a:lnSpc>
                <a:spcBef>
                  <a:spcPts val="36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3pPr>
              <a:lvl4pPr marL="14287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4pPr>
              <a:lvl5pPr marL="17716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5pPr>
              <a:lvl6pPr marL="22288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6pPr>
              <a:lvl7pPr marL="26860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7pPr>
              <a:lvl8pPr marL="31432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8pPr>
              <a:lvl9pPr marL="36004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9pPr>
            </a:lstStyle>
            <a:p>
              <a:pPr marL="0" indent="0" algn="ctr">
                <a:spcBef>
                  <a:spcPts val="0"/>
                </a:spcBef>
                <a:buNone/>
              </a:pPr>
              <a:r>
                <a:rPr lang="en-US" sz="1100" b="1" dirty="0" smtClean="0">
                  <a:solidFill>
                    <a:srgbClr val="FF0000"/>
                  </a:solidFill>
                  <a:latin typeface="Times New Roman"/>
                  <a:ea typeface="Times New Roman"/>
                  <a:cs typeface="Times New Roman"/>
                  <a:sym typeface="Times New Roman"/>
                </a:rPr>
                <a:t>Main lobe LOS</a:t>
              </a:r>
            </a:p>
          </p:txBody>
        </p:sp>
        <p:sp>
          <p:nvSpPr>
            <p:cNvPr id="27" name="Shape 89"/>
            <p:cNvSpPr txBox="1">
              <a:spLocks/>
            </p:cNvSpPr>
            <p:nvPr/>
          </p:nvSpPr>
          <p:spPr>
            <a:xfrm>
              <a:off x="5920740" y="2979420"/>
              <a:ext cx="457200" cy="304800"/>
            </a:xfrm>
            <a:prstGeom prst="rect">
              <a:avLst/>
            </a:prstGeom>
            <a:noFill/>
            <a:ln>
              <a:noFill/>
            </a:ln>
          </p:spPr>
          <p:txBody>
            <a:bodyPr lIns="92075" tIns="46025" rIns="92075" bIns="46025" anchor="t" anchorCtr="0">
              <a:noAutofit/>
            </a:bodyPr>
            <a:lstStyle>
              <a:defPPr marR="0" algn="l" rtl="0">
                <a:lnSpc>
                  <a:spcPct val="100000"/>
                </a:lnSpc>
                <a:spcBef>
                  <a:spcPts val="0"/>
                </a:spcBef>
                <a:spcAft>
                  <a:spcPts val="0"/>
                </a:spcAft>
              </a:defPPr>
              <a:lvl1pPr marL="342900" marR="0" indent="-190500" algn="l" rtl="0">
                <a:lnSpc>
                  <a:spcPct val="100000"/>
                </a:lnSpc>
                <a:spcBef>
                  <a:spcPts val="48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1pPr>
              <a:lvl2pPr marL="742950" marR="0" indent="-158750" algn="l" rtl="0">
                <a:lnSpc>
                  <a:spcPct val="100000"/>
                </a:lnSpc>
                <a:spcBef>
                  <a:spcPts val="40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2pPr>
              <a:lvl3pPr marL="1085850" marR="0" indent="-120650" algn="l" rtl="0">
                <a:lnSpc>
                  <a:spcPct val="100000"/>
                </a:lnSpc>
                <a:spcBef>
                  <a:spcPts val="36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3pPr>
              <a:lvl4pPr marL="14287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4pPr>
              <a:lvl5pPr marL="17716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5pPr>
              <a:lvl6pPr marL="22288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6pPr>
              <a:lvl7pPr marL="26860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7pPr>
              <a:lvl8pPr marL="31432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8pPr>
              <a:lvl9pPr marL="36004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9pPr>
            </a:lstStyle>
            <a:p>
              <a:pPr marL="0" indent="0" algn="ctr">
                <a:spcBef>
                  <a:spcPts val="0"/>
                </a:spcBef>
                <a:buNone/>
              </a:pPr>
              <a:r>
                <a:rPr lang="en-US" b="1" dirty="0" smtClean="0">
                  <a:solidFill>
                    <a:srgbClr val="FF0000"/>
                  </a:solidFill>
                  <a:latin typeface="Times New Roman"/>
                  <a:ea typeface="Times New Roman"/>
                  <a:cs typeface="Times New Roman"/>
                  <a:sym typeface="Times New Roman"/>
                </a:rPr>
                <a:t>A</a:t>
              </a:r>
            </a:p>
          </p:txBody>
        </p:sp>
        <p:sp>
          <p:nvSpPr>
            <p:cNvPr id="28" name="椭圆 27"/>
            <p:cNvSpPr/>
            <p:nvPr/>
          </p:nvSpPr>
          <p:spPr bwMode="auto">
            <a:xfrm>
              <a:off x="6629400" y="4267200"/>
              <a:ext cx="914400" cy="838200"/>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29" name="直接箭头连接符 28"/>
            <p:cNvCxnSpPr/>
            <p:nvPr/>
          </p:nvCxnSpPr>
          <p:spPr bwMode="auto">
            <a:xfrm flipH="1">
              <a:off x="7162800" y="3886200"/>
              <a:ext cx="152400" cy="304800"/>
            </a:xfrm>
            <a:prstGeom prst="straightConnector1">
              <a:avLst/>
            </a:prstGeom>
            <a:solidFill>
              <a:srgbClr val="00B8FF"/>
            </a:solidFill>
            <a:ln w="12700" cap="flat" cmpd="sng" algn="ctr">
              <a:solidFill>
                <a:srgbClr val="FF0000"/>
              </a:solidFill>
              <a:prstDash val="solid"/>
              <a:round/>
              <a:headEnd type="none" w="med" len="med"/>
              <a:tailEnd type="arrow"/>
            </a:ln>
            <a:effectLst/>
          </p:spPr>
        </p:cxnSp>
        <p:sp>
          <p:nvSpPr>
            <p:cNvPr id="32" name="Shape 89"/>
            <p:cNvSpPr txBox="1">
              <a:spLocks/>
            </p:cNvSpPr>
            <p:nvPr/>
          </p:nvSpPr>
          <p:spPr>
            <a:xfrm>
              <a:off x="7391400" y="4114800"/>
              <a:ext cx="457200" cy="304800"/>
            </a:xfrm>
            <a:prstGeom prst="rect">
              <a:avLst/>
            </a:prstGeom>
            <a:noFill/>
            <a:ln>
              <a:noFill/>
            </a:ln>
          </p:spPr>
          <p:txBody>
            <a:bodyPr lIns="92075" tIns="46025" rIns="92075" bIns="46025" anchor="t" anchorCtr="0">
              <a:noAutofit/>
            </a:bodyPr>
            <a:lstStyle>
              <a:defPPr marR="0" algn="l" rtl="0">
                <a:lnSpc>
                  <a:spcPct val="100000"/>
                </a:lnSpc>
                <a:spcBef>
                  <a:spcPts val="0"/>
                </a:spcBef>
                <a:spcAft>
                  <a:spcPts val="0"/>
                </a:spcAft>
              </a:defPPr>
              <a:lvl1pPr marL="342900" marR="0" indent="-190500" algn="l" rtl="0">
                <a:lnSpc>
                  <a:spcPct val="100000"/>
                </a:lnSpc>
                <a:spcBef>
                  <a:spcPts val="48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1pPr>
              <a:lvl2pPr marL="742950" marR="0" indent="-158750" algn="l" rtl="0">
                <a:lnSpc>
                  <a:spcPct val="100000"/>
                </a:lnSpc>
                <a:spcBef>
                  <a:spcPts val="40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2pPr>
              <a:lvl3pPr marL="1085850" marR="0" indent="-120650" algn="l" rtl="0">
                <a:lnSpc>
                  <a:spcPct val="100000"/>
                </a:lnSpc>
                <a:spcBef>
                  <a:spcPts val="36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3pPr>
              <a:lvl4pPr marL="14287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4pPr>
              <a:lvl5pPr marL="17716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5pPr>
              <a:lvl6pPr marL="22288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6pPr>
              <a:lvl7pPr marL="26860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7pPr>
              <a:lvl8pPr marL="31432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8pPr>
              <a:lvl9pPr marL="36004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9pPr>
            </a:lstStyle>
            <a:p>
              <a:pPr marL="0" indent="0" algn="ctr">
                <a:spcBef>
                  <a:spcPts val="0"/>
                </a:spcBef>
                <a:buNone/>
              </a:pPr>
              <a:r>
                <a:rPr lang="en-US" b="1" dirty="0" smtClean="0">
                  <a:solidFill>
                    <a:srgbClr val="FF0000"/>
                  </a:solidFill>
                  <a:latin typeface="Times New Roman"/>
                  <a:ea typeface="Times New Roman"/>
                  <a:cs typeface="Times New Roman"/>
                  <a:sym typeface="Times New Roman"/>
                </a:rPr>
                <a:t>B</a:t>
              </a:r>
            </a:p>
          </p:txBody>
        </p:sp>
        <p:sp>
          <p:nvSpPr>
            <p:cNvPr id="34" name="Shape 89"/>
            <p:cNvSpPr txBox="1">
              <a:spLocks/>
            </p:cNvSpPr>
            <p:nvPr/>
          </p:nvSpPr>
          <p:spPr>
            <a:xfrm>
              <a:off x="6705600" y="3657600"/>
              <a:ext cx="1371600" cy="228600"/>
            </a:xfrm>
            <a:prstGeom prst="rect">
              <a:avLst/>
            </a:prstGeom>
            <a:noFill/>
            <a:ln>
              <a:noFill/>
            </a:ln>
          </p:spPr>
          <p:txBody>
            <a:bodyPr lIns="92075" tIns="46025" rIns="92075" bIns="46025" anchor="t" anchorCtr="0">
              <a:noAutofit/>
            </a:bodyPr>
            <a:lstStyle>
              <a:defPPr marR="0" algn="l" rtl="0">
                <a:lnSpc>
                  <a:spcPct val="100000"/>
                </a:lnSpc>
                <a:spcBef>
                  <a:spcPts val="0"/>
                </a:spcBef>
                <a:spcAft>
                  <a:spcPts val="0"/>
                </a:spcAft>
              </a:defPPr>
              <a:lvl1pPr marL="342900" marR="0" indent="-190500" algn="l" rtl="0">
                <a:lnSpc>
                  <a:spcPct val="100000"/>
                </a:lnSpc>
                <a:spcBef>
                  <a:spcPts val="48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1pPr>
              <a:lvl2pPr marL="742950" marR="0" indent="-158750" algn="l" rtl="0">
                <a:lnSpc>
                  <a:spcPct val="100000"/>
                </a:lnSpc>
                <a:spcBef>
                  <a:spcPts val="40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2pPr>
              <a:lvl3pPr marL="1085850" marR="0" indent="-120650" algn="l" rtl="0">
                <a:lnSpc>
                  <a:spcPct val="100000"/>
                </a:lnSpc>
                <a:spcBef>
                  <a:spcPts val="36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3pPr>
              <a:lvl4pPr marL="14287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4pPr>
              <a:lvl5pPr marL="17716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5pPr>
              <a:lvl6pPr marL="22288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6pPr>
              <a:lvl7pPr marL="26860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7pPr>
              <a:lvl8pPr marL="31432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8pPr>
              <a:lvl9pPr marL="36004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9pPr>
            </a:lstStyle>
            <a:p>
              <a:pPr marL="0" indent="0" algn="ctr">
                <a:spcBef>
                  <a:spcPts val="0"/>
                </a:spcBef>
                <a:buNone/>
              </a:pPr>
              <a:r>
                <a:rPr lang="en-US" sz="1100" b="1" dirty="0" smtClean="0">
                  <a:solidFill>
                    <a:srgbClr val="FF0000"/>
                  </a:solidFill>
                  <a:latin typeface="Times New Roman"/>
                  <a:ea typeface="Times New Roman"/>
                  <a:cs typeface="Times New Roman"/>
                  <a:sym typeface="Times New Roman"/>
                </a:rPr>
                <a:t>Glass reflections</a:t>
              </a:r>
            </a:p>
          </p:txBody>
        </p:sp>
        <p:sp>
          <p:nvSpPr>
            <p:cNvPr id="66" name="弧形 65"/>
            <p:cNvSpPr/>
            <p:nvPr/>
          </p:nvSpPr>
          <p:spPr bwMode="auto">
            <a:xfrm rot="5400000" flipV="1">
              <a:off x="5068200" y="2058745"/>
              <a:ext cx="1404000" cy="720000"/>
            </a:xfrm>
            <a:prstGeom prst="arc">
              <a:avLst>
                <a:gd name="adj1" fmla="val 16303098"/>
                <a:gd name="adj2" fmla="val 5417682"/>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grpSp>
      <p:grpSp>
        <p:nvGrpSpPr>
          <p:cNvPr id="63" name="组合 62"/>
          <p:cNvGrpSpPr/>
          <p:nvPr/>
        </p:nvGrpSpPr>
        <p:grpSpPr>
          <a:xfrm>
            <a:off x="152400" y="1828800"/>
            <a:ext cx="4419600" cy="4495800"/>
            <a:chOff x="152400" y="1828800"/>
            <a:chExt cx="4419600" cy="4495800"/>
          </a:xfrm>
        </p:grpSpPr>
        <p:grpSp>
          <p:nvGrpSpPr>
            <p:cNvPr id="15" name="组合 14"/>
            <p:cNvGrpSpPr/>
            <p:nvPr/>
          </p:nvGrpSpPr>
          <p:grpSpPr>
            <a:xfrm>
              <a:off x="152400" y="1828800"/>
              <a:ext cx="4419600" cy="4495800"/>
              <a:chOff x="533400" y="1828800"/>
              <a:chExt cx="4419600" cy="4495800"/>
            </a:xfrm>
          </p:grpSpPr>
          <p:pic>
            <p:nvPicPr>
              <p:cNvPr id="16388" name="Picture 4"/>
              <p:cNvPicPr>
                <a:picLocks noChangeAspect="1" noChangeArrowheads="1"/>
              </p:cNvPicPr>
              <p:nvPr/>
            </p:nvPicPr>
            <p:blipFill>
              <a:blip r:embed="rId4" cstate="print"/>
              <a:srcRect/>
              <a:stretch>
                <a:fillRect/>
              </a:stretch>
            </p:blipFill>
            <p:spPr bwMode="auto">
              <a:xfrm>
                <a:off x="533400" y="1890438"/>
                <a:ext cx="4419600" cy="4434162"/>
              </a:xfrm>
              <a:prstGeom prst="rect">
                <a:avLst/>
              </a:prstGeom>
              <a:noFill/>
              <a:ln w="9525">
                <a:noFill/>
                <a:miter lim="800000"/>
                <a:headEnd/>
                <a:tailEnd/>
              </a:ln>
            </p:spPr>
          </p:pic>
          <p:sp>
            <p:nvSpPr>
              <p:cNvPr id="13" name="Shape 89"/>
              <p:cNvSpPr txBox="1">
                <a:spLocks/>
              </p:cNvSpPr>
              <p:nvPr/>
            </p:nvSpPr>
            <p:spPr>
              <a:xfrm>
                <a:off x="1752600" y="1828800"/>
                <a:ext cx="533400" cy="228600"/>
              </a:xfrm>
              <a:prstGeom prst="rect">
                <a:avLst/>
              </a:prstGeom>
              <a:solidFill>
                <a:schemeClr val="bg1"/>
              </a:solidFill>
              <a:ln>
                <a:noFill/>
              </a:ln>
            </p:spPr>
            <p:txBody>
              <a:bodyPr lIns="92075" tIns="46025" rIns="92075" bIns="46025" anchor="t" anchorCtr="0">
                <a:noAutofit/>
              </a:bodyPr>
              <a:lstStyle>
                <a:defPPr marR="0" algn="l" rtl="0">
                  <a:lnSpc>
                    <a:spcPct val="100000"/>
                  </a:lnSpc>
                  <a:spcBef>
                    <a:spcPts val="0"/>
                  </a:spcBef>
                  <a:spcAft>
                    <a:spcPts val="0"/>
                  </a:spcAft>
                </a:defPPr>
                <a:lvl1pPr marL="342900" marR="0" indent="-190500" algn="l" rtl="0">
                  <a:lnSpc>
                    <a:spcPct val="100000"/>
                  </a:lnSpc>
                  <a:spcBef>
                    <a:spcPts val="48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1pPr>
                <a:lvl2pPr marL="742950" marR="0" indent="-158750" algn="l" rtl="0">
                  <a:lnSpc>
                    <a:spcPct val="100000"/>
                  </a:lnSpc>
                  <a:spcBef>
                    <a:spcPts val="40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2pPr>
                <a:lvl3pPr marL="1085850" marR="0" indent="-120650" algn="l" rtl="0">
                  <a:lnSpc>
                    <a:spcPct val="100000"/>
                  </a:lnSpc>
                  <a:spcBef>
                    <a:spcPts val="36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3pPr>
                <a:lvl4pPr marL="14287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4pPr>
                <a:lvl5pPr marL="17716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5pPr>
                <a:lvl6pPr marL="22288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6pPr>
                <a:lvl7pPr marL="26860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7pPr>
                <a:lvl8pPr marL="31432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8pPr>
                <a:lvl9pPr marL="36004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9pPr>
              </a:lstStyle>
              <a:p>
                <a:pPr marL="0" indent="0" algn="ctr">
                  <a:spcBef>
                    <a:spcPts val="0"/>
                  </a:spcBef>
                  <a:buNone/>
                </a:pPr>
                <a:r>
                  <a:rPr lang="en-US" sz="1200" b="1" dirty="0" smtClean="0">
                    <a:solidFill>
                      <a:schemeClr val="dk1"/>
                    </a:solidFill>
                    <a:latin typeface="Times New Roman"/>
                    <a:ea typeface="Times New Roman"/>
                    <a:cs typeface="Times New Roman"/>
                    <a:sym typeface="Times New Roman"/>
                  </a:rPr>
                  <a:t>TX</a:t>
                </a:r>
                <a:endParaRPr lang="en-US" sz="1100" b="1" dirty="0" smtClean="0">
                  <a:solidFill>
                    <a:schemeClr val="dk1"/>
                  </a:solidFill>
                  <a:latin typeface="Times New Roman"/>
                  <a:ea typeface="Times New Roman"/>
                  <a:cs typeface="Times New Roman"/>
                  <a:sym typeface="Times New Roman"/>
                </a:endParaRPr>
              </a:p>
            </p:txBody>
          </p:sp>
          <p:sp>
            <p:nvSpPr>
              <p:cNvPr id="14" name="Shape 89"/>
              <p:cNvSpPr txBox="1">
                <a:spLocks/>
              </p:cNvSpPr>
              <p:nvPr/>
            </p:nvSpPr>
            <p:spPr>
              <a:xfrm>
                <a:off x="2895600" y="3657600"/>
                <a:ext cx="914400" cy="381000"/>
              </a:xfrm>
              <a:prstGeom prst="rect">
                <a:avLst/>
              </a:prstGeom>
              <a:noFill/>
              <a:ln>
                <a:noFill/>
              </a:ln>
            </p:spPr>
            <p:txBody>
              <a:bodyPr lIns="92075" tIns="46025" rIns="92075" bIns="46025" anchor="t" anchorCtr="0">
                <a:noAutofit/>
              </a:bodyPr>
              <a:lstStyle>
                <a:defPPr marR="0" algn="l" rtl="0">
                  <a:lnSpc>
                    <a:spcPct val="100000"/>
                  </a:lnSpc>
                  <a:spcBef>
                    <a:spcPts val="0"/>
                  </a:spcBef>
                  <a:spcAft>
                    <a:spcPts val="0"/>
                  </a:spcAft>
                </a:defPPr>
                <a:lvl1pPr marL="342900" marR="0" indent="-190500" algn="l" rtl="0">
                  <a:lnSpc>
                    <a:spcPct val="100000"/>
                  </a:lnSpc>
                  <a:spcBef>
                    <a:spcPts val="48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1pPr>
                <a:lvl2pPr marL="742950" marR="0" indent="-158750" algn="l" rtl="0">
                  <a:lnSpc>
                    <a:spcPct val="100000"/>
                  </a:lnSpc>
                  <a:spcBef>
                    <a:spcPts val="40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2pPr>
                <a:lvl3pPr marL="1085850" marR="0" indent="-120650" algn="l" rtl="0">
                  <a:lnSpc>
                    <a:spcPct val="100000"/>
                  </a:lnSpc>
                  <a:spcBef>
                    <a:spcPts val="36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3pPr>
                <a:lvl4pPr marL="14287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4pPr>
                <a:lvl5pPr marL="17716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5pPr>
                <a:lvl6pPr marL="22288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6pPr>
                <a:lvl7pPr marL="26860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7pPr>
                <a:lvl8pPr marL="31432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8pPr>
                <a:lvl9pPr marL="36004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9pPr>
              </a:lstStyle>
              <a:p>
                <a:pPr marL="0" indent="0" algn="ctr">
                  <a:spcBef>
                    <a:spcPts val="0"/>
                  </a:spcBef>
                  <a:buNone/>
                </a:pPr>
                <a:r>
                  <a:rPr lang="en-US" sz="1200" b="1" dirty="0" smtClean="0">
                    <a:solidFill>
                      <a:schemeClr val="dk1"/>
                    </a:solidFill>
                    <a:latin typeface="Times New Roman"/>
                    <a:ea typeface="Times New Roman"/>
                    <a:cs typeface="Times New Roman"/>
                    <a:sym typeface="Times New Roman"/>
                  </a:rPr>
                  <a:t>RX </a:t>
                </a:r>
              </a:p>
              <a:p>
                <a:pPr marL="0" indent="0" algn="ctr">
                  <a:spcBef>
                    <a:spcPts val="0"/>
                  </a:spcBef>
                  <a:buNone/>
                </a:pPr>
                <a:r>
                  <a:rPr lang="en-US" sz="1200" b="1" dirty="0" smtClean="0">
                    <a:solidFill>
                      <a:schemeClr val="dk1"/>
                    </a:solidFill>
                    <a:latin typeface="Times New Roman"/>
                    <a:ea typeface="Times New Roman"/>
                    <a:cs typeface="Times New Roman"/>
                    <a:sym typeface="Times New Roman"/>
                  </a:rPr>
                  <a:t>position A</a:t>
                </a:r>
                <a:endParaRPr lang="en-US" sz="1100" b="1" dirty="0" smtClean="0">
                  <a:solidFill>
                    <a:schemeClr val="dk1"/>
                  </a:solidFill>
                  <a:latin typeface="Times New Roman"/>
                  <a:ea typeface="Times New Roman"/>
                  <a:cs typeface="Times New Roman"/>
                  <a:sym typeface="Times New Roman"/>
                </a:endParaRPr>
              </a:p>
            </p:txBody>
          </p:sp>
          <p:sp>
            <p:nvSpPr>
              <p:cNvPr id="18" name="Shape 89"/>
              <p:cNvSpPr txBox="1">
                <a:spLocks/>
              </p:cNvSpPr>
              <p:nvPr/>
            </p:nvSpPr>
            <p:spPr>
              <a:xfrm>
                <a:off x="3276600" y="5562600"/>
                <a:ext cx="914400" cy="381000"/>
              </a:xfrm>
              <a:prstGeom prst="rect">
                <a:avLst/>
              </a:prstGeom>
              <a:noFill/>
              <a:ln>
                <a:noFill/>
              </a:ln>
            </p:spPr>
            <p:txBody>
              <a:bodyPr lIns="92075" tIns="46025" rIns="92075" bIns="46025" anchor="t" anchorCtr="0">
                <a:noAutofit/>
              </a:bodyPr>
              <a:lstStyle>
                <a:defPPr marR="0" algn="l" rtl="0">
                  <a:lnSpc>
                    <a:spcPct val="100000"/>
                  </a:lnSpc>
                  <a:spcBef>
                    <a:spcPts val="0"/>
                  </a:spcBef>
                  <a:spcAft>
                    <a:spcPts val="0"/>
                  </a:spcAft>
                </a:defPPr>
                <a:lvl1pPr marL="342900" marR="0" indent="-190500" algn="l" rtl="0">
                  <a:lnSpc>
                    <a:spcPct val="100000"/>
                  </a:lnSpc>
                  <a:spcBef>
                    <a:spcPts val="48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1pPr>
                <a:lvl2pPr marL="742950" marR="0" indent="-158750" algn="l" rtl="0">
                  <a:lnSpc>
                    <a:spcPct val="100000"/>
                  </a:lnSpc>
                  <a:spcBef>
                    <a:spcPts val="40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2pPr>
                <a:lvl3pPr marL="1085850" marR="0" indent="-120650" algn="l" rtl="0">
                  <a:lnSpc>
                    <a:spcPct val="100000"/>
                  </a:lnSpc>
                  <a:spcBef>
                    <a:spcPts val="36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3pPr>
                <a:lvl4pPr marL="14287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4pPr>
                <a:lvl5pPr marL="17716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5pPr>
                <a:lvl6pPr marL="22288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6pPr>
                <a:lvl7pPr marL="26860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7pPr>
                <a:lvl8pPr marL="31432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8pPr>
                <a:lvl9pPr marL="36004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9pPr>
              </a:lstStyle>
              <a:p>
                <a:pPr marL="0" indent="0" algn="ctr">
                  <a:spcBef>
                    <a:spcPts val="0"/>
                  </a:spcBef>
                  <a:buNone/>
                </a:pPr>
                <a:r>
                  <a:rPr lang="en-US" sz="1200" b="1" dirty="0" smtClean="0">
                    <a:solidFill>
                      <a:schemeClr val="dk1"/>
                    </a:solidFill>
                    <a:latin typeface="Times New Roman"/>
                    <a:ea typeface="Times New Roman"/>
                    <a:cs typeface="Times New Roman"/>
                    <a:sym typeface="Times New Roman"/>
                  </a:rPr>
                  <a:t>RX </a:t>
                </a:r>
              </a:p>
              <a:p>
                <a:pPr marL="0" indent="0" algn="ctr">
                  <a:spcBef>
                    <a:spcPts val="0"/>
                  </a:spcBef>
                  <a:buNone/>
                </a:pPr>
                <a:r>
                  <a:rPr lang="en-US" sz="1200" b="1" dirty="0" smtClean="0">
                    <a:solidFill>
                      <a:schemeClr val="dk1"/>
                    </a:solidFill>
                    <a:latin typeface="Times New Roman"/>
                    <a:ea typeface="Times New Roman"/>
                    <a:cs typeface="Times New Roman"/>
                    <a:sym typeface="Times New Roman"/>
                  </a:rPr>
                  <a:t>position B</a:t>
                </a:r>
                <a:endParaRPr lang="en-US" sz="1100" b="1" dirty="0" smtClean="0">
                  <a:solidFill>
                    <a:schemeClr val="dk1"/>
                  </a:solidFill>
                  <a:latin typeface="Times New Roman"/>
                  <a:ea typeface="Times New Roman"/>
                  <a:cs typeface="Times New Roman"/>
                  <a:sym typeface="Times New Roman"/>
                </a:endParaRPr>
              </a:p>
            </p:txBody>
          </p:sp>
        </p:grpSp>
        <p:cxnSp>
          <p:nvCxnSpPr>
            <p:cNvPr id="42" name="直接箭头连接符 41"/>
            <p:cNvCxnSpPr/>
            <p:nvPr/>
          </p:nvCxnSpPr>
          <p:spPr>
            <a:xfrm>
              <a:off x="1752600" y="2209800"/>
              <a:ext cx="722313" cy="1585912"/>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3" name="TextBox 27"/>
            <p:cNvSpPr txBox="1">
              <a:spLocks noChangeArrowheads="1"/>
            </p:cNvSpPr>
            <p:nvPr/>
          </p:nvSpPr>
          <p:spPr bwMode="auto">
            <a:xfrm>
              <a:off x="1737360" y="2773680"/>
              <a:ext cx="457200" cy="307777"/>
            </a:xfrm>
            <a:prstGeom prst="rect">
              <a:avLst/>
            </a:prstGeom>
            <a:noFill/>
            <a:ln w="9525">
              <a:noFill/>
              <a:miter lim="800000"/>
              <a:headEnd/>
              <a:tailEnd/>
            </a:ln>
          </p:spPr>
          <p:txBody>
            <a:bodyPr wrap="square">
              <a:spAutoFit/>
            </a:bodyPr>
            <a:lstStyle/>
            <a:p>
              <a:pPr algn="ctr"/>
              <a:r>
                <a:rPr lang="en-US" altLang="zh-CN" sz="1400" dirty="0">
                  <a:solidFill>
                    <a:srgbClr val="FF0000"/>
                  </a:solidFill>
                </a:rPr>
                <a:t>A</a:t>
              </a:r>
              <a:endParaRPr lang="zh-CN" altLang="en-US" sz="1400" dirty="0">
                <a:solidFill>
                  <a:srgbClr val="FF0000"/>
                </a:solidFill>
              </a:endParaRPr>
            </a:p>
          </p:txBody>
        </p:sp>
        <p:cxnSp>
          <p:nvCxnSpPr>
            <p:cNvPr id="55" name="直接连接符 54"/>
            <p:cNvCxnSpPr/>
            <p:nvPr/>
          </p:nvCxnSpPr>
          <p:spPr>
            <a:xfrm>
              <a:off x="1749425" y="2209800"/>
              <a:ext cx="2441575" cy="838200"/>
            </a:xfrm>
            <a:prstGeom prst="line">
              <a:avLst/>
            </a:prstGeom>
            <a:ln w="28575">
              <a:solidFill>
                <a:srgbClr val="00B0F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a:xfrm flipV="1">
              <a:off x="2590800" y="3048001"/>
              <a:ext cx="1576388" cy="685799"/>
            </a:xfrm>
            <a:prstGeom prst="line">
              <a:avLst/>
            </a:prstGeom>
            <a:ln w="28575">
              <a:solidFill>
                <a:srgbClr val="00B0F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2" name="TextBox 27"/>
            <p:cNvSpPr txBox="1">
              <a:spLocks noChangeArrowheads="1"/>
            </p:cNvSpPr>
            <p:nvPr/>
          </p:nvSpPr>
          <p:spPr bwMode="auto">
            <a:xfrm>
              <a:off x="3200400" y="2987040"/>
              <a:ext cx="457200" cy="307777"/>
            </a:xfrm>
            <a:prstGeom prst="rect">
              <a:avLst/>
            </a:prstGeom>
            <a:noFill/>
            <a:ln w="9525">
              <a:noFill/>
              <a:miter lim="800000"/>
              <a:headEnd/>
              <a:tailEnd/>
            </a:ln>
          </p:spPr>
          <p:txBody>
            <a:bodyPr wrap="square">
              <a:spAutoFit/>
            </a:bodyPr>
            <a:lstStyle/>
            <a:p>
              <a:pPr algn="ctr"/>
              <a:r>
                <a:rPr lang="en-US" altLang="zh-CN" sz="1400" dirty="0" smtClean="0">
                  <a:solidFill>
                    <a:srgbClr val="FF0000"/>
                  </a:solidFill>
                </a:rPr>
                <a:t>B</a:t>
              </a:r>
              <a:endParaRPr lang="zh-CN" altLang="en-US" sz="1400" dirty="0">
                <a:solidFill>
                  <a:srgbClr val="FF0000"/>
                </a:solidFill>
              </a:endParaRPr>
            </a:p>
          </p:txBody>
        </p:sp>
      </p:grpSp>
      <p:sp>
        <p:nvSpPr>
          <p:cNvPr id="65" name="Rectangle 3"/>
          <p:cNvSpPr>
            <a:spLocks noGrp="1" noChangeArrowheads="1"/>
          </p:cNvSpPr>
          <p:nvPr>
            <p:ph idx="1"/>
          </p:nvPr>
        </p:nvSpPr>
        <p:spPr>
          <a:xfrm>
            <a:off x="4419600" y="5974975"/>
            <a:ext cx="3810000" cy="609600"/>
          </a:xfrm>
          <a:noFill/>
        </p:spPr>
        <p:txBody>
          <a:bodyPr/>
          <a:lstStyle/>
          <a:p>
            <a:pPr marL="742950" lvl="2" indent="-342900">
              <a:spcBef>
                <a:spcPts val="600"/>
              </a:spcBef>
              <a:buFont typeface="Calibri" pitchFamily="34" charset="0"/>
              <a:buChar char="‒"/>
            </a:pPr>
            <a:r>
              <a:rPr lang="en-US" altLang="zh-CN" sz="1400" b="1" dirty="0" smtClean="0">
                <a:ea typeface="宋体" charset="-122"/>
              </a:rPr>
              <a:t>Position  A (near-end):  narrow delay spread &amp; angular spread;</a:t>
            </a:r>
          </a:p>
        </p:txBody>
      </p:sp>
      <p:sp>
        <p:nvSpPr>
          <p:cNvPr id="67" name="Shape 89"/>
          <p:cNvSpPr txBox="1">
            <a:spLocks/>
          </p:cNvSpPr>
          <p:nvPr/>
        </p:nvSpPr>
        <p:spPr>
          <a:xfrm>
            <a:off x="6172200" y="2362200"/>
            <a:ext cx="1981200" cy="304800"/>
          </a:xfrm>
          <a:prstGeom prst="rect">
            <a:avLst/>
          </a:prstGeom>
          <a:noFill/>
          <a:ln>
            <a:noFill/>
          </a:ln>
        </p:spPr>
        <p:txBody>
          <a:bodyPr lIns="92075" tIns="46025" rIns="92075" bIns="46025" anchor="t" anchorCtr="0">
            <a:noAutofit/>
          </a:bodyPr>
          <a:lstStyle>
            <a:defPPr marR="0" algn="l" rtl="0">
              <a:lnSpc>
                <a:spcPct val="100000"/>
              </a:lnSpc>
              <a:spcBef>
                <a:spcPts val="0"/>
              </a:spcBef>
              <a:spcAft>
                <a:spcPts val="0"/>
              </a:spcAft>
            </a:defPPr>
            <a:lvl1pPr marL="342900" marR="0" indent="-190500" algn="l" rtl="0">
              <a:lnSpc>
                <a:spcPct val="100000"/>
              </a:lnSpc>
              <a:spcBef>
                <a:spcPts val="48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1pPr>
            <a:lvl2pPr marL="742950" marR="0" indent="-158750" algn="l" rtl="0">
              <a:lnSpc>
                <a:spcPct val="100000"/>
              </a:lnSpc>
              <a:spcBef>
                <a:spcPts val="40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2pPr>
            <a:lvl3pPr marL="1085850" marR="0" indent="-120650" algn="l" rtl="0">
              <a:lnSpc>
                <a:spcPct val="100000"/>
              </a:lnSpc>
              <a:spcBef>
                <a:spcPts val="36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3pPr>
            <a:lvl4pPr marL="14287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4pPr>
            <a:lvl5pPr marL="17716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5pPr>
            <a:lvl6pPr marL="22288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6pPr>
            <a:lvl7pPr marL="26860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7pPr>
            <a:lvl8pPr marL="31432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8pPr>
            <a:lvl9pPr marL="36004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9pPr>
          </a:lstStyle>
          <a:p>
            <a:pPr marL="0" indent="0" algn="ctr">
              <a:spcBef>
                <a:spcPts val="0"/>
              </a:spcBef>
              <a:buNone/>
            </a:pPr>
            <a:r>
              <a:rPr lang="en-US" b="1" dirty="0" smtClean="0">
                <a:solidFill>
                  <a:schemeClr val="bg1"/>
                </a:solidFill>
                <a:latin typeface="Times New Roman"/>
                <a:ea typeface="Times New Roman"/>
                <a:cs typeface="Times New Roman"/>
                <a:sym typeface="Times New Roman"/>
              </a:rPr>
              <a:t>Joint domain spectrum @ position A</a:t>
            </a:r>
            <a:endParaRPr lang="en-US" sz="1200" b="1" dirty="0" smtClean="0">
              <a:solidFill>
                <a:schemeClr val="bg1"/>
              </a:solidFill>
              <a:latin typeface="Times New Roman"/>
              <a:ea typeface="Times New Roman"/>
              <a:cs typeface="Times New Roman"/>
              <a:sym typeface="Times New Roman"/>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3" descr="_4_0A404B240A4048E4003017D348257F66"/>
          <p:cNvPicPr>
            <a:picLocks noChangeAspect="1" noChangeArrowheads="1"/>
          </p:cNvPicPr>
          <p:nvPr/>
        </p:nvPicPr>
        <p:blipFill>
          <a:blip r:embed="rId3" cstate="print"/>
          <a:srcRect l="6661" t="1980" r="5085" b="2970"/>
          <a:stretch>
            <a:fillRect/>
          </a:stretch>
        </p:blipFill>
        <p:spPr bwMode="auto">
          <a:xfrm>
            <a:off x="4581144" y="1915224"/>
            <a:ext cx="4491751" cy="4068000"/>
          </a:xfrm>
          <a:prstGeom prst="rect">
            <a:avLst/>
          </a:prstGeom>
          <a:noFill/>
          <a:ln w="9525">
            <a:noFill/>
            <a:miter lim="800000"/>
            <a:headEnd/>
            <a:tailEnd/>
          </a:ln>
        </p:spPr>
      </p:pic>
      <p:sp>
        <p:nvSpPr>
          <p:cNvPr id="6" name="Date Placeholder 3"/>
          <p:cNvSpPr>
            <a:spLocks noGrp="1"/>
          </p:cNvSpPr>
          <p:nvPr>
            <p:ph type="dt" idx="15"/>
          </p:nvPr>
        </p:nvSpPr>
        <p:spPr>
          <a:xfrm>
            <a:off x="696912" y="333375"/>
            <a:ext cx="2303451" cy="273050"/>
          </a:xfrm>
        </p:spPr>
        <p:txBody>
          <a:bodyPr/>
          <a:lstStyle/>
          <a:p>
            <a:r>
              <a:rPr lang="en-US" altLang="zh-CN" dirty="0" smtClean="0"/>
              <a:t>Mar 2016</a:t>
            </a:r>
            <a:endParaRPr lang="en-GB" altLang="zh-CN" dirty="0"/>
          </a:p>
        </p:txBody>
      </p:sp>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6</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Preliminary Results of Propagation Effects in Different Transmission Zones (3) </a:t>
            </a:r>
          </a:p>
        </p:txBody>
      </p:sp>
      <p:sp>
        <p:nvSpPr>
          <p:cNvPr id="26" name="Shape 89"/>
          <p:cNvSpPr txBox="1">
            <a:spLocks/>
          </p:cNvSpPr>
          <p:nvPr/>
        </p:nvSpPr>
        <p:spPr>
          <a:xfrm>
            <a:off x="6467856" y="2819400"/>
            <a:ext cx="1143000" cy="564780"/>
          </a:xfrm>
          <a:prstGeom prst="rect">
            <a:avLst/>
          </a:prstGeom>
          <a:noFill/>
          <a:ln>
            <a:noFill/>
          </a:ln>
        </p:spPr>
        <p:txBody>
          <a:bodyPr lIns="92075" tIns="46025" rIns="92075" bIns="46025" anchor="t" anchorCtr="0">
            <a:noAutofit/>
          </a:bodyPr>
          <a:lstStyle>
            <a:defPPr marR="0" algn="l" rtl="0">
              <a:lnSpc>
                <a:spcPct val="100000"/>
              </a:lnSpc>
              <a:spcBef>
                <a:spcPts val="0"/>
              </a:spcBef>
              <a:spcAft>
                <a:spcPts val="0"/>
              </a:spcAft>
            </a:defPPr>
            <a:lvl1pPr marL="342900" marR="0" indent="-190500" algn="l" rtl="0">
              <a:lnSpc>
                <a:spcPct val="100000"/>
              </a:lnSpc>
              <a:spcBef>
                <a:spcPts val="48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1pPr>
            <a:lvl2pPr marL="742950" marR="0" indent="-158750" algn="l" rtl="0">
              <a:lnSpc>
                <a:spcPct val="100000"/>
              </a:lnSpc>
              <a:spcBef>
                <a:spcPts val="40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2pPr>
            <a:lvl3pPr marL="1085850" marR="0" indent="-120650" algn="l" rtl="0">
              <a:lnSpc>
                <a:spcPct val="100000"/>
              </a:lnSpc>
              <a:spcBef>
                <a:spcPts val="36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3pPr>
            <a:lvl4pPr marL="14287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4pPr>
            <a:lvl5pPr marL="17716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5pPr>
            <a:lvl6pPr marL="22288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6pPr>
            <a:lvl7pPr marL="26860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7pPr>
            <a:lvl8pPr marL="31432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8pPr>
            <a:lvl9pPr marL="36004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9pPr>
          </a:lstStyle>
          <a:p>
            <a:pPr marL="0" indent="0" algn="ctr">
              <a:spcBef>
                <a:spcPts val="0"/>
              </a:spcBef>
              <a:buNone/>
            </a:pPr>
            <a:r>
              <a:rPr lang="en-US" sz="1100" b="1" dirty="0" smtClean="0">
                <a:solidFill>
                  <a:srgbClr val="FF0000"/>
                </a:solidFill>
                <a:latin typeface="Times New Roman"/>
                <a:ea typeface="Times New Roman"/>
                <a:cs typeface="Times New Roman"/>
                <a:sym typeface="Times New Roman"/>
              </a:rPr>
              <a:t>2 order reflections</a:t>
            </a:r>
          </a:p>
        </p:txBody>
      </p:sp>
      <p:sp>
        <p:nvSpPr>
          <p:cNvPr id="28" name="椭圆 27"/>
          <p:cNvSpPr/>
          <p:nvPr/>
        </p:nvSpPr>
        <p:spPr bwMode="auto">
          <a:xfrm>
            <a:off x="6096000" y="4724400"/>
            <a:ext cx="2286000" cy="457200"/>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29" name="直接箭头连接符 28"/>
          <p:cNvCxnSpPr/>
          <p:nvPr/>
        </p:nvCxnSpPr>
        <p:spPr bwMode="auto">
          <a:xfrm flipV="1">
            <a:off x="7315200" y="2819400"/>
            <a:ext cx="304800" cy="152400"/>
          </a:xfrm>
          <a:prstGeom prst="straightConnector1">
            <a:avLst/>
          </a:prstGeom>
          <a:solidFill>
            <a:srgbClr val="00B8FF"/>
          </a:solidFill>
          <a:ln w="12700" cap="flat" cmpd="sng" algn="ctr">
            <a:solidFill>
              <a:srgbClr val="FF0000"/>
            </a:solidFill>
            <a:prstDash val="solid"/>
            <a:round/>
            <a:headEnd type="none" w="med" len="med"/>
            <a:tailEnd type="arrow"/>
          </a:ln>
          <a:effectLst/>
        </p:spPr>
      </p:cxnSp>
      <p:sp>
        <p:nvSpPr>
          <p:cNvPr id="34" name="Shape 89"/>
          <p:cNvSpPr txBox="1">
            <a:spLocks/>
          </p:cNvSpPr>
          <p:nvPr/>
        </p:nvSpPr>
        <p:spPr>
          <a:xfrm>
            <a:off x="7019544" y="4181856"/>
            <a:ext cx="1143000" cy="304800"/>
          </a:xfrm>
          <a:prstGeom prst="rect">
            <a:avLst/>
          </a:prstGeom>
          <a:solidFill>
            <a:srgbClr val="000099"/>
          </a:solidFill>
          <a:ln>
            <a:noFill/>
          </a:ln>
        </p:spPr>
        <p:txBody>
          <a:bodyPr lIns="92075" tIns="46025" rIns="92075" bIns="46025" anchor="t" anchorCtr="0">
            <a:noAutofit/>
          </a:bodyPr>
          <a:lstStyle>
            <a:defPPr marR="0" algn="l" rtl="0">
              <a:lnSpc>
                <a:spcPct val="100000"/>
              </a:lnSpc>
              <a:spcBef>
                <a:spcPts val="0"/>
              </a:spcBef>
              <a:spcAft>
                <a:spcPts val="0"/>
              </a:spcAft>
            </a:defPPr>
            <a:lvl1pPr marL="342900" marR="0" indent="-190500" algn="l" rtl="0">
              <a:lnSpc>
                <a:spcPct val="100000"/>
              </a:lnSpc>
              <a:spcBef>
                <a:spcPts val="48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1pPr>
            <a:lvl2pPr marL="742950" marR="0" indent="-158750" algn="l" rtl="0">
              <a:lnSpc>
                <a:spcPct val="100000"/>
              </a:lnSpc>
              <a:spcBef>
                <a:spcPts val="40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2pPr>
            <a:lvl3pPr marL="1085850" marR="0" indent="-120650" algn="l" rtl="0">
              <a:lnSpc>
                <a:spcPct val="100000"/>
              </a:lnSpc>
              <a:spcBef>
                <a:spcPts val="36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3pPr>
            <a:lvl4pPr marL="14287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4pPr>
            <a:lvl5pPr marL="17716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5pPr>
            <a:lvl6pPr marL="22288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6pPr>
            <a:lvl7pPr marL="26860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7pPr>
            <a:lvl8pPr marL="31432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8pPr>
            <a:lvl9pPr marL="36004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9pPr>
          </a:lstStyle>
          <a:p>
            <a:pPr marL="0" indent="0" algn="ctr">
              <a:spcBef>
                <a:spcPts val="0"/>
              </a:spcBef>
              <a:buNone/>
            </a:pPr>
            <a:r>
              <a:rPr lang="en-US" sz="1100" b="1" dirty="0" smtClean="0">
                <a:solidFill>
                  <a:srgbClr val="FF0000"/>
                </a:solidFill>
                <a:latin typeface="Times New Roman"/>
                <a:ea typeface="Times New Roman"/>
                <a:cs typeface="Times New Roman"/>
                <a:sym typeface="Times New Roman"/>
              </a:rPr>
              <a:t>Glass reflections</a:t>
            </a:r>
          </a:p>
        </p:txBody>
      </p:sp>
      <p:grpSp>
        <p:nvGrpSpPr>
          <p:cNvPr id="4" name="组合 14"/>
          <p:cNvGrpSpPr/>
          <p:nvPr/>
        </p:nvGrpSpPr>
        <p:grpSpPr>
          <a:xfrm>
            <a:off x="152400" y="1828800"/>
            <a:ext cx="4419600" cy="4495800"/>
            <a:chOff x="533400" y="1828800"/>
            <a:chExt cx="4419600" cy="4495800"/>
          </a:xfrm>
        </p:grpSpPr>
        <p:pic>
          <p:nvPicPr>
            <p:cNvPr id="16388" name="Picture 4"/>
            <p:cNvPicPr>
              <a:picLocks noChangeAspect="1" noChangeArrowheads="1"/>
            </p:cNvPicPr>
            <p:nvPr/>
          </p:nvPicPr>
          <p:blipFill>
            <a:blip r:embed="rId4" cstate="print"/>
            <a:srcRect/>
            <a:stretch>
              <a:fillRect/>
            </a:stretch>
          </p:blipFill>
          <p:spPr bwMode="auto">
            <a:xfrm>
              <a:off x="533400" y="1890438"/>
              <a:ext cx="4419600" cy="4434162"/>
            </a:xfrm>
            <a:prstGeom prst="rect">
              <a:avLst/>
            </a:prstGeom>
            <a:noFill/>
            <a:ln w="9525">
              <a:noFill/>
              <a:miter lim="800000"/>
              <a:headEnd/>
              <a:tailEnd/>
            </a:ln>
          </p:spPr>
        </p:pic>
        <p:sp>
          <p:nvSpPr>
            <p:cNvPr id="13" name="Shape 89"/>
            <p:cNvSpPr txBox="1">
              <a:spLocks/>
            </p:cNvSpPr>
            <p:nvPr/>
          </p:nvSpPr>
          <p:spPr>
            <a:xfrm>
              <a:off x="1752600" y="1828800"/>
              <a:ext cx="533400" cy="228600"/>
            </a:xfrm>
            <a:prstGeom prst="rect">
              <a:avLst/>
            </a:prstGeom>
            <a:solidFill>
              <a:schemeClr val="bg1"/>
            </a:solidFill>
            <a:ln>
              <a:noFill/>
            </a:ln>
          </p:spPr>
          <p:txBody>
            <a:bodyPr lIns="92075" tIns="46025" rIns="92075" bIns="46025" anchor="t" anchorCtr="0">
              <a:noAutofit/>
            </a:bodyPr>
            <a:lstStyle>
              <a:defPPr marR="0" algn="l" rtl="0">
                <a:lnSpc>
                  <a:spcPct val="100000"/>
                </a:lnSpc>
                <a:spcBef>
                  <a:spcPts val="0"/>
                </a:spcBef>
                <a:spcAft>
                  <a:spcPts val="0"/>
                </a:spcAft>
              </a:defPPr>
              <a:lvl1pPr marL="342900" marR="0" indent="-190500" algn="l" rtl="0">
                <a:lnSpc>
                  <a:spcPct val="100000"/>
                </a:lnSpc>
                <a:spcBef>
                  <a:spcPts val="48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1pPr>
              <a:lvl2pPr marL="742950" marR="0" indent="-158750" algn="l" rtl="0">
                <a:lnSpc>
                  <a:spcPct val="100000"/>
                </a:lnSpc>
                <a:spcBef>
                  <a:spcPts val="40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2pPr>
              <a:lvl3pPr marL="1085850" marR="0" indent="-120650" algn="l" rtl="0">
                <a:lnSpc>
                  <a:spcPct val="100000"/>
                </a:lnSpc>
                <a:spcBef>
                  <a:spcPts val="36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3pPr>
              <a:lvl4pPr marL="14287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4pPr>
              <a:lvl5pPr marL="17716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5pPr>
              <a:lvl6pPr marL="22288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6pPr>
              <a:lvl7pPr marL="26860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7pPr>
              <a:lvl8pPr marL="31432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8pPr>
              <a:lvl9pPr marL="36004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9pPr>
            </a:lstStyle>
            <a:p>
              <a:pPr marL="0" indent="0" algn="ctr">
                <a:spcBef>
                  <a:spcPts val="0"/>
                </a:spcBef>
                <a:buNone/>
              </a:pPr>
              <a:r>
                <a:rPr lang="en-US" sz="1200" b="1" dirty="0" smtClean="0">
                  <a:solidFill>
                    <a:schemeClr val="dk1"/>
                  </a:solidFill>
                  <a:latin typeface="Times New Roman"/>
                  <a:ea typeface="Times New Roman"/>
                  <a:cs typeface="Times New Roman"/>
                  <a:sym typeface="Times New Roman"/>
                </a:rPr>
                <a:t>TX</a:t>
              </a:r>
              <a:endParaRPr lang="en-US" sz="1100" b="1" dirty="0" smtClean="0">
                <a:solidFill>
                  <a:schemeClr val="dk1"/>
                </a:solidFill>
                <a:latin typeface="Times New Roman"/>
                <a:ea typeface="Times New Roman"/>
                <a:cs typeface="Times New Roman"/>
                <a:sym typeface="Times New Roman"/>
              </a:endParaRPr>
            </a:p>
          </p:txBody>
        </p:sp>
        <p:sp>
          <p:nvSpPr>
            <p:cNvPr id="14" name="Shape 89"/>
            <p:cNvSpPr txBox="1">
              <a:spLocks/>
            </p:cNvSpPr>
            <p:nvPr/>
          </p:nvSpPr>
          <p:spPr>
            <a:xfrm>
              <a:off x="2895600" y="3657600"/>
              <a:ext cx="914400" cy="381000"/>
            </a:xfrm>
            <a:prstGeom prst="rect">
              <a:avLst/>
            </a:prstGeom>
            <a:noFill/>
            <a:ln>
              <a:noFill/>
            </a:ln>
          </p:spPr>
          <p:txBody>
            <a:bodyPr lIns="92075" tIns="46025" rIns="92075" bIns="46025" anchor="t" anchorCtr="0">
              <a:noAutofit/>
            </a:bodyPr>
            <a:lstStyle>
              <a:defPPr marR="0" algn="l" rtl="0">
                <a:lnSpc>
                  <a:spcPct val="100000"/>
                </a:lnSpc>
                <a:spcBef>
                  <a:spcPts val="0"/>
                </a:spcBef>
                <a:spcAft>
                  <a:spcPts val="0"/>
                </a:spcAft>
              </a:defPPr>
              <a:lvl1pPr marL="342900" marR="0" indent="-190500" algn="l" rtl="0">
                <a:lnSpc>
                  <a:spcPct val="100000"/>
                </a:lnSpc>
                <a:spcBef>
                  <a:spcPts val="48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1pPr>
              <a:lvl2pPr marL="742950" marR="0" indent="-158750" algn="l" rtl="0">
                <a:lnSpc>
                  <a:spcPct val="100000"/>
                </a:lnSpc>
                <a:spcBef>
                  <a:spcPts val="40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2pPr>
              <a:lvl3pPr marL="1085850" marR="0" indent="-120650" algn="l" rtl="0">
                <a:lnSpc>
                  <a:spcPct val="100000"/>
                </a:lnSpc>
                <a:spcBef>
                  <a:spcPts val="36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3pPr>
              <a:lvl4pPr marL="14287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4pPr>
              <a:lvl5pPr marL="17716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5pPr>
              <a:lvl6pPr marL="22288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6pPr>
              <a:lvl7pPr marL="26860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7pPr>
              <a:lvl8pPr marL="31432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8pPr>
              <a:lvl9pPr marL="36004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9pPr>
            </a:lstStyle>
            <a:p>
              <a:pPr marL="0" indent="0" algn="ctr">
                <a:spcBef>
                  <a:spcPts val="0"/>
                </a:spcBef>
                <a:buNone/>
              </a:pPr>
              <a:r>
                <a:rPr lang="en-US" sz="1200" b="1" dirty="0" smtClean="0">
                  <a:solidFill>
                    <a:schemeClr val="dk1"/>
                  </a:solidFill>
                  <a:latin typeface="Times New Roman"/>
                  <a:ea typeface="Times New Roman"/>
                  <a:cs typeface="Times New Roman"/>
                  <a:sym typeface="Times New Roman"/>
                </a:rPr>
                <a:t>RX </a:t>
              </a:r>
            </a:p>
            <a:p>
              <a:pPr marL="0" indent="0" algn="ctr">
                <a:spcBef>
                  <a:spcPts val="0"/>
                </a:spcBef>
                <a:buNone/>
              </a:pPr>
              <a:r>
                <a:rPr lang="en-US" sz="1200" b="1" dirty="0" smtClean="0">
                  <a:solidFill>
                    <a:schemeClr val="dk1"/>
                  </a:solidFill>
                  <a:latin typeface="Times New Roman"/>
                  <a:ea typeface="Times New Roman"/>
                  <a:cs typeface="Times New Roman"/>
                  <a:sym typeface="Times New Roman"/>
                </a:rPr>
                <a:t>position A</a:t>
              </a:r>
              <a:endParaRPr lang="en-US" sz="1100" b="1" dirty="0" smtClean="0">
                <a:solidFill>
                  <a:schemeClr val="dk1"/>
                </a:solidFill>
                <a:latin typeface="Times New Roman"/>
                <a:ea typeface="Times New Roman"/>
                <a:cs typeface="Times New Roman"/>
                <a:sym typeface="Times New Roman"/>
              </a:endParaRPr>
            </a:p>
          </p:txBody>
        </p:sp>
        <p:sp>
          <p:nvSpPr>
            <p:cNvPr id="18" name="Shape 89"/>
            <p:cNvSpPr txBox="1">
              <a:spLocks/>
            </p:cNvSpPr>
            <p:nvPr/>
          </p:nvSpPr>
          <p:spPr>
            <a:xfrm>
              <a:off x="3276600" y="5562600"/>
              <a:ext cx="914400" cy="381000"/>
            </a:xfrm>
            <a:prstGeom prst="rect">
              <a:avLst/>
            </a:prstGeom>
            <a:noFill/>
            <a:ln>
              <a:noFill/>
            </a:ln>
          </p:spPr>
          <p:txBody>
            <a:bodyPr lIns="92075" tIns="46025" rIns="92075" bIns="46025" anchor="t" anchorCtr="0">
              <a:noAutofit/>
            </a:bodyPr>
            <a:lstStyle>
              <a:defPPr marR="0" algn="l" rtl="0">
                <a:lnSpc>
                  <a:spcPct val="100000"/>
                </a:lnSpc>
                <a:spcBef>
                  <a:spcPts val="0"/>
                </a:spcBef>
                <a:spcAft>
                  <a:spcPts val="0"/>
                </a:spcAft>
              </a:defPPr>
              <a:lvl1pPr marL="342900" marR="0" indent="-190500" algn="l" rtl="0">
                <a:lnSpc>
                  <a:spcPct val="100000"/>
                </a:lnSpc>
                <a:spcBef>
                  <a:spcPts val="48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1pPr>
              <a:lvl2pPr marL="742950" marR="0" indent="-158750" algn="l" rtl="0">
                <a:lnSpc>
                  <a:spcPct val="100000"/>
                </a:lnSpc>
                <a:spcBef>
                  <a:spcPts val="40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2pPr>
              <a:lvl3pPr marL="1085850" marR="0" indent="-120650" algn="l" rtl="0">
                <a:lnSpc>
                  <a:spcPct val="100000"/>
                </a:lnSpc>
                <a:spcBef>
                  <a:spcPts val="36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3pPr>
              <a:lvl4pPr marL="14287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4pPr>
              <a:lvl5pPr marL="17716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5pPr>
              <a:lvl6pPr marL="22288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6pPr>
              <a:lvl7pPr marL="26860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7pPr>
              <a:lvl8pPr marL="31432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8pPr>
              <a:lvl9pPr marL="36004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9pPr>
            </a:lstStyle>
            <a:p>
              <a:pPr marL="0" indent="0" algn="ctr">
                <a:spcBef>
                  <a:spcPts val="0"/>
                </a:spcBef>
                <a:buNone/>
              </a:pPr>
              <a:r>
                <a:rPr lang="en-US" sz="1200" b="1" dirty="0" smtClean="0">
                  <a:solidFill>
                    <a:schemeClr val="dk1"/>
                  </a:solidFill>
                  <a:latin typeface="Times New Roman"/>
                  <a:ea typeface="Times New Roman"/>
                  <a:cs typeface="Times New Roman"/>
                  <a:sym typeface="Times New Roman"/>
                </a:rPr>
                <a:t>RX </a:t>
              </a:r>
            </a:p>
            <a:p>
              <a:pPr marL="0" indent="0" algn="ctr">
                <a:spcBef>
                  <a:spcPts val="0"/>
                </a:spcBef>
                <a:buNone/>
              </a:pPr>
              <a:r>
                <a:rPr lang="en-US" sz="1200" b="1" dirty="0" smtClean="0">
                  <a:solidFill>
                    <a:schemeClr val="dk1"/>
                  </a:solidFill>
                  <a:latin typeface="Times New Roman"/>
                  <a:ea typeface="Times New Roman"/>
                  <a:cs typeface="Times New Roman"/>
                  <a:sym typeface="Times New Roman"/>
                </a:rPr>
                <a:t>position B</a:t>
              </a:r>
              <a:endParaRPr lang="en-US" sz="1100" b="1" dirty="0" smtClean="0">
                <a:solidFill>
                  <a:schemeClr val="dk1"/>
                </a:solidFill>
                <a:latin typeface="Times New Roman"/>
                <a:ea typeface="Times New Roman"/>
                <a:cs typeface="Times New Roman"/>
                <a:sym typeface="Times New Roman"/>
              </a:endParaRPr>
            </a:p>
          </p:txBody>
        </p:sp>
      </p:grpSp>
      <p:cxnSp>
        <p:nvCxnSpPr>
          <p:cNvPr id="42" name="直接箭头连接符 41"/>
          <p:cNvCxnSpPr/>
          <p:nvPr/>
        </p:nvCxnSpPr>
        <p:spPr>
          <a:xfrm>
            <a:off x="1752600" y="2209800"/>
            <a:ext cx="1905000" cy="1676400"/>
          </a:xfrm>
          <a:prstGeom prst="straightConnector1">
            <a:avLst/>
          </a:prstGeom>
          <a:ln w="28575">
            <a:solidFill>
              <a:srgbClr val="00B0F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3" name="TextBox 27"/>
          <p:cNvSpPr txBox="1">
            <a:spLocks noChangeArrowheads="1"/>
          </p:cNvSpPr>
          <p:nvPr/>
        </p:nvSpPr>
        <p:spPr bwMode="auto">
          <a:xfrm>
            <a:off x="3429000" y="4572000"/>
            <a:ext cx="457200" cy="307777"/>
          </a:xfrm>
          <a:prstGeom prst="rect">
            <a:avLst/>
          </a:prstGeom>
          <a:noFill/>
          <a:ln w="9525">
            <a:noFill/>
            <a:miter lim="800000"/>
            <a:headEnd/>
            <a:tailEnd/>
          </a:ln>
        </p:spPr>
        <p:txBody>
          <a:bodyPr wrap="square">
            <a:spAutoFit/>
          </a:bodyPr>
          <a:lstStyle/>
          <a:p>
            <a:pPr algn="ctr"/>
            <a:r>
              <a:rPr lang="en-US" altLang="zh-CN" sz="1400" dirty="0">
                <a:solidFill>
                  <a:srgbClr val="FF0000"/>
                </a:solidFill>
              </a:rPr>
              <a:t>A</a:t>
            </a:r>
            <a:endParaRPr lang="zh-CN" altLang="en-US" sz="1400" dirty="0">
              <a:solidFill>
                <a:srgbClr val="FF0000"/>
              </a:solidFill>
            </a:endParaRPr>
          </a:p>
        </p:txBody>
      </p:sp>
      <p:cxnSp>
        <p:nvCxnSpPr>
          <p:cNvPr id="55" name="直接连接符 54"/>
          <p:cNvCxnSpPr/>
          <p:nvPr/>
        </p:nvCxnSpPr>
        <p:spPr>
          <a:xfrm>
            <a:off x="1749425" y="2209800"/>
            <a:ext cx="2441575" cy="2286000"/>
          </a:xfrm>
          <a:prstGeom prst="line">
            <a:avLst/>
          </a:prstGeom>
          <a:ln w="28575">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a:xfrm flipV="1">
            <a:off x="2995612" y="4495800"/>
            <a:ext cx="1195388" cy="1143000"/>
          </a:xfrm>
          <a:prstGeom prst="line">
            <a:avLst/>
          </a:prstGeom>
          <a:ln w="28575">
            <a:solidFill>
              <a:srgbClr val="C0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2" name="TextBox 27"/>
          <p:cNvSpPr txBox="1">
            <a:spLocks noChangeArrowheads="1"/>
          </p:cNvSpPr>
          <p:nvPr/>
        </p:nvSpPr>
        <p:spPr bwMode="auto">
          <a:xfrm>
            <a:off x="2286000" y="4572000"/>
            <a:ext cx="457200" cy="307777"/>
          </a:xfrm>
          <a:prstGeom prst="rect">
            <a:avLst/>
          </a:prstGeom>
          <a:noFill/>
          <a:ln w="9525">
            <a:noFill/>
            <a:miter lim="800000"/>
            <a:headEnd/>
            <a:tailEnd/>
          </a:ln>
        </p:spPr>
        <p:txBody>
          <a:bodyPr wrap="square">
            <a:spAutoFit/>
          </a:bodyPr>
          <a:lstStyle/>
          <a:p>
            <a:pPr algn="ctr"/>
            <a:r>
              <a:rPr lang="en-US" altLang="zh-CN" sz="1400" dirty="0" smtClean="0">
                <a:solidFill>
                  <a:srgbClr val="FF0000"/>
                </a:solidFill>
              </a:rPr>
              <a:t>B</a:t>
            </a:r>
            <a:endParaRPr lang="zh-CN" altLang="en-US" sz="1400" dirty="0">
              <a:solidFill>
                <a:srgbClr val="FF0000"/>
              </a:solidFill>
            </a:endParaRPr>
          </a:p>
        </p:txBody>
      </p:sp>
      <p:sp>
        <p:nvSpPr>
          <p:cNvPr id="65" name="Rectangle 3"/>
          <p:cNvSpPr>
            <a:spLocks noGrp="1" noChangeArrowheads="1"/>
          </p:cNvSpPr>
          <p:nvPr>
            <p:ph idx="1"/>
          </p:nvPr>
        </p:nvSpPr>
        <p:spPr>
          <a:xfrm>
            <a:off x="4419600" y="5974975"/>
            <a:ext cx="3810000" cy="609600"/>
          </a:xfrm>
          <a:noFill/>
        </p:spPr>
        <p:txBody>
          <a:bodyPr/>
          <a:lstStyle/>
          <a:p>
            <a:pPr marL="742950" lvl="2" indent="-342900">
              <a:spcBef>
                <a:spcPts val="600"/>
              </a:spcBef>
              <a:buFont typeface="Calibri" pitchFamily="34" charset="0"/>
              <a:buChar char="‒"/>
            </a:pPr>
            <a:r>
              <a:rPr lang="en-US" altLang="zh-CN" sz="1400" b="1" dirty="0" smtClean="0">
                <a:ea typeface="宋体" charset="-122"/>
              </a:rPr>
              <a:t>Position B (far-end): wide delay spread &amp; narrow angular spread;</a:t>
            </a:r>
          </a:p>
        </p:txBody>
      </p:sp>
      <p:cxnSp>
        <p:nvCxnSpPr>
          <p:cNvPr id="39" name="直接箭头连接符 38"/>
          <p:cNvCxnSpPr/>
          <p:nvPr/>
        </p:nvCxnSpPr>
        <p:spPr>
          <a:xfrm flipH="1">
            <a:off x="1866900" y="3886200"/>
            <a:ext cx="1752600" cy="990600"/>
          </a:xfrm>
          <a:prstGeom prst="straightConnector1">
            <a:avLst/>
          </a:prstGeom>
          <a:ln w="28575">
            <a:solidFill>
              <a:srgbClr val="00B0F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直接箭头连接符 40"/>
          <p:cNvCxnSpPr/>
          <p:nvPr/>
        </p:nvCxnSpPr>
        <p:spPr>
          <a:xfrm>
            <a:off x="1905000" y="4876800"/>
            <a:ext cx="990600" cy="762000"/>
          </a:xfrm>
          <a:prstGeom prst="straightConnector1">
            <a:avLst/>
          </a:prstGeom>
          <a:ln w="28575">
            <a:solidFill>
              <a:srgbClr val="00CCFF"/>
            </a:solidFill>
            <a:tailEnd type="arrow"/>
          </a:ln>
        </p:spPr>
        <p:style>
          <a:lnRef idx="1">
            <a:schemeClr val="accent1"/>
          </a:lnRef>
          <a:fillRef idx="0">
            <a:schemeClr val="accent1"/>
          </a:fillRef>
          <a:effectRef idx="0">
            <a:schemeClr val="accent1"/>
          </a:effectRef>
          <a:fontRef idx="minor">
            <a:schemeClr val="tx1"/>
          </a:fontRef>
        </p:style>
      </p:cxnSp>
      <p:sp>
        <p:nvSpPr>
          <p:cNvPr id="45" name="Shape 89"/>
          <p:cNvSpPr txBox="1">
            <a:spLocks/>
          </p:cNvSpPr>
          <p:nvPr/>
        </p:nvSpPr>
        <p:spPr>
          <a:xfrm>
            <a:off x="5029200" y="3657600"/>
            <a:ext cx="2057400" cy="457200"/>
          </a:xfrm>
          <a:prstGeom prst="rect">
            <a:avLst/>
          </a:prstGeom>
          <a:noFill/>
          <a:ln>
            <a:noFill/>
          </a:ln>
        </p:spPr>
        <p:txBody>
          <a:bodyPr lIns="92075" tIns="46025" rIns="92075" bIns="46025" anchor="t" anchorCtr="0">
            <a:noAutofit/>
          </a:bodyPr>
          <a:lstStyle>
            <a:defPPr marR="0" algn="l" rtl="0">
              <a:lnSpc>
                <a:spcPct val="100000"/>
              </a:lnSpc>
              <a:spcBef>
                <a:spcPts val="0"/>
              </a:spcBef>
              <a:spcAft>
                <a:spcPts val="0"/>
              </a:spcAft>
            </a:defPPr>
            <a:lvl1pPr marL="342900" marR="0" indent="-190500" algn="l" rtl="0">
              <a:lnSpc>
                <a:spcPct val="100000"/>
              </a:lnSpc>
              <a:spcBef>
                <a:spcPts val="48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1pPr>
            <a:lvl2pPr marL="742950" marR="0" indent="-158750" algn="l" rtl="0">
              <a:lnSpc>
                <a:spcPct val="100000"/>
              </a:lnSpc>
              <a:spcBef>
                <a:spcPts val="40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2pPr>
            <a:lvl3pPr marL="1085850" marR="0" indent="-120650" algn="l" rtl="0">
              <a:lnSpc>
                <a:spcPct val="100000"/>
              </a:lnSpc>
              <a:spcBef>
                <a:spcPts val="36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3pPr>
            <a:lvl4pPr marL="14287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4pPr>
            <a:lvl5pPr marL="17716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5pPr>
            <a:lvl6pPr marL="22288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6pPr>
            <a:lvl7pPr marL="26860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7pPr>
            <a:lvl8pPr marL="31432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8pPr>
            <a:lvl9pPr marL="36004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9pPr>
          </a:lstStyle>
          <a:p>
            <a:pPr marL="0" indent="0" algn="ctr">
              <a:spcBef>
                <a:spcPts val="0"/>
              </a:spcBef>
              <a:buNone/>
            </a:pPr>
            <a:r>
              <a:rPr lang="en-US" altLang="zh-CN" b="1" dirty="0" smtClean="0">
                <a:solidFill>
                  <a:schemeClr val="bg1"/>
                </a:solidFill>
                <a:latin typeface="Times New Roman"/>
                <a:ea typeface="Times New Roman"/>
                <a:cs typeface="Times New Roman"/>
                <a:sym typeface="Times New Roman"/>
              </a:rPr>
              <a:t>Joint domain spectrum @ position </a:t>
            </a:r>
            <a:r>
              <a:rPr lang="en-US" b="1" dirty="0" smtClean="0">
                <a:solidFill>
                  <a:schemeClr val="bg1"/>
                </a:solidFill>
                <a:latin typeface="Times New Roman"/>
                <a:ea typeface="Times New Roman"/>
                <a:cs typeface="Times New Roman"/>
                <a:sym typeface="Times New Roman"/>
              </a:rPr>
              <a:t>B</a:t>
            </a:r>
            <a:endParaRPr lang="en-US" sz="1200" b="1" dirty="0" smtClean="0">
              <a:solidFill>
                <a:schemeClr val="bg1"/>
              </a:solidFill>
              <a:latin typeface="Times New Roman"/>
              <a:ea typeface="Times New Roman"/>
              <a:cs typeface="Times New Roman"/>
              <a:sym typeface="Times New Roman"/>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zh-CN" dirty="0" smtClean="0"/>
              <a:t>Mar 2016</a:t>
            </a:r>
            <a:endParaRPr lang="en-GB" altLang="zh-CN" dirty="0"/>
          </a:p>
        </p:txBody>
      </p:sp>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7</a:t>
            </a:fld>
            <a:endParaRPr lang="en-GB" dirty="0"/>
          </a:p>
        </p:txBody>
      </p:sp>
      <p:sp>
        <p:nvSpPr>
          <p:cNvPr id="5" name="Rectangle 2"/>
          <p:cNvSpPr>
            <a:spLocks noGrp="1" noChangeArrowheads="1"/>
          </p:cNvSpPr>
          <p:nvPr>
            <p:ph type="title"/>
          </p:nvPr>
        </p:nvSpPr>
        <p:spPr>
          <a:xfrm>
            <a:off x="685800" y="2743200"/>
            <a:ext cx="7772400" cy="1447800"/>
          </a:xfrm>
        </p:spPr>
        <p:txBody>
          <a:bodyPr/>
          <a:lstStyle/>
          <a:p>
            <a:r>
              <a:rPr lang="en-US" altLang="zh-CN" dirty="0" smtClean="0">
                <a:ea typeface="宋体" charset="-122"/>
              </a:rPr>
              <a:t>It looks like that we need more than one set of parameters to reflect the characteristics of channel…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Grafik 9"/>
          <p:cNvPicPr/>
          <p:nvPr/>
        </p:nvPicPr>
        <p:blipFill>
          <a:blip r:embed="rId3"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l="5172"/>
          <a:stretch>
            <a:fillRect/>
          </a:stretch>
        </p:blipFill>
        <p:spPr>
          <a:xfrm>
            <a:off x="4724400" y="2057400"/>
            <a:ext cx="4343400" cy="3124200"/>
          </a:xfrm>
          <a:prstGeom prst="rect">
            <a:avLst/>
          </a:prstGeom>
        </p:spPr>
      </p:pic>
      <p:sp>
        <p:nvSpPr>
          <p:cNvPr id="6" name="Date Placeholder 3"/>
          <p:cNvSpPr>
            <a:spLocks noGrp="1"/>
          </p:cNvSpPr>
          <p:nvPr>
            <p:ph type="dt" idx="15"/>
          </p:nvPr>
        </p:nvSpPr>
        <p:spPr>
          <a:xfrm>
            <a:off x="696912" y="333375"/>
            <a:ext cx="2303451" cy="273050"/>
          </a:xfrm>
        </p:spPr>
        <p:txBody>
          <a:bodyPr/>
          <a:lstStyle/>
          <a:p>
            <a:r>
              <a:rPr lang="en-US" altLang="zh-CN" dirty="0" smtClean="0"/>
              <a:t>Mar 2016</a:t>
            </a:r>
            <a:endParaRPr lang="en-GB" altLang="zh-CN" dirty="0"/>
          </a:p>
        </p:txBody>
      </p:sp>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8</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CIR Structure of Different Zones based on  Q-D Channel Modeling Approach</a:t>
            </a:r>
          </a:p>
        </p:txBody>
      </p:sp>
      <p:pic>
        <p:nvPicPr>
          <p:cNvPr id="72707" name="Picture 3"/>
          <p:cNvPicPr>
            <a:picLocks noChangeAspect="1" noChangeArrowheads="1"/>
          </p:cNvPicPr>
          <p:nvPr/>
        </p:nvPicPr>
        <p:blipFill>
          <a:blip r:embed="rId4" cstate="print"/>
          <a:srcRect/>
          <a:stretch>
            <a:fillRect/>
          </a:stretch>
        </p:blipFill>
        <p:spPr bwMode="auto">
          <a:xfrm>
            <a:off x="174625" y="2003425"/>
            <a:ext cx="4473575" cy="3635375"/>
          </a:xfrm>
          <a:prstGeom prst="rect">
            <a:avLst/>
          </a:prstGeom>
          <a:noFill/>
          <a:ln w="9525">
            <a:noFill/>
            <a:miter lim="800000"/>
            <a:headEnd/>
            <a:tailEnd/>
          </a:ln>
          <a:effectLst/>
        </p:spPr>
      </p:pic>
      <p:sp>
        <p:nvSpPr>
          <p:cNvPr id="17" name="右箭头 16"/>
          <p:cNvSpPr/>
          <p:nvPr/>
        </p:nvSpPr>
        <p:spPr bwMode="auto">
          <a:xfrm>
            <a:off x="4419600" y="3429000"/>
            <a:ext cx="457200" cy="304800"/>
          </a:xfrm>
          <a:prstGeom prst="rightArrow">
            <a:avLst/>
          </a:prstGeom>
          <a:solidFill>
            <a:schemeClr val="accent2">
              <a:lumMod val="60000"/>
              <a:lumOff val="40000"/>
            </a:schemeClr>
          </a:solidFill>
          <a:ln w="9525" cap="flat" cmpd="sng" algn="ctr">
            <a:solidFill>
              <a:srgbClr val="D0D8E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Rectangle 3"/>
          <p:cNvSpPr>
            <a:spLocks noGrp="1" noChangeArrowheads="1"/>
          </p:cNvSpPr>
          <p:nvPr>
            <p:ph idx="1"/>
          </p:nvPr>
        </p:nvSpPr>
        <p:spPr>
          <a:xfrm>
            <a:off x="914400" y="5791200"/>
            <a:ext cx="7315200" cy="609600"/>
          </a:xfrm>
          <a:noFill/>
        </p:spPr>
        <p:txBody>
          <a:bodyPr/>
          <a:lstStyle/>
          <a:p>
            <a:pPr marL="742950" lvl="2" indent="-342900">
              <a:spcBef>
                <a:spcPts val="600"/>
              </a:spcBef>
              <a:buFont typeface="Calibri" pitchFamily="34" charset="0"/>
              <a:buChar char="‒"/>
            </a:pPr>
            <a:r>
              <a:rPr lang="en-US" altLang="zh-CN" sz="1600" dirty="0" smtClean="0">
                <a:ea typeface="宋体" charset="-122"/>
              </a:rPr>
              <a:t>RX locates in the zone that </a:t>
            </a:r>
            <a:r>
              <a:rPr lang="en-GB" altLang="zh-CN" sz="1600" dirty="0" smtClean="0"/>
              <a:t>the propagation is dominated by the direct path and significant close reflections</a:t>
            </a:r>
            <a:endParaRPr lang="en-US" altLang="zh-CN" sz="1600" dirty="0" smtClean="0">
              <a:ea typeface="宋体" charset="-122"/>
            </a:endParaRPr>
          </a:p>
        </p:txBody>
      </p:sp>
      <p:cxnSp>
        <p:nvCxnSpPr>
          <p:cNvPr id="11" name="直接箭头连接符 10"/>
          <p:cNvCxnSpPr/>
          <p:nvPr/>
        </p:nvCxnSpPr>
        <p:spPr bwMode="auto">
          <a:xfrm>
            <a:off x="1219200" y="3657600"/>
            <a:ext cx="1447800" cy="0"/>
          </a:xfrm>
          <a:prstGeom prst="straightConnector1">
            <a:avLst/>
          </a:prstGeom>
          <a:solidFill>
            <a:srgbClr val="00B8FF"/>
          </a:solidFill>
          <a:ln w="57150" cap="flat" cmpd="sng" algn="ctr">
            <a:solidFill>
              <a:srgbClr val="FF0000"/>
            </a:solidFill>
            <a:prstDash val="solid"/>
            <a:round/>
            <a:headEnd type="none" w="med" len="med"/>
            <a:tailEnd type="arrow"/>
          </a:ln>
          <a:effectLst/>
        </p:spPr>
      </p:cxnSp>
      <p:cxnSp>
        <p:nvCxnSpPr>
          <p:cNvPr id="13" name="直接连接符 12"/>
          <p:cNvCxnSpPr/>
          <p:nvPr/>
        </p:nvCxnSpPr>
        <p:spPr bwMode="auto">
          <a:xfrm flipV="1">
            <a:off x="1241425" y="2946400"/>
            <a:ext cx="914400" cy="457200"/>
          </a:xfrm>
          <a:prstGeom prst="line">
            <a:avLst/>
          </a:prstGeom>
          <a:solidFill>
            <a:srgbClr val="00B8FF"/>
          </a:solidFill>
          <a:ln w="57150" cap="flat" cmpd="sng" algn="ctr">
            <a:solidFill>
              <a:srgbClr val="FF0000"/>
            </a:solidFill>
            <a:prstDash val="solid"/>
            <a:round/>
            <a:headEnd type="none" w="med" len="med"/>
            <a:tailEnd type="none" w="med" len="med"/>
          </a:ln>
          <a:effectLst/>
        </p:spPr>
      </p:cxnSp>
      <p:cxnSp>
        <p:nvCxnSpPr>
          <p:cNvPr id="15" name="直接连接符 14"/>
          <p:cNvCxnSpPr/>
          <p:nvPr/>
        </p:nvCxnSpPr>
        <p:spPr bwMode="auto">
          <a:xfrm>
            <a:off x="2133600" y="2930236"/>
            <a:ext cx="609600" cy="498764"/>
          </a:xfrm>
          <a:prstGeom prst="line">
            <a:avLst/>
          </a:prstGeom>
          <a:solidFill>
            <a:srgbClr val="00B8FF"/>
          </a:solidFill>
          <a:ln w="57150" cap="flat" cmpd="sng" algn="ctr">
            <a:solidFill>
              <a:srgbClr val="FF0000"/>
            </a:solidFill>
            <a:prstDash val="solid"/>
            <a:round/>
            <a:headEnd type="none" w="med" len="med"/>
            <a:tailEnd type="arrow" w="med" len="med"/>
          </a:ln>
          <a:effectLst/>
        </p:spPr>
      </p:cxnSp>
      <p:sp>
        <p:nvSpPr>
          <p:cNvPr id="14" name="TextBox 13"/>
          <p:cNvSpPr txBox="1"/>
          <p:nvPr/>
        </p:nvSpPr>
        <p:spPr>
          <a:xfrm>
            <a:off x="7315200" y="5105400"/>
            <a:ext cx="1066800" cy="276999"/>
          </a:xfrm>
          <a:prstGeom prst="rect">
            <a:avLst/>
          </a:prstGeom>
          <a:noFill/>
        </p:spPr>
        <p:txBody>
          <a:bodyPr wrap="square" rtlCol="0">
            <a:spAutoFit/>
          </a:bodyPr>
          <a:lstStyle/>
          <a:p>
            <a:r>
              <a:rPr lang="en-US" altLang="zh-CN" sz="1200" dirty="0" smtClean="0">
                <a:solidFill>
                  <a:schemeClr val="bg2"/>
                </a:solidFill>
              </a:rPr>
              <a:t>Copy from [1]</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2" name="Picture 4"/>
          <p:cNvPicPr>
            <a:picLocks noChangeAspect="1" noChangeArrowheads="1"/>
          </p:cNvPicPr>
          <p:nvPr/>
        </p:nvPicPr>
        <p:blipFill>
          <a:blip r:embed="rId3" cstate="print"/>
          <a:srcRect/>
          <a:stretch>
            <a:fillRect/>
          </a:stretch>
        </p:blipFill>
        <p:spPr bwMode="auto">
          <a:xfrm>
            <a:off x="4724400" y="2286000"/>
            <a:ext cx="4305300" cy="2828925"/>
          </a:xfrm>
          <a:prstGeom prst="rect">
            <a:avLst/>
          </a:prstGeom>
          <a:noFill/>
          <a:ln w="9525">
            <a:noFill/>
            <a:miter lim="800000"/>
            <a:headEnd/>
            <a:tailEnd/>
          </a:ln>
        </p:spPr>
      </p:pic>
      <p:sp>
        <p:nvSpPr>
          <p:cNvPr id="6" name="Date Placeholder 3"/>
          <p:cNvSpPr>
            <a:spLocks noGrp="1"/>
          </p:cNvSpPr>
          <p:nvPr>
            <p:ph type="dt" idx="15"/>
          </p:nvPr>
        </p:nvSpPr>
        <p:spPr>
          <a:xfrm>
            <a:off x="696912" y="333375"/>
            <a:ext cx="2303451" cy="273050"/>
          </a:xfrm>
        </p:spPr>
        <p:txBody>
          <a:bodyPr/>
          <a:lstStyle/>
          <a:p>
            <a:r>
              <a:rPr lang="en-US" altLang="zh-CN" dirty="0" smtClean="0"/>
              <a:t>Mar 2016</a:t>
            </a:r>
            <a:endParaRPr lang="en-GB" altLang="zh-CN" dirty="0"/>
          </a:p>
        </p:txBody>
      </p:sp>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9</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CIR Structure of Different Zones based on  Q-D Channel Modeling Approach (2)</a:t>
            </a:r>
          </a:p>
        </p:txBody>
      </p:sp>
      <p:pic>
        <p:nvPicPr>
          <p:cNvPr id="73730" name="Picture 2"/>
          <p:cNvPicPr>
            <a:picLocks noChangeAspect="1" noChangeArrowheads="1"/>
          </p:cNvPicPr>
          <p:nvPr/>
        </p:nvPicPr>
        <p:blipFill>
          <a:blip r:embed="rId4" cstate="print"/>
          <a:srcRect/>
          <a:stretch>
            <a:fillRect/>
          </a:stretch>
        </p:blipFill>
        <p:spPr bwMode="auto">
          <a:xfrm>
            <a:off x="304800" y="2057401"/>
            <a:ext cx="4168735" cy="3451468"/>
          </a:xfrm>
          <a:prstGeom prst="rect">
            <a:avLst/>
          </a:prstGeom>
          <a:noFill/>
          <a:ln w="9525">
            <a:noFill/>
            <a:miter lim="800000"/>
            <a:headEnd/>
            <a:tailEnd/>
          </a:ln>
        </p:spPr>
      </p:pic>
      <p:sp>
        <p:nvSpPr>
          <p:cNvPr id="10" name="Shape 89"/>
          <p:cNvSpPr txBox="1">
            <a:spLocks/>
          </p:cNvSpPr>
          <p:nvPr/>
        </p:nvSpPr>
        <p:spPr>
          <a:xfrm>
            <a:off x="152400" y="3810000"/>
            <a:ext cx="648000" cy="216000"/>
          </a:xfrm>
          <a:prstGeom prst="rect">
            <a:avLst/>
          </a:prstGeom>
          <a:solidFill>
            <a:schemeClr val="bg1"/>
          </a:solidFill>
          <a:ln>
            <a:noFill/>
          </a:ln>
        </p:spPr>
        <p:txBody>
          <a:bodyPr lIns="92075" tIns="46025" rIns="92075" bIns="46025" anchor="t" anchorCtr="0">
            <a:noAutofit/>
          </a:bodyPr>
          <a:lstStyle>
            <a:defPPr marR="0" algn="l" rtl="0">
              <a:lnSpc>
                <a:spcPct val="100000"/>
              </a:lnSpc>
              <a:spcBef>
                <a:spcPts val="0"/>
              </a:spcBef>
              <a:spcAft>
                <a:spcPts val="0"/>
              </a:spcAft>
            </a:defPPr>
            <a:lvl1pPr marL="342900" marR="0" indent="-190500" algn="l" rtl="0">
              <a:lnSpc>
                <a:spcPct val="100000"/>
              </a:lnSpc>
              <a:spcBef>
                <a:spcPts val="48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1pPr>
            <a:lvl2pPr marL="742950" marR="0" indent="-158750" algn="l" rtl="0">
              <a:lnSpc>
                <a:spcPct val="100000"/>
              </a:lnSpc>
              <a:spcBef>
                <a:spcPts val="40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2pPr>
            <a:lvl3pPr marL="1085850" marR="0" indent="-120650" algn="l" rtl="0">
              <a:lnSpc>
                <a:spcPct val="100000"/>
              </a:lnSpc>
              <a:spcBef>
                <a:spcPts val="36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3pPr>
            <a:lvl4pPr marL="14287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4pPr>
            <a:lvl5pPr marL="17716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5pPr>
            <a:lvl6pPr marL="22288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6pPr>
            <a:lvl7pPr marL="26860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7pPr>
            <a:lvl8pPr marL="31432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8pPr>
            <a:lvl9pPr marL="36004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9pPr>
          </a:lstStyle>
          <a:p>
            <a:pPr marL="0" indent="0" algn="ctr">
              <a:spcBef>
                <a:spcPts val="0"/>
              </a:spcBef>
              <a:buNone/>
            </a:pPr>
            <a:r>
              <a:rPr lang="en-US" sz="1200" b="1" dirty="0" smtClean="0">
                <a:solidFill>
                  <a:schemeClr val="dk1"/>
                </a:solidFill>
                <a:latin typeface="Times New Roman"/>
                <a:ea typeface="Times New Roman"/>
                <a:cs typeface="Times New Roman"/>
                <a:sym typeface="Times New Roman"/>
              </a:rPr>
              <a:t>TX</a:t>
            </a:r>
            <a:endParaRPr lang="en-US" sz="1100" b="1" dirty="0" smtClean="0">
              <a:solidFill>
                <a:schemeClr val="dk1"/>
              </a:solidFill>
              <a:latin typeface="Times New Roman"/>
              <a:ea typeface="Times New Roman"/>
              <a:cs typeface="Times New Roman"/>
              <a:sym typeface="Times New Roman"/>
            </a:endParaRPr>
          </a:p>
        </p:txBody>
      </p:sp>
      <p:sp>
        <p:nvSpPr>
          <p:cNvPr id="11" name="Shape 89"/>
          <p:cNvSpPr txBox="1">
            <a:spLocks/>
          </p:cNvSpPr>
          <p:nvPr/>
        </p:nvSpPr>
        <p:spPr>
          <a:xfrm>
            <a:off x="3733800" y="3784362"/>
            <a:ext cx="648000" cy="216000"/>
          </a:xfrm>
          <a:prstGeom prst="rect">
            <a:avLst/>
          </a:prstGeom>
          <a:solidFill>
            <a:schemeClr val="bg1"/>
          </a:solidFill>
          <a:ln>
            <a:noFill/>
          </a:ln>
        </p:spPr>
        <p:txBody>
          <a:bodyPr lIns="92075" tIns="46025" rIns="92075" bIns="46025" anchor="t" anchorCtr="0">
            <a:noAutofit/>
          </a:bodyPr>
          <a:lstStyle>
            <a:defPPr marR="0" algn="l" rtl="0">
              <a:lnSpc>
                <a:spcPct val="100000"/>
              </a:lnSpc>
              <a:spcBef>
                <a:spcPts val="0"/>
              </a:spcBef>
              <a:spcAft>
                <a:spcPts val="0"/>
              </a:spcAft>
            </a:defPPr>
            <a:lvl1pPr marL="342900" marR="0" indent="-190500" algn="l" rtl="0">
              <a:lnSpc>
                <a:spcPct val="100000"/>
              </a:lnSpc>
              <a:spcBef>
                <a:spcPts val="48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1pPr>
            <a:lvl2pPr marL="742950" marR="0" indent="-158750" algn="l" rtl="0">
              <a:lnSpc>
                <a:spcPct val="100000"/>
              </a:lnSpc>
              <a:spcBef>
                <a:spcPts val="40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2pPr>
            <a:lvl3pPr marL="1085850" marR="0" indent="-120650" algn="l" rtl="0">
              <a:lnSpc>
                <a:spcPct val="100000"/>
              </a:lnSpc>
              <a:spcBef>
                <a:spcPts val="36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3pPr>
            <a:lvl4pPr marL="14287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4pPr>
            <a:lvl5pPr marL="17716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5pPr>
            <a:lvl6pPr marL="22288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6pPr>
            <a:lvl7pPr marL="26860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7pPr>
            <a:lvl8pPr marL="31432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8pPr>
            <a:lvl9pPr marL="3600450" marR="0" indent="-133350" algn="l" rtl="0">
              <a:lnSpc>
                <a:spcPct val="100000"/>
              </a:lnSpc>
              <a:spcBef>
                <a:spcPts val="320"/>
              </a:spcBef>
              <a:spcAft>
                <a:spcPts val="0"/>
              </a:spcAft>
              <a:buClr>
                <a:schemeClr val="dk1"/>
              </a:buClr>
              <a:buFont typeface="Times New Roman"/>
              <a:buChar char="•"/>
              <a:defRPr sz="1400" b="0" i="0" u="none" strike="noStrike" cap="none" baseline="0">
                <a:solidFill>
                  <a:srgbClr val="000000"/>
                </a:solidFill>
                <a:latin typeface="Arial"/>
                <a:ea typeface="Arial"/>
                <a:cs typeface="Arial"/>
                <a:sym typeface="Arial"/>
              </a:defRPr>
            </a:lvl9pPr>
          </a:lstStyle>
          <a:p>
            <a:pPr marL="0" indent="0" algn="ctr">
              <a:spcBef>
                <a:spcPts val="0"/>
              </a:spcBef>
              <a:buNone/>
            </a:pPr>
            <a:r>
              <a:rPr lang="en-US" sz="1200" b="1" dirty="0" smtClean="0">
                <a:solidFill>
                  <a:schemeClr val="dk1"/>
                </a:solidFill>
                <a:latin typeface="Times New Roman"/>
                <a:ea typeface="Times New Roman"/>
                <a:cs typeface="Times New Roman"/>
                <a:sym typeface="Times New Roman"/>
              </a:rPr>
              <a:t>RX</a:t>
            </a:r>
            <a:endParaRPr lang="en-US" sz="1100" b="1" dirty="0" smtClean="0">
              <a:solidFill>
                <a:schemeClr val="dk1"/>
              </a:solidFill>
              <a:latin typeface="Times New Roman"/>
              <a:ea typeface="Times New Roman"/>
              <a:cs typeface="Times New Roman"/>
              <a:sym typeface="Times New Roman"/>
            </a:endParaRPr>
          </a:p>
        </p:txBody>
      </p:sp>
      <p:sp>
        <p:nvSpPr>
          <p:cNvPr id="12" name="右箭头 11"/>
          <p:cNvSpPr/>
          <p:nvPr/>
        </p:nvSpPr>
        <p:spPr bwMode="auto">
          <a:xfrm>
            <a:off x="4191000" y="3429000"/>
            <a:ext cx="457200" cy="304800"/>
          </a:xfrm>
          <a:prstGeom prst="rightArrow">
            <a:avLst/>
          </a:prstGeom>
          <a:solidFill>
            <a:schemeClr val="accent2">
              <a:lumMod val="60000"/>
              <a:lumOff val="40000"/>
            </a:schemeClr>
          </a:solidFill>
          <a:ln w="9525" cap="flat" cmpd="sng" algn="ctr">
            <a:solidFill>
              <a:srgbClr val="D0D8E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Rectangle 3"/>
          <p:cNvSpPr>
            <a:spLocks noGrp="1" noChangeArrowheads="1"/>
          </p:cNvSpPr>
          <p:nvPr>
            <p:ph idx="1"/>
          </p:nvPr>
        </p:nvSpPr>
        <p:spPr>
          <a:xfrm>
            <a:off x="914400" y="5791200"/>
            <a:ext cx="7315200" cy="609600"/>
          </a:xfrm>
          <a:noFill/>
        </p:spPr>
        <p:txBody>
          <a:bodyPr/>
          <a:lstStyle/>
          <a:p>
            <a:pPr marL="742950" lvl="2" indent="-342900">
              <a:spcBef>
                <a:spcPts val="600"/>
              </a:spcBef>
              <a:buFont typeface="Calibri" pitchFamily="34" charset="0"/>
              <a:buChar char="‒"/>
            </a:pPr>
            <a:r>
              <a:rPr lang="en-US" altLang="zh-CN" sz="1600" dirty="0" smtClean="0">
                <a:ea typeface="宋体" charset="-122"/>
              </a:rPr>
              <a:t>RX locates in the zone that </a:t>
            </a:r>
            <a:r>
              <a:rPr lang="en-GB" altLang="zh-CN" sz="1600" dirty="0" smtClean="0"/>
              <a:t>the propagation is mainly by the reflections with some direct path energy but these are attenuated by distance.</a:t>
            </a:r>
            <a:endParaRPr lang="en-US" altLang="zh-CN" sz="1600" dirty="0" smtClean="0">
              <a:ea typeface="宋体" charset="-122"/>
            </a:endParaRPr>
          </a:p>
        </p:txBody>
      </p:sp>
      <p:cxnSp>
        <p:nvCxnSpPr>
          <p:cNvPr id="14" name="直接箭头连接符 13"/>
          <p:cNvCxnSpPr/>
          <p:nvPr/>
        </p:nvCxnSpPr>
        <p:spPr bwMode="auto">
          <a:xfrm>
            <a:off x="1219200" y="3657600"/>
            <a:ext cx="2209800" cy="0"/>
          </a:xfrm>
          <a:prstGeom prst="straightConnector1">
            <a:avLst/>
          </a:prstGeom>
          <a:solidFill>
            <a:srgbClr val="00B8FF"/>
          </a:solidFill>
          <a:ln w="28575" cap="flat" cmpd="sng" algn="ctr">
            <a:solidFill>
              <a:srgbClr val="FF0000"/>
            </a:solidFill>
            <a:prstDash val="solid"/>
            <a:round/>
            <a:headEnd type="none" w="med" len="med"/>
            <a:tailEnd type="arrow"/>
          </a:ln>
          <a:effectLst/>
        </p:spPr>
      </p:cxnSp>
      <p:cxnSp>
        <p:nvCxnSpPr>
          <p:cNvPr id="16" name="直接箭头连接符 15"/>
          <p:cNvCxnSpPr/>
          <p:nvPr/>
        </p:nvCxnSpPr>
        <p:spPr bwMode="auto">
          <a:xfrm flipV="1">
            <a:off x="1380565" y="2819400"/>
            <a:ext cx="1286435" cy="457200"/>
          </a:xfrm>
          <a:prstGeom prst="straightConnector1">
            <a:avLst/>
          </a:prstGeom>
          <a:solidFill>
            <a:srgbClr val="00B8FF"/>
          </a:solidFill>
          <a:ln w="28575" cap="flat" cmpd="sng" algn="ctr">
            <a:solidFill>
              <a:srgbClr val="FF0000"/>
            </a:solidFill>
            <a:prstDash val="solid"/>
            <a:round/>
            <a:headEnd type="none" w="med" len="med"/>
            <a:tailEnd type="arrow"/>
          </a:ln>
          <a:effectLst/>
        </p:spPr>
      </p:cxnSp>
      <p:cxnSp>
        <p:nvCxnSpPr>
          <p:cNvPr id="18" name="直接箭头连接符 17"/>
          <p:cNvCxnSpPr/>
          <p:nvPr/>
        </p:nvCxnSpPr>
        <p:spPr bwMode="auto">
          <a:xfrm>
            <a:off x="2667000" y="2819400"/>
            <a:ext cx="762000" cy="609600"/>
          </a:xfrm>
          <a:prstGeom prst="straightConnector1">
            <a:avLst/>
          </a:prstGeom>
          <a:solidFill>
            <a:srgbClr val="00B8FF"/>
          </a:solidFill>
          <a:ln w="28575" cap="flat" cmpd="sng" algn="ctr">
            <a:solidFill>
              <a:srgbClr val="FF0000"/>
            </a:solidFill>
            <a:prstDash val="solid"/>
            <a:round/>
            <a:headEnd type="none" w="med" len="med"/>
            <a:tailEnd type="arrow"/>
          </a:ln>
          <a:effectLst/>
        </p:spPr>
      </p:cxnSp>
      <p:sp>
        <p:nvSpPr>
          <p:cNvPr id="15" name="TextBox 14"/>
          <p:cNvSpPr txBox="1"/>
          <p:nvPr/>
        </p:nvSpPr>
        <p:spPr>
          <a:xfrm>
            <a:off x="6172200" y="2590800"/>
            <a:ext cx="2286000" cy="461665"/>
          </a:xfrm>
          <a:prstGeom prst="rect">
            <a:avLst/>
          </a:prstGeom>
          <a:noFill/>
        </p:spPr>
        <p:txBody>
          <a:bodyPr wrap="square" rtlCol="0">
            <a:spAutoFit/>
          </a:bodyPr>
          <a:lstStyle/>
          <a:p>
            <a:r>
              <a:rPr lang="en-US" altLang="zh-CN" sz="1200" dirty="0" smtClean="0">
                <a:solidFill>
                  <a:schemeClr val="tx1"/>
                </a:solidFill>
              </a:rPr>
              <a:t>Power, angular spread (AS), or delay spread (DS) may change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29141</TotalTime>
  <Words>858</Words>
  <Application>Microsoft Office PowerPoint</Application>
  <PresentationFormat>On-screen Show (4:3)</PresentationFormat>
  <Paragraphs>170</Paragraphs>
  <Slides>12</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802-11-Submission</vt:lpstr>
      <vt:lpstr>Document</vt:lpstr>
      <vt:lpstr>A Multi-Zone Q-D Propagation Model for IEEE 802.11ay Large Scale Environments</vt:lpstr>
      <vt:lpstr>Motivation</vt:lpstr>
      <vt:lpstr>An Illustration of Physical Propagation Effects</vt:lpstr>
      <vt:lpstr>Preliminary Results of Propagation Effects in Different Transmission Zones </vt:lpstr>
      <vt:lpstr>Preliminary Results of Propagation Effects in Different Transmission Zones (2) </vt:lpstr>
      <vt:lpstr>Preliminary Results of Propagation Effects in Different Transmission Zones (3) </vt:lpstr>
      <vt:lpstr>It looks like that we need more than one set of parameters to reflect the characteristics of channel…</vt:lpstr>
      <vt:lpstr>CIR Structure of Different Zones based on  Q-D Channel Modeling Approach</vt:lpstr>
      <vt:lpstr>CIR Structure of Different Zones based on  Q-D Channel Modeling Approach (2)</vt:lpstr>
      <vt:lpstr>Zones for 11ay New Large-Scale Environments</vt:lpstr>
      <vt:lpstr>Zone Determination Criteria</vt:lpstr>
      <vt:lpstr>References</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Phase Noise Model for 802.11ay</dc:title>
  <dc:creator>Kun</dc:creator>
  <cp:lastModifiedBy>yx</cp:lastModifiedBy>
  <cp:revision>1697</cp:revision>
  <cp:lastPrinted>1601-01-01T00:00:00Z</cp:lastPrinted>
  <dcterms:created xsi:type="dcterms:W3CDTF">2015-05-05T17:39:16Z</dcterms:created>
  <dcterms:modified xsi:type="dcterms:W3CDTF">2016-03-14T05:42:02Z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_ms_pID_72543">
    <vt:lpwstr>(4)Ss7CpXjITVmtS3iTGM3meSNt+aG6GhHCgD3JZWSoJBwEEisa33GoCLlnt8fJuKyecHniGJ4V
kxhF9+scmkxd2FaW/VS2UuHdABmwh/JepheouaJSNXUDgb2UKW5GBTAohNoNRpfSmXenPaWD
AJ0wQy3WDAscEkYOSMww4eg/LX6yznbbdBtK9Pjl8KbEgSbcHovBzakCyIb3SsCYkdAq2cby
Ywl7BUmFXEjmSMv7vM</vt:lpwstr>
  </property>
  <property fmtid="{D5CDD505-2E9C-101B-9397-08002B2CF9AE}" pid="3" name="_new_ms_pID_725431">
    <vt:lpwstr>RuKDFfq+9VP2Sv43soFwj1N95mEMjdbR5dUCslka151jULHUdAwwbl
rvho2ucGrBOnjovb2mO58u64DoOhkv5Mw0N7C47swMef5SsvuyUkltPeyOvxit0RNm53Zd6w
7e/dhawSv2Eih19aieF0yOqLR+6AcSA5ZmSiBhkYbxA8m7I17TiJXqqJvoeOdM7ndyy5xW7D
u4nWCfkKmpLr7iyKZD+HS7Z8CQbIAHSUZu2V</vt:lpwstr>
  </property>
  <property fmtid="{D5CDD505-2E9C-101B-9397-08002B2CF9AE}" pid="4" name="_new_ms_pID_725432">
    <vt:lpwstr>v1q07nAOLNvSu9JlfnBuJC/06WOkUTGnZLtm
xg6Qz5sGPNiFyJyWgfm3EbLSQeHuNY/NQrY01xUaER8kdWA0BVhRQfeCx9yMLxuYT/Xk0jG3
Q8jnQy8wTxxh/DzLi+BCCNkCLdeLThRqANDWBE6Y9eytsQq8bXIBvN7GRUlHf4rYYRBWAdkb
YVtl1X2tMzeiKZnz+xxzSZAdYXpWVFPyYKTtE0cG6lrA1UbYbXjRt9</vt:lpwstr>
  </property>
  <property fmtid="{D5CDD505-2E9C-101B-9397-08002B2CF9AE}" pid="5" name="_new_ms_pID_725433">
    <vt:lpwstr>C1R3jwnOMYlBJyET1X
2t8+nA==</vt:lpwstr>
  </property>
  <property fmtid="{D5CDD505-2E9C-101B-9397-08002B2CF9AE}" pid="6" name="_2015_ms_pID_725343">
    <vt:lpwstr>(3)roxFcDHAA18voXrnQsgUgbM7DG7i9YKtMAV4Et9/XSmmAkIyEfBgwEQuR4qoZ9q1s1NC6Gtm
ZM+2odS3rMZ6FH1B/YKudL7ztq1Dy5i+ixAOV6ZI8rSiq0cX5/Il0MWkf83rRU1F0/y7kyOC
rciVkwFFHKkoAtPbXyGMVIxmlrzG+/yZYn0d2ufshVQ0P9DEWR/UU9VSVE7ZgkTkR6m8wP0i
2wSCL1VrP9rapUD6T4</vt:lpwstr>
  </property>
  <property fmtid="{D5CDD505-2E9C-101B-9397-08002B2CF9AE}" pid="7" name="_2015_ms_pID_7253431">
    <vt:lpwstr>WQvDrdVbWgsW2D11MaqF+X/3oEtODj1Z7YPh/kyw5kKjcRiuVbbHnd
B53YkJXScYdmdXnfy6Oo69503GVNNZuPOV24U+w/32uLERrMwnNks4+2RW7Rd1xhnB3RxQVR
vmNf4LSTgSbDk41GJzTVWrTK/566wrgRYkxj93TUf3NMTBNW0Pdkn9ypkUVYNAtl5Jml3KKB
7BrhsxQUbYVK89EsDvoZWepkOUNZBIq3wHiu</vt:lpwstr>
  </property>
  <property fmtid="{D5CDD505-2E9C-101B-9397-08002B2CF9AE}" pid="8" name="_2015_ms_pID_7253432">
    <vt:lpwstr>5Q2WMGiVihhabbNALqHE4v8YhzAjpDE4+h+e
4OLQbCj9RFelGOsMVEqkxgoQjRlEig==</vt:lpwstr>
  </property>
  <property fmtid="{D5CDD505-2E9C-101B-9397-08002B2CF9AE}" pid="9" name="_readonly">
    <vt:lpwstr/>
  </property>
  <property fmtid="{D5CDD505-2E9C-101B-9397-08002B2CF9AE}" pid="10" name="_change">
    <vt:lpwstr/>
  </property>
  <property fmtid="{D5CDD505-2E9C-101B-9397-08002B2CF9AE}" pid="11" name="_full-control">
    <vt:lpwstr/>
  </property>
  <property fmtid="{D5CDD505-2E9C-101B-9397-08002B2CF9AE}" pid="12" name="sflag">
    <vt:lpwstr>1457933971</vt:lpwstr>
  </property>
</Properties>
</file>