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commentAuthors.xml" ContentType="application/vnd.openxmlformats-officedocument.presentationml.commentAuthor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81" r:id="rId3"/>
    <p:sldId id="284" r:id="rId4"/>
    <p:sldId id="309" r:id="rId5"/>
    <p:sldId id="324" r:id="rId6"/>
    <p:sldId id="325" r:id="rId7"/>
    <p:sldId id="334" r:id="rId8"/>
    <p:sldId id="326" r:id="rId9"/>
    <p:sldId id="337" r:id="rId10"/>
    <p:sldId id="330" r:id="rId11"/>
    <p:sldId id="339" r:id="rId12"/>
    <p:sldId id="332" r:id="rId13"/>
    <p:sldId id="331" r:id="rId14"/>
    <p:sldId id="340" r:id="rId15"/>
    <p:sldId id="264"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yx" initials="YX"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a:srgbClr val="00CCFF"/>
    <a:srgbClr val="FF00FF"/>
    <a:srgbClr val="00FF00"/>
    <a:srgbClr val="BAE18F"/>
    <a:srgbClr val="D0D8E8"/>
    <a:srgbClr val="E9EDF4"/>
    <a:srgbClr val="4F81B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25" autoAdjust="0"/>
    <p:restoredTop sz="96610" autoAdjust="0"/>
  </p:normalViewPr>
  <p:slideViewPr>
    <p:cSldViewPr>
      <p:cViewPr>
        <p:scale>
          <a:sx n="75" d="100"/>
          <a:sy n="75" d="100"/>
        </p:scale>
        <p:origin x="-1392" y="252"/>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image" Target="../media/image8.emf"/><Relationship Id="rId4" Type="http://schemas.openxmlformats.org/officeDocument/2006/relationships/image" Target="../media/image1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10</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12770441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12770441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12770441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13</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12770441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14</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12770441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12770441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3</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1277044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4</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 xmlns:p14="http://schemas.microsoft.com/office/powerpoint/2010/main" val="1277044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5</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1277044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6</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12770441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7</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 xmlns:p14="http://schemas.microsoft.com/office/powerpoint/2010/main" val="12770441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8</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smtClean="0"/>
          </a:p>
        </p:txBody>
      </p:sp>
    </p:spTree>
    <p:extLst>
      <p:ext uri="{BB962C8B-B14F-4D97-AF65-F5344CB8AC3E}">
        <p14:creationId xmlns="" xmlns:p14="http://schemas.microsoft.com/office/powerpoint/2010/main" val="12770441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9</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altLang="zh-CN" dirty="0" smtClean="0"/>
              <a:t>Harmonical</a:t>
            </a:r>
          </a:p>
          <a:p>
            <a:endParaRPr lang="en-US" dirty="0" smtClean="0"/>
          </a:p>
          <a:p>
            <a:r>
              <a:rPr lang="en-US" altLang="zh-CN" sz="1200" dirty="0" smtClean="0">
                <a:solidFill>
                  <a:srgbClr val="FF0000"/>
                </a:solidFill>
              </a:rPr>
              <a:t>Fundamental </a:t>
            </a:r>
            <a:endParaRPr lang="en-US" dirty="0"/>
          </a:p>
        </p:txBody>
      </p:sp>
    </p:spTree>
    <p:extLst>
      <p:ext uri="{BB962C8B-B14F-4D97-AF65-F5344CB8AC3E}">
        <p14:creationId xmlns=""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smtClean="0"/>
              <a:t>Jan 2016</a:t>
            </a:r>
            <a:endParaRPr lang="en-GB" altLang="zh-CN" dirty="0"/>
          </a:p>
        </p:txBody>
      </p:sp>
      <p:sp>
        <p:nvSpPr>
          <p:cNvPr id="5" name="Footer Placeholder 4"/>
          <p:cNvSpPr>
            <a:spLocks noGrp="1"/>
          </p:cNvSpPr>
          <p:nvPr>
            <p:ph type="ftr" idx="11"/>
          </p:nvPr>
        </p:nvSpPr>
        <p:spPr/>
        <p:txBody>
          <a:bodyPr/>
          <a:lstStyle>
            <a:lvl1pPr>
              <a:defRPr/>
            </a:lvl1pPr>
          </a:lstStyle>
          <a:p>
            <a:r>
              <a:rPr lang="en-GB" smtClean="0"/>
              <a:t>Yan Xin,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Kun </a:t>
            </a:r>
            <a:r>
              <a:rPr lang="en-GB" dirty="0" err="1" smtClean="0"/>
              <a:t>Zeng</a:t>
            </a:r>
            <a:r>
              <a:rPr lang="en-GB" dirty="0" smtClean="0"/>
              <a:t>,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Mar. 2016</a:t>
            </a:r>
            <a:endParaRPr lang="en-GB" altLang="zh-CN"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smtClean="0"/>
              <a:t>Jan 2016</a:t>
            </a:r>
            <a:endParaRPr lang="en-GB" altLang="zh-CN" dirty="0"/>
          </a:p>
        </p:txBody>
      </p:sp>
      <p:sp>
        <p:nvSpPr>
          <p:cNvPr id="5" name="Footer Placeholder 4"/>
          <p:cNvSpPr>
            <a:spLocks noGrp="1"/>
          </p:cNvSpPr>
          <p:nvPr>
            <p:ph type="ftr" idx="11"/>
          </p:nvPr>
        </p:nvSpPr>
        <p:spPr/>
        <p:txBody>
          <a:bodyPr/>
          <a:lstStyle>
            <a:lvl1pPr>
              <a:defRPr/>
            </a:lvl1pPr>
          </a:lstStyle>
          <a:p>
            <a:r>
              <a:rPr lang="en-GB" smtClean="0"/>
              <a:t>Yan Xin,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smtClean="0"/>
              <a:t>Jan 2016</a:t>
            </a:r>
            <a:endParaRPr lang="en-GB" altLang="zh-CN" dirty="0"/>
          </a:p>
        </p:txBody>
      </p:sp>
      <p:sp>
        <p:nvSpPr>
          <p:cNvPr id="6" name="Footer Placeholder 5"/>
          <p:cNvSpPr>
            <a:spLocks noGrp="1"/>
          </p:cNvSpPr>
          <p:nvPr>
            <p:ph type="ftr" idx="11"/>
          </p:nvPr>
        </p:nvSpPr>
        <p:spPr/>
        <p:txBody>
          <a:bodyPr/>
          <a:lstStyle>
            <a:lvl1pPr>
              <a:defRPr/>
            </a:lvl1pPr>
          </a:lstStyle>
          <a:p>
            <a:r>
              <a:rPr lang="en-GB" smtClean="0"/>
              <a:t>Yan Xin,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altLang="zh-CN" dirty="0" smtClean="0"/>
              <a:t>Jan 2016</a:t>
            </a:r>
            <a:endParaRPr lang="en-GB" altLang="zh-CN"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Yan Xin,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zh-CN" dirty="0" smtClean="0"/>
              <a:t>Jan 2016</a:t>
            </a:r>
            <a:endParaRPr lang="en-GB" altLang="zh-CN" dirty="0"/>
          </a:p>
        </p:txBody>
      </p:sp>
      <p:sp>
        <p:nvSpPr>
          <p:cNvPr id="4" name="Footer Placeholder 3"/>
          <p:cNvSpPr>
            <a:spLocks noGrp="1"/>
          </p:cNvSpPr>
          <p:nvPr>
            <p:ph type="ftr" idx="11"/>
          </p:nvPr>
        </p:nvSpPr>
        <p:spPr/>
        <p:txBody>
          <a:bodyPr/>
          <a:lstStyle>
            <a:lvl1pPr>
              <a:defRPr/>
            </a:lvl1pPr>
          </a:lstStyle>
          <a:p>
            <a:r>
              <a:rPr lang="en-GB" smtClean="0"/>
              <a:t>Yan Xin,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dirty="0" smtClean="0"/>
              <a:t>Jan 2016</a:t>
            </a:r>
            <a:endParaRPr lang="en-GB" altLang="zh-CN" dirty="0"/>
          </a:p>
        </p:txBody>
      </p:sp>
      <p:sp>
        <p:nvSpPr>
          <p:cNvPr id="3" name="Footer Placeholder 2"/>
          <p:cNvSpPr>
            <a:spLocks noGrp="1"/>
          </p:cNvSpPr>
          <p:nvPr>
            <p:ph type="ftr" idx="11"/>
          </p:nvPr>
        </p:nvSpPr>
        <p:spPr/>
        <p:txBody>
          <a:bodyPr/>
          <a:lstStyle>
            <a:lvl1pPr>
              <a:defRPr/>
            </a:lvl1pPr>
          </a:lstStyle>
          <a:p>
            <a:r>
              <a:rPr lang="en-GB" smtClean="0"/>
              <a:t>Yan Xin,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zh-CN" dirty="0" smtClean="0"/>
              <a:t>Jan 2016</a:t>
            </a:r>
            <a:endParaRPr lang="en-GB" altLang="zh-CN" dirty="0"/>
          </a:p>
        </p:txBody>
      </p:sp>
      <p:sp>
        <p:nvSpPr>
          <p:cNvPr id="5" name="Footer Placeholder 4"/>
          <p:cNvSpPr>
            <a:spLocks noGrp="1"/>
          </p:cNvSpPr>
          <p:nvPr>
            <p:ph type="ftr" idx="11"/>
          </p:nvPr>
        </p:nvSpPr>
        <p:spPr/>
        <p:txBody>
          <a:bodyPr/>
          <a:lstStyle>
            <a:lvl1pPr>
              <a:defRPr/>
            </a:lvl1pPr>
          </a:lstStyle>
          <a:p>
            <a:r>
              <a:rPr lang="en-GB" smtClean="0"/>
              <a:t>Yan Xin,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zh-CN" dirty="0" smtClean="0"/>
              <a:t>Jan 2016</a:t>
            </a:r>
            <a:endParaRPr lang="en-GB" altLang="zh-CN" dirty="0"/>
          </a:p>
        </p:txBody>
      </p:sp>
      <p:sp>
        <p:nvSpPr>
          <p:cNvPr id="5" name="Footer Placeholder 4"/>
          <p:cNvSpPr>
            <a:spLocks noGrp="1"/>
          </p:cNvSpPr>
          <p:nvPr>
            <p:ph type="ftr" idx="11"/>
          </p:nvPr>
        </p:nvSpPr>
        <p:spPr/>
        <p:txBody>
          <a:bodyPr/>
          <a:lstStyle>
            <a:lvl1pPr>
              <a:defRPr/>
            </a:lvl1pPr>
          </a:lstStyle>
          <a:p>
            <a:r>
              <a:rPr lang="en-GB" smtClean="0"/>
              <a:t>Yan Xin,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March 2016</a:t>
            </a:r>
            <a:endParaRPr lang="en-GB" altLang="zh-CN"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Kun </a:t>
            </a:r>
            <a:r>
              <a:rPr lang="en-GB" dirty="0" err="1" smtClean="0"/>
              <a:t>Zeng</a:t>
            </a:r>
            <a:r>
              <a:rPr lang="en-GB" dirty="0" smtClean="0"/>
              <a:t>,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4648200" y="304800"/>
            <a:ext cx="3852890" cy="325416"/>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802.11-16-0390r1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2.bin"/><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6.bin"/><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8.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14.png"/><Relationship Id="rId4" Type="http://schemas.openxmlformats.org/officeDocument/2006/relationships/oleObject" Target="../embeddings/oleObject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zh-CN" dirty="0" smtClean="0"/>
              <a:t>Mar.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382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smtClean="0">
                <a:solidFill>
                  <a:schemeClr val="tx1"/>
                </a:solidFill>
              </a:rPr>
              <a:t>Considerations on </a:t>
            </a:r>
            <a:r>
              <a:rPr lang="en-GB" dirty="0" smtClean="0">
                <a:solidFill>
                  <a:schemeClr val="tx1"/>
                </a:solidFill>
              </a:rPr>
              <a:t>Phase Noise Model for</a:t>
            </a:r>
            <a:r>
              <a:rPr lang="en-GB" altLang="zh-CN" dirty="0" smtClean="0">
                <a:solidFill>
                  <a:schemeClr val="tx1"/>
                </a:solidFill>
              </a:rPr>
              <a:t> 802.11ay</a:t>
            </a:r>
            <a:r>
              <a:rPr lang="en-GB" dirty="0" smtClean="0">
                <a:solidFill>
                  <a:schemeClr val="tx1"/>
                </a:solidFill>
              </a:rPr>
              <a:t> </a:t>
            </a:r>
            <a:endParaRPr lang="en-GB" dirty="0">
              <a:solidFill>
                <a:schemeClr val="tx1"/>
              </a:solidFill>
            </a:endParaRPr>
          </a:p>
        </p:txBody>
      </p:sp>
      <p:sp>
        <p:nvSpPr>
          <p:cNvPr id="3074" name="Rectangle 2"/>
          <p:cNvSpPr>
            <a:spLocks noGrp="1" noChangeArrowheads="1"/>
          </p:cNvSpPr>
          <p:nvPr>
            <p:ph type="body" idx="1"/>
          </p:nvPr>
        </p:nvSpPr>
        <p:spPr>
          <a:xfrm>
            <a:off x="685800" y="2209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2016-03-17</a:t>
            </a:r>
            <a:endParaRPr lang="en-GB" sz="2000" b="0" dirty="0"/>
          </a:p>
        </p:txBody>
      </p:sp>
      <p:sp>
        <p:nvSpPr>
          <p:cNvPr id="3076" name="Rectangle 4"/>
          <p:cNvSpPr>
            <a:spLocks noChangeArrowheads="1"/>
          </p:cNvSpPr>
          <p:nvPr/>
        </p:nvSpPr>
        <p:spPr bwMode="auto">
          <a:xfrm>
            <a:off x="533400" y="2701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3078" name="Object 6"/>
          <p:cNvGraphicFramePr>
            <a:graphicFrameLocks noChangeAspect="1"/>
          </p:cNvGraphicFramePr>
          <p:nvPr/>
        </p:nvGraphicFramePr>
        <p:xfrm>
          <a:off x="622300" y="3200400"/>
          <a:ext cx="7366000" cy="2286000"/>
        </p:xfrm>
        <a:graphic>
          <a:graphicData uri="http://schemas.openxmlformats.org/presentationml/2006/ole">
            <p:oleObj spid="_x0000_s3078" name="Document" r:id="rId4" imgW="8236743" imgH="2567596" progId="Word.Document.8">
              <p:embed/>
            </p:oleObj>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10</a:t>
            </a:fld>
            <a:endParaRPr lang="en-GB" dirty="0"/>
          </a:p>
        </p:txBody>
      </p:sp>
      <p:sp>
        <p:nvSpPr>
          <p:cNvPr id="5" name="Rectangle 2"/>
          <p:cNvSpPr>
            <a:spLocks noGrp="1" noChangeArrowheads="1"/>
          </p:cNvSpPr>
          <p:nvPr>
            <p:ph type="title"/>
          </p:nvPr>
        </p:nvSpPr>
        <p:spPr>
          <a:xfrm>
            <a:off x="685800" y="685800"/>
            <a:ext cx="7772400" cy="1066800"/>
          </a:xfrm>
        </p:spPr>
        <p:txBody>
          <a:bodyPr/>
          <a:lstStyle/>
          <a:p>
            <a:r>
              <a:rPr lang="en-US" altLang="zh-CN" dirty="0" smtClean="0">
                <a:ea typeface="宋体" charset="-122"/>
              </a:rPr>
              <a:t>Proposed Phase Noise Model for 802.11ay</a:t>
            </a:r>
          </a:p>
        </p:txBody>
      </p:sp>
      <p:sp>
        <p:nvSpPr>
          <p:cNvPr id="142" name="Rectangle 3"/>
          <p:cNvSpPr txBox="1">
            <a:spLocks noChangeArrowheads="1"/>
          </p:cNvSpPr>
          <p:nvPr/>
        </p:nvSpPr>
        <p:spPr bwMode="auto">
          <a:xfrm>
            <a:off x="838200" y="1752600"/>
            <a:ext cx="7772400" cy="2362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marL="342900" lvl="0" indent="-342900" eaLnBrk="1" hangingPunct="1">
              <a:spcBef>
                <a:spcPts val="600"/>
              </a:spcBef>
              <a:buFont typeface="Arial" pitchFamily="34" charset="0"/>
              <a:buChar char="•"/>
              <a:defRPr/>
            </a:pPr>
            <a:r>
              <a:rPr lang="en-US" altLang="zh-CN" sz="1800" b="1" kern="0" dirty="0" smtClean="0">
                <a:solidFill>
                  <a:srgbClr val="000000"/>
                </a:solidFill>
                <a:latin typeface="+mn-lt"/>
                <a:ea typeface="宋体" charset="-122"/>
              </a:rPr>
              <a:t>In this submission, we propose the following model for </a:t>
            </a:r>
            <a:r>
              <a:rPr lang="en-US" altLang="zh-CN" sz="1800" b="1" kern="0" dirty="0" smtClean="0">
                <a:solidFill>
                  <a:srgbClr val="000000"/>
                </a:solidFill>
                <a:ea typeface="宋体" charset="-122"/>
              </a:rPr>
              <a:t>this partially coherent common LO structure</a:t>
            </a:r>
            <a:r>
              <a:rPr lang="en-US" altLang="zh-CN" sz="1800" b="1" kern="0" dirty="0" smtClean="0">
                <a:solidFill>
                  <a:srgbClr val="000000"/>
                </a:solidFill>
                <a:latin typeface="+mn-lt"/>
                <a:ea typeface="宋体" charset="-122"/>
              </a:rPr>
              <a:t>, which is complementary to the PN model in 802.11ad </a:t>
            </a:r>
          </a:p>
        </p:txBody>
      </p:sp>
      <p:graphicFrame>
        <p:nvGraphicFramePr>
          <p:cNvPr id="56323" name="Object 3"/>
          <p:cNvGraphicFramePr>
            <a:graphicFrameLocks noChangeAspect="1"/>
          </p:cNvGraphicFramePr>
          <p:nvPr/>
        </p:nvGraphicFramePr>
        <p:xfrm>
          <a:off x="3546475" y="2819400"/>
          <a:ext cx="2051050" cy="431800"/>
        </p:xfrm>
        <a:graphic>
          <a:graphicData uri="http://schemas.openxmlformats.org/presentationml/2006/ole">
            <p:oleObj spid="_x0000_s56323" name="Equation" r:id="rId4" imgW="1079280" imgH="228600" progId="">
              <p:embed/>
            </p:oleObj>
          </a:graphicData>
        </a:graphic>
      </p:graphicFrame>
      <p:sp>
        <p:nvSpPr>
          <p:cNvPr id="21" name="矩形 20"/>
          <p:cNvSpPr/>
          <p:nvPr/>
        </p:nvSpPr>
        <p:spPr>
          <a:xfrm>
            <a:off x="6019800" y="2895600"/>
            <a:ext cx="2799164" cy="338554"/>
          </a:xfrm>
          <a:prstGeom prst="rect">
            <a:avLst/>
          </a:prstGeom>
        </p:spPr>
        <p:txBody>
          <a:bodyPr wrap="none">
            <a:spAutoFit/>
          </a:bodyPr>
          <a:lstStyle/>
          <a:p>
            <a:r>
              <a:rPr lang="en-US" altLang="zh-CN" sz="1600" b="1" kern="0" dirty="0" smtClean="0">
                <a:solidFill>
                  <a:schemeClr val="bg2"/>
                </a:solidFill>
                <a:ea typeface="宋体" charset="-122"/>
              </a:rPr>
              <a:t>(treated as a Behavior Model)</a:t>
            </a:r>
            <a:endParaRPr lang="zh-CN" altLang="en-US" sz="1600" dirty="0">
              <a:solidFill>
                <a:schemeClr val="bg2"/>
              </a:solidFill>
            </a:endParaRPr>
          </a:p>
        </p:txBody>
      </p:sp>
      <p:grpSp>
        <p:nvGrpSpPr>
          <p:cNvPr id="247" name="组合 246"/>
          <p:cNvGrpSpPr/>
          <p:nvPr/>
        </p:nvGrpSpPr>
        <p:grpSpPr>
          <a:xfrm>
            <a:off x="304800" y="3429497"/>
            <a:ext cx="3770724" cy="2971303"/>
            <a:chOff x="171254" y="3400463"/>
            <a:chExt cx="3770724" cy="2971303"/>
          </a:xfrm>
        </p:grpSpPr>
        <p:cxnSp>
          <p:nvCxnSpPr>
            <p:cNvPr id="27" name="形状 26"/>
            <p:cNvCxnSpPr>
              <a:endCxn id="223" idx="1"/>
            </p:cNvCxnSpPr>
            <p:nvPr/>
          </p:nvCxnSpPr>
          <p:spPr bwMode="auto">
            <a:xfrm rot="16200000" flipH="1">
              <a:off x="1223621" y="4281631"/>
              <a:ext cx="801076" cy="256882"/>
            </a:xfrm>
            <a:prstGeom prst="bentConnector2">
              <a:avLst/>
            </a:prstGeom>
            <a:solidFill>
              <a:srgbClr val="00B8FF"/>
            </a:solidFill>
            <a:ln w="12700" cap="flat" cmpd="sng" algn="ctr">
              <a:solidFill>
                <a:schemeClr val="tx1"/>
              </a:solidFill>
              <a:prstDash val="solid"/>
              <a:round/>
              <a:headEnd type="oval" w="med" len="med"/>
              <a:tailEnd type="triangle" w="med" len="med"/>
            </a:ln>
            <a:effectLst/>
          </p:spPr>
        </p:cxnSp>
        <p:grpSp>
          <p:nvGrpSpPr>
            <p:cNvPr id="154" name="组合 107"/>
            <p:cNvGrpSpPr/>
            <p:nvPr/>
          </p:nvGrpSpPr>
          <p:grpSpPr>
            <a:xfrm>
              <a:off x="990600" y="3865638"/>
              <a:ext cx="288000" cy="288000"/>
              <a:chOff x="2514594" y="2843741"/>
              <a:chExt cx="252000" cy="252000"/>
            </a:xfrm>
          </p:grpSpPr>
          <p:sp>
            <p:nvSpPr>
              <p:cNvPr id="155" name="椭圆 154"/>
              <p:cNvSpPr/>
              <p:nvPr/>
            </p:nvSpPr>
            <p:spPr bwMode="auto">
              <a:xfrm>
                <a:off x="2514594" y="2843741"/>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sp>
            <p:nvSpPr>
              <p:cNvPr id="156" name="任意多边形 155"/>
              <p:cNvSpPr/>
              <p:nvPr/>
            </p:nvSpPr>
            <p:spPr bwMode="auto">
              <a:xfrm>
                <a:off x="2545080" y="2916343"/>
                <a:ext cx="180000" cy="108000"/>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157" name="TextBox 156"/>
            <p:cNvSpPr txBox="1"/>
            <p:nvPr/>
          </p:nvSpPr>
          <p:spPr>
            <a:xfrm>
              <a:off x="685800" y="4183380"/>
              <a:ext cx="838200" cy="246221"/>
            </a:xfrm>
            <a:prstGeom prst="rect">
              <a:avLst/>
            </a:prstGeom>
            <a:noFill/>
          </p:spPr>
          <p:txBody>
            <a:bodyPr wrap="square" rtlCol="0">
              <a:spAutoFit/>
            </a:bodyPr>
            <a:lstStyle/>
            <a:p>
              <a:r>
                <a:rPr lang="en-US" altLang="zh-CN" sz="1000" dirty="0" smtClean="0">
                  <a:solidFill>
                    <a:schemeClr val="tx1"/>
                  </a:solidFill>
                </a:rPr>
                <a:t>Shared LO</a:t>
              </a:r>
              <a:r>
                <a:rPr lang="en-US" altLang="zh-CN" sz="1000" baseline="-25000" dirty="0" smtClean="0">
                  <a:solidFill>
                    <a:schemeClr val="tx1"/>
                  </a:solidFill>
                </a:rPr>
                <a:t>0</a:t>
              </a:r>
              <a:endParaRPr lang="zh-CN" altLang="en-US" sz="1000" baseline="-25000" dirty="0">
                <a:solidFill>
                  <a:schemeClr val="tx1"/>
                </a:solidFill>
              </a:endParaRPr>
            </a:p>
          </p:txBody>
        </p:sp>
        <p:cxnSp>
          <p:nvCxnSpPr>
            <p:cNvPr id="159" name="直接箭头连接符 158"/>
            <p:cNvCxnSpPr/>
            <p:nvPr/>
          </p:nvCxnSpPr>
          <p:spPr bwMode="auto">
            <a:xfrm>
              <a:off x="609600" y="4009638"/>
              <a:ext cx="381000"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162" name="TextBox 161"/>
            <p:cNvSpPr txBox="1"/>
            <p:nvPr/>
          </p:nvSpPr>
          <p:spPr>
            <a:xfrm>
              <a:off x="171254" y="3629063"/>
              <a:ext cx="762000" cy="400110"/>
            </a:xfrm>
            <a:prstGeom prst="rect">
              <a:avLst/>
            </a:prstGeom>
            <a:noFill/>
          </p:spPr>
          <p:txBody>
            <a:bodyPr wrap="square" rtlCol="0">
              <a:spAutoFit/>
            </a:bodyPr>
            <a:lstStyle/>
            <a:p>
              <a:r>
                <a:rPr lang="en-US" altLang="zh-CN" sz="1000" dirty="0" smtClean="0">
                  <a:solidFill>
                    <a:schemeClr val="tx1"/>
                  </a:solidFill>
                </a:rPr>
                <a:t>Ref. Oscillator</a:t>
              </a:r>
              <a:endParaRPr lang="zh-CN" altLang="en-US" sz="1000" dirty="0">
                <a:solidFill>
                  <a:schemeClr val="tx1"/>
                </a:solidFill>
              </a:endParaRPr>
            </a:p>
          </p:txBody>
        </p:sp>
        <p:cxnSp>
          <p:nvCxnSpPr>
            <p:cNvPr id="166" name="直接箭头连接符 165"/>
            <p:cNvCxnSpPr/>
            <p:nvPr/>
          </p:nvCxnSpPr>
          <p:spPr bwMode="auto">
            <a:xfrm>
              <a:off x="1278600" y="4009638"/>
              <a:ext cx="474000"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170" name="TextBox 169"/>
            <p:cNvSpPr txBox="1"/>
            <p:nvPr/>
          </p:nvSpPr>
          <p:spPr>
            <a:xfrm>
              <a:off x="1600200" y="3400463"/>
              <a:ext cx="762000" cy="400110"/>
            </a:xfrm>
            <a:prstGeom prst="rect">
              <a:avLst/>
            </a:prstGeom>
            <a:noFill/>
          </p:spPr>
          <p:txBody>
            <a:bodyPr wrap="square" rtlCol="0">
              <a:spAutoFit/>
            </a:bodyPr>
            <a:lstStyle/>
            <a:p>
              <a:r>
                <a:rPr lang="en-US" altLang="zh-CN" sz="1000" dirty="0" smtClean="0">
                  <a:solidFill>
                    <a:schemeClr val="tx1"/>
                  </a:solidFill>
                </a:rPr>
                <a:t>Ideal Freq. Multiplier</a:t>
              </a:r>
              <a:endParaRPr lang="zh-CN" altLang="en-US" sz="1000" dirty="0">
                <a:solidFill>
                  <a:schemeClr val="tx1"/>
                </a:solidFill>
              </a:endParaRPr>
            </a:p>
          </p:txBody>
        </p:sp>
        <p:grpSp>
          <p:nvGrpSpPr>
            <p:cNvPr id="211" name="组合 210"/>
            <p:cNvGrpSpPr/>
            <p:nvPr/>
          </p:nvGrpSpPr>
          <p:grpSpPr>
            <a:xfrm>
              <a:off x="1752600" y="3685401"/>
              <a:ext cx="2189378" cy="885366"/>
              <a:chOff x="1752600" y="3685401"/>
              <a:chExt cx="2189378" cy="885366"/>
            </a:xfrm>
          </p:grpSpPr>
          <p:sp>
            <p:nvSpPr>
              <p:cNvPr id="71" name="TextBox 70"/>
              <p:cNvSpPr txBox="1"/>
              <p:nvPr/>
            </p:nvSpPr>
            <p:spPr>
              <a:xfrm>
                <a:off x="3332378" y="3685401"/>
                <a:ext cx="609600" cy="276999"/>
              </a:xfrm>
              <a:prstGeom prst="rect">
                <a:avLst/>
              </a:prstGeom>
              <a:noFill/>
            </p:spPr>
            <p:txBody>
              <a:bodyPr wrap="square" rtlCol="0">
                <a:spAutoFit/>
              </a:bodyPr>
              <a:lstStyle/>
              <a:p>
                <a:r>
                  <a:rPr lang="en-US" altLang="zh-CN" sz="1200" dirty="0" smtClean="0">
                    <a:solidFill>
                      <a:schemeClr val="tx1"/>
                    </a:solidFill>
                  </a:rPr>
                  <a:t>LO</a:t>
                </a:r>
                <a:r>
                  <a:rPr lang="en-US" altLang="zh-CN" sz="1200" baseline="-25000" dirty="0" smtClean="0">
                    <a:solidFill>
                      <a:schemeClr val="tx1"/>
                    </a:solidFill>
                  </a:rPr>
                  <a:t> 1</a:t>
                </a:r>
                <a:endParaRPr lang="zh-CN" altLang="en-US" sz="1200" baseline="-25000" dirty="0">
                  <a:solidFill>
                    <a:schemeClr val="tx1"/>
                  </a:solidFill>
                </a:endParaRPr>
              </a:p>
            </p:txBody>
          </p:sp>
          <p:grpSp>
            <p:nvGrpSpPr>
              <p:cNvPr id="165" name="组合 164"/>
              <p:cNvGrpSpPr/>
              <p:nvPr/>
            </p:nvGrpSpPr>
            <p:grpSpPr>
              <a:xfrm>
                <a:off x="1752600" y="3829638"/>
                <a:ext cx="398996" cy="360000"/>
                <a:chOff x="1752600" y="3886200"/>
                <a:chExt cx="398996" cy="360000"/>
              </a:xfrm>
            </p:grpSpPr>
            <p:sp>
              <p:nvSpPr>
                <p:cNvPr id="163" name="矩形 162"/>
                <p:cNvSpPr/>
                <p:nvPr/>
              </p:nvSpPr>
              <p:spPr bwMode="auto">
                <a:xfrm>
                  <a:off x="1752600" y="3886200"/>
                  <a:ext cx="381000" cy="360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4" name="TextBox 163"/>
                <p:cNvSpPr txBox="1"/>
                <p:nvPr/>
              </p:nvSpPr>
              <p:spPr>
                <a:xfrm>
                  <a:off x="1771650" y="3939242"/>
                  <a:ext cx="379946" cy="253916"/>
                </a:xfrm>
                <a:prstGeom prst="rect">
                  <a:avLst/>
                </a:prstGeom>
                <a:noFill/>
              </p:spPr>
              <p:txBody>
                <a:bodyPr wrap="square" rtlCol="0">
                  <a:spAutoFit/>
                </a:bodyPr>
                <a:lstStyle/>
                <a:p>
                  <a:r>
                    <a:rPr lang="en-US" altLang="zh-CN" sz="1050" dirty="0" smtClean="0">
                      <a:solidFill>
                        <a:schemeClr val="tx1"/>
                      </a:solidFill>
                    </a:rPr>
                    <a:t>x N</a:t>
                  </a:r>
                  <a:endParaRPr lang="zh-CN" altLang="en-US" sz="1050" dirty="0">
                    <a:solidFill>
                      <a:schemeClr val="tx1"/>
                    </a:solidFill>
                  </a:endParaRPr>
                </a:p>
              </p:txBody>
            </p:sp>
          </p:grpSp>
          <p:grpSp>
            <p:nvGrpSpPr>
              <p:cNvPr id="171" name="组合 113"/>
              <p:cNvGrpSpPr/>
              <p:nvPr/>
            </p:nvGrpSpPr>
            <p:grpSpPr>
              <a:xfrm>
                <a:off x="2657474" y="3901638"/>
                <a:ext cx="216000" cy="216000"/>
                <a:chOff x="4343400" y="3276600"/>
                <a:chExt cx="252000" cy="252000"/>
              </a:xfrm>
            </p:grpSpPr>
            <p:sp>
              <p:nvSpPr>
                <p:cNvPr id="172" name="椭圆 171"/>
                <p:cNvSpPr/>
                <p:nvPr/>
              </p:nvSpPr>
              <p:spPr bwMode="auto">
                <a:xfrm>
                  <a:off x="4343400" y="3276600"/>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cxnSp>
              <p:nvCxnSpPr>
                <p:cNvPr id="173" name="直接连接符 172"/>
                <p:cNvCxnSpPr>
                  <a:stCxn id="172" idx="2"/>
                  <a:endCxn id="172" idx="6"/>
                </p:cNvCxnSpPr>
                <p:nvPr/>
              </p:nvCxnSpPr>
              <p:spPr bwMode="auto">
                <a:xfrm>
                  <a:off x="4343400" y="3402600"/>
                  <a:ext cx="252000" cy="0"/>
                </a:xfrm>
                <a:prstGeom prst="line">
                  <a:avLst/>
                </a:prstGeom>
                <a:noFill/>
                <a:ln w="12700" cap="flat" cmpd="sng" algn="ctr">
                  <a:solidFill>
                    <a:schemeClr val="tx1"/>
                  </a:solidFill>
                  <a:prstDash val="solid"/>
                  <a:round/>
                  <a:headEnd type="none" w="med" len="med"/>
                  <a:tailEnd type="none" w="med" len="med"/>
                </a:ln>
                <a:effectLst/>
              </p:spPr>
            </p:cxnSp>
            <p:cxnSp>
              <p:nvCxnSpPr>
                <p:cNvPr id="174" name="直接连接符 173"/>
                <p:cNvCxnSpPr>
                  <a:stCxn id="172" idx="0"/>
                  <a:endCxn id="172" idx="4"/>
                </p:cNvCxnSpPr>
                <p:nvPr/>
              </p:nvCxnSpPr>
              <p:spPr bwMode="auto">
                <a:xfrm>
                  <a:off x="4469400" y="3276600"/>
                  <a:ext cx="0" cy="252000"/>
                </a:xfrm>
                <a:prstGeom prst="line">
                  <a:avLst/>
                </a:prstGeom>
                <a:noFill/>
                <a:ln w="12700" cap="flat" cmpd="sng" algn="ctr">
                  <a:solidFill>
                    <a:schemeClr val="tx1"/>
                  </a:solidFill>
                  <a:prstDash val="solid"/>
                  <a:round/>
                  <a:headEnd type="none" w="med" len="med"/>
                  <a:tailEnd type="none" w="med" len="med"/>
                </a:ln>
                <a:effectLst/>
              </p:spPr>
            </p:cxnSp>
          </p:grpSp>
          <p:cxnSp>
            <p:nvCxnSpPr>
              <p:cNvPr id="175" name="直接箭头连接符 174"/>
              <p:cNvCxnSpPr>
                <a:endCxn id="172" idx="2"/>
              </p:cNvCxnSpPr>
              <p:nvPr/>
            </p:nvCxnSpPr>
            <p:spPr bwMode="auto">
              <a:xfrm flipV="1">
                <a:off x="2133600" y="4009638"/>
                <a:ext cx="523874" cy="715"/>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cxnSp>
            <p:nvCxnSpPr>
              <p:cNvPr id="184" name="直接箭头连接符 183"/>
              <p:cNvCxnSpPr/>
              <p:nvPr/>
            </p:nvCxnSpPr>
            <p:spPr bwMode="auto">
              <a:xfrm flipV="1">
                <a:off x="2764638" y="4114800"/>
                <a:ext cx="0" cy="22860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189" name="TextBox 188"/>
              <p:cNvSpPr txBox="1"/>
              <p:nvPr/>
            </p:nvSpPr>
            <p:spPr>
              <a:xfrm>
                <a:off x="2095892" y="4324546"/>
                <a:ext cx="1371600" cy="246221"/>
              </a:xfrm>
              <a:prstGeom prst="rect">
                <a:avLst/>
              </a:prstGeom>
              <a:noFill/>
            </p:spPr>
            <p:txBody>
              <a:bodyPr wrap="square" rtlCol="0">
                <a:spAutoFit/>
              </a:bodyPr>
              <a:lstStyle/>
              <a:p>
                <a:r>
                  <a:rPr lang="en-US" altLang="zh-CN" sz="1000" dirty="0" smtClean="0">
                    <a:solidFill>
                      <a:schemeClr val="tx1"/>
                    </a:solidFill>
                  </a:rPr>
                  <a:t>Freq. Multiplier Noise</a:t>
                </a:r>
                <a:endParaRPr lang="zh-CN" altLang="en-US" sz="1000" dirty="0">
                  <a:solidFill>
                    <a:schemeClr val="tx1"/>
                  </a:solidFill>
                </a:endParaRPr>
              </a:p>
            </p:txBody>
          </p:sp>
          <p:cxnSp>
            <p:nvCxnSpPr>
              <p:cNvPr id="191" name="直接箭头连接符 190"/>
              <p:cNvCxnSpPr>
                <a:stCxn id="172" idx="6"/>
              </p:cNvCxnSpPr>
              <p:nvPr/>
            </p:nvCxnSpPr>
            <p:spPr bwMode="auto">
              <a:xfrm>
                <a:off x="2873474" y="4009638"/>
                <a:ext cx="784126"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grpSp>
        <p:grpSp>
          <p:nvGrpSpPr>
            <p:cNvPr id="212" name="组合 211"/>
            <p:cNvGrpSpPr/>
            <p:nvPr/>
          </p:nvGrpSpPr>
          <p:grpSpPr>
            <a:xfrm>
              <a:off x="1752600" y="4486373"/>
              <a:ext cx="2189378" cy="885366"/>
              <a:chOff x="1752600" y="3685401"/>
              <a:chExt cx="2189378" cy="885366"/>
            </a:xfrm>
          </p:grpSpPr>
          <p:sp>
            <p:nvSpPr>
              <p:cNvPr id="213" name="TextBox 212"/>
              <p:cNvSpPr txBox="1"/>
              <p:nvPr/>
            </p:nvSpPr>
            <p:spPr>
              <a:xfrm>
                <a:off x="3332378" y="3685401"/>
                <a:ext cx="609600" cy="276999"/>
              </a:xfrm>
              <a:prstGeom prst="rect">
                <a:avLst/>
              </a:prstGeom>
              <a:noFill/>
            </p:spPr>
            <p:txBody>
              <a:bodyPr wrap="square" rtlCol="0">
                <a:spAutoFit/>
              </a:bodyPr>
              <a:lstStyle/>
              <a:p>
                <a:r>
                  <a:rPr lang="en-US" altLang="zh-CN" sz="1200" dirty="0" smtClean="0">
                    <a:solidFill>
                      <a:schemeClr val="tx1"/>
                    </a:solidFill>
                  </a:rPr>
                  <a:t>LO</a:t>
                </a:r>
                <a:r>
                  <a:rPr lang="en-US" altLang="zh-CN" sz="1200" baseline="-25000" dirty="0" smtClean="0">
                    <a:solidFill>
                      <a:schemeClr val="tx1"/>
                    </a:solidFill>
                  </a:rPr>
                  <a:t> 2</a:t>
                </a:r>
                <a:endParaRPr lang="zh-CN" altLang="en-US" sz="1200" baseline="-25000" dirty="0">
                  <a:solidFill>
                    <a:schemeClr val="tx1"/>
                  </a:solidFill>
                </a:endParaRPr>
              </a:p>
            </p:txBody>
          </p:sp>
          <p:grpSp>
            <p:nvGrpSpPr>
              <p:cNvPr id="214" name="组合 213"/>
              <p:cNvGrpSpPr/>
              <p:nvPr/>
            </p:nvGrpSpPr>
            <p:grpSpPr>
              <a:xfrm>
                <a:off x="1752600" y="3829638"/>
                <a:ext cx="398996" cy="360000"/>
                <a:chOff x="1752600" y="3886200"/>
                <a:chExt cx="398996" cy="360000"/>
              </a:xfrm>
            </p:grpSpPr>
            <p:sp>
              <p:nvSpPr>
                <p:cNvPr id="223" name="矩形 222"/>
                <p:cNvSpPr/>
                <p:nvPr/>
              </p:nvSpPr>
              <p:spPr bwMode="auto">
                <a:xfrm>
                  <a:off x="1752600" y="3886200"/>
                  <a:ext cx="381000" cy="360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4" name="TextBox 223"/>
                <p:cNvSpPr txBox="1"/>
                <p:nvPr/>
              </p:nvSpPr>
              <p:spPr>
                <a:xfrm>
                  <a:off x="1771650" y="3939242"/>
                  <a:ext cx="379946" cy="253916"/>
                </a:xfrm>
                <a:prstGeom prst="rect">
                  <a:avLst/>
                </a:prstGeom>
                <a:noFill/>
              </p:spPr>
              <p:txBody>
                <a:bodyPr wrap="square" rtlCol="0">
                  <a:spAutoFit/>
                </a:bodyPr>
                <a:lstStyle/>
                <a:p>
                  <a:r>
                    <a:rPr lang="en-US" altLang="zh-CN" sz="1050" dirty="0" smtClean="0">
                      <a:solidFill>
                        <a:schemeClr val="tx1"/>
                      </a:solidFill>
                    </a:rPr>
                    <a:t>x N</a:t>
                  </a:r>
                  <a:endParaRPr lang="zh-CN" altLang="en-US" sz="1050" dirty="0">
                    <a:solidFill>
                      <a:schemeClr val="tx1"/>
                    </a:solidFill>
                  </a:endParaRPr>
                </a:p>
              </p:txBody>
            </p:sp>
          </p:grpSp>
          <p:grpSp>
            <p:nvGrpSpPr>
              <p:cNvPr id="215" name="组合 113"/>
              <p:cNvGrpSpPr/>
              <p:nvPr/>
            </p:nvGrpSpPr>
            <p:grpSpPr>
              <a:xfrm>
                <a:off x="2657474" y="3901638"/>
                <a:ext cx="216000" cy="216000"/>
                <a:chOff x="4343400" y="3276600"/>
                <a:chExt cx="252000" cy="252000"/>
              </a:xfrm>
            </p:grpSpPr>
            <p:sp>
              <p:nvSpPr>
                <p:cNvPr id="220" name="椭圆 219"/>
                <p:cNvSpPr/>
                <p:nvPr/>
              </p:nvSpPr>
              <p:spPr bwMode="auto">
                <a:xfrm>
                  <a:off x="4343400" y="3276600"/>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cxnSp>
              <p:nvCxnSpPr>
                <p:cNvPr id="221" name="直接连接符 220"/>
                <p:cNvCxnSpPr>
                  <a:stCxn id="220" idx="2"/>
                  <a:endCxn id="220" idx="6"/>
                </p:cNvCxnSpPr>
                <p:nvPr/>
              </p:nvCxnSpPr>
              <p:spPr bwMode="auto">
                <a:xfrm>
                  <a:off x="4343400" y="3402600"/>
                  <a:ext cx="252000" cy="0"/>
                </a:xfrm>
                <a:prstGeom prst="line">
                  <a:avLst/>
                </a:prstGeom>
                <a:noFill/>
                <a:ln w="12700" cap="flat" cmpd="sng" algn="ctr">
                  <a:solidFill>
                    <a:schemeClr val="tx1"/>
                  </a:solidFill>
                  <a:prstDash val="solid"/>
                  <a:round/>
                  <a:headEnd type="none" w="med" len="med"/>
                  <a:tailEnd type="none" w="med" len="med"/>
                </a:ln>
                <a:effectLst/>
              </p:spPr>
            </p:cxnSp>
            <p:cxnSp>
              <p:nvCxnSpPr>
                <p:cNvPr id="222" name="直接连接符 221"/>
                <p:cNvCxnSpPr>
                  <a:stCxn id="220" idx="0"/>
                  <a:endCxn id="220" idx="4"/>
                </p:cNvCxnSpPr>
                <p:nvPr/>
              </p:nvCxnSpPr>
              <p:spPr bwMode="auto">
                <a:xfrm>
                  <a:off x="4469400" y="3276600"/>
                  <a:ext cx="0" cy="252000"/>
                </a:xfrm>
                <a:prstGeom prst="line">
                  <a:avLst/>
                </a:prstGeom>
                <a:noFill/>
                <a:ln w="12700" cap="flat" cmpd="sng" algn="ctr">
                  <a:solidFill>
                    <a:schemeClr val="tx1"/>
                  </a:solidFill>
                  <a:prstDash val="solid"/>
                  <a:round/>
                  <a:headEnd type="none" w="med" len="med"/>
                  <a:tailEnd type="none" w="med" len="med"/>
                </a:ln>
                <a:effectLst/>
              </p:spPr>
            </p:cxnSp>
          </p:grpSp>
          <p:cxnSp>
            <p:nvCxnSpPr>
              <p:cNvPr id="216" name="直接箭头连接符 215"/>
              <p:cNvCxnSpPr>
                <a:endCxn id="220" idx="2"/>
              </p:cNvCxnSpPr>
              <p:nvPr/>
            </p:nvCxnSpPr>
            <p:spPr bwMode="auto">
              <a:xfrm flipV="1">
                <a:off x="2133600" y="4009638"/>
                <a:ext cx="523874" cy="715"/>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cxnSp>
            <p:nvCxnSpPr>
              <p:cNvPr id="217" name="直接箭头连接符 216"/>
              <p:cNvCxnSpPr/>
              <p:nvPr/>
            </p:nvCxnSpPr>
            <p:spPr bwMode="auto">
              <a:xfrm flipV="1">
                <a:off x="2764638" y="4114800"/>
                <a:ext cx="0" cy="22860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218" name="TextBox 217"/>
              <p:cNvSpPr txBox="1"/>
              <p:nvPr/>
            </p:nvSpPr>
            <p:spPr>
              <a:xfrm>
                <a:off x="2095892" y="4324546"/>
                <a:ext cx="1371600" cy="246221"/>
              </a:xfrm>
              <a:prstGeom prst="rect">
                <a:avLst/>
              </a:prstGeom>
              <a:noFill/>
            </p:spPr>
            <p:txBody>
              <a:bodyPr wrap="square" rtlCol="0">
                <a:spAutoFit/>
              </a:bodyPr>
              <a:lstStyle/>
              <a:p>
                <a:r>
                  <a:rPr lang="en-US" altLang="zh-CN" sz="1000" dirty="0" smtClean="0">
                    <a:solidFill>
                      <a:schemeClr val="tx1"/>
                    </a:solidFill>
                  </a:rPr>
                  <a:t>Freq. Multiplier Noise</a:t>
                </a:r>
                <a:endParaRPr lang="zh-CN" altLang="en-US" sz="1000" dirty="0">
                  <a:solidFill>
                    <a:schemeClr val="tx1"/>
                  </a:solidFill>
                </a:endParaRPr>
              </a:p>
            </p:txBody>
          </p:sp>
          <p:cxnSp>
            <p:nvCxnSpPr>
              <p:cNvPr id="219" name="直接箭头连接符 218"/>
              <p:cNvCxnSpPr>
                <a:stCxn id="220" idx="6"/>
              </p:cNvCxnSpPr>
              <p:nvPr/>
            </p:nvCxnSpPr>
            <p:spPr bwMode="auto">
              <a:xfrm>
                <a:off x="2873474" y="4009638"/>
                <a:ext cx="784126"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grpSp>
        <p:grpSp>
          <p:nvGrpSpPr>
            <p:cNvPr id="225" name="组合 224"/>
            <p:cNvGrpSpPr/>
            <p:nvPr/>
          </p:nvGrpSpPr>
          <p:grpSpPr>
            <a:xfrm>
              <a:off x="1752600" y="5486400"/>
              <a:ext cx="2189378" cy="885366"/>
              <a:chOff x="1752600" y="3685401"/>
              <a:chExt cx="2189378" cy="885366"/>
            </a:xfrm>
          </p:grpSpPr>
          <p:sp>
            <p:nvSpPr>
              <p:cNvPr id="226" name="TextBox 225"/>
              <p:cNvSpPr txBox="1"/>
              <p:nvPr/>
            </p:nvSpPr>
            <p:spPr>
              <a:xfrm>
                <a:off x="3332378" y="3685401"/>
                <a:ext cx="609600" cy="276999"/>
              </a:xfrm>
              <a:prstGeom prst="rect">
                <a:avLst/>
              </a:prstGeom>
              <a:noFill/>
            </p:spPr>
            <p:txBody>
              <a:bodyPr wrap="square" rtlCol="0">
                <a:spAutoFit/>
              </a:bodyPr>
              <a:lstStyle/>
              <a:p>
                <a:r>
                  <a:rPr lang="en-US" altLang="zh-CN" sz="1200" dirty="0" smtClean="0">
                    <a:solidFill>
                      <a:schemeClr val="tx1"/>
                    </a:solidFill>
                  </a:rPr>
                  <a:t>LO</a:t>
                </a:r>
                <a:r>
                  <a:rPr lang="en-US" altLang="zh-CN" sz="1200" baseline="-25000" dirty="0" smtClean="0">
                    <a:solidFill>
                      <a:schemeClr val="tx1"/>
                    </a:solidFill>
                  </a:rPr>
                  <a:t> M</a:t>
                </a:r>
                <a:endParaRPr lang="zh-CN" altLang="en-US" sz="1200" baseline="-25000" dirty="0">
                  <a:solidFill>
                    <a:schemeClr val="tx1"/>
                  </a:solidFill>
                </a:endParaRPr>
              </a:p>
            </p:txBody>
          </p:sp>
          <p:grpSp>
            <p:nvGrpSpPr>
              <p:cNvPr id="227" name="组合 226"/>
              <p:cNvGrpSpPr/>
              <p:nvPr/>
            </p:nvGrpSpPr>
            <p:grpSpPr>
              <a:xfrm>
                <a:off x="1752600" y="3829638"/>
                <a:ext cx="398996" cy="360000"/>
                <a:chOff x="1752600" y="3886200"/>
                <a:chExt cx="398996" cy="360000"/>
              </a:xfrm>
            </p:grpSpPr>
            <p:sp>
              <p:nvSpPr>
                <p:cNvPr id="236" name="矩形 235"/>
                <p:cNvSpPr/>
                <p:nvPr/>
              </p:nvSpPr>
              <p:spPr bwMode="auto">
                <a:xfrm>
                  <a:off x="1752600" y="3886200"/>
                  <a:ext cx="381000" cy="360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7" name="TextBox 236"/>
                <p:cNvSpPr txBox="1"/>
                <p:nvPr/>
              </p:nvSpPr>
              <p:spPr>
                <a:xfrm>
                  <a:off x="1771650" y="3939242"/>
                  <a:ext cx="379946" cy="253916"/>
                </a:xfrm>
                <a:prstGeom prst="rect">
                  <a:avLst/>
                </a:prstGeom>
                <a:noFill/>
              </p:spPr>
              <p:txBody>
                <a:bodyPr wrap="square" rtlCol="0">
                  <a:spAutoFit/>
                </a:bodyPr>
                <a:lstStyle/>
                <a:p>
                  <a:r>
                    <a:rPr lang="en-US" altLang="zh-CN" sz="1050" dirty="0" smtClean="0">
                      <a:solidFill>
                        <a:schemeClr val="tx1"/>
                      </a:solidFill>
                    </a:rPr>
                    <a:t>x N</a:t>
                  </a:r>
                  <a:endParaRPr lang="zh-CN" altLang="en-US" sz="1050" dirty="0">
                    <a:solidFill>
                      <a:schemeClr val="tx1"/>
                    </a:solidFill>
                  </a:endParaRPr>
                </a:p>
              </p:txBody>
            </p:sp>
          </p:grpSp>
          <p:grpSp>
            <p:nvGrpSpPr>
              <p:cNvPr id="228" name="组合 113"/>
              <p:cNvGrpSpPr/>
              <p:nvPr/>
            </p:nvGrpSpPr>
            <p:grpSpPr>
              <a:xfrm>
                <a:off x="2657474" y="3901638"/>
                <a:ext cx="216000" cy="216000"/>
                <a:chOff x="4343400" y="3276600"/>
                <a:chExt cx="252000" cy="252000"/>
              </a:xfrm>
            </p:grpSpPr>
            <p:sp>
              <p:nvSpPr>
                <p:cNvPr id="233" name="椭圆 232"/>
                <p:cNvSpPr/>
                <p:nvPr/>
              </p:nvSpPr>
              <p:spPr bwMode="auto">
                <a:xfrm>
                  <a:off x="4343400" y="3276600"/>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cxnSp>
              <p:nvCxnSpPr>
                <p:cNvPr id="234" name="直接连接符 233"/>
                <p:cNvCxnSpPr>
                  <a:stCxn id="233" idx="2"/>
                  <a:endCxn id="233" idx="6"/>
                </p:cNvCxnSpPr>
                <p:nvPr/>
              </p:nvCxnSpPr>
              <p:spPr bwMode="auto">
                <a:xfrm>
                  <a:off x="4343400" y="3402600"/>
                  <a:ext cx="252000" cy="0"/>
                </a:xfrm>
                <a:prstGeom prst="line">
                  <a:avLst/>
                </a:prstGeom>
                <a:noFill/>
                <a:ln w="12700" cap="flat" cmpd="sng" algn="ctr">
                  <a:solidFill>
                    <a:schemeClr val="tx1"/>
                  </a:solidFill>
                  <a:prstDash val="solid"/>
                  <a:round/>
                  <a:headEnd type="none" w="med" len="med"/>
                  <a:tailEnd type="none" w="med" len="med"/>
                </a:ln>
                <a:effectLst/>
              </p:spPr>
            </p:cxnSp>
            <p:cxnSp>
              <p:nvCxnSpPr>
                <p:cNvPr id="235" name="直接连接符 234"/>
                <p:cNvCxnSpPr>
                  <a:stCxn id="233" idx="0"/>
                  <a:endCxn id="233" idx="4"/>
                </p:cNvCxnSpPr>
                <p:nvPr/>
              </p:nvCxnSpPr>
              <p:spPr bwMode="auto">
                <a:xfrm>
                  <a:off x="4469400" y="3276600"/>
                  <a:ext cx="0" cy="252000"/>
                </a:xfrm>
                <a:prstGeom prst="line">
                  <a:avLst/>
                </a:prstGeom>
                <a:noFill/>
                <a:ln w="12700" cap="flat" cmpd="sng" algn="ctr">
                  <a:solidFill>
                    <a:schemeClr val="tx1"/>
                  </a:solidFill>
                  <a:prstDash val="solid"/>
                  <a:round/>
                  <a:headEnd type="none" w="med" len="med"/>
                  <a:tailEnd type="none" w="med" len="med"/>
                </a:ln>
                <a:effectLst/>
              </p:spPr>
            </p:cxnSp>
          </p:grpSp>
          <p:cxnSp>
            <p:nvCxnSpPr>
              <p:cNvPr id="229" name="直接箭头连接符 228"/>
              <p:cNvCxnSpPr>
                <a:endCxn id="233" idx="2"/>
              </p:cNvCxnSpPr>
              <p:nvPr/>
            </p:nvCxnSpPr>
            <p:spPr bwMode="auto">
              <a:xfrm flipV="1">
                <a:off x="2133600" y="4009638"/>
                <a:ext cx="523874" cy="715"/>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cxnSp>
            <p:nvCxnSpPr>
              <p:cNvPr id="230" name="直接箭头连接符 229"/>
              <p:cNvCxnSpPr/>
              <p:nvPr/>
            </p:nvCxnSpPr>
            <p:spPr bwMode="auto">
              <a:xfrm flipV="1">
                <a:off x="2764638" y="4114800"/>
                <a:ext cx="0" cy="22860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231" name="TextBox 230"/>
              <p:cNvSpPr txBox="1"/>
              <p:nvPr/>
            </p:nvSpPr>
            <p:spPr>
              <a:xfrm>
                <a:off x="2095892" y="4324546"/>
                <a:ext cx="1371600" cy="246221"/>
              </a:xfrm>
              <a:prstGeom prst="rect">
                <a:avLst/>
              </a:prstGeom>
              <a:noFill/>
            </p:spPr>
            <p:txBody>
              <a:bodyPr wrap="square" rtlCol="0">
                <a:spAutoFit/>
              </a:bodyPr>
              <a:lstStyle/>
              <a:p>
                <a:r>
                  <a:rPr lang="en-US" altLang="zh-CN" sz="1000" dirty="0" smtClean="0">
                    <a:solidFill>
                      <a:schemeClr val="tx1"/>
                    </a:solidFill>
                  </a:rPr>
                  <a:t>Freq. Multiplier Noise</a:t>
                </a:r>
                <a:endParaRPr lang="zh-CN" altLang="en-US" sz="1000" dirty="0">
                  <a:solidFill>
                    <a:schemeClr val="tx1"/>
                  </a:solidFill>
                </a:endParaRPr>
              </a:p>
            </p:txBody>
          </p:sp>
          <p:cxnSp>
            <p:nvCxnSpPr>
              <p:cNvPr id="232" name="直接箭头连接符 231"/>
              <p:cNvCxnSpPr>
                <a:stCxn id="233" idx="6"/>
              </p:cNvCxnSpPr>
              <p:nvPr/>
            </p:nvCxnSpPr>
            <p:spPr bwMode="auto">
              <a:xfrm>
                <a:off x="2873474" y="4009638"/>
                <a:ext cx="784126"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grpSp>
        <p:cxnSp>
          <p:nvCxnSpPr>
            <p:cNvPr id="241" name="形状 240"/>
            <p:cNvCxnSpPr>
              <a:endCxn id="236" idx="1"/>
            </p:cNvCxnSpPr>
            <p:nvPr/>
          </p:nvCxnSpPr>
          <p:spPr bwMode="auto">
            <a:xfrm rot="16200000" flipH="1">
              <a:off x="1124944" y="5182981"/>
              <a:ext cx="998132" cy="257180"/>
            </a:xfrm>
            <a:prstGeom prst="bentConnector2">
              <a:avLst/>
            </a:prstGeom>
            <a:solidFill>
              <a:srgbClr val="00B8FF"/>
            </a:solidFill>
            <a:ln w="12700" cap="flat" cmpd="sng" algn="ctr">
              <a:solidFill>
                <a:schemeClr val="tx1"/>
              </a:solidFill>
              <a:prstDash val="solid"/>
              <a:round/>
              <a:headEnd type="oval" w="med" len="med"/>
              <a:tailEnd type="triangle" w="med" len="med"/>
            </a:ln>
            <a:effectLst/>
          </p:spPr>
        </p:cxnSp>
        <p:sp>
          <p:nvSpPr>
            <p:cNvPr id="244" name="TextBox 243"/>
            <p:cNvSpPr txBox="1"/>
            <p:nvPr/>
          </p:nvSpPr>
          <p:spPr>
            <a:xfrm rot="16200000">
              <a:off x="1242956" y="5155755"/>
              <a:ext cx="368841" cy="400110"/>
            </a:xfrm>
            <a:prstGeom prst="rect">
              <a:avLst/>
            </a:prstGeom>
            <a:solidFill>
              <a:schemeClr val="bg1"/>
            </a:solidFill>
          </p:spPr>
          <p:txBody>
            <a:bodyPr wrap="square" rtlCol="0">
              <a:spAutoFit/>
            </a:bodyPr>
            <a:lstStyle/>
            <a:p>
              <a:pPr algn="ctr"/>
              <a:r>
                <a:rPr lang="en-US" altLang="zh-CN" sz="2000" b="1" dirty="0" smtClean="0">
                  <a:solidFill>
                    <a:schemeClr val="tx1"/>
                  </a:solidFill>
                </a:rPr>
                <a:t>…</a:t>
              </a:r>
              <a:endParaRPr lang="zh-CN" altLang="en-US" sz="2000" b="1" dirty="0">
                <a:solidFill>
                  <a:schemeClr val="tx1"/>
                </a:solidFill>
              </a:endParaRPr>
            </a:p>
          </p:txBody>
        </p:sp>
        <p:sp>
          <p:nvSpPr>
            <p:cNvPr id="245" name="TextBox 244"/>
            <p:cNvSpPr txBox="1"/>
            <p:nvPr/>
          </p:nvSpPr>
          <p:spPr>
            <a:xfrm rot="16200000">
              <a:off x="2472367" y="5376234"/>
              <a:ext cx="368841" cy="320514"/>
            </a:xfrm>
            <a:prstGeom prst="rect">
              <a:avLst/>
            </a:prstGeom>
            <a:noFill/>
          </p:spPr>
          <p:txBody>
            <a:bodyPr wrap="square" rtlCol="0">
              <a:spAutoFit/>
            </a:bodyPr>
            <a:lstStyle/>
            <a:p>
              <a:r>
                <a:rPr lang="en-US" altLang="zh-CN" sz="2000" b="1" dirty="0" smtClean="0">
                  <a:solidFill>
                    <a:schemeClr val="tx1"/>
                  </a:solidFill>
                </a:rPr>
                <a:t>…</a:t>
              </a:r>
              <a:endParaRPr lang="zh-CN" altLang="en-US" sz="2000" b="1" dirty="0">
                <a:solidFill>
                  <a:schemeClr val="tx1"/>
                </a:solidFill>
              </a:endParaRPr>
            </a:p>
          </p:txBody>
        </p:sp>
        <p:sp>
          <p:nvSpPr>
            <p:cNvPr id="246" name="TextBox 245"/>
            <p:cNvSpPr txBox="1"/>
            <p:nvPr/>
          </p:nvSpPr>
          <p:spPr>
            <a:xfrm rot="16200000">
              <a:off x="3291713" y="5091856"/>
              <a:ext cx="368841" cy="320514"/>
            </a:xfrm>
            <a:prstGeom prst="rect">
              <a:avLst/>
            </a:prstGeom>
            <a:noFill/>
          </p:spPr>
          <p:txBody>
            <a:bodyPr wrap="square" rtlCol="0">
              <a:spAutoFit/>
            </a:bodyPr>
            <a:lstStyle/>
            <a:p>
              <a:r>
                <a:rPr lang="en-US" altLang="zh-CN" sz="2000" b="1" dirty="0" smtClean="0">
                  <a:solidFill>
                    <a:schemeClr val="tx1"/>
                  </a:solidFill>
                </a:rPr>
                <a:t>…</a:t>
              </a:r>
              <a:endParaRPr lang="zh-CN" altLang="en-US" sz="2000" b="1" dirty="0">
                <a:solidFill>
                  <a:schemeClr val="tx1"/>
                </a:solidFill>
              </a:endParaRPr>
            </a:p>
          </p:txBody>
        </p:sp>
      </p:grpSp>
      <p:grpSp>
        <p:nvGrpSpPr>
          <p:cNvPr id="65" name="组合 64"/>
          <p:cNvGrpSpPr/>
          <p:nvPr/>
        </p:nvGrpSpPr>
        <p:grpSpPr>
          <a:xfrm>
            <a:off x="4572000" y="3584233"/>
            <a:ext cx="4114800" cy="2875146"/>
            <a:chOff x="4572000" y="3584233"/>
            <a:chExt cx="4114800" cy="2875146"/>
          </a:xfrm>
        </p:grpSpPr>
        <p:sp>
          <p:nvSpPr>
            <p:cNvPr id="248" name="矩形 247"/>
            <p:cNvSpPr/>
            <p:nvPr/>
          </p:nvSpPr>
          <p:spPr>
            <a:xfrm>
              <a:off x="4572000" y="3584233"/>
              <a:ext cx="4114800" cy="2875146"/>
            </a:xfrm>
            <a:prstGeom prst="rect">
              <a:avLst/>
            </a:prstGeom>
          </p:spPr>
          <p:txBody>
            <a:bodyPr wrap="square">
              <a:spAutoFit/>
            </a:bodyPr>
            <a:lstStyle/>
            <a:p>
              <a:pPr marL="320400" lvl="2" indent="-284400" eaLnBrk="1" hangingPunct="1">
                <a:spcBef>
                  <a:spcPts val="500"/>
                </a:spcBef>
              </a:pPr>
              <a:r>
                <a:rPr lang="en-US" altLang="zh-CN" sz="1600" kern="0" dirty="0" smtClean="0">
                  <a:solidFill>
                    <a:srgbClr val="000000"/>
                  </a:solidFill>
                  <a:ea typeface="宋体" charset="-122"/>
                </a:rPr>
                <a:t>where,</a:t>
              </a:r>
            </a:p>
            <a:p>
              <a:pPr marL="320400" lvl="2" indent="-284400" eaLnBrk="1" hangingPunct="1">
                <a:spcBef>
                  <a:spcPts val="500"/>
                </a:spcBef>
                <a:buFont typeface="Times New Roman" pitchFamily="18" charset="0"/>
                <a:buChar char="‒"/>
              </a:pPr>
              <a:r>
                <a:rPr lang="en-US" altLang="zh-CN" sz="1600" kern="0" dirty="0" smtClean="0">
                  <a:solidFill>
                    <a:srgbClr val="000000"/>
                  </a:solidFill>
                  <a:ea typeface="宋体" charset="-122"/>
                </a:rPr>
                <a:t>PN</a:t>
              </a:r>
              <a:r>
                <a:rPr lang="en-US" altLang="zh-CN" sz="1600" kern="0" baseline="30000" dirty="0" smtClean="0">
                  <a:solidFill>
                    <a:srgbClr val="000000"/>
                  </a:solidFill>
                  <a:ea typeface="宋体" charset="-122"/>
                </a:rPr>
                <a:t>(m)</a:t>
              </a:r>
              <a:r>
                <a:rPr lang="en-US" altLang="zh-CN" sz="1600" kern="0" dirty="0" smtClean="0">
                  <a:solidFill>
                    <a:srgbClr val="000000"/>
                  </a:solidFill>
                  <a:ea typeface="宋体" charset="-122"/>
                </a:rPr>
                <a:t> the output of phase noise in </a:t>
              </a:r>
              <a:r>
                <a:rPr lang="en-US" altLang="zh-CN" sz="1600" kern="0" dirty="0" err="1" smtClean="0">
                  <a:solidFill>
                    <a:srgbClr val="000000"/>
                  </a:solidFill>
                  <a:ea typeface="宋体" charset="-122"/>
                </a:rPr>
                <a:t>m</a:t>
              </a:r>
              <a:r>
                <a:rPr lang="en-US" altLang="zh-CN" sz="1600" kern="0" baseline="30000" dirty="0" err="1" smtClean="0">
                  <a:solidFill>
                    <a:srgbClr val="000000"/>
                  </a:solidFill>
                  <a:ea typeface="宋体" charset="-122"/>
                </a:rPr>
                <a:t>th</a:t>
              </a:r>
              <a:r>
                <a:rPr lang="en-US" altLang="zh-CN" sz="1600" kern="0" dirty="0" smtClean="0">
                  <a:solidFill>
                    <a:srgbClr val="000000"/>
                  </a:solidFill>
                  <a:ea typeface="宋体" charset="-122"/>
                </a:rPr>
                <a:t> path LO, LO</a:t>
              </a:r>
              <a:r>
                <a:rPr lang="en-US" altLang="zh-CN" sz="1600" kern="0" baseline="-25000" dirty="0" smtClean="0">
                  <a:solidFill>
                    <a:srgbClr val="000000"/>
                  </a:solidFill>
                  <a:ea typeface="宋体" charset="-122"/>
                </a:rPr>
                <a:t>m</a:t>
              </a:r>
              <a:endParaRPr lang="en-US" altLang="zh-CN" sz="1600" kern="0" dirty="0" smtClean="0">
                <a:solidFill>
                  <a:srgbClr val="000000"/>
                </a:solidFill>
                <a:ea typeface="宋体" charset="-122"/>
              </a:endParaRPr>
            </a:p>
            <a:p>
              <a:pPr marL="320400" lvl="2" indent="-284400" eaLnBrk="1" hangingPunct="1">
                <a:spcBef>
                  <a:spcPts val="500"/>
                </a:spcBef>
                <a:buFont typeface="Times New Roman" pitchFamily="18" charset="0"/>
                <a:buChar char="‒"/>
              </a:pPr>
              <a:r>
                <a:rPr lang="en-US" altLang="zh-CN" sz="1600" kern="0" dirty="0" smtClean="0">
                  <a:solidFill>
                    <a:srgbClr val="000000"/>
                  </a:solidFill>
                  <a:ea typeface="宋体" charset="-122"/>
                </a:rPr>
                <a:t>PN</a:t>
              </a:r>
              <a:r>
                <a:rPr lang="en-US" altLang="zh-CN" sz="1600" kern="0" baseline="-25000" dirty="0" smtClean="0">
                  <a:solidFill>
                    <a:srgbClr val="000000"/>
                  </a:solidFill>
                  <a:ea typeface="宋体" charset="-122"/>
                </a:rPr>
                <a:t>0</a:t>
              </a:r>
              <a:r>
                <a:rPr lang="en-US" altLang="zh-CN" sz="1600" kern="0" dirty="0" smtClean="0">
                  <a:solidFill>
                    <a:srgbClr val="000000"/>
                  </a:solidFill>
                  <a:ea typeface="宋体" charset="-122"/>
                </a:rPr>
                <a:t> the output of LO signal after ideal frequency multiplier, i.e., </a:t>
              </a:r>
            </a:p>
            <a:p>
              <a:pPr marL="320400" lvl="2" indent="-284400" eaLnBrk="1" hangingPunct="1">
                <a:spcBef>
                  <a:spcPts val="500"/>
                </a:spcBef>
                <a:buFont typeface="Times New Roman" pitchFamily="18" charset="0"/>
                <a:buChar char="‒"/>
              </a:pPr>
              <a:endParaRPr lang="en-US" altLang="zh-CN" sz="1600" kern="0" dirty="0" smtClean="0">
                <a:solidFill>
                  <a:srgbClr val="000000"/>
                </a:solidFill>
                <a:ea typeface="宋体" charset="-122"/>
              </a:endParaRPr>
            </a:p>
            <a:p>
              <a:pPr marL="320400" lvl="2" indent="-284400" eaLnBrk="1" hangingPunct="1">
                <a:spcBef>
                  <a:spcPts val="500"/>
                </a:spcBef>
                <a:buFont typeface="Times New Roman" pitchFamily="18" charset="0"/>
                <a:buChar char="‒"/>
              </a:pPr>
              <a:r>
                <a:rPr lang="en-US" altLang="zh-CN" sz="1600" kern="0" dirty="0" smtClean="0">
                  <a:solidFill>
                    <a:srgbClr val="000000"/>
                  </a:solidFill>
                  <a:ea typeface="宋体" charset="-122"/>
                </a:rPr>
                <a:t>       the independent noise caused by frequency multiplier, and can be simplified as white noise which PSD = </a:t>
              </a:r>
              <a:r>
                <a:rPr lang="en-US" altLang="zh-CN" sz="1600" kern="0" dirty="0" smtClean="0">
                  <a:solidFill>
                    <a:srgbClr val="000000"/>
                  </a:solidFill>
                  <a:latin typeface="Symbol" pitchFamily="18" charset="2"/>
                  <a:ea typeface="宋体" charset="-122"/>
                </a:rPr>
                <a:t>- </a:t>
              </a:r>
              <a:r>
                <a:rPr lang="en-US" altLang="zh-CN" sz="1600" kern="0" dirty="0" smtClean="0">
                  <a:solidFill>
                    <a:srgbClr val="000000"/>
                  </a:solidFill>
                  <a:ea typeface="宋体" charset="-122"/>
                </a:rPr>
                <a:t>130 dBc/Hz</a:t>
              </a:r>
            </a:p>
            <a:p>
              <a:pPr marL="320400" lvl="2" indent="-284400" eaLnBrk="1" hangingPunct="1">
                <a:spcBef>
                  <a:spcPts val="500"/>
                </a:spcBef>
                <a:buFont typeface="Times New Roman" pitchFamily="18" charset="0"/>
                <a:buChar char="‒"/>
              </a:pPr>
              <a:endParaRPr lang="en-US" altLang="zh-CN" sz="1600" kern="0" dirty="0" smtClean="0">
                <a:solidFill>
                  <a:srgbClr val="000000"/>
                </a:solidFill>
                <a:ea typeface="宋体" charset="-122"/>
              </a:endParaRPr>
            </a:p>
          </p:txBody>
        </p:sp>
        <p:graphicFrame>
          <p:nvGraphicFramePr>
            <p:cNvPr id="56324" name="Object 3"/>
            <p:cNvGraphicFramePr>
              <a:graphicFrameLocks noChangeAspect="1"/>
            </p:cNvGraphicFramePr>
            <p:nvPr/>
          </p:nvGraphicFramePr>
          <p:xfrm>
            <a:off x="5638800" y="5020235"/>
            <a:ext cx="2105000" cy="360000"/>
          </p:xfrm>
          <a:graphic>
            <a:graphicData uri="http://schemas.openxmlformats.org/presentationml/2006/ole">
              <p:oleObj spid="_x0000_s56324" name="Equation" r:id="rId5" imgW="1409400" imgH="241200" progId="">
                <p:embed/>
              </p:oleObj>
            </a:graphicData>
          </a:graphic>
        </p:graphicFrame>
        <p:graphicFrame>
          <p:nvGraphicFramePr>
            <p:cNvPr id="56325" name="Object 5"/>
            <p:cNvGraphicFramePr>
              <a:graphicFrameLocks noChangeAspect="1"/>
            </p:cNvGraphicFramePr>
            <p:nvPr/>
          </p:nvGraphicFramePr>
          <p:xfrm>
            <a:off x="4978400" y="5298140"/>
            <a:ext cx="342000" cy="324000"/>
          </p:xfrm>
          <a:graphic>
            <a:graphicData uri="http://schemas.openxmlformats.org/presentationml/2006/ole">
              <p:oleObj spid="_x0000_s56325" name="Equation" r:id="rId6" imgW="241200" imgH="228600" progId="">
                <p:embed/>
              </p:oleObj>
            </a:graphicData>
          </a:graphic>
        </p:graphicFrame>
      </p:grpSp>
      <p:sp>
        <p:nvSpPr>
          <p:cNvPr id="66" name="Date Placeholder 3"/>
          <p:cNvSpPr txBox="1">
            <a:spLocks/>
          </p:cNvSpPr>
          <p:nvPr/>
        </p:nvSpPr>
        <p:spPr bwMode="auto">
          <a:xfrm>
            <a:off x="685800" y="304800"/>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Mar. 2016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11</a:t>
            </a:fld>
            <a:endParaRPr lang="en-GB" dirty="0"/>
          </a:p>
        </p:txBody>
      </p:sp>
      <p:sp>
        <p:nvSpPr>
          <p:cNvPr id="5" name="Rectangle 2"/>
          <p:cNvSpPr>
            <a:spLocks noGrp="1" noChangeArrowheads="1"/>
          </p:cNvSpPr>
          <p:nvPr>
            <p:ph type="title"/>
          </p:nvPr>
        </p:nvSpPr>
        <p:spPr>
          <a:xfrm>
            <a:off x="685800" y="685800"/>
            <a:ext cx="7772400" cy="1066800"/>
          </a:xfrm>
        </p:spPr>
        <p:txBody>
          <a:bodyPr/>
          <a:lstStyle/>
          <a:p>
            <a:r>
              <a:rPr lang="en-US" altLang="zh-CN" dirty="0" smtClean="0">
                <a:ea typeface="宋体" charset="-122"/>
              </a:rPr>
              <a:t>How to Generate the Proposed Phase Noise for 802.11ay</a:t>
            </a:r>
          </a:p>
        </p:txBody>
      </p:sp>
      <p:sp>
        <p:nvSpPr>
          <p:cNvPr id="149" name="矩形 148"/>
          <p:cNvSpPr/>
          <p:nvPr/>
        </p:nvSpPr>
        <p:spPr bwMode="auto">
          <a:xfrm>
            <a:off x="1295401" y="2133600"/>
            <a:ext cx="762000" cy="381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zh-CN" altLang="en-US" smtClean="0"/>
          </a:p>
        </p:txBody>
      </p:sp>
      <p:sp>
        <p:nvSpPr>
          <p:cNvPr id="148" name="TextBox 147"/>
          <p:cNvSpPr txBox="1"/>
          <p:nvPr/>
        </p:nvSpPr>
        <p:spPr>
          <a:xfrm>
            <a:off x="1247776" y="2170212"/>
            <a:ext cx="838200" cy="307777"/>
          </a:xfrm>
          <a:prstGeom prst="rect">
            <a:avLst/>
          </a:prstGeom>
          <a:noFill/>
        </p:spPr>
        <p:txBody>
          <a:bodyPr wrap="square" rtlCol="0">
            <a:spAutoFit/>
          </a:bodyPr>
          <a:lstStyle/>
          <a:p>
            <a:pPr algn="ctr"/>
            <a:r>
              <a:rPr lang="en-US" altLang="zh-CN" sz="1400" dirty="0" smtClean="0">
                <a:solidFill>
                  <a:schemeClr val="tx1"/>
                </a:solidFill>
              </a:rPr>
              <a:t>AWGN</a:t>
            </a:r>
            <a:endParaRPr lang="zh-CN" altLang="en-US" sz="1400" dirty="0">
              <a:solidFill>
                <a:schemeClr val="tx1"/>
              </a:solidFill>
            </a:endParaRPr>
          </a:p>
        </p:txBody>
      </p:sp>
      <p:cxnSp>
        <p:nvCxnSpPr>
          <p:cNvPr id="150" name="直接箭头连接符 149"/>
          <p:cNvCxnSpPr/>
          <p:nvPr/>
        </p:nvCxnSpPr>
        <p:spPr bwMode="auto">
          <a:xfrm flipV="1">
            <a:off x="2057401" y="2317750"/>
            <a:ext cx="533400" cy="1"/>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153" name="TextBox 152"/>
          <p:cNvSpPr txBox="1"/>
          <p:nvPr/>
        </p:nvSpPr>
        <p:spPr>
          <a:xfrm>
            <a:off x="2103121" y="2022634"/>
            <a:ext cx="457200" cy="276999"/>
          </a:xfrm>
          <a:prstGeom prst="rect">
            <a:avLst/>
          </a:prstGeom>
          <a:noFill/>
        </p:spPr>
        <p:txBody>
          <a:bodyPr wrap="square" rtlCol="0">
            <a:spAutoFit/>
          </a:bodyPr>
          <a:lstStyle/>
          <a:p>
            <a:r>
              <a:rPr lang="en-US" altLang="zh-CN" sz="1200" i="1" dirty="0" smtClean="0">
                <a:solidFill>
                  <a:schemeClr val="bg2"/>
                </a:solidFill>
              </a:rPr>
              <a:t>time</a:t>
            </a:r>
            <a:endParaRPr lang="zh-CN" altLang="en-US" sz="1200" i="1" dirty="0">
              <a:solidFill>
                <a:schemeClr val="bg2"/>
              </a:solidFill>
            </a:endParaRPr>
          </a:p>
        </p:txBody>
      </p:sp>
      <p:sp>
        <p:nvSpPr>
          <p:cNvPr id="165" name="矩形 164"/>
          <p:cNvSpPr/>
          <p:nvPr/>
        </p:nvSpPr>
        <p:spPr bwMode="auto">
          <a:xfrm>
            <a:off x="2586450" y="2133600"/>
            <a:ext cx="504000" cy="381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zh-CN" altLang="en-US" smtClean="0"/>
          </a:p>
        </p:txBody>
      </p:sp>
      <p:sp>
        <p:nvSpPr>
          <p:cNvPr id="167" name="TextBox 166"/>
          <p:cNvSpPr txBox="1"/>
          <p:nvPr/>
        </p:nvSpPr>
        <p:spPr>
          <a:xfrm>
            <a:off x="2571750" y="2170212"/>
            <a:ext cx="533400" cy="307777"/>
          </a:xfrm>
          <a:prstGeom prst="rect">
            <a:avLst/>
          </a:prstGeom>
          <a:noFill/>
        </p:spPr>
        <p:txBody>
          <a:bodyPr wrap="square" rtlCol="0">
            <a:spAutoFit/>
          </a:bodyPr>
          <a:lstStyle/>
          <a:p>
            <a:pPr algn="ctr"/>
            <a:r>
              <a:rPr lang="en-US" altLang="zh-CN" sz="1400" dirty="0" smtClean="0">
                <a:solidFill>
                  <a:schemeClr val="tx1"/>
                </a:solidFill>
              </a:rPr>
              <a:t>FFT</a:t>
            </a:r>
            <a:endParaRPr lang="zh-CN" altLang="en-US" sz="1400" dirty="0">
              <a:solidFill>
                <a:schemeClr val="tx1"/>
              </a:solidFill>
            </a:endParaRPr>
          </a:p>
        </p:txBody>
      </p:sp>
      <p:grpSp>
        <p:nvGrpSpPr>
          <p:cNvPr id="203" name="组合 113"/>
          <p:cNvGrpSpPr/>
          <p:nvPr/>
        </p:nvGrpSpPr>
        <p:grpSpPr>
          <a:xfrm>
            <a:off x="3505201" y="2180100"/>
            <a:ext cx="288000" cy="288000"/>
            <a:chOff x="4343400" y="3276600"/>
            <a:chExt cx="252000" cy="252000"/>
          </a:xfrm>
        </p:grpSpPr>
        <p:sp>
          <p:nvSpPr>
            <p:cNvPr id="317" name="椭圆 316"/>
            <p:cNvSpPr/>
            <p:nvPr/>
          </p:nvSpPr>
          <p:spPr bwMode="auto">
            <a:xfrm>
              <a:off x="4343400" y="3276600"/>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cxnSp>
          <p:nvCxnSpPr>
            <p:cNvPr id="318" name="直接连接符 317"/>
            <p:cNvCxnSpPr>
              <a:stCxn id="317" idx="1"/>
              <a:endCxn id="317" idx="5"/>
            </p:cNvCxnSpPr>
            <p:nvPr/>
          </p:nvCxnSpPr>
          <p:spPr bwMode="auto">
            <a:xfrm>
              <a:off x="4380305" y="3313505"/>
              <a:ext cx="178190" cy="178190"/>
            </a:xfrm>
            <a:prstGeom prst="line">
              <a:avLst/>
            </a:prstGeom>
            <a:noFill/>
            <a:ln w="12700" cap="flat" cmpd="sng" algn="ctr">
              <a:solidFill>
                <a:schemeClr val="tx1"/>
              </a:solidFill>
              <a:prstDash val="solid"/>
              <a:round/>
              <a:headEnd type="none" w="med" len="med"/>
              <a:tailEnd type="none" w="med" len="med"/>
            </a:ln>
            <a:effectLst/>
          </p:spPr>
        </p:cxnSp>
        <p:cxnSp>
          <p:nvCxnSpPr>
            <p:cNvPr id="319" name="直接连接符 318"/>
            <p:cNvCxnSpPr>
              <a:stCxn id="317" idx="7"/>
              <a:endCxn id="317" idx="3"/>
            </p:cNvCxnSpPr>
            <p:nvPr/>
          </p:nvCxnSpPr>
          <p:spPr bwMode="auto">
            <a:xfrm flipH="1">
              <a:off x="4380305" y="3313505"/>
              <a:ext cx="178190" cy="178190"/>
            </a:xfrm>
            <a:prstGeom prst="line">
              <a:avLst/>
            </a:prstGeom>
            <a:noFill/>
            <a:ln w="12700" cap="flat" cmpd="sng" algn="ctr">
              <a:solidFill>
                <a:schemeClr val="tx1"/>
              </a:solidFill>
              <a:prstDash val="solid"/>
              <a:round/>
              <a:headEnd type="none" w="med" len="med"/>
              <a:tailEnd type="none" w="med" len="med"/>
            </a:ln>
            <a:effectLst/>
          </p:spPr>
        </p:cxnSp>
      </p:grpSp>
      <p:cxnSp>
        <p:nvCxnSpPr>
          <p:cNvPr id="326" name="直接箭头连接符 325"/>
          <p:cNvCxnSpPr/>
          <p:nvPr/>
        </p:nvCxnSpPr>
        <p:spPr bwMode="auto">
          <a:xfrm flipV="1">
            <a:off x="3098801" y="2324100"/>
            <a:ext cx="406400" cy="1"/>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328" name="矩形 327"/>
          <p:cNvSpPr/>
          <p:nvPr/>
        </p:nvSpPr>
        <p:spPr bwMode="auto">
          <a:xfrm>
            <a:off x="4205701" y="2133600"/>
            <a:ext cx="504000" cy="381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zh-CN" altLang="en-US" smtClean="0"/>
          </a:p>
        </p:txBody>
      </p:sp>
      <p:sp>
        <p:nvSpPr>
          <p:cNvPr id="329" name="TextBox 328"/>
          <p:cNvSpPr txBox="1"/>
          <p:nvPr/>
        </p:nvSpPr>
        <p:spPr>
          <a:xfrm>
            <a:off x="4123510" y="2170212"/>
            <a:ext cx="685800" cy="307777"/>
          </a:xfrm>
          <a:prstGeom prst="rect">
            <a:avLst/>
          </a:prstGeom>
          <a:noFill/>
        </p:spPr>
        <p:txBody>
          <a:bodyPr wrap="square" rtlCol="0">
            <a:spAutoFit/>
          </a:bodyPr>
          <a:lstStyle/>
          <a:p>
            <a:pPr algn="ctr"/>
            <a:r>
              <a:rPr lang="en-US" altLang="zh-CN" sz="1400" dirty="0" smtClean="0">
                <a:solidFill>
                  <a:schemeClr val="tx1"/>
                </a:solidFill>
              </a:rPr>
              <a:t>IFFT</a:t>
            </a:r>
            <a:endParaRPr lang="zh-CN" altLang="en-US" sz="1400" dirty="0">
              <a:solidFill>
                <a:schemeClr val="tx1"/>
              </a:solidFill>
            </a:endParaRPr>
          </a:p>
        </p:txBody>
      </p:sp>
      <p:cxnSp>
        <p:nvCxnSpPr>
          <p:cNvPr id="330" name="直接箭头连接符 329"/>
          <p:cNvCxnSpPr/>
          <p:nvPr/>
        </p:nvCxnSpPr>
        <p:spPr bwMode="auto">
          <a:xfrm flipV="1">
            <a:off x="3794125" y="2324100"/>
            <a:ext cx="406400" cy="1"/>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331" name="TextBox 330"/>
          <p:cNvSpPr txBox="1"/>
          <p:nvPr/>
        </p:nvSpPr>
        <p:spPr>
          <a:xfrm>
            <a:off x="3276601" y="1905000"/>
            <a:ext cx="533400" cy="276999"/>
          </a:xfrm>
          <a:prstGeom prst="rect">
            <a:avLst/>
          </a:prstGeom>
          <a:noFill/>
        </p:spPr>
        <p:txBody>
          <a:bodyPr wrap="square" rtlCol="0">
            <a:spAutoFit/>
          </a:bodyPr>
          <a:lstStyle/>
          <a:p>
            <a:r>
              <a:rPr lang="en-US" altLang="zh-CN" sz="1200" i="1" dirty="0" smtClean="0">
                <a:solidFill>
                  <a:schemeClr val="bg2"/>
                </a:solidFill>
              </a:rPr>
              <a:t>freq.</a:t>
            </a:r>
            <a:endParaRPr lang="zh-CN" altLang="en-US" sz="1200" i="1" dirty="0">
              <a:solidFill>
                <a:schemeClr val="bg2"/>
              </a:solidFill>
            </a:endParaRPr>
          </a:p>
        </p:txBody>
      </p:sp>
      <p:cxnSp>
        <p:nvCxnSpPr>
          <p:cNvPr id="332" name="肘形连接符 331"/>
          <p:cNvCxnSpPr>
            <a:stCxn id="121" idx="3"/>
            <a:endCxn id="317" idx="4"/>
          </p:cNvCxnSpPr>
          <p:nvPr/>
        </p:nvCxnSpPr>
        <p:spPr bwMode="auto">
          <a:xfrm flipV="1">
            <a:off x="2712721" y="2468100"/>
            <a:ext cx="936480" cy="1152360"/>
          </a:xfrm>
          <a:prstGeom prst="bentConnector2">
            <a:avLst/>
          </a:prstGeom>
          <a:solidFill>
            <a:srgbClr val="00B8FF"/>
          </a:solidFill>
          <a:ln w="12700" cap="flat" cmpd="sng" algn="ctr">
            <a:solidFill>
              <a:schemeClr val="tx1"/>
            </a:solidFill>
            <a:prstDash val="solid"/>
            <a:round/>
            <a:headEnd type="none" w="med" len="med"/>
            <a:tailEnd type="triangle" w="med" len="med"/>
          </a:ln>
          <a:effectLst/>
        </p:spPr>
      </p:cxnSp>
      <p:sp>
        <p:nvSpPr>
          <p:cNvPr id="342" name="TextBox 341"/>
          <p:cNvSpPr txBox="1"/>
          <p:nvPr/>
        </p:nvSpPr>
        <p:spPr>
          <a:xfrm>
            <a:off x="2895601" y="3319641"/>
            <a:ext cx="533400" cy="276999"/>
          </a:xfrm>
          <a:prstGeom prst="rect">
            <a:avLst/>
          </a:prstGeom>
          <a:noFill/>
        </p:spPr>
        <p:txBody>
          <a:bodyPr wrap="square" rtlCol="0">
            <a:spAutoFit/>
          </a:bodyPr>
          <a:lstStyle/>
          <a:p>
            <a:r>
              <a:rPr lang="en-US" altLang="zh-CN" sz="1200" i="1" dirty="0" smtClean="0">
                <a:solidFill>
                  <a:schemeClr val="bg2"/>
                </a:solidFill>
              </a:rPr>
              <a:t>freq.</a:t>
            </a:r>
            <a:endParaRPr lang="zh-CN" altLang="en-US" sz="1200" i="1" dirty="0">
              <a:solidFill>
                <a:schemeClr val="bg2"/>
              </a:solidFill>
            </a:endParaRPr>
          </a:p>
        </p:txBody>
      </p:sp>
      <p:cxnSp>
        <p:nvCxnSpPr>
          <p:cNvPr id="343" name="直接箭头连接符 342"/>
          <p:cNvCxnSpPr>
            <a:endCxn id="179" idx="2"/>
          </p:cNvCxnSpPr>
          <p:nvPr/>
        </p:nvCxnSpPr>
        <p:spPr bwMode="auto">
          <a:xfrm flipV="1">
            <a:off x="4709161" y="2324100"/>
            <a:ext cx="1067190" cy="2"/>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117" name="TextBox 116"/>
          <p:cNvSpPr txBox="1"/>
          <p:nvPr/>
        </p:nvSpPr>
        <p:spPr>
          <a:xfrm>
            <a:off x="2438401" y="2497182"/>
            <a:ext cx="838200" cy="261610"/>
          </a:xfrm>
          <a:prstGeom prst="rect">
            <a:avLst/>
          </a:prstGeom>
          <a:noFill/>
        </p:spPr>
        <p:txBody>
          <a:bodyPr wrap="square" rtlCol="0">
            <a:spAutoFit/>
          </a:bodyPr>
          <a:lstStyle/>
          <a:p>
            <a:pPr algn="ctr"/>
            <a:r>
              <a:rPr lang="en-US" altLang="zh-CN" sz="1100" dirty="0" smtClean="0">
                <a:solidFill>
                  <a:schemeClr val="tx1"/>
                </a:solidFill>
              </a:rPr>
              <a:t>(N-point)</a:t>
            </a:r>
            <a:endParaRPr lang="zh-CN" altLang="en-US" sz="1100" dirty="0">
              <a:solidFill>
                <a:schemeClr val="tx1"/>
              </a:solidFill>
            </a:endParaRPr>
          </a:p>
        </p:txBody>
      </p:sp>
      <p:cxnSp>
        <p:nvCxnSpPr>
          <p:cNvPr id="64" name="直接箭头连接符 63"/>
          <p:cNvCxnSpPr/>
          <p:nvPr/>
        </p:nvCxnSpPr>
        <p:spPr bwMode="auto">
          <a:xfrm>
            <a:off x="960121" y="3970020"/>
            <a:ext cx="1524000" cy="0"/>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cxnSp>
        <p:nvCxnSpPr>
          <p:cNvPr id="68" name="直接箭头连接符 67"/>
          <p:cNvCxnSpPr/>
          <p:nvPr/>
        </p:nvCxnSpPr>
        <p:spPr bwMode="auto">
          <a:xfrm flipV="1">
            <a:off x="1112521" y="3055620"/>
            <a:ext cx="0" cy="1143000"/>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cxnSp>
        <p:nvCxnSpPr>
          <p:cNvPr id="108" name="直接连接符 107"/>
          <p:cNvCxnSpPr/>
          <p:nvPr/>
        </p:nvCxnSpPr>
        <p:spPr bwMode="auto">
          <a:xfrm>
            <a:off x="1112521" y="3360420"/>
            <a:ext cx="304800" cy="0"/>
          </a:xfrm>
          <a:prstGeom prst="line">
            <a:avLst/>
          </a:prstGeom>
          <a:solidFill>
            <a:srgbClr val="00B8FF"/>
          </a:solidFill>
          <a:ln w="19050" cap="flat" cmpd="sng" algn="ctr">
            <a:solidFill>
              <a:srgbClr val="0000FF"/>
            </a:solidFill>
            <a:prstDash val="solid"/>
            <a:round/>
            <a:headEnd type="none" w="med" len="med"/>
            <a:tailEnd type="none" w="med" len="med"/>
          </a:ln>
          <a:effectLst/>
        </p:spPr>
      </p:cxnSp>
      <p:cxnSp>
        <p:nvCxnSpPr>
          <p:cNvPr id="110" name="直接连接符 109"/>
          <p:cNvCxnSpPr/>
          <p:nvPr/>
        </p:nvCxnSpPr>
        <p:spPr bwMode="auto">
          <a:xfrm>
            <a:off x="1417321" y="3360420"/>
            <a:ext cx="685800" cy="609600"/>
          </a:xfrm>
          <a:prstGeom prst="line">
            <a:avLst/>
          </a:prstGeom>
          <a:solidFill>
            <a:srgbClr val="00B8FF"/>
          </a:solidFill>
          <a:ln w="19050" cap="flat" cmpd="sng" algn="ctr">
            <a:solidFill>
              <a:srgbClr val="0000FF"/>
            </a:solidFill>
            <a:prstDash val="solid"/>
            <a:round/>
            <a:headEnd type="none" w="med" len="med"/>
            <a:tailEnd type="none" w="med" len="med"/>
          </a:ln>
          <a:effectLst/>
        </p:spPr>
      </p:cxnSp>
      <p:cxnSp>
        <p:nvCxnSpPr>
          <p:cNvPr id="113" name="直接连接符 112"/>
          <p:cNvCxnSpPr/>
          <p:nvPr/>
        </p:nvCxnSpPr>
        <p:spPr bwMode="auto">
          <a:xfrm>
            <a:off x="1984532" y="3848100"/>
            <a:ext cx="381000" cy="0"/>
          </a:xfrm>
          <a:prstGeom prst="line">
            <a:avLst/>
          </a:prstGeom>
          <a:solidFill>
            <a:srgbClr val="00B8FF"/>
          </a:solidFill>
          <a:ln w="19050" cap="flat" cmpd="sng" algn="ctr">
            <a:solidFill>
              <a:srgbClr val="FF0000"/>
            </a:solidFill>
            <a:prstDash val="sysDot"/>
            <a:round/>
            <a:headEnd type="none" w="med" len="med"/>
            <a:tailEnd type="none" w="med" len="med"/>
          </a:ln>
          <a:effectLst/>
        </p:spPr>
      </p:cxnSp>
      <p:cxnSp>
        <p:nvCxnSpPr>
          <p:cNvPr id="115" name="直接连接符 114"/>
          <p:cNvCxnSpPr/>
          <p:nvPr/>
        </p:nvCxnSpPr>
        <p:spPr bwMode="auto">
          <a:xfrm flipH="1">
            <a:off x="1120141" y="3848100"/>
            <a:ext cx="792000" cy="0"/>
          </a:xfrm>
          <a:prstGeom prst="line">
            <a:avLst/>
          </a:prstGeom>
          <a:solidFill>
            <a:srgbClr val="00B8FF"/>
          </a:solidFill>
          <a:ln w="9525" cap="flat" cmpd="sng" algn="ctr">
            <a:solidFill>
              <a:schemeClr val="tx1"/>
            </a:solidFill>
            <a:prstDash val="dashDot"/>
            <a:round/>
            <a:headEnd type="none" w="med" len="med"/>
            <a:tailEnd type="none" w="med" len="med"/>
          </a:ln>
          <a:effectLst/>
        </p:spPr>
      </p:cxnSp>
      <p:sp>
        <p:nvSpPr>
          <p:cNvPr id="116" name="TextBox 115"/>
          <p:cNvSpPr txBox="1"/>
          <p:nvPr/>
        </p:nvSpPr>
        <p:spPr>
          <a:xfrm>
            <a:off x="1112521" y="2939145"/>
            <a:ext cx="533400" cy="261610"/>
          </a:xfrm>
          <a:prstGeom prst="rect">
            <a:avLst/>
          </a:prstGeom>
          <a:noFill/>
        </p:spPr>
        <p:txBody>
          <a:bodyPr wrap="square" rtlCol="0">
            <a:spAutoFit/>
          </a:bodyPr>
          <a:lstStyle/>
          <a:p>
            <a:r>
              <a:rPr lang="en-US" altLang="zh-CN" sz="1100" dirty="0" smtClean="0">
                <a:solidFill>
                  <a:schemeClr val="tx1"/>
                </a:solidFill>
              </a:rPr>
              <a:t>PSD</a:t>
            </a:r>
            <a:endParaRPr lang="zh-CN" altLang="en-US" sz="1100" dirty="0">
              <a:solidFill>
                <a:schemeClr val="tx1"/>
              </a:solidFill>
            </a:endParaRPr>
          </a:p>
        </p:txBody>
      </p:sp>
      <p:sp>
        <p:nvSpPr>
          <p:cNvPr id="118" name="TextBox 117"/>
          <p:cNvSpPr txBox="1"/>
          <p:nvPr/>
        </p:nvSpPr>
        <p:spPr>
          <a:xfrm>
            <a:off x="1283971" y="3970020"/>
            <a:ext cx="304800" cy="261610"/>
          </a:xfrm>
          <a:prstGeom prst="rect">
            <a:avLst/>
          </a:prstGeom>
          <a:noFill/>
        </p:spPr>
        <p:txBody>
          <a:bodyPr wrap="square" rtlCol="0">
            <a:spAutoFit/>
          </a:bodyPr>
          <a:lstStyle/>
          <a:p>
            <a:r>
              <a:rPr lang="en-US" altLang="zh-CN" sz="1100" i="1" dirty="0" smtClean="0">
                <a:solidFill>
                  <a:schemeClr val="tx1"/>
                </a:solidFill>
              </a:rPr>
              <a:t>f</a:t>
            </a:r>
            <a:r>
              <a:rPr lang="en-US" altLang="zh-CN" sz="1100" i="1" baseline="-25000" dirty="0" smtClean="0">
                <a:solidFill>
                  <a:schemeClr val="tx1"/>
                </a:solidFill>
              </a:rPr>
              <a:t>p</a:t>
            </a:r>
            <a:endParaRPr lang="zh-CN" altLang="en-US" sz="1100" i="1" baseline="-25000" dirty="0">
              <a:solidFill>
                <a:schemeClr val="tx1"/>
              </a:solidFill>
            </a:endParaRPr>
          </a:p>
        </p:txBody>
      </p:sp>
      <p:sp>
        <p:nvSpPr>
          <p:cNvPr id="119" name="TextBox 118"/>
          <p:cNvSpPr txBox="1"/>
          <p:nvPr/>
        </p:nvSpPr>
        <p:spPr>
          <a:xfrm>
            <a:off x="1811021" y="3970020"/>
            <a:ext cx="304800" cy="261610"/>
          </a:xfrm>
          <a:prstGeom prst="rect">
            <a:avLst/>
          </a:prstGeom>
          <a:noFill/>
        </p:spPr>
        <p:txBody>
          <a:bodyPr wrap="square" rtlCol="0">
            <a:spAutoFit/>
          </a:bodyPr>
          <a:lstStyle/>
          <a:p>
            <a:r>
              <a:rPr lang="en-US" altLang="zh-CN" sz="1100" i="1" dirty="0" smtClean="0">
                <a:solidFill>
                  <a:schemeClr val="tx1"/>
                </a:solidFill>
              </a:rPr>
              <a:t>f</a:t>
            </a:r>
            <a:r>
              <a:rPr lang="en-US" altLang="zh-CN" sz="1100" i="1" baseline="-25000" dirty="0" smtClean="0">
                <a:solidFill>
                  <a:schemeClr val="tx1"/>
                </a:solidFill>
              </a:rPr>
              <a:t>z</a:t>
            </a:r>
            <a:endParaRPr lang="zh-CN" altLang="en-US" sz="1100" i="1" baseline="-25000" dirty="0">
              <a:solidFill>
                <a:schemeClr val="tx1"/>
              </a:solidFill>
            </a:endParaRPr>
          </a:p>
        </p:txBody>
      </p:sp>
      <p:sp>
        <p:nvSpPr>
          <p:cNvPr id="120" name="TextBox 119"/>
          <p:cNvSpPr txBox="1"/>
          <p:nvPr/>
        </p:nvSpPr>
        <p:spPr>
          <a:xfrm>
            <a:off x="807721" y="3665220"/>
            <a:ext cx="304800" cy="261610"/>
          </a:xfrm>
          <a:prstGeom prst="rect">
            <a:avLst/>
          </a:prstGeom>
          <a:noFill/>
        </p:spPr>
        <p:txBody>
          <a:bodyPr wrap="square" rtlCol="0">
            <a:spAutoFit/>
          </a:bodyPr>
          <a:lstStyle/>
          <a:p>
            <a:r>
              <a:rPr lang="en-US" altLang="zh-CN" sz="1100" i="1" dirty="0" smtClean="0">
                <a:solidFill>
                  <a:schemeClr val="tx1"/>
                </a:solidFill>
              </a:rPr>
              <a:t>p</a:t>
            </a:r>
            <a:r>
              <a:rPr lang="en-US" altLang="zh-CN" sz="1100" i="1" baseline="-25000" dirty="0" smtClean="0">
                <a:solidFill>
                  <a:schemeClr val="tx1"/>
                </a:solidFill>
              </a:rPr>
              <a:t>0</a:t>
            </a:r>
            <a:endParaRPr lang="zh-CN" altLang="en-US" sz="1100" i="1" baseline="-25000" dirty="0">
              <a:solidFill>
                <a:schemeClr val="tx1"/>
              </a:solidFill>
            </a:endParaRPr>
          </a:p>
        </p:txBody>
      </p:sp>
      <p:sp>
        <p:nvSpPr>
          <p:cNvPr id="121" name="矩形 120"/>
          <p:cNvSpPr/>
          <p:nvPr/>
        </p:nvSpPr>
        <p:spPr bwMode="auto">
          <a:xfrm>
            <a:off x="731521" y="2918460"/>
            <a:ext cx="1981200" cy="1404000"/>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174" name="组合 113"/>
          <p:cNvGrpSpPr/>
          <p:nvPr/>
        </p:nvGrpSpPr>
        <p:grpSpPr>
          <a:xfrm>
            <a:off x="5776351" y="2180100"/>
            <a:ext cx="288000" cy="288000"/>
            <a:chOff x="4343400" y="3276600"/>
            <a:chExt cx="252000" cy="252000"/>
          </a:xfrm>
        </p:grpSpPr>
        <p:sp>
          <p:nvSpPr>
            <p:cNvPr id="179" name="椭圆 178"/>
            <p:cNvSpPr/>
            <p:nvPr/>
          </p:nvSpPr>
          <p:spPr bwMode="auto">
            <a:xfrm>
              <a:off x="4343400" y="3276600"/>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cxnSp>
          <p:nvCxnSpPr>
            <p:cNvPr id="180" name="直接连接符 179"/>
            <p:cNvCxnSpPr>
              <a:stCxn id="179" idx="2"/>
              <a:endCxn id="179" idx="6"/>
            </p:cNvCxnSpPr>
            <p:nvPr/>
          </p:nvCxnSpPr>
          <p:spPr bwMode="auto">
            <a:xfrm>
              <a:off x="4343400" y="3402600"/>
              <a:ext cx="252000" cy="0"/>
            </a:xfrm>
            <a:prstGeom prst="line">
              <a:avLst/>
            </a:prstGeom>
            <a:noFill/>
            <a:ln w="12700" cap="flat" cmpd="sng" algn="ctr">
              <a:solidFill>
                <a:schemeClr val="tx1"/>
              </a:solidFill>
              <a:prstDash val="solid"/>
              <a:round/>
              <a:headEnd type="none" w="med" len="med"/>
              <a:tailEnd type="none" w="med" len="med"/>
            </a:ln>
            <a:effectLst/>
          </p:spPr>
        </p:cxnSp>
        <p:cxnSp>
          <p:nvCxnSpPr>
            <p:cNvPr id="181" name="直接连接符 180"/>
            <p:cNvCxnSpPr>
              <a:stCxn id="179" idx="0"/>
              <a:endCxn id="179" idx="4"/>
            </p:cNvCxnSpPr>
            <p:nvPr/>
          </p:nvCxnSpPr>
          <p:spPr bwMode="auto">
            <a:xfrm>
              <a:off x="4469400" y="3276600"/>
              <a:ext cx="0" cy="252000"/>
            </a:xfrm>
            <a:prstGeom prst="line">
              <a:avLst/>
            </a:prstGeom>
            <a:noFill/>
            <a:ln w="12700" cap="flat" cmpd="sng" algn="ctr">
              <a:solidFill>
                <a:schemeClr val="tx1"/>
              </a:solidFill>
              <a:prstDash val="solid"/>
              <a:round/>
              <a:headEnd type="none" w="med" len="med"/>
              <a:tailEnd type="none" w="med" len="med"/>
            </a:ln>
            <a:effectLst/>
          </p:spPr>
        </p:cxnSp>
      </p:grpSp>
      <p:sp>
        <p:nvSpPr>
          <p:cNvPr id="187" name="TextBox 186"/>
          <p:cNvSpPr txBox="1"/>
          <p:nvPr/>
        </p:nvSpPr>
        <p:spPr>
          <a:xfrm>
            <a:off x="609600" y="4343400"/>
            <a:ext cx="3124200" cy="461665"/>
          </a:xfrm>
          <a:prstGeom prst="rect">
            <a:avLst/>
          </a:prstGeom>
          <a:noFill/>
        </p:spPr>
        <p:txBody>
          <a:bodyPr wrap="square" rtlCol="0">
            <a:spAutoFit/>
          </a:bodyPr>
          <a:lstStyle/>
          <a:p>
            <a:r>
              <a:rPr lang="en-US" altLang="zh-CN" sz="1200" b="1" i="1" dirty="0" smtClean="0">
                <a:solidFill>
                  <a:schemeClr val="tx1"/>
                </a:solidFill>
                <a:latin typeface="Calibri" pitchFamily="34" charset="0"/>
                <a:cs typeface="Calibri" pitchFamily="34" charset="0"/>
              </a:rPr>
              <a:t>11ad Phase-noise characteristics</a:t>
            </a:r>
          </a:p>
          <a:p>
            <a:r>
              <a:rPr lang="en-US" altLang="zh-CN" sz="1200" dirty="0" smtClean="0">
                <a:solidFill>
                  <a:schemeClr val="tx1"/>
                </a:solidFill>
                <a:latin typeface="Calibri" pitchFamily="34" charset="0"/>
                <a:cs typeface="Calibri" pitchFamily="34" charset="0"/>
              </a:rPr>
              <a:t>(red: original ;    blue : omit background noise)</a:t>
            </a:r>
            <a:endParaRPr lang="zh-CN" altLang="en-US" sz="1200" dirty="0">
              <a:solidFill>
                <a:schemeClr val="tx1"/>
              </a:solidFill>
              <a:latin typeface="Calibri" pitchFamily="34" charset="0"/>
              <a:cs typeface="Calibri" pitchFamily="34" charset="0"/>
            </a:endParaRPr>
          </a:p>
        </p:txBody>
      </p:sp>
      <p:sp>
        <p:nvSpPr>
          <p:cNvPr id="188" name="TextBox 187"/>
          <p:cNvSpPr txBox="1"/>
          <p:nvPr/>
        </p:nvSpPr>
        <p:spPr>
          <a:xfrm>
            <a:off x="4038601" y="2523146"/>
            <a:ext cx="838200" cy="261610"/>
          </a:xfrm>
          <a:prstGeom prst="rect">
            <a:avLst/>
          </a:prstGeom>
          <a:noFill/>
        </p:spPr>
        <p:txBody>
          <a:bodyPr wrap="square" rtlCol="0">
            <a:spAutoFit/>
          </a:bodyPr>
          <a:lstStyle/>
          <a:p>
            <a:pPr algn="ctr"/>
            <a:r>
              <a:rPr lang="en-US" altLang="zh-CN" sz="1100" dirty="0" smtClean="0">
                <a:solidFill>
                  <a:schemeClr val="tx1"/>
                </a:solidFill>
              </a:rPr>
              <a:t>(N-point)</a:t>
            </a:r>
            <a:endParaRPr lang="zh-CN" altLang="en-US" sz="1100" dirty="0">
              <a:solidFill>
                <a:schemeClr val="tx1"/>
              </a:solidFill>
            </a:endParaRPr>
          </a:p>
        </p:txBody>
      </p:sp>
      <p:sp>
        <p:nvSpPr>
          <p:cNvPr id="189" name="TextBox 188"/>
          <p:cNvSpPr txBox="1"/>
          <p:nvPr/>
        </p:nvSpPr>
        <p:spPr>
          <a:xfrm>
            <a:off x="5131039" y="2057400"/>
            <a:ext cx="457200" cy="276999"/>
          </a:xfrm>
          <a:prstGeom prst="rect">
            <a:avLst/>
          </a:prstGeom>
          <a:noFill/>
        </p:spPr>
        <p:txBody>
          <a:bodyPr wrap="square" rtlCol="0">
            <a:spAutoFit/>
          </a:bodyPr>
          <a:lstStyle/>
          <a:p>
            <a:r>
              <a:rPr lang="en-US" altLang="zh-CN" sz="1200" i="1" dirty="0" smtClean="0">
                <a:solidFill>
                  <a:schemeClr val="bg2"/>
                </a:solidFill>
              </a:rPr>
              <a:t>time</a:t>
            </a:r>
            <a:endParaRPr lang="zh-CN" altLang="en-US" sz="1200" i="1" dirty="0">
              <a:solidFill>
                <a:schemeClr val="bg2"/>
              </a:solidFill>
            </a:endParaRPr>
          </a:p>
        </p:txBody>
      </p:sp>
      <p:grpSp>
        <p:nvGrpSpPr>
          <p:cNvPr id="193" name="组合 192"/>
          <p:cNvGrpSpPr/>
          <p:nvPr/>
        </p:nvGrpSpPr>
        <p:grpSpPr>
          <a:xfrm>
            <a:off x="5491164" y="2793273"/>
            <a:ext cx="838200" cy="381000"/>
            <a:chOff x="4953000" y="2935188"/>
            <a:chExt cx="838200" cy="381000"/>
          </a:xfrm>
        </p:grpSpPr>
        <p:sp>
          <p:nvSpPr>
            <p:cNvPr id="191" name="矩形 190"/>
            <p:cNvSpPr/>
            <p:nvPr/>
          </p:nvSpPr>
          <p:spPr bwMode="auto">
            <a:xfrm>
              <a:off x="5000625" y="2935188"/>
              <a:ext cx="762000" cy="381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zh-CN" altLang="en-US" smtClean="0"/>
            </a:p>
          </p:txBody>
        </p:sp>
        <p:sp>
          <p:nvSpPr>
            <p:cNvPr id="192" name="TextBox 191"/>
            <p:cNvSpPr txBox="1"/>
            <p:nvPr/>
          </p:nvSpPr>
          <p:spPr>
            <a:xfrm>
              <a:off x="4953000" y="2971800"/>
              <a:ext cx="838200" cy="307777"/>
            </a:xfrm>
            <a:prstGeom prst="rect">
              <a:avLst/>
            </a:prstGeom>
            <a:noFill/>
          </p:spPr>
          <p:txBody>
            <a:bodyPr wrap="square" rtlCol="0">
              <a:spAutoFit/>
            </a:bodyPr>
            <a:lstStyle/>
            <a:p>
              <a:pPr algn="ctr"/>
              <a:r>
                <a:rPr lang="en-US" altLang="zh-CN" sz="1400" dirty="0" smtClean="0">
                  <a:solidFill>
                    <a:schemeClr val="tx1"/>
                  </a:solidFill>
                </a:rPr>
                <a:t>WGN</a:t>
              </a:r>
              <a:r>
                <a:rPr lang="en-US" altLang="zh-CN" sz="1400" baseline="-25000" dirty="0" smtClean="0">
                  <a:solidFill>
                    <a:schemeClr val="tx1"/>
                  </a:solidFill>
                </a:rPr>
                <a:t>1</a:t>
              </a:r>
              <a:endParaRPr lang="zh-CN" altLang="en-US" sz="1400" baseline="-25000" dirty="0">
                <a:solidFill>
                  <a:schemeClr val="tx1"/>
                </a:solidFill>
              </a:endParaRPr>
            </a:p>
          </p:txBody>
        </p:sp>
      </p:grpSp>
      <p:cxnSp>
        <p:nvCxnSpPr>
          <p:cNvPr id="249" name="形状 248"/>
          <p:cNvCxnSpPr>
            <a:endCxn id="278" idx="2"/>
          </p:cNvCxnSpPr>
          <p:nvPr/>
        </p:nvCxnSpPr>
        <p:spPr bwMode="auto">
          <a:xfrm rot="16200000" flipH="1">
            <a:off x="4756027" y="2559177"/>
            <a:ext cx="1245326" cy="775173"/>
          </a:xfrm>
          <a:prstGeom prst="bentConnector2">
            <a:avLst/>
          </a:prstGeom>
          <a:solidFill>
            <a:srgbClr val="00B8FF"/>
          </a:solidFill>
          <a:ln w="12700" cap="flat" cmpd="sng" algn="ctr">
            <a:solidFill>
              <a:schemeClr val="tx1"/>
            </a:solidFill>
            <a:prstDash val="solid"/>
            <a:round/>
            <a:headEnd type="oval" w="med" len="med"/>
            <a:tailEnd type="triangle" w="med" len="med"/>
          </a:ln>
          <a:effectLst/>
        </p:spPr>
      </p:cxnSp>
      <p:cxnSp>
        <p:nvCxnSpPr>
          <p:cNvPr id="269" name="直接箭头连接符 268"/>
          <p:cNvCxnSpPr>
            <a:stCxn id="191" idx="0"/>
            <a:endCxn id="179" idx="4"/>
          </p:cNvCxnSpPr>
          <p:nvPr/>
        </p:nvCxnSpPr>
        <p:spPr bwMode="auto">
          <a:xfrm flipV="1">
            <a:off x="5919789" y="2468100"/>
            <a:ext cx="562" cy="325173"/>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cxnSp>
        <p:nvCxnSpPr>
          <p:cNvPr id="273" name="直接箭头连接符 272"/>
          <p:cNvCxnSpPr/>
          <p:nvPr/>
        </p:nvCxnSpPr>
        <p:spPr bwMode="auto">
          <a:xfrm>
            <a:off x="6055123" y="2324102"/>
            <a:ext cx="650478"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276" name="TextBox 275"/>
          <p:cNvSpPr txBox="1"/>
          <p:nvPr/>
        </p:nvSpPr>
        <p:spPr>
          <a:xfrm>
            <a:off x="6781801" y="2133600"/>
            <a:ext cx="1600200" cy="276999"/>
          </a:xfrm>
          <a:prstGeom prst="rect">
            <a:avLst/>
          </a:prstGeom>
          <a:noFill/>
        </p:spPr>
        <p:txBody>
          <a:bodyPr wrap="square" rtlCol="0">
            <a:spAutoFit/>
          </a:bodyPr>
          <a:lstStyle/>
          <a:p>
            <a:r>
              <a:rPr lang="en-US" altLang="zh-CN" sz="1200" b="1" dirty="0" smtClean="0">
                <a:solidFill>
                  <a:schemeClr val="tx1"/>
                </a:solidFill>
                <a:latin typeface="Times New Roman" pitchFamily="18" charset="0"/>
                <a:cs typeface="Times New Roman" pitchFamily="18" charset="0"/>
              </a:rPr>
              <a:t>Phase-noise @ path 1</a:t>
            </a:r>
            <a:endParaRPr lang="zh-CN" altLang="en-US" sz="1200" b="1" dirty="0">
              <a:solidFill>
                <a:schemeClr val="tx1"/>
              </a:solidFill>
              <a:latin typeface="Times New Roman" pitchFamily="18" charset="0"/>
              <a:cs typeface="Times New Roman" pitchFamily="18" charset="0"/>
            </a:endParaRPr>
          </a:p>
        </p:txBody>
      </p:sp>
      <p:grpSp>
        <p:nvGrpSpPr>
          <p:cNvPr id="277" name="组合 113"/>
          <p:cNvGrpSpPr/>
          <p:nvPr/>
        </p:nvGrpSpPr>
        <p:grpSpPr>
          <a:xfrm>
            <a:off x="5766277" y="3425427"/>
            <a:ext cx="288000" cy="288000"/>
            <a:chOff x="4343400" y="3276600"/>
            <a:chExt cx="252000" cy="252000"/>
          </a:xfrm>
        </p:grpSpPr>
        <p:sp>
          <p:nvSpPr>
            <p:cNvPr id="278" name="椭圆 277"/>
            <p:cNvSpPr/>
            <p:nvPr/>
          </p:nvSpPr>
          <p:spPr bwMode="auto">
            <a:xfrm>
              <a:off x="4343400" y="3276600"/>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cxnSp>
          <p:nvCxnSpPr>
            <p:cNvPr id="279" name="直接连接符 278"/>
            <p:cNvCxnSpPr>
              <a:stCxn id="278" idx="2"/>
              <a:endCxn id="278" idx="6"/>
            </p:cNvCxnSpPr>
            <p:nvPr/>
          </p:nvCxnSpPr>
          <p:spPr bwMode="auto">
            <a:xfrm>
              <a:off x="4343400" y="3402600"/>
              <a:ext cx="252000" cy="0"/>
            </a:xfrm>
            <a:prstGeom prst="line">
              <a:avLst/>
            </a:prstGeom>
            <a:noFill/>
            <a:ln w="12700" cap="flat" cmpd="sng" algn="ctr">
              <a:solidFill>
                <a:schemeClr val="tx1"/>
              </a:solidFill>
              <a:prstDash val="solid"/>
              <a:round/>
              <a:headEnd type="none" w="med" len="med"/>
              <a:tailEnd type="none" w="med" len="med"/>
            </a:ln>
            <a:effectLst/>
          </p:spPr>
        </p:cxnSp>
        <p:cxnSp>
          <p:nvCxnSpPr>
            <p:cNvPr id="280" name="直接连接符 279"/>
            <p:cNvCxnSpPr>
              <a:stCxn id="278" idx="0"/>
              <a:endCxn id="278" idx="4"/>
            </p:cNvCxnSpPr>
            <p:nvPr/>
          </p:nvCxnSpPr>
          <p:spPr bwMode="auto">
            <a:xfrm>
              <a:off x="4469400" y="3276600"/>
              <a:ext cx="0" cy="252000"/>
            </a:xfrm>
            <a:prstGeom prst="line">
              <a:avLst/>
            </a:prstGeom>
            <a:noFill/>
            <a:ln w="12700" cap="flat" cmpd="sng" algn="ctr">
              <a:solidFill>
                <a:schemeClr val="tx1"/>
              </a:solidFill>
              <a:prstDash val="solid"/>
              <a:round/>
              <a:headEnd type="none" w="med" len="med"/>
              <a:tailEnd type="none" w="med" len="med"/>
            </a:ln>
            <a:effectLst/>
          </p:spPr>
        </p:cxnSp>
      </p:grpSp>
      <p:grpSp>
        <p:nvGrpSpPr>
          <p:cNvPr id="281" name="组合 280"/>
          <p:cNvGrpSpPr/>
          <p:nvPr/>
        </p:nvGrpSpPr>
        <p:grpSpPr>
          <a:xfrm>
            <a:off x="5481090" y="4038600"/>
            <a:ext cx="838200" cy="381000"/>
            <a:chOff x="4953000" y="2935188"/>
            <a:chExt cx="838200" cy="381000"/>
          </a:xfrm>
        </p:grpSpPr>
        <p:sp>
          <p:nvSpPr>
            <p:cNvPr id="282" name="矩形 281"/>
            <p:cNvSpPr/>
            <p:nvPr/>
          </p:nvSpPr>
          <p:spPr bwMode="auto">
            <a:xfrm>
              <a:off x="5000625" y="2935188"/>
              <a:ext cx="762000" cy="381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zh-CN" altLang="en-US" smtClean="0"/>
            </a:p>
          </p:txBody>
        </p:sp>
        <p:sp>
          <p:nvSpPr>
            <p:cNvPr id="283" name="TextBox 282"/>
            <p:cNvSpPr txBox="1"/>
            <p:nvPr/>
          </p:nvSpPr>
          <p:spPr>
            <a:xfrm>
              <a:off x="4953000" y="2971800"/>
              <a:ext cx="838200" cy="307777"/>
            </a:xfrm>
            <a:prstGeom prst="rect">
              <a:avLst/>
            </a:prstGeom>
            <a:noFill/>
          </p:spPr>
          <p:txBody>
            <a:bodyPr wrap="square" rtlCol="0">
              <a:spAutoFit/>
            </a:bodyPr>
            <a:lstStyle/>
            <a:p>
              <a:pPr algn="ctr"/>
              <a:r>
                <a:rPr lang="en-US" altLang="zh-CN" sz="1400" dirty="0" smtClean="0">
                  <a:solidFill>
                    <a:schemeClr val="tx1"/>
                  </a:solidFill>
                </a:rPr>
                <a:t>WGN</a:t>
              </a:r>
              <a:r>
                <a:rPr lang="en-US" altLang="zh-CN" sz="1400" baseline="-25000" dirty="0" smtClean="0">
                  <a:solidFill>
                    <a:schemeClr val="tx1"/>
                  </a:solidFill>
                </a:rPr>
                <a:t>2</a:t>
              </a:r>
              <a:endParaRPr lang="zh-CN" altLang="en-US" sz="1400" baseline="-25000" dirty="0">
                <a:solidFill>
                  <a:schemeClr val="tx1"/>
                </a:solidFill>
              </a:endParaRPr>
            </a:p>
          </p:txBody>
        </p:sp>
      </p:grpSp>
      <p:cxnSp>
        <p:nvCxnSpPr>
          <p:cNvPr id="284" name="直接箭头连接符 283"/>
          <p:cNvCxnSpPr>
            <a:stCxn id="282" idx="0"/>
            <a:endCxn id="278" idx="4"/>
          </p:cNvCxnSpPr>
          <p:nvPr/>
        </p:nvCxnSpPr>
        <p:spPr bwMode="auto">
          <a:xfrm flipV="1">
            <a:off x="5909715" y="3713427"/>
            <a:ext cx="562" cy="325173"/>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cxnSp>
        <p:nvCxnSpPr>
          <p:cNvPr id="285" name="直接箭头连接符 284"/>
          <p:cNvCxnSpPr/>
          <p:nvPr/>
        </p:nvCxnSpPr>
        <p:spPr bwMode="auto">
          <a:xfrm>
            <a:off x="6045049" y="3569429"/>
            <a:ext cx="650478"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286" name="TextBox 285"/>
          <p:cNvSpPr txBox="1"/>
          <p:nvPr/>
        </p:nvSpPr>
        <p:spPr>
          <a:xfrm>
            <a:off x="6773969" y="3348513"/>
            <a:ext cx="1600200" cy="276999"/>
          </a:xfrm>
          <a:prstGeom prst="rect">
            <a:avLst/>
          </a:prstGeom>
          <a:noFill/>
        </p:spPr>
        <p:txBody>
          <a:bodyPr wrap="square" rtlCol="0">
            <a:spAutoFit/>
          </a:bodyPr>
          <a:lstStyle/>
          <a:p>
            <a:r>
              <a:rPr lang="en-US" altLang="zh-CN" sz="1200" b="1" dirty="0" smtClean="0">
                <a:solidFill>
                  <a:schemeClr val="tx1"/>
                </a:solidFill>
                <a:latin typeface="Times New Roman" pitchFamily="18" charset="0"/>
                <a:cs typeface="Times New Roman" pitchFamily="18" charset="0"/>
              </a:rPr>
              <a:t>Phase-noise @ path 2</a:t>
            </a:r>
            <a:endParaRPr lang="zh-CN" altLang="en-US" sz="1200" b="1" dirty="0">
              <a:solidFill>
                <a:schemeClr val="tx1"/>
              </a:solidFill>
              <a:latin typeface="Times New Roman" pitchFamily="18" charset="0"/>
              <a:cs typeface="Times New Roman" pitchFamily="18" charset="0"/>
            </a:endParaRPr>
          </a:p>
        </p:txBody>
      </p:sp>
      <p:grpSp>
        <p:nvGrpSpPr>
          <p:cNvPr id="514" name="组合 113"/>
          <p:cNvGrpSpPr/>
          <p:nvPr/>
        </p:nvGrpSpPr>
        <p:grpSpPr>
          <a:xfrm>
            <a:off x="5762626" y="4800600"/>
            <a:ext cx="288000" cy="288000"/>
            <a:chOff x="4343400" y="3276600"/>
            <a:chExt cx="252000" cy="252000"/>
          </a:xfrm>
        </p:grpSpPr>
        <p:sp>
          <p:nvSpPr>
            <p:cNvPr id="515" name="椭圆 514"/>
            <p:cNvSpPr/>
            <p:nvPr/>
          </p:nvSpPr>
          <p:spPr bwMode="auto">
            <a:xfrm>
              <a:off x="4343400" y="3276600"/>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cxnSp>
          <p:nvCxnSpPr>
            <p:cNvPr id="516" name="直接连接符 515"/>
            <p:cNvCxnSpPr>
              <a:stCxn id="515" idx="2"/>
              <a:endCxn id="515" idx="6"/>
            </p:cNvCxnSpPr>
            <p:nvPr/>
          </p:nvCxnSpPr>
          <p:spPr bwMode="auto">
            <a:xfrm>
              <a:off x="4343400" y="3402600"/>
              <a:ext cx="252000" cy="0"/>
            </a:xfrm>
            <a:prstGeom prst="line">
              <a:avLst/>
            </a:prstGeom>
            <a:noFill/>
            <a:ln w="12700" cap="flat" cmpd="sng" algn="ctr">
              <a:solidFill>
                <a:schemeClr val="tx1"/>
              </a:solidFill>
              <a:prstDash val="solid"/>
              <a:round/>
              <a:headEnd type="none" w="med" len="med"/>
              <a:tailEnd type="none" w="med" len="med"/>
            </a:ln>
            <a:effectLst/>
          </p:spPr>
        </p:cxnSp>
        <p:cxnSp>
          <p:nvCxnSpPr>
            <p:cNvPr id="517" name="直接连接符 516"/>
            <p:cNvCxnSpPr>
              <a:stCxn id="515" idx="0"/>
              <a:endCxn id="515" idx="4"/>
            </p:cNvCxnSpPr>
            <p:nvPr/>
          </p:nvCxnSpPr>
          <p:spPr bwMode="auto">
            <a:xfrm>
              <a:off x="4469400" y="3276600"/>
              <a:ext cx="0" cy="252000"/>
            </a:xfrm>
            <a:prstGeom prst="line">
              <a:avLst/>
            </a:prstGeom>
            <a:noFill/>
            <a:ln w="12700" cap="flat" cmpd="sng" algn="ctr">
              <a:solidFill>
                <a:schemeClr val="tx1"/>
              </a:solidFill>
              <a:prstDash val="solid"/>
              <a:round/>
              <a:headEnd type="none" w="med" len="med"/>
              <a:tailEnd type="none" w="med" len="med"/>
            </a:ln>
            <a:effectLst/>
          </p:spPr>
        </p:cxnSp>
      </p:grpSp>
      <p:grpSp>
        <p:nvGrpSpPr>
          <p:cNvPr id="518" name="组合 517"/>
          <p:cNvGrpSpPr/>
          <p:nvPr/>
        </p:nvGrpSpPr>
        <p:grpSpPr>
          <a:xfrm>
            <a:off x="5477439" y="5413773"/>
            <a:ext cx="838200" cy="381000"/>
            <a:chOff x="4953000" y="2935188"/>
            <a:chExt cx="838200" cy="381000"/>
          </a:xfrm>
        </p:grpSpPr>
        <p:sp>
          <p:nvSpPr>
            <p:cNvPr id="519" name="矩形 518"/>
            <p:cNvSpPr/>
            <p:nvPr/>
          </p:nvSpPr>
          <p:spPr bwMode="auto">
            <a:xfrm>
              <a:off x="5000625" y="2935188"/>
              <a:ext cx="762000" cy="381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zh-CN" altLang="en-US" smtClean="0"/>
            </a:p>
          </p:txBody>
        </p:sp>
        <p:sp>
          <p:nvSpPr>
            <p:cNvPr id="520" name="TextBox 519"/>
            <p:cNvSpPr txBox="1"/>
            <p:nvPr/>
          </p:nvSpPr>
          <p:spPr>
            <a:xfrm>
              <a:off x="4953000" y="2971800"/>
              <a:ext cx="838200" cy="307777"/>
            </a:xfrm>
            <a:prstGeom prst="rect">
              <a:avLst/>
            </a:prstGeom>
            <a:noFill/>
          </p:spPr>
          <p:txBody>
            <a:bodyPr wrap="square" rtlCol="0">
              <a:spAutoFit/>
            </a:bodyPr>
            <a:lstStyle/>
            <a:p>
              <a:pPr algn="ctr"/>
              <a:r>
                <a:rPr lang="en-US" altLang="zh-CN" sz="1400" dirty="0" smtClean="0">
                  <a:solidFill>
                    <a:schemeClr val="tx1"/>
                  </a:solidFill>
                </a:rPr>
                <a:t>WGN</a:t>
              </a:r>
              <a:r>
                <a:rPr lang="en-US" altLang="zh-CN" sz="1400" baseline="-25000" dirty="0" smtClean="0">
                  <a:solidFill>
                    <a:schemeClr val="tx1"/>
                  </a:solidFill>
                </a:rPr>
                <a:t>M</a:t>
              </a:r>
              <a:endParaRPr lang="zh-CN" altLang="en-US" sz="1400" baseline="-25000" dirty="0">
                <a:solidFill>
                  <a:schemeClr val="tx1"/>
                </a:solidFill>
              </a:endParaRPr>
            </a:p>
          </p:txBody>
        </p:sp>
      </p:grpSp>
      <p:cxnSp>
        <p:nvCxnSpPr>
          <p:cNvPr id="521" name="直接箭头连接符 520"/>
          <p:cNvCxnSpPr>
            <a:stCxn id="519" idx="0"/>
            <a:endCxn id="515" idx="4"/>
          </p:cNvCxnSpPr>
          <p:nvPr/>
        </p:nvCxnSpPr>
        <p:spPr bwMode="auto">
          <a:xfrm flipV="1">
            <a:off x="5906064" y="5088600"/>
            <a:ext cx="562" cy="325173"/>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cxnSp>
        <p:nvCxnSpPr>
          <p:cNvPr id="522" name="直接箭头连接符 521"/>
          <p:cNvCxnSpPr/>
          <p:nvPr/>
        </p:nvCxnSpPr>
        <p:spPr bwMode="auto">
          <a:xfrm>
            <a:off x="6041398" y="4944602"/>
            <a:ext cx="650478"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523" name="TextBox 522"/>
          <p:cNvSpPr txBox="1"/>
          <p:nvPr/>
        </p:nvSpPr>
        <p:spPr>
          <a:xfrm>
            <a:off x="6770317" y="4723686"/>
            <a:ext cx="1764083" cy="276999"/>
          </a:xfrm>
          <a:prstGeom prst="rect">
            <a:avLst/>
          </a:prstGeom>
          <a:noFill/>
        </p:spPr>
        <p:txBody>
          <a:bodyPr wrap="square" rtlCol="0">
            <a:spAutoFit/>
          </a:bodyPr>
          <a:lstStyle/>
          <a:p>
            <a:r>
              <a:rPr lang="en-US" altLang="zh-CN" sz="1200" b="1" dirty="0" smtClean="0">
                <a:solidFill>
                  <a:schemeClr val="tx1"/>
                </a:solidFill>
                <a:latin typeface="Times New Roman" pitchFamily="18" charset="0"/>
                <a:cs typeface="Times New Roman" pitchFamily="18" charset="0"/>
              </a:rPr>
              <a:t>Phase-noise @ path M</a:t>
            </a:r>
            <a:endParaRPr lang="zh-CN" altLang="en-US" sz="1200" b="1" dirty="0">
              <a:solidFill>
                <a:schemeClr val="tx1"/>
              </a:solidFill>
              <a:latin typeface="Times New Roman" pitchFamily="18" charset="0"/>
              <a:cs typeface="Times New Roman" pitchFamily="18" charset="0"/>
            </a:endParaRPr>
          </a:p>
        </p:txBody>
      </p:sp>
      <p:cxnSp>
        <p:nvCxnSpPr>
          <p:cNvPr id="524" name="形状 523"/>
          <p:cNvCxnSpPr/>
          <p:nvPr/>
        </p:nvCxnSpPr>
        <p:spPr bwMode="auto">
          <a:xfrm rot="16200000" flipH="1">
            <a:off x="4686718" y="3877237"/>
            <a:ext cx="1369549" cy="765176"/>
          </a:xfrm>
          <a:prstGeom prst="bentConnector2">
            <a:avLst/>
          </a:prstGeom>
          <a:solidFill>
            <a:srgbClr val="00B8FF"/>
          </a:solidFill>
          <a:ln w="12700" cap="flat" cmpd="sng" algn="ctr">
            <a:solidFill>
              <a:schemeClr val="tx1"/>
            </a:solidFill>
            <a:prstDash val="solid"/>
            <a:round/>
            <a:headEnd type="oval" w="med" len="med"/>
            <a:tailEnd type="triangle" w="med" len="med"/>
          </a:ln>
          <a:effectLst/>
        </p:spPr>
      </p:cxnSp>
      <p:sp>
        <p:nvSpPr>
          <p:cNvPr id="513" name="TextBox 512"/>
          <p:cNvSpPr txBox="1"/>
          <p:nvPr/>
        </p:nvSpPr>
        <p:spPr>
          <a:xfrm rot="16200000">
            <a:off x="4740036" y="4231974"/>
            <a:ext cx="368841" cy="400110"/>
          </a:xfrm>
          <a:prstGeom prst="rect">
            <a:avLst/>
          </a:prstGeom>
          <a:solidFill>
            <a:schemeClr val="bg1"/>
          </a:solidFill>
        </p:spPr>
        <p:txBody>
          <a:bodyPr wrap="square" rtlCol="0">
            <a:spAutoFit/>
          </a:bodyPr>
          <a:lstStyle/>
          <a:p>
            <a:pPr algn="ctr"/>
            <a:r>
              <a:rPr lang="en-US" altLang="zh-CN" sz="2000" b="1" dirty="0" smtClean="0">
                <a:solidFill>
                  <a:schemeClr val="tx1"/>
                </a:solidFill>
              </a:rPr>
              <a:t>…</a:t>
            </a:r>
            <a:endParaRPr lang="zh-CN" altLang="en-US" sz="2000" b="1" dirty="0">
              <a:solidFill>
                <a:schemeClr val="tx1"/>
              </a:solidFill>
            </a:endParaRPr>
          </a:p>
        </p:txBody>
      </p:sp>
      <p:sp>
        <p:nvSpPr>
          <p:cNvPr id="527" name="矩形 526"/>
          <p:cNvSpPr/>
          <p:nvPr/>
        </p:nvSpPr>
        <p:spPr>
          <a:xfrm>
            <a:off x="457200" y="5890796"/>
            <a:ext cx="8229600" cy="338554"/>
          </a:xfrm>
          <a:prstGeom prst="rect">
            <a:avLst/>
          </a:prstGeom>
        </p:spPr>
        <p:txBody>
          <a:bodyPr wrap="square">
            <a:spAutoFit/>
          </a:bodyPr>
          <a:lstStyle/>
          <a:p>
            <a:pPr marL="777600" lvl="3" indent="-284400" eaLnBrk="1" hangingPunct="1">
              <a:spcBef>
                <a:spcPts val="500"/>
              </a:spcBef>
              <a:buFont typeface="Times New Roman" pitchFamily="18" charset="0"/>
              <a:buChar char="‒"/>
            </a:pPr>
            <a:r>
              <a:rPr lang="en-US" altLang="zh-CN" sz="1600" kern="0" dirty="0" smtClean="0">
                <a:solidFill>
                  <a:srgbClr val="000000"/>
                </a:solidFill>
                <a:ea typeface="宋体" charset="-122"/>
              </a:rPr>
              <a:t>In the figure above, WGN</a:t>
            </a:r>
            <a:r>
              <a:rPr lang="en-US" altLang="zh-CN" sz="1600" kern="0" baseline="-25000" dirty="0" smtClean="0">
                <a:solidFill>
                  <a:srgbClr val="000000"/>
                </a:solidFill>
                <a:ea typeface="宋体" charset="-122"/>
              </a:rPr>
              <a:t>i</a:t>
            </a:r>
            <a:r>
              <a:rPr lang="en-US" altLang="zh-CN" sz="1600" kern="0" dirty="0" smtClean="0">
                <a:solidFill>
                  <a:srgbClr val="000000"/>
                </a:solidFill>
                <a:ea typeface="宋体" charset="-122"/>
              </a:rPr>
              <a:t> is the independent white noise with PSD p</a:t>
            </a:r>
            <a:r>
              <a:rPr lang="en-US" altLang="zh-CN" sz="1600" kern="0" baseline="-25000" dirty="0" smtClean="0">
                <a:solidFill>
                  <a:srgbClr val="000000"/>
                </a:solidFill>
                <a:ea typeface="宋体" charset="-122"/>
              </a:rPr>
              <a:t>0</a:t>
            </a:r>
            <a:r>
              <a:rPr lang="en-US" altLang="zh-CN" sz="1600" kern="0" dirty="0" smtClean="0">
                <a:solidFill>
                  <a:srgbClr val="000000"/>
                </a:solidFill>
                <a:ea typeface="宋体" charset="-122"/>
              </a:rPr>
              <a:t> = </a:t>
            </a:r>
            <a:r>
              <a:rPr lang="en-US" altLang="zh-CN" sz="1600" kern="0" dirty="0" smtClean="0">
                <a:solidFill>
                  <a:srgbClr val="000000"/>
                </a:solidFill>
                <a:latin typeface="Symbol" pitchFamily="18" charset="2"/>
                <a:ea typeface="宋体" charset="-122"/>
              </a:rPr>
              <a:t>- </a:t>
            </a:r>
            <a:r>
              <a:rPr lang="en-US" altLang="zh-CN" sz="1600" kern="0" dirty="0" smtClean="0">
                <a:solidFill>
                  <a:srgbClr val="000000"/>
                </a:solidFill>
                <a:ea typeface="宋体" charset="-122"/>
              </a:rPr>
              <a:t>130 dBc/Hz</a:t>
            </a:r>
          </a:p>
        </p:txBody>
      </p:sp>
      <p:cxnSp>
        <p:nvCxnSpPr>
          <p:cNvPr id="76" name="直接连接符 75"/>
          <p:cNvCxnSpPr/>
          <p:nvPr/>
        </p:nvCxnSpPr>
        <p:spPr bwMode="auto">
          <a:xfrm>
            <a:off x="1119187" y="3343282"/>
            <a:ext cx="304800" cy="0"/>
          </a:xfrm>
          <a:prstGeom prst="line">
            <a:avLst/>
          </a:prstGeom>
          <a:solidFill>
            <a:srgbClr val="00B8FF"/>
          </a:solidFill>
          <a:ln w="19050" cap="flat" cmpd="sng" algn="ctr">
            <a:solidFill>
              <a:srgbClr val="FF0000"/>
            </a:solidFill>
            <a:prstDash val="sysDot"/>
            <a:round/>
            <a:headEnd type="none" w="med" len="med"/>
            <a:tailEnd type="none" w="med" len="med"/>
          </a:ln>
          <a:effectLst/>
        </p:spPr>
      </p:cxnSp>
      <p:cxnSp>
        <p:nvCxnSpPr>
          <p:cNvPr id="98" name="直接连接符 97"/>
          <p:cNvCxnSpPr/>
          <p:nvPr/>
        </p:nvCxnSpPr>
        <p:spPr bwMode="auto">
          <a:xfrm>
            <a:off x="1426363" y="3343276"/>
            <a:ext cx="576000" cy="504000"/>
          </a:xfrm>
          <a:prstGeom prst="line">
            <a:avLst/>
          </a:prstGeom>
          <a:solidFill>
            <a:srgbClr val="00B8FF"/>
          </a:solidFill>
          <a:ln w="19050" cap="flat" cmpd="sng" algn="ctr">
            <a:solidFill>
              <a:srgbClr val="FF0000"/>
            </a:solidFill>
            <a:prstDash val="sysDot"/>
            <a:round/>
            <a:headEnd type="none" w="med" len="med"/>
            <a:tailEnd type="none" w="med" len="med"/>
          </a:ln>
          <a:effectLst/>
        </p:spPr>
      </p:cxnSp>
      <p:sp>
        <p:nvSpPr>
          <p:cNvPr id="75" name="Date Placeholder 3"/>
          <p:cNvSpPr txBox="1">
            <a:spLocks/>
          </p:cNvSpPr>
          <p:nvPr/>
        </p:nvSpPr>
        <p:spPr bwMode="auto">
          <a:xfrm>
            <a:off x="685800" y="304800"/>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Mar. 2016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12</a:t>
            </a:fld>
            <a:endParaRPr lang="en-GB" dirty="0"/>
          </a:p>
        </p:txBody>
      </p:sp>
      <p:sp>
        <p:nvSpPr>
          <p:cNvPr id="5" name="Rectangle 2"/>
          <p:cNvSpPr>
            <a:spLocks noGrp="1" noChangeArrowheads="1"/>
          </p:cNvSpPr>
          <p:nvPr>
            <p:ph type="title"/>
          </p:nvPr>
        </p:nvSpPr>
        <p:spPr>
          <a:xfrm>
            <a:off x="685800" y="685800"/>
            <a:ext cx="7772400" cy="1066800"/>
          </a:xfrm>
        </p:spPr>
        <p:txBody>
          <a:bodyPr/>
          <a:lstStyle/>
          <a:p>
            <a:pPr eaLnBrk="1" hangingPunct="1"/>
            <a:r>
              <a:rPr lang="en-US" altLang="zh-CN" dirty="0" smtClean="0">
                <a:ea typeface="宋体" charset="-122"/>
              </a:rPr>
              <a:t>Summary</a:t>
            </a:r>
          </a:p>
        </p:txBody>
      </p:sp>
      <p:sp>
        <p:nvSpPr>
          <p:cNvPr id="9" name="Rectangle 3"/>
          <p:cNvSpPr>
            <a:spLocks noGrp="1" noChangeArrowheads="1"/>
          </p:cNvSpPr>
          <p:nvPr>
            <p:ph idx="1"/>
          </p:nvPr>
        </p:nvSpPr>
        <p:spPr>
          <a:xfrm>
            <a:off x="684000" y="1676400"/>
            <a:ext cx="7776000" cy="4800600"/>
          </a:xfrm>
        </p:spPr>
        <p:txBody>
          <a:bodyPr/>
          <a:lstStyle/>
          <a:p>
            <a:pPr>
              <a:buFont typeface="Arial" pitchFamily="34" charset="0"/>
              <a:buChar char="•"/>
            </a:pPr>
            <a:r>
              <a:rPr lang="en-US" altLang="zh-CN" sz="2000" b="0" dirty="0" smtClean="0">
                <a:ea typeface="宋体" charset="-122"/>
              </a:rPr>
              <a:t>New use cases and features in 802.11ay suggest new requirements on PN modeling.</a:t>
            </a:r>
          </a:p>
          <a:p>
            <a:pPr>
              <a:buFont typeface="Arial" pitchFamily="34" charset="0"/>
              <a:buChar char="•"/>
            </a:pPr>
            <a:r>
              <a:rPr lang="en-US" altLang="zh-CN" sz="2000" b="0" dirty="0" smtClean="0">
                <a:ea typeface="宋体" charset="-122"/>
              </a:rPr>
              <a:t>For better performance evaluations, in this submission, possible multiple LOs structures are presented.</a:t>
            </a:r>
          </a:p>
          <a:p>
            <a:pPr>
              <a:buFont typeface="Arial" pitchFamily="34" charset="0"/>
              <a:buChar char="•"/>
            </a:pPr>
            <a:r>
              <a:rPr lang="en-US" altLang="zh-CN" sz="2000" b="0" dirty="0" smtClean="0">
                <a:ea typeface="宋体" charset="-122"/>
              </a:rPr>
              <a:t>Partially coherent common LO structure is suggested for 802.11ay, and a complementary PN model is proposed accordingly .</a:t>
            </a:r>
          </a:p>
          <a:p>
            <a:pPr>
              <a:buFont typeface="Arial" pitchFamily="34" charset="0"/>
              <a:buChar char="•"/>
            </a:pPr>
            <a:endParaRPr lang="en-US" altLang="zh-CN" sz="2000" b="0" dirty="0" smtClean="0">
              <a:ea typeface="宋体" charset="-122"/>
            </a:endParaRPr>
          </a:p>
        </p:txBody>
      </p:sp>
      <p:sp>
        <p:nvSpPr>
          <p:cNvPr id="10" name="Date Placeholder 3"/>
          <p:cNvSpPr txBox="1">
            <a:spLocks/>
          </p:cNvSpPr>
          <p:nvPr/>
        </p:nvSpPr>
        <p:spPr bwMode="auto">
          <a:xfrm>
            <a:off x="685800" y="304800"/>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Mar. 2016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13</a:t>
            </a:fld>
            <a:endParaRPr lang="en-GB" dirty="0"/>
          </a:p>
        </p:txBody>
      </p:sp>
      <p:sp>
        <p:nvSpPr>
          <p:cNvPr id="5" name="Rectangle 2"/>
          <p:cNvSpPr>
            <a:spLocks noGrp="1" noChangeArrowheads="1"/>
          </p:cNvSpPr>
          <p:nvPr>
            <p:ph type="title"/>
          </p:nvPr>
        </p:nvSpPr>
        <p:spPr>
          <a:xfrm>
            <a:off x="685800" y="685800"/>
            <a:ext cx="7772400" cy="1066800"/>
          </a:xfrm>
        </p:spPr>
        <p:txBody>
          <a:bodyPr/>
          <a:lstStyle/>
          <a:p>
            <a:r>
              <a:rPr lang="en-US" altLang="zh-CN" dirty="0" smtClean="0">
                <a:ea typeface="宋体" charset="-122"/>
              </a:rPr>
              <a:t>Backup: the relationship between the proposed model and 11ad PN model</a:t>
            </a:r>
          </a:p>
        </p:txBody>
      </p:sp>
      <p:grpSp>
        <p:nvGrpSpPr>
          <p:cNvPr id="2" name="组合 246"/>
          <p:cNvGrpSpPr/>
          <p:nvPr/>
        </p:nvGrpSpPr>
        <p:grpSpPr>
          <a:xfrm>
            <a:off x="5220876" y="2057897"/>
            <a:ext cx="3770724" cy="2971303"/>
            <a:chOff x="171254" y="3400463"/>
            <a:chExt cx="3770724" cy="2971303"/>
          </a:xfrm>
        </p:grpSpPr>
        <p:cxnSp>
          <p:nvCxnSpPr>
            <p:cNvPr id="27" name="形状 26"/>
            <p:cNvCxnSpPr>
              <a:endCxn id="223" idx="1"/>
            </p:cNvCxnSpPr>
            <p:nvPr/>
          </p:nvCxnSpPr>
          <p:spPr bwMode="auto">
            <a:xfrm rot="16200000" flipH="1">
              <a:off x="1223621" y="4281631"/>
              <a:ext cx="801076" cy="256882"/>
            </a:xfrm>
            <a:prstGeom prst="bentConnector2">
              <a:avLst/>
            </a:prstGeom>
            <a:solidFill>
              <a:srgbClr val="00B8FF"/>
            </a:solidFill>
            <a:ln w="12700" cap="flat" cmpd="sng" algn="ctr">
              <a:solidFill>
                <a:schemeClr val="tx1"/>
              </a:solidFill>
              <a:prstDash val="solid"/>
              <a:round/>
              <a:headEnd type="oval" w="med" len="med"/>
              <a:tailEnd type="triangle" w="med" len="med"/>
            </a:ln>
            <a:effectLst/>
          </p:spPr>
        </p:cxnSp>
        <p:grpSp>
          <p:nvGrpSpPr>
            <p:cNvPr id="3" name="组合 107"/>
            <p:cNvGrpSpPr/>
            <p:nvPr/>
          </p:nvGrpSpPr>
          <p:grpSpPr>
            <a:xfrm>
              <a:off x="990600" y="3865638"/>
              <a:ext cx="288000" cy="288000"/>
              <a:chOff x="2514594" y="2843741"/>
              <a:chExt cx="252000" cy="252000"/>
            </a:xfrm>
          </p:grpSpPr>
          <p:sp>
            <p:nvSpPr>
              <p:cNvPr id="155" name="椭圆 154"/>
              <p:cNvSpPr/>
              <p:nvPr/>
            </p:nvSpPr>
            <p:spPr bwMode="auto">
              <a:xfrm>
                <a:off x="2514594" y="2843741"/>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sp>
            <p:nvSpPr>
              <p:cNvPr id="156" name="任意多边形 155"/>
              <p:cNvSpPr/>
              <p:nvPr/>
            </p:nvSpPr>
            <p:spPr bwMode="auto">
              <a:xfrm>
                <a:off x="2545080" y="2916343"/>
                <a:ext cx="180000" cy="108000"/>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157" name="TextBox 156"/>
            <p:cNvSpPr txBox="1"/>
            <p:nvPr/>
          </p:nvSpPr>
          <p:spPr>
            <a:xfrm>
              <a:off x="685800" y="4183380"/>
              <a:ext cx="838200" cy="246221"/>
            </a:xfrm>
            <a:prstGeom prst="rect">
              <a:avLst/>
            </a:prstGeom>
            <a:noFill/>
          </p:spPr>
          <p:txBody>
            <a:bodyPr wrap="square" rtlCol="0">
              <a:spAutoFit/>
            </a:bodyPr>
            <a:lstStyle/>
            <a:p>
              <a:r>
                <a:rPr lang="en-US" altLang="zh-CN" sz="1000" dirty="0" smtClean="0">
                  <a:solidFill>
                    <a:schemeClr val="tx1"/>
                  </a:solidFill>
                </a:rPr>
                <a:t>Shared LO</a:t>
              </a:r>
              <a:r>
                <a:rPr lang="en-US" altLang="zh-CN" sz="1000" baseline="-25000" dirty="0" smtClean="0">
                  <a:solidFill>
                    <a:schemeClr val="tx1"/>
                  </a:solidFill>
                </a:rPr>
                <a:t>0</a:t>
              </a:r>
              <a:endParaRPr lang="zh-CN" altLang="en-US" sz="1000" baseline="-25000" dirty="0">
                <a:solidFill>
                  <a:schemeClr val="tx1"/>
                </a:solidFill>
              </a:endParaRPr>
            </a:p>
          </p:txBody>
        </p:sp>
        <p:cxnSp>
          <p:nvCxnSpPr>
            <p:cNvPr id="159" name="直接箭头连接符 158"/>
            <p:cNvCxnSpPr/>
            <p:nvPr/>
          </p:nvCxnSpPr>
          <p:spPr bwMode="auto">
            <a:xfrm>
              <a:off x="609600" y="4009638"/>
              <a:ext cx="381000"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162" name="TextBox 161"/>
            <p:cNvSpPr txBox="1"/>
            <p:nvPr/>
          </p:nvSpPr>
          <p:spPr>
            <a:xfrm>
              <a:off x="171254" y="3629063"/>
              <a:ext cx="762000" cy="400110"/>
            </a:xfrm>
            <a:prstGeom prst="rect">
              <a:avLst/>
            </a:prstGeom>
            <a:noFill/>
          </p:spPr>
          <p:txBody>
            <a:bodyPr wrap="square" rtlCol="0">
              <a:spAutoFit/>
            </a:bodyPr>
            <a:lstStyle/>
            <a:p>
              <a:r>
                <a:rPr lang="en-US" altLang="zh-CN" sz="1000" dirty="0" smtClean="0">
                  <a:solidFill>
                    <a:schemeClr val="tx1"/>
                  </a:solidFill>
                </a:rPr>
                <a:t>Ref. Oscillator</a:t>
              </a:r>
              <a:endParaRPr lang="zh-CN" altLang="en-US" sz="1000" dirty="0">
                <a:solidFill>
                  <a:schemeClr val="tx1"/>
                </a:solidFill>
              </a:endParaRPr>
            </a:p>
          </p:txBody>
        </p:sp>
        <p:cxnSp>
          <p:nvCxnSpPr>
            <p:cNvPr id="166" name="直接箭头连接符 165"/>
            <p:cNvCxnSpPr/>
            <p:nvPr/>
          </p:nvCxnSpPr>
          <p:spPr bwMode="auto">
            <a:xfrm>
              <a:off x="1278600" y="4009638"/>
              <a:ext cx="474000"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170" name="TextBox 169"/>
            <p:cNvSpPr txBox="1"/>
            <p:nvPr/>
          </p:nvSpPr>
          <p:spPr>
            <a:xfrm>
              <a:off x="1600200" y="3400463"/>
              <a:ext cx="762000" cy="400110"/>
            </a:xfrm>
            <a:prstGeom prst="rect">
              <a:avLst/>
            </a:prstGeom>
            <a:noFill/>
          </p:spPr>
          <p:txBody>
            <a:bodyPr wrap="square" rtlCol="0">
              <a:spAutoFit/>
            </a:bodyPr>
            <a:lstStyle/>
            <a:p>
              <a:r>
                <a:rPr lang="en-US" altLang="zh-CN" sz="1000" dirty="0" smtClean="0">
                  <a:solidFill>
                    <a:schemeClr val="tx1"/>
                  </a:solidFill>
                </a:rPr>
                <a:t>Ideal Freq. Multiplier</a:t>
              </a:r>
              <a:endParaRPr lang="zh-CN" altLang="en-US" sz="1000" dirty="0">
                <a:solidFill>
                  <a:schemeClr val="tx1"/>
                </a:solidFill>
              </a:endParaRPr>
            </a:p>
          </p:txBody>
        </p:sp>
        <p:grpSp>
          <p:nvGrpSpPr>
            <p:cNvPr id="4" name="组合 210"/>
            <p:cNvGrpSpPr/>
            <p:nvPr/>
          </p:nvGrpSpPr>
          <p:grpSpPr>
            <a:xfrm>
              <a:off x="1752600" y="3685401"/>
              <a:ext cx="2189378" cy="885366"/>
              <a:chOff x="1752600" y="3685401"/>
              <a:chExt cx="2189378" cy="885366"/>
            </a:xfrm>
          </p:grpSpPr>
          <p:sp>
            <p:nvSpPr>
              <p:cNvPr id="71" name="TextBox 70"/>
              <p:cNvSpPr txBox="1"/>
              <p:nvPr/>
            </p:nvSpPr>
            <p:spPr>
              <a:xfrm>
                <a:off x="3332378" y="3685401"/>
                <a:ext cx="609600" cy="276999"/>
              </a:xfrm>
              <a:prstGeom prst="rect">
                <a:avLst/>
              </a:prstGeom>
              <a:noFill/>
            </p:spPr>
            <p:txBody>
              <a:bodyPr wrap="square" rtlCol="0">
                <a:spAutoFit/>
              </a:bodyPr>
              <a:lstStyle/>
              <a:p>
                <a:r>
                  <a:rPr lang="en-US" altLang="zh-CN" sz="1200" dirty="0" smtClean="0">
                    <a:solidFill>
                      <a:schemeClr val="tx1"/>
                    </a:solidFill>
                  </a:rPr>
                  <a:t>LO</a:t>
                </a:r>
                <a:r>
                  <a:rPr lang="en-US" altLang="zh-CN" sz="1200" baseline="-25000" dirty="0" smtClean="0">
                    <a:solidFill>
                      <a:schemeClr val="tx1"/>
                    </a:solidFill>
                  </a:rPr>
                  <a:t> 1</a:t>
                </a:r>
                <a:endParaRPr lang="zh-CN" altLang="en-US" sz="1200" baseline="-25000" dirty="0">
                  <a:solidFill>
                    <a:schemeClr val="tx1"/>
                  </a:solidFill>
                </a:endParaRPr>
              </a:p>
            </p:txBody>
          </p:sp>
          <p:grpSp>
            <p:nvGrpSpPr>
              <p:cNvPr id="9" name="组合 164"/>
              <p:cNvGrpSpPr/>
              <p:nvPr/>
            </p:nvGrpSpPr>
            <p:grpSpPr>
              <a:xfrm>
                <a:off x="1752600" y="3829638"/>
                <a:ext cx="398996" cy="360000"/>
                <a:chOff x="1752600" y="3886200"/>
                <a:chExt cx="398996" cy="360000"/>
              </a:xfrm>
            </p:grpSpPr>
            <p:sp>
              <p:nvSpPr>
                <p:cNvPr id="163" name="矩形 162"/>
                <p:cNvSpPr/>
                <p:nvPr/>
              </p:nvSpPr>
              <p:spPr bwMode="auto">
                <a:xfrm>
                  <a:off x="1752600" y="3886200"/>
                  <a:ext cx="381000" cy="360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4" name="TextBox 163"/>
                <p:cNvSpPr txBox="1"/>
                <p:nvPr/>
              </p:nvSpPr>
              <p:spPr>
                <a:xfrm>
                  <a:off x="1771650" y="3939242"/>
                  <a:ext cx="379946" cy="253916"/>
                </a:xfrm>
                <a:prstGeom prst="rect">
                  <a:avLst/>
                </a:prstGeom>
                <a:noFill/>
              </p:spPr>
              <p:txBody>
                <a:bodyPr wrap="square" rtlCol="0">
                  <a:spAutoFit/>
                </a:bodyPr>
                <a:lstStyle/>
                <a:p>
                  <a:r>
                    <a:rPr lang="en-US" altLang="zh-CN" sz="1050" dirty="0" smtClean="0">
                      <a:solidFill>
                        <a:schemeClr val="tx1"/>
                      </a:solidFill>
                    </a:rPr>
                    <a:t>x N</a:t>
                  </a:r>
                  <a:endParaRPr lang="zh-CN" altLang="en-US" sz="1050" dirty="0">
                    <a:solidFill>
                      <a:schemeClr val="tx1"/>
                    </a:solidFill>
                  </a:endParaRPr>
                </a:p>
              </p:txBody>
            </p:sp>
          </p:grpSp>
          <p:grpSp>
            <p:nvGrpSpPr>
              <p:cNvPr id="10" name="组合 113"/>
              <p:cNvGrpSpPr/>
              <p:nvPr/>
            </p:nvGrpSpPr>
            <p:grpSpPr>
              <a:xfrm>
                <a:off x="2657474" y="3901638"/>
                <a:ext cx="216000" cy="216000"/>
                <a:chOff x="4343400" y="3276600"/>
                <a:chExt cx="252000" cy="252000"/>
              </a:xfrm>
            </p:grpSpPr>
            <p:sp>
              <p:nvSpPr>
                <p:cNvPr id="172" name="椭圆 171"/>
                <p:cNvSpPr/>
                <p:nvPr/>
              </p:nvSpPr>
              <p:spPr bwMode="auto">
                <a:xfrm>
                  <a:off x="4343400" y="3276600"/>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cxnSp>
              <p:nvCxnSpPr>
                <p:cNvPr id="173" name="直接连接符 172"/>
                <p:cNvCxnSpPr>
                  <a:stCxn id="172" idx="2"/>
                  <a:endCxn id="172" idx="6"/>
                </p:cNvCxnSpPr>
                <p:nvPr/>
              </p:nvCxnSpPr>
              <p:spPr bwMode="auto">
                <a:xfrm>
                  <a:off x="4343400" y="3402600"/>
                  <a:ext cx="252000" cy="0"/>
                </a:xfrm>
                <a:prstGeom prst="line">
                  <a:avLst/>
                </a:prstGeom>
                <a:noFill/>
                <a:ln w="12700" cap="flat" cmpd="sng" algn="ctr">
                  <a:solidFill>
                    <a:schemeClr val="tx1"/>
                  </a:solidFill>
                  <a:prstDash val="solid"/>
                  <a:round/>
                  <a:headEnd type="none" w="med" len="med"/>
                  <a:tailEnd type="none" w="med" len="med"/>
                </a:ln>
                <a:effectLst/>
              </p:spPr>
            </p:cxnSp>
            <p:cxnSp>
              <p:nvCxnSpPr>
                <p:cNvPr id="174" name="直接连接符 173"/>
                <p:cNvCxnSpPr>
                  <a:stCxn id="172" idx="0"/>
                  <a:endCxn id="172" idx="4"/>
                </p:cNvCxnSpPr>
                <p:nvPr/>
              </p:nvCxnSpPr>
              <p:spPr bwMode="auto">
                <a:xfrm>
                  <a:off x="4469400" y="3276600"/>
                  <a:ext cx="0" cy="252000"/>
                </a:xfrm>
                <a:prstGeom prst="line">
                  <a:avLst/>
                </a:prstGeom>
                <a:noFill/>
                <a:ln w="12700" cap="flat" cmpd="sng" algn="ctr">
                  <a:solidFill>
                    <a:schemeClr val="tx1"/>
                  </a:solidFill>
                  <a:prstDash val="solid"/>
                  <a:round/>
                  <a:headEnd type="none" w="med" len="med"/>
                  <a:tailEnd type="none" w="med" len="med"/>
                </a:ln>
                <a:effectLst/>
              </p:spPr>
            </p:cxnSp>
          </p:grpSp>
          <p:cxnSp>
            <p:nvCxnSpPr>
              <p:cNvPr id="175" name="直接箭头连接符 174"/>
              <p:cNvCxnSpPr>
                <a:endCxn id="172" idx="2"/>
              </p:cNvCxnSpPr>
              <p:nvPr/>
            </p:nvCxnSpPr>
            <p:spPr bwMode="auto">
              <a:xfrm flipV="1">
                <a:off x="2133600" y="4009638"/>
                <a:ext cx="523874" cy="715"/>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cxnSp>
            <p:nvCxnSpPr>
              <p:cNvPr id="184" name="直接箭头连接符 183"/>
              <p:cNvCxnSpPr/>
              <p:nvPr/>
            </p:nvCxnSpPr>
            <p:spPr bwMode="auto">
              <a:xfrm flipV="1">
                <a:off x="2764638" y="4114800"/>
                <a:ext cx="0" cy="22860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189" name="TextBox 188"/>
              <p:cNvSpPr txBox="1"/>
              <p:nvPr/>
            </p:nvSpPr>
            <p:spPr>
              <a:xfrm>
                <a:off x="2095892" y="4324546"/>
                <a:ext cx="1371600" cy="246221"/>
              </a:xfrm>
              <a:prstGeom prst="rect">
                <a:avLst/>
              </a:prstGeom>
              <a:noFill/>
            </p:spPr>
            <p:txBody>
              <a:bodyPr wrap="square" rtlCol="0">
                <a:spAutoFit/>
              </a:bodyPr>
              <a:lstStyle/>
              <a:p>
                <a:r>
                  <a:rPr lang="en-US" altLang="zh-CN" sz="1000" dirty="0" smtClean="0">
                    <a:solidFill>
                      <a:schemeClr val="tx1"/>
                    </a:solidFill>
                  </a:rPr>
                  <a:t>Freq. Multiplier Noise</a:t>
                </a:r>
                <a:endParaRPr lang="zh-CN" altLang="en-US" sz="1000" dirty="0">
                  <a:solidFill>
                    <a:schemeClr val="tx1"/>
                  </a:solidFill>
                </a:endParaRPr>
              </a:p>
            </p:txBody>
          </p:sp>
          <p:cxnSp>
            <p:nvCxnSpPr>
              <p:cNvPr id="191" name="直接箭头连接符 190"/>
              <p:cNvCxnSpPr>
                <a:stCxn id="172" idx="6"/>
              </p:cNvCxnSpPr>
              <p:nvPr/>
            </p:nvCxnSpPr>
            <p:spPr bwMode="auto">
              <a:xfrm>
                <a:off x="2873474" y="4009638"/>
                <a:ext cx="784126"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grpSp>
        <p:grpSp>
          <p:nvGrpSpPr>
            <p:cNvPr id="11" name="组合 211"/>
            <p:cNvGrpSpPr/>
            <p:nvPr/>
          </p:nvGrpSpPr>
          <p:grpSpPr>
            <a:xfrm>
              <a:off x="1752600" y="4486373"/>
              <a:ext cx="2189378" cy="885366"/>
              <a:chOff x="1752600" y="3685401"/>
              <a:chExt cx="2189378" cy="885366"/>
            </a:xfrm>
          </p:grpSpPr>
          <p:sp>
            <p:nvSpPr>
              <p:cNvPr id="213" name="TextBox 212"/>
              <p:cNvSpPr txBox="1"/>
              <p:nvPr/>
            </p:nvSpPr>
            <p:spPr>
              <a:xfrm>
                <a:off x="3332378" y="3685401"/>
                <a:ext cx="609600" cy="276999"/>
              </a:xfrm>
              <a:prstGeom prst="rect">
                <a:avLst/>
              </a:prstGeom>
              <a:noFill/>
            </p:spPr>
            <p:txBody>
              <a:bodyPr wrap="square" rtlCol="0">
                <a:spAutoFit/>
              </a:bodyPr>
              <a:lstStyle/>
              <a:p>
                <a:r>
                  <a:rPr lang="en-US" altLang="zh-CN" sz="1200" dirty="0" smtClean="0">
                    <a:solidFill>
                      <a:schemeClr val="tx1"/>
                    </a:solidFill>
                  </a:rPr>
                  <a:t>LO</a:t>
                </a:r>
                <a:r>
                  <a:rPr lang="en-US" altLang="zh-CN" sz="1200" baseline="-25000" dirty="0" smtClean="0">
                    <a:solidFill>
                      <a:schemeClr val="tx1"/>
                    </a:solidFill>
                  </a:rPr>
                  <a:t> 2</a:t>
                </a:r>
                <a:endParaRPr lang="zh-CN" altLang="en-US" sz="1200" baseline="-25000" dirty="0">
                  <a:solidFill>
                    <a:schemeClr val="tx1"/>
                  </a:solidFill>
                </a:endParaRPr>
              </a:p>
            </p:txBody>
          </p:sp>
          <p:grpSp>
            <p:nvGrpSpPr>
              <p:cNvPr id="12" name="组合 213"/>
              <p:cNvGrpSpPr/>
              <p:nvPr/>
            </p:nvGrpSpPr>
            <p:grpSpPr>
              <a:xfrm>
                <a:off x="1752600" y="3829638"/>
                <a:ext cx="398996" cy="360000"/>
                <a:chOff x="1752600" y="3886200"/>
                <a:chExt cx="398996" cy="360000"/>
              </a:xfrm>
            </p:grpSpPr>
            <p:sp>
              <p:nvSpPr>
                <p:cNvPr id="223" name="矩形 222"/>
                <p:cNvSpPr/>
                <p:nvPr/>
              </p:nvSpPr>
              <p:spPr bwMode="auto">
                <a:xfrm>
                  <a:off x="1752600" y="3886200"/>
                  <a:ext cx="381000" cy="360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4" name="TextBox 223"/>
                <p:cNvSpPr txBox="1"/>
                <p:nvPr/>
              </p:nvSpPr>
              <p:spPr>
                <a:xfrm>
                  <a:off x="1771650" y="3939242"/>
                  <a:ext cx="379946" cy="253916"/>
                </a:xfrm>
                <a:prstGeom prst="rect">
                  <a:avLst/>
                </a:prstGeom>
                <a:noFill/>
              </p:spPr>
              <p:txBody>
                <a:bodyPr wrap="square" rtlCol="0">
                  <a:spAutoFit/>
                </a:bodyPr>
                <a:lstStyle/>
                <a:p>
                  <a:r>
                    <a:rPr lang="en-US" altLang="zh-CN" sz="1050" dirty="0" smtClean="0">
                      <a:solidFill>
                        <a:schemeClr val="tx1"/>
                      </a:solidFill>
                    </a:rPr>
                    <a:t>x N</a:t>
                  </a:r>
                  <a:endParaRPr lang="zh-CN" altLang="en-US" sz="1050" dirty="0">
                    <a:solidFill>
                      <a:schemeClr val="tx1"/>
                    </a:solidFill>
                  </a:endParaRPr>
                </a:p>
              </p:txBody>
            </p:sp>
          </p:grpSp>
          <p:grpSp>
            <p:nvGrpSpPr>
              <p:cNvPr id="13" name="组合 113"/>
              <p:cNvGrpSpPr/>
              <p:nvPr/>
            </p:nvGrpSpPr>
            <p:grpSpPr>
              <a:xfrm>
                <a:off x="2657474" y="3901638"/>
                <a:ext cx="216000" cy="216000"/>
                <a:chOff x="4343400" y="3276600"/>
                <a:chExt cx="252000" cy="252000"/>
              </a:xfrm>
            </p:grpSpPr>
            <p:sp>
              <p:nvSpPr>
                <p:cNvPr id="220" name="椭圆 219"/>
                <p:cNvSpPr/>
                <p:nvPr/>
              </p:nvSpPr>
              <p:spPr bwMode="auto">
                <a:xfrm>
                  <a:off x="4343400" y="3276600"/>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cxnSp>
              <p:nvCxnSpPr>
                <p:cNvPr id="221" name="直接连接符 220"/>
                <p:cNvCxnSpPr>
                  <a:stCxn id="220" idx="2"/>
                  <a:endCxn id="220" idx="6"/>
                </p:cNvCxnSpPr>
                <p:nvPr/>
              </p:nvCxnSpPr>
              <p:spPr bwMode="auto">
                <a:xfrm>
                  <a:off x="4343400" y="3402600"/>
                  <a:ext cx="252000" cy="0"/>
                </a:xfrm>
                <a:prstGeom prst="line">
                  <a:avLst/>
                </a:prstGeom>
                <a:noFill/>
                <a:ln w="12700" cap="flat" cmpd="sng" algn="ctr">
                  <a:solidFill>
                    <a:schemeClr val="tx1"/>
                  </a:solidFill>
                  <a:prstDash val="solid"/>
                  <a:round/>
                  <a:headEnd type="none" w="med" len="med"/>
                  <a:tailEnd type="none" w="med" len="med"/>
                </a:ln>
                <a:effectLst/>
              </p:spPr>
            </p:cxnSp>
            <p:cxnSp>
              <p:nvCxnSpPr>
                <p:cNvPr id="222" name="直接连接符 221"/>
                <p:cNvCxnSpPr>
                  <a:stCxn id="220" idx="0"/>
                  <a:endCxn id="220" idx="4"/>
                </p:cNvCxnSpPr>
                <p:nvPr/>
              </p:nvCxnSpPr>
              <p:spPr bwMode="auto">
                <a:xfrm>
                  <a:off x="4469400" y="3276600"/>
                  <a:ext cx="0" cy="252000"/>
                </a:xfrm>
                <a:prstGeom prst="line">
                  <a:avLst/>
                </a:prstGeom>
                <a:noFill/>
                <a:ln w="12700" cap="flat" cmpd="sng" algn="ctr">
                  <a:solidFill>
                    <a:schemeClr val="tx1"/>
                  </a:solidFill>
                  <a:prstDash val="solid"/>
                  <a:round/>
                  <a:headEnd type="none" w="med" len="med"/>
                  <a:tailEnd type="none" w="med" len="med"/>
                </a:ln>
                <a:effectLst/>
              </p:spPr>
            </p:cxnSp>
          </p:grpSp>
          <p:cxnSp>
            <p:nvCxnSpPr>
              <p:cNvPr id="216" name="直接箭头连接符 215"/>
              <p:cNvCxnSpPr>
                <a:endCxn id="220" idx="2"/>
              </p:cNvCxnSpPr>
              <p:nvPr/>
            </p:nvCxnSpPr>
            <p:spPr bwMode="auto">
              <a:xfrm flipV="1">
                <a:off x="2133600" y="4009638"/>
                <a:ext cx="523874" cy="715"/>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cxnSp>
            <p:nvCxnSpPr>
              <p:cNvPr id="217" name="直接箭头连接符 216"/>
              <p:cNvCxnSpPr/>
              <p:nvPr/>
            </p:nvCxnSpPr>
            <p:spPr bwMode="auto">
              <a:xfrm flipV="1">
                <a:off x="2764638" y="4114800"/>
                <a:ext cx="0" cy="22860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218" name="TextBox 217"/>
              <p:cNvSpPr txBox="1"/>
              <p:nvPr/>
            </p:nvSpPr>
            <p:spPr>
              <a:xfrm>
                <a:off x="2095892" y="4324546"/>
                <a:ext cx="1371600" cy="246221"/>
              </a:xfrm>
              <a:prstGeom prst="rect">
                <a:avLst/>
              </a:prstGeom>
              <a:noFill/>
            </p:spPr>
            <p:txBody>
              <a:bodyPr wrap="square" rtlCol="0">
                <a:spAutoFit/>
              </a:bodyPr>
              <a:lstStyle/>
              <a:p>
                <a:r>
                  <a:rPr lang="en-US" altLang="zh-CN" sz="1000" dirty="0" smtClean="0">
                    <a:solidFill>
                      <a:schemeClr val="tx1"/>
                    </a:solidFill>
                  </a:rPr>
                  <a:t>Freq. Multiplier Noise</a:t>
                </a:r>
                <a:endParaRPr lang="zh-CN" altLang="en-US" sz="1000" dirty="0">
                  <a:solidFill>
                    <a:schemeClr val="tx1"/>
                  </a:solidFill>
                </a:endParaRPr>
              </a:p>
            </p:txBody>
          </p:sp>
          <p:cxnSp>
            <p:nvCxnSpPr>
              <p:cNvPr id="219" name="直接箭头连接符 218"/>
              <p:cNvCxnSpPr>
                <a:stCxn id="220" idx="6"/>
              </p:cNvCxnSpPr>
              <p:nvPr/>
            </p:nvCxnSpPr>
            <p:spPr bwMode="auto">
              <a:xfrm>
                <a:off x="2873474" y="4009638"/>
                <a:ext cx="784126"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grpSp>
        <p:grpSp>
          <p:nvGrpSpPr>
            <p:cNvPr id="14" name="组合 224"/>
            <p:cNvGrpSpPr/>
            <p:nvPr/>
          </p:nvGrpSpPr>
          <p:grpSpPr>
            <a:xfrm>
              <a:off x="1752600" y="5486400"/>
              <a:ext cx="2189378" cy="885366"/>
              <a:chOff x="1752600" y="3685401"/>
              <a:chExt cx="2189378" cy="885366"/>
            </a:xfrm>
          </p:grpSpPr>
          <p:sp>
            <p:nvSpPr>
              <p:cNvPr id="226" name="TextBox 225"/>
              <p:cNvSpPr txBox="1"/>
              <p:nvPr/>
            </p:nvSpPr>
            <p:spPr>
              <a:xfrm>
                <a:off x="3332378" y="3685401"/>
                <a:ext cx="609600" cy="276999"/>
              </a:xfrm>
              <a:prstGeom prst="rect">
                <a:avLst/>
              </a:prstGeom>
              <a:noFill/>
            </p:spPr>
            <p:txBody>
              <a:bodyPr wrap="square" rtlCol="0">
                <a:spAutoFit/>
              </a:bodyPr>
              <a:lstStyle/>
              <a:p>
                <a:r>
                  <a:rPr lang="en-US" altLang="zh-CN" sz="1200" dirty="0" smtClean="0">
                    <a:solidFill>
                      <a:schemeClr val="tx1"/>
                    </a:solidFill>
                  </a:rPr>
                  <a:t>LO</a:t>
                </a:r>
                <a:r>
                  <a:rPr lang="en-US" altLang="zh-CN" sz="1200" baseline="-25000" dirty="0" smtClean="0">
                    <a:solidFill>
                      <a:schemeClr val="tx1"/>
                    </a:solidFill>
                  </a:rPr>
                  <a:t> M</a:t>
                </a:r>
                <a:endParaRPr lang="zh-CN" altLang="en-US" sz="1200" baseline="-25000" dirty="0">
                  <a:solidFill>
                    <a:schemeClr val="tx1"/>
                  </a:solidFill>
                </a:endParaRPr>
              </a:p>
            </p:txBody>
          </p:sp>
          <p:grpSp>
            <p:nvGrpSpPr>
              <p:cNvPr id="15" name="组合 226"/>
              <p:cNvGrpSpPr/>
              <p:nvPr/>
            </p:nvGrpSpPr>
            <p:grpSpPr>
              <a:xfrm>
                <a:off x="1752600" y="3829638"/>
                <a:ext cx="398996" cy="360000"/>
                <a:chOff x="1752600" y="3886200"/>
                <a:chExt cx="398996" cy="360000"/>
              </a:xfrm>
            </p:grpSpPr>
            <p:sp>
              <p:nvSpPr>
                <p:cNvPr id="236" name="矩形 235"/>
                <p:cNvSpPr/>
                <p:nvPr/>
              </p:nvSpPr>
              <p:spPr bwMode="auto">
                <a:xfrm>
                  <a:off x="1752600" y="3886200"/>
                  <a:ext cx="381000" cy="360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7" name="TextBox 236"/>
                <p:cNvSpPr txBox="1"/>
                <p:nvPr/>
              </p:nvSpPr>
              <p:spPr>
                <a:xfrm>
                  <a:off x="1771650" y="3939242"/>
                  <a:ext cx="379946" cy="253916"/>
                </a:xfrm>
                <a:prstGeom prst="rect">
                  <a:avLst/>
                </a:prstGeom>
                <a:noFill/>
              </p:spPr>
              <p:txBody>
                <a:bodyPr wrap="square" rtlCol="0">
                  <a:spAutoFit/>
                </a:bodyPr>
                <a:lstStyle/>
                <a:p>
                  <a:r>
                    <a:rPr lang="en-US" altLang="zh-CN" sz="1050" dirty="0" smtClean="0">
                      <a:solidFill>
                        <a:schemeClr val="tx1"/>
                      </a:solidFill>
                    </a:rPr>
                    <a:t>x N</a:t>
                  </a:r>
                  <a:endParaRPr lang="zh-CN" altLang="en-US" sz="1050" dirty="0">
                    <a:solidFill>
                      <a:schemeClr val="tx1"/>
                    </a:solidFill>
                  </a:endParaRPr>
                </a:p>
              </p:txBody>
            </p:sp>
          </p:grpSp>
          <p:grpSp>
            <p:nvGrpSpPr>
              <p:cNvPr id="16" name="组合 113"/>
              <p:cNvGrpSpPr/>
              <p:nvPr/>
            </p:nvGrpSpPr>
            <p:grpSpPr>
              <a:xfrm>
                <a:off x="2657474" y="3901638"/>
                <a:ext cx="216000" cy="216000"/>
                <a:chOff x="4343400" y="3276600"/>
                <a:chExt cx="252000" cy="252000"/>
              </a:xfrm>
            </p:grpSpPr>
            <p:sp>
              <p:nvSpPr>
                <p:cNvPr id="233" name="椭圆 232"/>
                <p:cNvSpPr/>
                <p:nvPr/>
              </p:nvSpPr>
              <p:spPr bwMode="auto">
                <a:xfrm>
                  <a:off x="4343400" y="3276600"/>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cxnSp>
              <p:nvCxnSpPr>
                <p:cNvPr id="234" name="直接连接符 233"/>
                <p:cNvCxnSpPr>
                  <a:stCxn id="233" idx="2"/>
                  <a:endCxn id="233" idx="6"/>
                </p:cNvCxnSpPr>
                <p:nvPr/>
              </p:nvCxnSpPr>
              <p:spPr bwMode="auto">
                <a:xfrm>
                  <a:off x="4343400" y="3402600"/>
                  <a:ext cx="252000" cy="0"/>
                </a:xfrm>
                <a:prstGeom prst="line">
                  <a:avLst/>
                </a:prstGeom>
                <a:noFill/>
                <a:ln w="12700" cap="flat" cmpd="sng" algn="ctr">
                  <a:solidFill>
                    <a:schemeClr val="tx1"/>
                  </a:solidFill>
                  <a:prstDash val="solid"/>
                  <a:round/>
                  <a:headEnd type="none" w="med" len="med"/>
                  <a:tailEnd type="none" w="med" len="med"/>
                </a:ln>
                <a:effectLst/>
              </p:spPr>
            </p:cxnSp>
            <p:cxnSp>
              <p:nvCxnSpPr>
                <p:cNvPr id="235" name="直接连接符 234"/>
                <p:cNvCxnSpPr>
                  <a:stCxn id="233" idx="0"/>
                  <a:endCxn id="233" idx="4"/>
                </p:cNvCxnSpPr>
                <p:nvPr/>
              </p:nvCxnSpPr>
              <p:spPr bwMode="auto">
                <a:xfrm>
                  <a:off x="4469400" y="3276600"/>
                  <a:ext cx="0" cy="252000"/>
                </a:xfrm>
                <a:prstGeom prst="line">
                  <a:avLst/>
                </a:prstGeom>
                <a:noFill/>
                <a:ln w="12700" cap="flat" cmpd="sng" algn="ctr">
                  <a:solidFill>
                    <a:schemeClr val="tx1"/>
                  </a:solidFill>
                  <a:prstDash val="solid"/>
                  <a:round/>
                  <a:headEnd type="none" w="med" len="med"/>
                  <a:tailEnd type="none" w="med" len="med"/>
                </a:ln>
                <a:effectLst/>
              </p:spPr>
            </p:cxnSp>
          </p:grpSp>
          <p:cxnSp>
            <p:nvCxnSpPr>
              <p:cNvPr id="229" name="直接箭头连接符 228"/>
              <p:cNvCxnSpPr>
                <a:endCxn id="233" idx="2"/>
              </p:cNvCxnSpPr>
              <p:nvPr/>
            </p:nvCxnSpPr>
            <p:spPr bwMode="auto">
              <a:xfrm flipV="1">
                <a:off x="2133600" y="4009638"/>
                <a:ext cx="523874" cy="715"/>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cxnSp>
            <p:nvCxnSpPr>
              <p:cNvPr id="230" name="直接箭头连接符 229"/>
              <p:cNvCxnSpPr/>
              <p:nvPr/>
            </p:nvCxnSpPr>
            <p:spPr bwMode="auto">
              <a:xfrm flipV="1">
                <a:off x="2764638" y="4114800"/>
                <a:ext cx="0" cy="22860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231" name="TextBox 230"/>
              <p:cNvSpPr txBox="1"/>
              <p:nvPr/>
            </p:nvSpPr>
            <p:spPr>
              <a:xfrm>
                <a:off x="2095892" y="4324546"/>
                <a:ext cx="1371600" cy="246221"/>
              </a:xfrm>
              <a:prstGeom prst="rect">
                <a:avLst/>
              </a:prstGeom>
              <a:noFill/>
            </p:spPr>
            <p:txBody>
              <a:bodyPr wrap="square" rtlCol="0">
                <a:spAutoFit/>
              </a:bodyPr>
              <a:lstStyle/>
              <a:p>
                <a:r>
                  <a:rPr lang="en-US" altLang="zh-CN" sz="1000" dirty="0" smtClean="0">
                    <a:solidFill>
                      <a:schemeClr val="tx1"/>
                    </a:solidFill>
                  </a:rPr>
                  <a:t>Freq. Multiplier Noise</a:t>
                </a:r>
                <a:endParaRPr lang="zh-CN" altLang="en-US" sz="1000" dirty="0">
                  <a:solidFill>
                    <a:schemeClr val="tx1"/>
                  </a:solidFill>
                </a:endParaRPr>
              </a:p>
            </p:txBody>
          </p:sp>
          <p:cxnSp>
            <p:nvCxnSpPr>
              <p:cNvPr id="232" name="直接箭头连接符 231"/>
              <p:cNvCxnSpPr>
                <a:stCxn id="233" idx="6"/>
              </p:cNvCxnSpPr>
              <p:nvPr/>
            </p:nvCxnSpPr>
            <p:spPr bwMode="auto">
              <a:xfrm>
                <a:off x="2873474" y="4009638"/>
                <a:ext cx="784126"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grpSp>
        <p:cxnSp>
          <p:nvCxnSpPr>
            <p:cNvPr id="241" name="形状 240"/>
            <p:cNvCxnSpPr>
              <a:endCxn id="236" idx="1"/>
            </p:cNvCxnSpPr>
            <p:nvPr/>
          </p:nvCxnSpPr>
          <p:spPr bwMode="auto">
            <a:xfrm rot="16200000" flipH="1">
              <a:off x="1124944" y="5182981"/>
              <a:ext cx="998132" cy="257180"/>
            </a:xfrm>
            <a:prstGeom prst="bentConnector2">
              <a:avLst/>
            </a:prstGeom>
            <a:solidFill>
              <a:srgbClr val="00B8FF"/>
            </a:solidFill>
            <a:ln w="12700" cap="flat" cmpd="sng" algn="ctr">
              <a:solidFill>
                <a:schemeClr val="tx1"/>
              </a:solidFill>
              <a:prstDash val="solid"/>
              <a:round/>
              <a:headEnd type="oval" w="med" len="med"/>
              <a:tailEnd type="triangle" w="med" len="med"/>
            </a:ln>
            <a:effectLst/>
          </p:spPr>
        </p:cxnSp>
        <p:sp>
          <p:nvSpPr>
            <p:cNvPr id="244" name="TextBox 243"/>
            <p:cNvSpPr txBox="1"/>
            <p:nvPr/>
          </p:nvSpPr>
          <p:spPr>
            <a:xfrm rot="16200000">
              <a:off x="1242956" y="5155755"/>
              <a:ext cx="368841" cy="400110"/>
            </a:xfrm>
            <a:prstGeom prst="rect">
              <a:avLst/>
            </a:prstGeom>
            <a:solidFill>
              <a:schemeClr val="bg1"/>
            </a:solidFill>
          </p:spPr>
          <p:txBody>
            <a:bodyPr wrap="square" rtlCol="0">
              <a:spAutoFit/>
            </a:bodyPr>
            <a:lstStyle/>
            <a:p>
              <a:pPr algn="ctr"/>
              <a:r>
                <a:rPr lang="en-US" altLang="zh-CN" sz="2000" b="1" dirty="0" smtClean="0">
                  <a:solidFill>
                    <a:schemeClr val="tx1"/>
                  </a:solidFill>
                </a:rPr>
                <a:t>…</a:t>
              </a:r>
              <a:endParaRPr lang="zh-CN" altLang="en-US" sz="2000" b="1" dirty="0">
                <a:solidFill>
                  <a:schemeClr val="tx1"/>
                </a:solidFill>
              </a:endParaRPr>
            </a:p>
          </p:txBody>
        </p:sp>
        <p:sp>
          <p:nvSpPr>
            <p:cNvPr id="245" name="TextBox 244"/>
            <p:cNvSpPr txBox="1"/>
            <p:nvPr/>
          </p:nvSpPr>
          <p:spPr>
            <a:xfrm rot="16200000">
              <a:off x="2472367" y="5376234"/>
              <a:ext cx="368841" cy="320514"/>
            </a:xfrm>
            <a:prstGeom prst="rect">
              <a:avLst/>
            </a:prstGeom>
            <a:noFill/>
          </p:spPr>
          <p:txBody>
            <a:bodyPr wrap="square" rtlCol="0">
              <a:spAutoFit/>
            </a:bodyPr>
            <a:lstStyle/>
            <a:p>
              <a:r>
                <a:rPr lang="en-US" altLang="zh-CN" sz="2000" b="1" dirty="0" smtClean="0">
                  <a:solidFill>
                    <a:schemeClr val="tx1"/>
                  </a:solidFill>
                </a:rPr>
                <a:t>…</a:t>
              </a:r>
              <a:endParaRPr lang="zh-CN" altLang="en-US" sz="2000" b="1" dirty="0">
                <a:solidFill>
                  <a:schemeClr val="tx1"/>
                </a:solidFill>
              </a:endParaRPr>
            </a:p>
          </p:txBody>
        </p:sp>
        <p:sp>
          <p:nvSpPr>
            <p:cNvPr id="246" name="TextBox 245"/>
            <p:cNvSpPr txBox="1"/>
            <p:nvPr/>
          </p:nvSpPr>
          <p:spPr>
            <a:xfrm rot="16200000">
              <a:off x="3291713" y="5091856"/>
              <a:ext cx="368841" cy="320514"/>
            </a:xfrm>
            <a:prstGeom prst="rect">
              <a:avLst/>
            </a:prstGeom>
            <a:noFill/>
          </p:spPr>
          <p:txBody>
            <a:bodyPr wrap="square" rtlCol="0">
              <a:spAutoFit/>
            </a:bodyPr>
            <a:lstStyle/>
            <a:p>
              <a:r>
                <a:rPr lang="en-US" altLang="zh-CN" sz="2000" b="1" dirty="0" smtClean="0">
                  <a:solidFill>
                    <a:schemeClr val="tx1"/>
                  </a:solidFill>
                </a:rPr>
                <a:t>…</a:t>
              </a:r>
              <a:endParaRPr lang="zh-CN" altLang="en-US" sz="2000" b="1" dirty="0">
                <a:solidFill>
                  <a:schemeClr val="tx1"/>
                </a:solidFill>
              </a:endParaRPr>
            </a:p>
          </p:txBody>
        </p:sp>
      </p:grpSp>
      <p:grpSp>
        <p:nvGrpSpPr>
          <p:cNvPr id="65" name="组合 64"/>
          <p:cNvGrpSpPr/>
          <p:nvPr/>
        </p:nvGrpSpPr>
        <p:grpSpPr>
          <a:xfrm>
            <a:off x="330251" y="2213472"/>
            <a:ext cx="4585825" cy="1901825"/>
            <a:chOff x="177067" y="3051175"/>
            <a:chExt cx="4585825" cy="1901825"/>
          </a:xfrm>
        </p:grpSpPr>
        <p:grpSp>
          <p:nvGrpSpPr>
            <p:cNvPr id="66" name="组合 167"/>
            <p:cNvGrpSpPr/>
            <p:nvPr/>
          </p:nvGrpSpPr>
          <p:grpSpPr>
            <a:xfrm>
              <a:off x="177067" y="3369409"/>
              <a:ext cx="4585825" cy="1583591"/>
              <a:chOff x="390427" y="3234630"/>
              <a:chExt cx="4585825" cy="1583591"/>
            </a:xfrm>
          </p:grpSpPr>
          <p:cxnSp>
            <p:nvCxnSpPr>
              <p:cNvPr id="74" name="肘形连接符 73"/>
              <p:cNvCxnSpPr/>
              <p:nvPr/>
            </p:nvCxnSpPr>
            <p:spPr bwMode="auto">
              <a:xfrm rot="10800000" flipV="1">
                <a:off x="2667000" y="3436620"/>
                <a:ext cx="1196990" cy="906780"/>
              </a:xfrm>
              <a:prstGeom prst="bentConnector3">
                <a:avLst>
                  <a:gd name="adj1" fmla="val 982"/>
                </a:avLst>
              </a:prstGeom>
              <a:solidFill>
                <a:srgbClr val="00B8FF"/>
              </a:solidFill>
              <a:ln w="12700" cap="flat" cmpd="sng" algn="ctr">
                <a:solidFill>
                  <a:schemeClr val="tx1"/>
                </a:solidFill>
                <a:prstDash val="solid"/>
                <a:round/>
                <a:headEnd type="oval" w="med" len="med"/>
                <a:tailEnd type="triangle" w="med" len="med"/>
              </a:ln>
              <a:effectLst/>
            </p:spPr>
          </p:cxnSp>
          <p:grpSp>
            <p:nvGrpSpPr>
              <p:cNvPr id="75" name="组合 107"/>
              <p:cNvGrpSpPr/>
              <p:nvPr/>
            </p:nvGrpSpPr>
            <p:grpSpPr>
              <a:xfrm>
                <a:off x="762000" y="3290685"/>
                <a:ext cx="288000" cy="288000"/>
                <a:chOff x="2514594" y="2843741"/>
                <a:chExt cx="252000" cy="252000"/>
              </a:xfrm>
            </p:grpSpPr>
            <p:sp>
              <p:nvSpPr>
                <p:cNvPr id="104" name="椭圆 103"/>
                <p:cNvSpPr/>
                <p:nvPr/>
              </p:nvSpPr>
              <p:spPr bwMode="auto">
                <a:xfrm>
                  <a:off x="2514594" y="2843741"/>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sp>
              <p:nvSpPr>
                <p:cNvPr id="105" name="任意多边形 104"/>
                <p:cNvSpPr/>
                <p:nvPr/>
              </p:nvSpPr>
              <p:spPr bwMode="auto">
                <a:xfrm>
                  <a:off x="2545080" y="2916343"/>
                  <a:ext cx="180000" cy="108000"/>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76" name="矩形 75"/>
              <p:cNvSpPr/>
              <p:nvPr/>
            </p:nvSpPr>
            <p:spPr bwMode="auto">
              <a:xfrm>
                <a:off x="1516150" y="3254685"/>
                <a:ext cx="792000" cy="360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77" name="组合 184"/>
              <p:cNvGrpSpPr/>
              <p:nvPr/>
            </p:nvGrpSpPr>
            <p:grpSpPr>
              <a:xfrm>
                <a:off x="2667000" y="3254685"/>
                <a:ext cx="360000" cy="360000"/>
                <a:chOff x="1295400" y="2743200"/>
                <a:chExt cx="360000" cy="304800"/>
              </a:xfrm>
            </p:grpSpPr>
            <p:sp>
              <p:nvSpPr>
                <p:cNvPr id="98" name="矩形 97"/>
                <p:cNvSpPr/>
                <p:nvPr/>
              </p:nvSpPr>
              <p:spPr bwMode="auto">
                <a:xfrm>
                  <a:off x="1295400" y="2743200"/>
                  <a:ext cx="3600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99" name="组合 186"/>
                <p:cNvGrpSpPr/>
                <p:nvPr/>
              </p:nvGrpSpPr>
              <p:grpSpPr>
                <a:xfrm>
                  <a:off x="1348200" y="2800350"/>
                  <a:ext cx="252000" cy="186350"/>
                  <a:chOff x="1447800" y="3505200"/>
                  <a:chExt cx="252000" cy="186350"/>
                </a:xfrm>
              </p:grpSpPr>
              <p:sp>
                <p:nvSpPr>
                  <p:cNvPr id="100" name="任意多边形 99"/>
                  <p:cNvSpPr/>
                  <p:nvPr/>
                </p:nvSpPr>
                <p:spPr bwMode="auto">
                  <a:xfrm>
                    <a:off x="1563610" y="3511550"/>
                    <a:ext cx="36000" cy="180000"/>
                  </a:xfrm>
                  <a:custGeom>
                    <a:avLst/>
                    <a:gdLst>
                      <a:gd name="connsiteX0" fmla="*/ 21828 w 25004"/>
                      <a:gd name="connsiteY0" fmla="*/ 0 h 118666"/>
                      <a:gd name="connsiteX1" fmla="*/ 397 w 25004"/>
                      <a:gd name="connsiteY1" fmla="*/ 45244 h 118666"/>
                      <a:gd name="connsiteX2" fmla="*/ 24210 w 25004"/>
                      <a:gd name="connsiteY2" fmla="*/ 85725 h 118666"/>
                      <a:gd name="connsiteX3" fmla="*/ 5160 w 25004"/>
                      <a:gd name="connsiteY3" fmla="*/ 114300 h 118666"/>
                      <a:gd name="connsiteX4" fmla="*/ 397 w 25004"/>
                      <a:gd name="connsiteY4" fmla="*/ 111919 h 118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04" h="118666">
                        <a:moveTo>
                          <a:pt x="21828" y="0"/>
                        </a:moveTo>
                        <a:cubicBezTo>
                          <a:pt x="10914" y="15478"/>
                          <a:pt x="0" y="30957"/>
                          <a:pt x="397" y="45244"/>
                        </a:cubicBezTo>
                        <a:cubicBezTo>
                          <a:pt x="794" y="59531"/>
                          <a:pt x="23416" y="74216"/>
                          <a:pt x="24210" y="85725"/>
                        </a:cubicBezTo>
                        <a:cubicBezTo>
                          <a:pt x="25004" y="97234"/>
                          <a:pt x="9129" y="109934"/>
                          <a:pt x="5160" y="114300"/>
                        </a:cubicBezTo>
                        <a:cubicBezTo>
                          <a:pt x="1191" y="118666"/>
                          <a:pt x="794" y="115292"/>
                          <a:pt x="397" y="111919"/>
                        </a:cubicBez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1" name="任意多边形 100"/>
                  <p:cNvSpPr/>
                  <p:nvPr/>
                </p:nvSpPr>
                <p:spPr bwMode="auto">
                  <a:xfrm>
                    <a:off x="1447800" y="3558581"/>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2" name="任意多边形 101"/>
                  <p:cNvSpPr/>
                  <p:nvPr/>
                </p:nvSpPr>
                <p:spPr bwMode="auto">
                  <a:xfrm>
                    <a:off x="1447800" y="3611963"/>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3" name="任意多边形 102"/>
                  <p:cNvSpPr/>
                  <p:nvPr/>
                </p:nvSpPr>
                <p:spPr bwMode="auto">
                  <a:xfrm>
                    <a:off x="1447800" y="3505200"/>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cxnSp>
            <p:nvCxnSpPr>
              <p:cNvPr id="78" name="直接箭头连接符 77"/>
              <p:cNvCxnSpPr/>
              <p:nvPr/>
            </p:nvCxnSpPr>
            <p:spPr bwMode="auto">
              <a:xfrm flipV="1">
                <a:off x="1050000" y="3433351"/>
                <a:ext cx="466150" cy="2669"/>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79" name="TextBox 78"/>
              <p:cNvSpPr txBox="1"/>
              <p:nvPr/>
            </p:nvSpPr>
            <p:spPr>
              <a:xfrm>
                <a:off x="390427" y="3680460"/>
                <a:ext cx="972000" cy="246221"/>
              </a:xfrm>
              <a:prstGeom prst="rect">
                <a:avLst/>
              </a:prstGeom>
              <a:noFill/>
            </p:spPr>
            <p:txBody>
              <a:bodyPr wrap="square" rtlCol="0">
                <a:spAutoFit/>
              </a:bodyPr>
              <a:lstStyle/>
              <a:p>
                <a:r>
                  <a:rPr lang="en-US" altLang="zh-CN" sz="1000" dirty="0" smtClean="0">
                    <a:solidFill>
                      <a:schemeClr val="tx1"/>
                    </a:solidFill>
                  </a:rPr>
                  <a:t>Ref. Oscillator</a:t>
                </a:r>
                <a:endParaRPr lang="zh-CN" altLang="en-US" sz="1000" dirty="0">
                  <a:solidFill>
                    <a:schemeClr val="tx1"/>
                  </a:solidFill>
                </a:endParaRPr>
              </a:p>
            </p:txBody>
          </p:sp>
          <p:grpSp>
            <p:nvGrpSpPr>
              <p:cNvPr id="80" name="组合 107"/>
              <p:cNvGrpSpPr/>
              <p:nvPr/>
            </p:nvGrpSpPr>
            <p:grpSpPr>
              <a:xfrm>
                <a:off x="3352800" y="3290685"/>
                <a:ext cx="288000" cy="288000"/>
                <a:chOff x="2514594" y="2843741"/>
                <a:chExt cx="252000" cy="252000"/>
              </a:xfrm>
            </p:grpSpPr>
            <p:sp>
              <p:nvSpPr>
                <p:cNvPr id="96" name="椭圆 95"/>
                <p:cNvSpPr/>
                <p:nvPr/>
              </p:nvSpPr>
              <p:spPr bwMode="auto">
                <a:xfrm>
                  <a:off x="2514594" y="2843741"/>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sp>
              <p:nvSpPr>
                <p:cNvPr id="97" name="任意多边形 96"/>
                <p:cNvSpPr/>
                <p:nvPr/>
              </p:nvSpPr>
              <p:spPr bwMode="auto">
                <a:xfrm>
                  <a:off x="2545080" y="2916343"/>
                  <a:ext cx="180000" cy="108000"/>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cxnSp>
            <p:nvCxnSpPr>
              <p:cNvPr id="81" name="直接箭头连接符 80"/>
              <p:cNvCxnSpPr>
                <a:endCxn id="98" idx="1"/>
              </p:cNvCxnSpPr>
              <p:nvPr/>
            </p:nvCxnSpPr>
            <p:spPr bwMode="auto">
              <a:xfrm>
                <a:off x="2308150" y="3434685"/>
                <a:ext cx="358850"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cxnSp>
            <p:nvCxnSpPr>
              <p:cNvPr id="82" name="直接箭头连接符 81"/>
              <p:cNvCxnSpPr>
                <a:stCxn id="98" idx="3"/>
                <a:endCxn id="96" idx="2"/>
              </p:cNvCxnSpPr>
              <p:nvPr/>
            </p:nvCxnSpPr>
            <p:spPr bwMode="auto">
              <a:xfrm>
                <a:off x="3027000" y="3434685"/>
                <a:ext cx="325800"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83" name="TextBox 82"/>
              <p:cNvSpPr txBox="1"/>
              <p:nvPr/>
            </p:nvSpPr>
            <p:spPr>
              <a:xfrm>
                <a:off x="1565910" y="3234630"/>
                <a:ext cx="972000" cy="400110"/>
              </a:xfrm>
              <a:prstGeom prst="rect">
                <a:avLst/>
              </a:prstGeom>
              <a:noFill/>
            </p:spPr>
            <p:txBody>
              <a:bodyPr wrap="square" rtlCol="0">
                <a:spAutoFit/>
              </a:bodyPr>
              <a:lstStyle/>
              <a:p>
                <a:r>
                  <a:rPr lang="en-US" altLang="zh-CN" sz="1000" dirty="0" smtClean="0">
                    <a:solidFill>
                      <a:schemeClr val="tx1"/>
                    </a:solidFill>
                  </a:rPr>
                  <a:t>Phase Detection</a:t>
                </a:r>
                <a:endParaRPr lang="zh-CN" altLang="en-US" sz="1000" dirty="0">
                  <a:solidFill>
                    <a:schemeClr val="tx1"/>
                  </a:solidFill>
                </a:endParaRPr>
              </a:p>
            </p:txBody>
          </p:sp>
          <p:sp>
            <p:nvSpPr>
              <p:cNvPr id="84" name="TextBox 83"/>
              <p:cNvSpPr txBox="1"/>
              <p:nvPr/>
            </p:nvSpPr>
            <p:spPr>
              <a:xfrm>
                <a:off x="2650541" y="3680460"/>
                <a:ext cx="533400" cy="246221"/>
              </a:xfrm>
              <a:prstGeom prst="rect">
                <a:avLst/>
              </a:prstGeom>
              <a:noFill/>
            </p:spPr>
            <p:txBody>
              <a:bodyPr wrap="square" rtlCol="0">
                <a:spAutoFit/>
              </a:bodyPr>
              <a:lstStyle/>
              <a:p>
                <a:r>
                  <a:rPr lang="en-US" altLang="zh-CN" sz="1000" dirty="0" smtClean="0">
                    <a:solidFill>
                      <a:schemeClr val="tx1"/>
                    </a:solidFill>
                  </a:rPr>
                  <a:t>LPF</a:t>
                </a:r>
                <a:endParaRPr lang="zh-CN" altLang="en-US" sz="1000" dirty="0">
                  <a:solidFill>
                    <a:schemeClr val="tx1"/>
                  </a:solidFill>
                </a:endParaRPr>
              </a:p>
            </p:txBody>
          </p:sp>
          <p:sp>
            <p:nvSpPr>
              <p:cNvPr id="85" name="TextBox 84"/>
              <p:cNvSpPr txBox="1"/>
              <p:nvPr/>
            </p:nvSpPr>
            <p:spPr>
              <a:xfrm>
                <a:off x="3291840" y="3680460"/>
                <a:ext cx="533400" cy="246221"/>
              </a:xfrm>
              <a:prstGeom prst="rect">
                <a:avLst/>
              </a:prstGeom>
              <a:noFill/>
            </p:spPr>
            <p:txBody>
              <a:bodyPr wrap="square" rtlCol="0">
                <a:spAutoFit/>
              </a:bodyPr>
              <a:lstStyle/>
              <a:p>
                <a:r>
                  <a:rPr lang="en-US" altLang="zh-CN" sz="1000" dirty="0" smtClean="0">
                    <a:solidFill>
                      <a:schemeClr val="tx1"/>
                    </a:solidFill>
                  </a:rPr>
                  <a:t>VCO</a:t>
                </a:r>
                <a:endParaRPr lang="zh-CN" altLang="en-US" sz="1000" dirty="0">
                  <a:solidFill>
                    <a:schemeClr val="tx1"/>
                  </a:solidFill>
                </a:endParaRPr>
              </a:p>
            </p:txBody>
          </p:sp>
          <p:sp>
            <p:nvSpPr>
              <p:cNvPr id="86" name="矩形 85"/>
              <p:cNvSpPr/>
              <p:nvPr/>
            </p:nvSpPr>
            <p:spPr bwMode="auto">
              <a:xfrm>
                <a:off x="4095750" y="3254685"/>
                <a:ext cx="381000" cy="360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7" name="TextBox 86"/>
              <p:cNvSpPr txBox="1"/>
              <p:nvPr/>
            </p:nvSpPr>
            <p:spPr>
              <a:xfrm>
                <a:off x="4114800" y="3307727"/>
                <a:ext cx="379946" cy="253916"/>
              </a:xfrm>
              <a:prstGeom prst="rect">
                <a:avLst/>
              </a:prstGeom>
              <a:noFill/>
            </p:spPr>
            <p:txBody>
              <a:bodyPr wrap="square" rtlCol="0">
                <a:spAutoFit/>
              </a:bodyPr>
              <a:lstStyle/>
              <a:p>
                <a:r>
                  <a:rPr lang="en-US" altLang="zh-CN" sz="1050" dirty="0" smtClean="0">
                    <a:solidFill>
                      <a:schemeClr val="tx1"/>
                    </a:solidFill>
                  </a:rPr>
                  <a:t>x N</a:t>
                </a:r>
                <a:endParaRPr lang="zh-CN" altLang="en-US" sz="1050" dirty="0">
                  <a:solidFill>
                    <a:schemeClr val="tx1"/>
                  </a:solidFill>
                </a:endParaRPr>
              </a:p>
            </p:txBody>
          </p:sp>
          <p:cxnSp>
            <p:nvCxnSpPr>
              <p:cNvPr id="88" name="直接箭头连接符 87"/>
              <p:cNvCxnSpPr>
                <a:stCxn id="96" idx="6"/>
              </p:cNvCxnSpPr>
              <p:nvPr/>
            </p:nvCxnSpPr>
            <p:spPr bwMode="auto">
              <a:xfrm>
                <a:off x="3640800" y="3434685"/>
                <a:ext cx="454950"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cxnSp>
            <p:nvCxnSpPr>
              <p:cNvPr id="90" name="直接箭头连接符 89"/>
              <p:cNvCxnSpPr>
                <a:stCxn id="86" idx="3"/>
              </p:cNvCxnSpPr>
              <p:nvPr/>
            </p:nvCxnSpPr>
            <p:spPr bwMode="auto">
              <a:xfrm>
                <a:off x="4476750" y="3434685"/>
                <a:ext cx="323850"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91" name="TextBox 90"/>
              <p:cNvSpPr txBox="1"/>
              <p:nvPr/>
            </p:nvSpPr>
            <p:spPr>
              <a:xfrm>
                <a:off x="3909452" y="3676590"/>
                <a:ext cx="1066800" cy="246221"/>
              </a:xfrm>
              <a:prstGeom prst="rect">
                <a:avLst/>
              </a:prstGeom>
              <a:noFill/>
            </p:spPr>
            <p:txBody>
              <a:bodyPr wrap="square" rtlCol="0">
                <a:spAutoFit/>
              </a:bodyPr>
              <a:lstStyle/>
              <a:p>
                <a:r>
                  <a:rPr lang="en-US" altLang="zh-CN" sz="1000" dirty="0" smtClean="0">
                    <a:solidFill>
                      <a:schemeClr val="tx1"/>
                    </a:solidFill>
                  </a:rPr>
                  <a:t>Freq. Multiplier</a:t>
                </a:r>
              </a:p>
            </p:txBody>
          </p:sp>
          <p:sp>
            <p:nvSpPr>
              <p:cNvPr id="92" name="矩形 91"/>
              <p:cNvSpPr/>
              <p:nvPr/>
            </p:nvSpPr>
            <p:spPr bwMode="auto">
              <a:xfrm>
                <a:off x="2272672" y="4160520"/>
                <a:ext cx="381000" cy="360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3" name="TextBox 92"/>
              <p:cNvSpPr txBox="1"/>
              <p:nvPr/>
            </p:nvSpPr>
            <p:spPr>
              <a:xfrm>
                <a:off x="2265052" y="4221480"/>
                <a:ext cx="401948" cy="253916"/>
              </a:xfrm>
              <a:prstGeom prst="rect">
                <a:avLst/>
              </a:prstGeom>
              <a:noFill/>
            </p:spPr>
            <p:txBody>
              <a:bodyPr wrap="square" rtlCol="0">
                <a:spAutoFit/>
              </a:bodyPr>
              <a:lstStyle/>
              <a:p>
                <a:r>
                  <a:rPr lang="en-US" altLang="zh-CN" sz="1050" dirty="0" smtClean="0">
                    <a:solidFill>
                      <a:schemeClr val="tx1"/>
                    </a:solidFill>
                  </a:rPr>
                  <a:t>1/N</a:t>
                </a:r>
                <a:endParaRPr lang="zh-CN" altLang="en-US" sz="1050" dirty="0">
                  <a:solidFill>
                    <a:schemeClr val="tx1"/>
                  </a:solidFill>
                </a:endParaRPr>
              </a:p>
            </p:txBody>
          </p:sp>
          <p:cxnSp>
            <p:nvCxnSpPr>
              <p:cNvPr id="94" name="肘形连接符 93"/>
              <p:cNvCxnSpPr>
                <a:stCxn id="92" idx="1"/>
              </p:cNvCxnSpPr>
              <p:nvPr/>
            </p:nvCxnSpPr>
            <p:spPr bwMode="auto">
              <a:xfrm rot="10800000">
                <a:off x="1295400" y="3429000"/>
                <a:ext cx="977272" cy="911520"/>
              </a:xfrm>
              <a:prstGeom prst="bentConnector3">
                <a:avLst>
                  <a:gd name="adj1" fmla="val 99707"/>
                </a:avLst>
              </a:prstGeom>
              <a:solidFill>
                <a:srgbClr val="00B8FF"/>
              </a:solidFill>
              <a:ln w="12700" cap="flat" cmpd="sng" algn="ctr">
                <a:solidFill>
                  <a:schemeClr val="tx1"/>
                </a:solidFill>
                <a:prstDash val="solid"/>
                <a:round/>
                <a:headEnd type="none" w="med" len="med"/>
                <a:tailEnd type="triangle" w="med" len="med"/>
              </a:ln>
              <a:effectLst/>
            </p:spPr>
          </p:cxnSp>
          <p:sp>
            <p:nvSpPr>
              <p:cNvPr id="95" name="TextBox 94"/>
              <p:cNvSpPr txBox="1"/>
              <p:nvPr/>
            </p:nvSpPr>
            <p:spPr>
              <a:xfrm>
                <a:off x="2075470" y="4572000"/>
                <a:ext cx="1066800" cy="246221"/>
              </a:xfrm>
              <a:prstGeom prst="rect">
                <a:avLst/>
              </a:prstGeom>
              <a:noFill/>
            </p:spPr>
            <p:txBody>
              <a:bodyPr wrap="square" rtlCol="0">
                <a:spAutoFit/>
              </a:bodyPr>
              <a:lstStyle/>
              <a:p>
                <a:r>
                  <a:rPr lang="en-US" altLang="zh-CN" sz="1000" dirty="0" smtClean="0">
                    <a:solidFill>
                      <a:schemeClr val="tx1"/>
                    </a:solidFill>
                  </a:rPr>
                  <a:t>Freq. Divider</a:t>
                </a:r>
                <a:endParaRPr lang="zh-CN" altLang="en-US" sz="1000" dirty="0">
                  <a:solidFill>
                    <a:schemeClr val="tx1"/>
                  </a:solidFill>
                </a:endParaRPr>
              </a:p>
            </p:txBody>
          </p:sp>
        </p:grpSp>
        <p:sp>
          <p:nvSpPr>
            <p:cNvPr id="68" name="TextBox 67"/>
            <p:cNvSpPr txBox="1"/>
            <p:nvPr/>
          </p:nvSpPr>
          <p:spPr>
            <a:xfrm>
              <a:off x="476250" y="3051175"/>
              <a:ext cx="457200" cy="246221"/>
            </a:xfrm>
            <a:prstGeom prst="rect">
              <a:avLst/>
            </a:prstGeom>
            <a:noFill/>
          </p:spPr>
          <p:txBody>
            <a:bodyPr wrap="square" rtlCol="0">
              <a:spAutoFit/>
            </a:bodyPr>
            <a:lstStyle/>
            <a:p>
              <a:r>
                <a:rPr lang="en-US" altLang="zh-CN" sz="1000" dirty="0" smtClean="0">
                  <a:solidFill>
                    <a:schemeClr val="bg2"/>
                  </a:solidFill>
                </a:rPr>
                <a:t>noise</a:t>
              </a:r>
              <a:endParaRPr lang="zh-CN" altLang="en-US" sz="1000" dirty="0">
                <a:solidFill>
                  <a:schemeClr val="bg2"/>
                </a:solidFill>
              </a:endParaRPr>
            </a:p>
          </p:txBody>
        </p:sp>
        <p:sp>
          <p:nvSpPr>
            <p:cNvPr id="69" name="TextBox 68"/>
            <p:cNvSpPr txBox="1"/>
            <p:nvPr/>
          </p:nvSpPr>
          <p:spPr>
            <a:xfrm>
              <a:off x="1473200" y="3051175"/>
              <a:ext cx="457200" cy="246221"/>
            </a:xfrm>
            <a:prstGeom prst="rect">
              <a:avLst/>
            </a:prstGeom>
            <a:noFill/>
          </p:spPr>
          <p:txBody>
            <a:bodyPr wrap="square" rtlCol="0">
              <a:spAutoFit/>
            </a:bodyPr>
            <a:lstStyle/>
            <a:p>
              <a:r>
                <a:rPr lang="en-US" altLang="zh-CN" sz="1000" dirty="0" smtClean="0">
                  <a:solidFill>
                    <a:schemeClr val="bg2"/>
                  </a:solidFill>
                </a:rPr>
                <a:t>noise</a:t>
              </a:r>
              <a:endParaRPr lang="zh-CN" altLang="en-US" sz="1000" dirty="0">
                <a:solidFill>
                  <a:schemeClr val="bg2"/>
                </a:solidFill>
              </a:endParaRPr>
            </a:p>
          </p:txBody>
        </p:sp>
        <p:sp>
          <p:nvSpPr>
            <p:cNvPr id="70" name="TextBox 69"/>
            <p:cNvSpPr txBox="1"/>
            <p:nvPr/>
          </p:nvSpPr>
          <p:spPr>
            <a:xfrm>
              <a:off x="2393950" y="3051175"/>
              <a:ext cx="457200" cy="246221"/>
            </a:xfrm>
            <a:prstGeom prst="rect">
              <a:avLst/>
            </a:prstGeom>
            <a:noFill/>
          </p:spPr>
          <p:txBody>
            <a:bodyPr wrap="square" rtlCol="0">
              <a:spAutoFit/>
            </a:bodyPr>
            <a:lstStyle/>
            <a:p>
              <a:r>
                <a:rPr lang="en-US" altLang="zh-CN" sz="1000" dirty="0" smtClean="0">
                  <a:solidFill>
                    <a:schemeClr val="bg2"/>
                  </a:solidFill>
                </a:rPr>
                <a:t>noise</a:t>
              </a:r>
              <a:endParaRPr lang="zh-CN" altLang="en-US" sz="1000" dirty="0">
                <a:solidFill>
                  <a:schemeClr val="bg2"/>
                </a:solidFill>
              </a:endParaRPr>
            </a:p>
          </p:txBody>
        </p:sp>
        <p:sp>
          <p:nvSpPr>
            <p:cNvPr id="72" name="TextBox 71"/>
            <p:cNvSpPr txBox="1"/>
            <p:nvPr/>
          </p:nvSpPr>
          <p:spPr>
            <a:xfrm>
              <a:off x="3854450" y="3060700"/>
              <a:ext cx="457200" cy="246221"/>
            </a:xfrm>
            <a:prstGeom prst="rect">
              <a:avLst/>
            </a:prstGeom>
            <a:noFill/>
          </p:spPr>
          <p:txBody>
            <a:bodyPr wrap="square" rtlCol="0">
              <a:spAutoFit/>
            </a:bodyPr>
            <a:lstStyle/>
            <a:p>
              <a:r>
                <a:rPr lang="en-US" altLang="zh-CN" sz="1000" dirty="0" smtClean="0">
                  <a:solidFill>
                    <a:schemeClr val="bg2"/>
                  </a:solidFill>
                </a:rPr>
                <a:t>noise</a:t>
              </a:r>
              <a:endParaRPr lang="zh-CN" altLang="en-US" sz="1000" dirty="0">
                <a:solidFill>
                  <a:schemeClr val="bg2"/>
                </a:solidFill>
              </a:endParaRPr>
            </a:p>
          </p:txBody>
        </p:sp>
        <p:sp>
          <p:nvSpPr>
            <p:cNvPr id="73" name="TextBox 72"/>
            <p:cNvSpPr txBox="1"/>
            <p:nvPr/>
          </p:nvSpPr>
          <p:spPr>
            <a:xfrm>
              <a:off x="2025650" y="4044950"/>
              <a:ext cx="457200" cy="246221"/>
            </a:xfrm>
            <a:prstGeom prst="rect">
              <a:avLst/>
            </a:prstGeom>
            <a:noFill/>
          </p:spPr>
          <p:txBody>
            <a:bodyPr wrap="square" rtlCol="0">
              <a:spAutoFit/>
            </a:bodyPr>
            <a:lstStyle/>
            <a:p>
              <a:r>
                <a:rPr lang="en-US" altLang="zh-CN" sz="1000" dirty="0" smtClean="0">
                  <a:solidFill>
                    <a:schemeClr val="bg2"/>
                  </a:solidFill>
                </a:rPr>
                <a:t>noise</a:t>
              </a:r>
              <a:endParaRPr lang="zh-CN" altLang="en-US" sz="1000" dirty="0">
                <a:solidFill>
                  <a:schemeClr val="bg2"/>
                </a:solidFill>
              </a:endParaRPr>
            </a:p>
          </p:txBody>
        </p:sp>
        <p:sp>
          <p:nvSpPr>
            <p:cNvPr id="107" name="TextBox 106"/>
            <p:cNvSpPr txBox="1"/>
            <p:nvPr/>
          </p:nvSpPr>
          <p:spPr>
            <a:xfrm>
              <a:off x="3086492" y="3051175"/>
              <a:ext cx="457200" cy="246221"/>
            </a:xfrm>
            <a:prstGeom prst="rect">
              <a:avLst/>
            </a:prstGeom>
            <a:noFill/>
          </p:spPr>
          <p:txBody>
            <a:bodyPr wrap="square" rtlCol="0">
              <a:spAutoFit/>
            </a:bodyPr>
            <a:lstStyle/>
            <a:p>
              <a:r>
                <a:rPr lang="en-US" altLang="zh-CN" sz="1000" dirty="0" smtClean="0">
                  <a:solidFill>
                    <a:schemeClr val="bg2"/>
                  </a:solidFill>
                </a:rPr>
                <a:t>noise</a:t>
              </a:r>
              <a:endParaRPr lang="zh-CN" altLang="en-US" sz="1000" dirty="0">
                <a:solidFill>
                  <a:schemeClr val="bg2"/>
                </a:solidFill>
              </a:endParaRPr>
            </a:p>
          </p:txBody>
        </p:sp>
      </p:grpSp>
      <p:sp>
        <p:nvSpPr>
          <p:cNvPr id="109" name="矩形 108"/>
          <p:cNvSpPr/>
          <p:nvPr/>
        </p:nvSpPr>
        <p:spPr bwMode="auto">
          <a:xfrm>
            <a:off x="5248584" y="2134097"/>
            <a:ext cx="1219200" cy="990600"/>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0" name="等于号 109"/>
          <p:cNvSpPr/>
          <p:nvPr/>
        </p:nvSpPr>
        <p:spPr bwMode="auto">
          <a:xfrm>
            <a:off x="4382676" y="1981200"/>
            <a:ext cx="533400" cy="228600"/>
          </a:xfrm>
          <a:prstGeom prst="mathEqual">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1" name="矩形 110"/>
          <p:cNvSpPr/>
          <p:nvPr/>
        </p:nvSpPr>
        <p:spPr bwMode="auto">
          <a:xfrm>
            <a:off x="279424" y="2209800"/>
            <a:ext cx="3581400" cy="1905000"/>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2" name="矩形 111"/>
          <p:cNvSpPr/>
          <p:nvPr/>
        </p:nvSpPr>
        <p:spPr>
          <a:xfrm>
            <a:off x="3581400" y="1828800"/>
            <a:ext cx="533400" cy="338554"/>
          </a:xfrm>
          <a:prstGeom prst="rect">
            <a:avLst/>
          </a:prstGeom>
          <a:noFill/>
        </p:spPr>
        <p:txBody>
          <a:bodyPr wrap="square">
            <a:spAutoFit/>
          </a:bodyPr>
          <a:lstStyle/>
          <a:p>
            <a:r>
              <a:rPr lang="en-US" altLang="zh-CN" sz="1600" b="1" dirty="0" smtClean="0">
                <a:solidFill>
                  <a:schemeClr val="accent2"/>
                </a:solidFill>
                <a:latin typeface="Calibri" pitchFamily="34" charset="0"/>
                <a:cs typeface="Calibri" pitchFamily="34" charset="0"/>
              </a:rPr>
              <a:t>LO</a:t>
            </a:r>
            <a:r>
              <a:rPr lang="en-US" altLang="zh-CN" sz="1600" b="1" baseline="-25000" dirty="0" smtClean="0">
                <a:solidFill>
                  <a:schemeClr val="accent2"/>
                </a:solidFill>
                <a:latin typeface="Calibri" pitchFamily="34" charset="0"/>
                <a:cs typeface="Calibri" pitchFamily="34" charset="0"/>
              </a:rPr>
              <a:t>0</a:t>
            </a:r>
            <a:endParaRPr lang="zh-CN" altLang="en-US" sz="1600" b="1" baseline="-25000" dirty="0" smtClean="0">
              <a:solidFill>
                <a:schemeClr val="accent2"/>
              </a:solidFill>
              <a:latin typeface="Calibri" pitchFamily="34" charset="0"/>
              <a:cs typeface="Calibri" pitchFamily="34" charset="0"/>
            </a:endParaRPr>
          </a:p>
        </p:txBody>
      </p:sp>
      <p:cxnSp>
        <p:nvCxnSpPr>
          <p:cNvPr id="113" name="直接箭头连接符 112"/>
          <p:cNvCxnSpPr/>
          <p:nvPr/>
        </p:nvCxnSpPr>
        <p:spPr bwMode="auto">
          <a:xfrm flipH="1">
            <a:off x="3925476" y="2167354"/>
            <a:ext cx="38100" cy="575846"/>
          </a:xfrm>
          <a:prstGeom prst="straightConnector1">
            <a:avLst/>
          </a:prstGeom>
          <a:solidFill>
            <a:srgbClr val="00B8FF"/>
          </a:solidFill>
          <a:ln w="9525" cap="flat" cmpd="sng" algn="ctr">
            <a:solidFill>
              <a:srgbClr val="FF0000"/>
            </a:solidFill>
            <a:prstDash val="solid"/>
            <a:round/>
            <a:headEnd type="none" w="med" len="med"/>
            <a:tailEnd type="triangle" w="med" len="med"/>
          </a:ln>
          <a:effectLst/>
        </p:spPr>
      </p:cxnSp>
      <p:grpSp>
        <p:nvGrpSpPr>
          <p:cNvPr id="118" name="组合 117"/>
          <p:cNvGrpSpPr/>
          <p:nvPr/>
        </p:nvGrpSpPr>
        <p:grpSpPr>
          <a:xfrm>
            <a:off x="3544476" y="4343400"/>
            <a:ext cx="2743200" cy="990600"/>
            <a:chOff x="1371600" y="4495800"/>
            <a:chExt cx="2743200" cy="990600"/>
          </a:xfrm>
        </p:grpSpPr>
        <p:graphicFrame>
          <p:nvGraphicFramePr>
            <p:cNvPr id="56323" name="Object 3"/>
            <p:cNvGraphicFramePr>
              <a:graphicFrameLocks noChangeAspect="1"/>
            </p:cNvGraphicFramePr>
            <p:nvPr/>
          </p:nvGraphicFramePr>
          <p:xfrm>
            <a:off x="1600200" y="5050200"/>
            <a:ext cx="1710000" cy="360000"/>
          </p:xfrm>
          <a:graphic>
            <a:graphicData uri="http://schemas.openxmlformats.org/presentationml/2006/ole">
              <p:oleObj spid="_x0000_s58370" name="Equation" r:id="rId4" imgW="1079280" imgH="228600" progId="">
                <p:embed/>
              </p:oleObj>
            </a:graphicData>
          </a:graphic>
        </p:graphicFrame>
        <p:graphicFrame>
          <p:nvGraphicFramePr>
            <p:cNvPr id="58373" name="Object 3"/>
            <p:cNvGraphicFramePr>
              <a:graphicFrameLocks noChangeAspect="1"/>
            </p:cNvGraphicFramePr>
            <p:nvPr/>
          </p:nvGraphicFramePr>
          <p:xfrm>
            <a:off x="1600200" y="4572000"/>
            <a:ext cx="2105025" cy="360362"/>
          </p:xfrm>
          <a:graphic>
            <a:graphicData uri="http://schemas.openxmlformats.org/presentationml/2006/ole">
              <p:oleObj spid="_x0000_s58373" name="Equation" r:id="rId5" imgW="1409400" imgH="241200" progId="">
                <p:embed/>
              </p:oleObj>
            </a:graphicData>
          </a:graphic>
        </p:graphicFrame>
        <p:sp>
          <p:nvSpPr>
            <p:cNvPr id="117" name="矩形 116"/>
            <p:cNvSpPr/>
            <p:nvPr/>
          </p:nvSpPr>
          <p:spPr bwMode="auto">
            <a:xfrm>
              <a:off x="1371600" y="4495800"/>
              <a:ext cx="2743200" cy="990600"/>
            </a:xfrm>
            <a:prstGeom prst="rect">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119" name="Rectangle 3"/>
          <p:cNvSpPr txBox="1">
            <a:spLocks noChangeArrowheads="1"/>
          </p:cNvSpPr>
          <p:nvPr/>
        </p:nvSpPr>
        <p:spPr bwMode="auto">
          <a:xfrm>
            <a:off x="685800" y="5562600"/>
            <a:ext cx="7772400"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marL="342900" indent="-342900" eaLnBrk="1" hangingPunct="1">
              <a:spcBef>
                <a:spcPts val="600"/>
              </a:spcBef>
              <a:buFont typeface="Arial" pitchFamily="34" charset="0"/>
              <a:buChar char="•"/>
              <a:defRPr/>
            </a:pPr>
            <a:r>
              <a:rPr kumimoji="0" lang="en-US" altLang="zh-CN" sz="1800" b="1" i="0" u="none" strike="noStrike" kern="0" cap="none" spc="0" normalizeH="0" baseline="0" noProof="0" dirty="0" smtClean="0">
                <a:ln>
                  <a:noFill/>
                </a:ln>
                <a:solidFill>
                  <a:srgbClr val="000000"/>
                </a:solidFill>
                <a:effectLst/>
                <a:uLnTx/>
                <a:uFillTx/>
                <a:latin typeface="+mn-lt"/>
                <a:ea typeface="宋体" charset="-122"/>
                <a:cs typeface="+mn-cs"/>
              </a:rPr>
              <a:t>Each path </a:t>
            </a:r>
            <a:r>
              <a:rPr lang="en-US" altLang="zh-CN" sz="1800" b="1" kern="0" dirty="0" smtClean="0">
                <a:solidFill>
                  <a:srgbClr val="000000"/>
                </a:solidFill>
                <a:latin typeface="+mn-lt"/>
                <a:ea typeface="宋体" charset="-122"/>
              </a:rPr>
              <a:t>in the partially coherent common LO can be equivalent to a single LO in11ad, with independent frequency multiplier noise.</a:t>
            </a:r>
            <a:endParaRPr kumimoji="0" lang="en-US" altLang="zh-CN" sz="1800" b="1" i="0" u="none" strike="noStrike" kern="0" cap="none" spc="0" normalizeH="0" baseline="0" noProof="0" dirty="0" smtClean="0">
              <a:ln>
                <a:noFill/>
              </a:ln>
              <a:solidFill>
                <a:srgbClr val="000000"/>
              </a:solidFill>
              <a:effectLst/>
              <a:uLnTx/>
              <a:uFillTx/>
              <a:latin typeface="+mn-lt"/>
              <a:ea typeface="宋体" charset="-122"/>
              <a:cs typeface="+mn-cs"/>
            </a:endParaRPr>
          </a:p>
        </p:txBody>
      </p:sp>
      <p:sp>
        <p:nvSpPr>
          <p:cNvPr id="120" name="等于号 119"/>
          <p:cNvSpPr/>
          <p:nvPr/>
        </p:nvSpPr>
        <p:spPr bwMode="auto">
          <a:xfrm rot="2333936">
            <a:off x="4177291" y="3267181"/>
            <a:ext cx="324000" cy="228600"/>
          </a:xfrm>
          <a:prstGeom prst="mathEqual">
            <a:avLst>
              <a:gd name="adj1" fmla="val 23520"/>
              <a:gd name="adj2" fmla="val 13542"/>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1" name="TextBox 120"/>
          <p:cNvSpPr txBox="1"/>
          <p:nvPr/>
        </p:nvSpPr>
        <p:spPr>
          <a:xfrm>
            <a:off x="4154076" y="3562928"/>
            <a:ext cx="1981200" cy="246221"/>
          </a:xfrm>
          <a:prstGeom prst="rect">
            <a:avLst/>
          </a:prstGeom>
          <a:noFill/>
        </p:spPr>
        <p:txBody>
          <a:bodyPr wrap="square" rtlCol="0">
            <a:spAutoFit/>
          </a:bodyPr>
          <a:lstStyle/>
          <a:p>
            <a:r>
              <a:rPr lang="en-US" altLang="zh-CN" sz="1000" dirty="0" smtClean="0">
                <a:solidFill>
                  <a:schemeClr val="tx1"/>
                </a:solidFill>
              </a:rPr>
              <a:t>Ideal Freq. Multiplier + Noise</a:t>
            </a:r>
            <a:endParaRPr lang="zh-CN" altLang="en-US" sz="1000" dirty="0">
              <a:solidFill>
                <a:schemeClr val="tx1"/>
              </a:solidFill>
            </a:endParaRPr>
          </a:p>
        </p:txBody>
      </p:sp>
      <p:cxnSp>
        <p:nvCxnSpPr>
          <p:cNvPr id="114" name="直接箭头连接符 113"/>
          <p:cNvCxnSpPr/>
          <p:nvPr/>
        </p:nvCxnSpPr>
        <p:spPr bwMode="auto">
          <a:xfrm flipH="1">
            <a:off x="7433732" y="2074331"/>
            <a:ext cx="38100" cy="575846"/>
          </a:xfrm>
          <a:prstGeom prst="straightConnector1">
            <a:avLst/>
          </a:prstGeom>
          <a:solidFill>
            <a:srgbClr val="00B8FF"/>
          </a:solidFill>
          <a:ln w="9525" cap="flat" cmpd="sng" algn="ctr">
            <a:solidFill>
              <a:srgbClr val="FF0000"/>
            </a:solidFill>
            <a:prstDash val="solid"/>
            <a:round/>
            <a:headEnd type="none" w="med" len="med"/>
            <a:tailEnd type="triangle" w="med" len="med"/>
          </a:ln>
          <a:effectLst/>
        </p:spPr>
      </p:cxnSp>
      <p:sp>
        <p:nvSpPr>
          <p:cNvPr id="115" name="矩形 114"/>
          <p:cNvSpPr/>
          <p:nvPr/>
        </p:nvSpPr>
        <p:spPr>
          <a:xfrm>
            <a:off x="7298266" y="1820333"/>
            <a:ext cx="533400" cy="338554"/>
          </a:xfrm>
          <a:prstGeom prst="rect">
            <a:avLst/>
          </a:prstGeom>
          <a:noFill/>
        </p:spPr>
        <p:txBody>
          <a:bodyPr wrap="square">
            <a:spAutoFit/>
          </a:bodyPr>
          <a:lstStyle/>
          <a:p>
            <a:r>
              <a:rPr lang="en-US" altLang="zh-CN" sz="1600" b="1" dirty="0" smtClean="0">
                <a:solidFill>
                  <a:schemeClr val="accent2"/>
                </a:solidFill>
                <a:latin typeface="Calibri" pitchFamily="34" charset="0"/>
                <a:cs typeface="Calibri" pitchFamily="34" charset="0"/>
              </a:rPr>
              <a:t>PN</a:t>
            </a:r>
            <a:r>
              <a:rPr lang="en-US" altLang="zh-CN" sz="1600" b="1" baseline="-25000" dirty="0" smtClean="0">
                <a:solidFill>
                  <a:schemeClr val="accent2"/>
                </a:solidFill>
                <a:latin typeface="Calibri" pitchFamily="34" charset="0"/>
                <a:cs typeface="Calibri" pitchFamily="34" charset="0"/>
              </a:rPr>
              <a:t>0</a:t>
            </a:r>
            <a:endParaRPr lang="zh-CN" altLang="en-US" sz="1600" b="1" baseline="-25000" dirty="0" smtClean="0">
              <a:solidFill>
                <a:schemeClr val="accent2"/>
              </a:solidFill>
              <a:latin typeface="Calibri" pitchFamily="34" charset="0"/>
              <a:cs typeface="Calibri" pitchFamily="34" charset="0"/>
            </a:endParaRPr>
          </a:p>
        </p:txBody>
      </p:sp>
      <p:sp>
        <p:nvSpPr>
          <p:cNvPr id="116" name="Date Placeholder 3"/>
          <p:cNvSpPr txBox="1">
            <a:spLocks/>
          </p:cNvSpPr>
          <p:nvPr/>
        </p:nvSpPr>
        <p:spPr bwMode="auto">
          <a:xfrm>
            <a:off x="685800" y="304800"/>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Mar. 2016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14</a:t>
            </a:fld>
            <a:endParaRPr lang="en-GB" dirty="0"/>
          </a:p>
        </p:txBody>
      </p:sp>
      <p:sp>
        <p:nvSpPr>
          <p:cNvPr id="5" name="Rectangle 2"/>
          <p:cNvSpPr>
            <a:spLocks noGrp="1" noChangeArrowheads="1"/>
          </p:cNvSpPr>
          <p:nvPr>
            <p:ph type="title"/>
          </p:nvPr>
        </p:nvSpPr>
        <p:spPr>
          <a:xfrm>
            <a:off x="685800" y="685800"/>
            <a:ext cx="7772400" cy="1066800"/>
          </a:xfrm>
        </p:spPr>
        <p:txBody>
          <a:bodyPr/>
          <a:lstStyle/>
          <a:p>
            <a:r>
              <a:rPr lang="en-US" altLang="zh-CN" dirty="0" smtClean="0">
                <a:ea typeface="宋体" charset="-122"/>
              </a:rPr>
              <a:t>Backup: how to generate phase noise for 802.11ad</a:t>
            </a:r>
          </a:p>
        </p:txBody>
      </p:sp>
      <p:pic>
        <p:nvPicPr>
          <p:cNvPr id="122" name="Picture 2"/>
          <p:cNvPicPr>
            <a:picLocks noChangeAspect="1" noChangeArrowheads="1"/>
          </p:cNvPicPr>
          <p:nvPr/>
        </p:nvPicPr>
        <p:blipFill>
          <a:blip r:embed="rId3" cstate="print"/>
          <a:srcRect t="23116" b="6533"/>
          <a:stretch>
            <a:fillRect/>
          </a:stretch>
        </p:blipFill>
        <p:spPr bwMode="auto">
          <a:xfrm>
            <a:off x="637903" y="1828800"/>
            <a:ext cx="7868194" cy="3962400"/>
          </a:xfrm>
          <a:prstGeom prst="rect">
            <a:avLst/>
          </a:prstGeom>
          <a:noFill/>
          <a:ln w="9525">
            <a:noFill/>
            <a:miter lim="800000"/>
            <a:headEnd/>
            <a:tailEnd/>
          </a:ln>
        </p:spPr>
      </p:pic>
      <p:sp>
        <p:nvSpPr>
          <p:cNvPr id="123" name="矩形 122"/>
          <p:cNvSpPr/>
          <p:nvPr/>
        </p:nvSpPr>
        <p:spPr>
          <a:xfrm>
            <a:off x="595313" y="6019800"/>
            <a:ext cx="7953375" cy="307777"/>
          </a:xfrm>
          <a:prstGeom prst="rect">
            <a:avLst/>
          </a:prstGeom>
          <a:solidFill>
            <a:schemeClr val="bg1">
              <a:lumMod val="95000"/>
            </a:schemeClr>
          </a:solidFill>
          <a:ln>
            <a:solidFill>
              <a:schemeClr val="tx1">
                <a:lumMod val="50000"/>
                <a:lumOff val="50000"/>
              </a:schemeClr>
            </a:solidFill>
          </a:ln>
        </p:spPr>
        <p:txBody>
          <a:bodyPr wrap="square">
            <a:spAutoFit/>
          </a:bodyPr>
          <a:lstStyle/>
          <a:p>
            <a:r>
              <a:rPr lang="en-US" altLang="zh-CN" sz="1400" dirty="0" smtClean="0">
                <a:solidFill>
                  <a:schemeClr val="tx1"/>
                </a:solidFill>
              </a:rPr>
              <a:t>Source:   </a:t>
            </a:r>
            <a:r>
              <a:rPr lang="en-US" altLang="zh-CN" sz="1400" i="1" dirty="0" smtClean="0">
                <a:solidFill>
                  <a:schemeClr val="tx1"/>
                </a:solidFill>
              </a:rPr>
              <a:t>IEEE802.15-06-0477-01-003c</a:t>
            </a:r>
            <a:r>
              <a:rPr lang="en-US" altLang="zh-CN" sz="1400" dirty="0" smtClean="0">
                <a:solidFill>
                  <a:schemeClr val="tx1"/>
                </a:solidFill>
              </a:rPr>
              <a:t>, “</a:t>
            </a:r>
            <a:r>
              <a:rPr lang="en-US" altLang="zh-CN" sz="1400" dirty="0" smtClean="0">
                <a:solidFill>
                  <a:schemeClr val="accent2"/>
                </a:solidFill>
              </a:rPr>
              <a:t>RF Impairment models for 60GHz-band SYS/PHY simulation</a:t>
            </a:r>
            <a:r>
              <a:rPr lang="en-US" altLang="zh-CN" sz="1400" dirty="0" smtClean="0">
                <a:solidFill>
                  <a:schemeClr val="tx1"/>
                </a:solidFill>
              </a:rPr>
              <a:t>” </a:t>
            </a:r>
            <a:endParaRPr lang="en-US" altLang="zh-CN" sz="1400" i="1" dirty="0" smtClean="0">
              <a:solidFill>
                <a:schemeClr val="tx1"/>
              </a:solidFill>
            </a:endParaRPr>
          </a:p>
        </p:txBody>
      </p:sp>
      <p:sp>
        <p:nvSpPr>
          <p:cNvPr id="9" name="Date Placeholder 3"/>
          <p:cNvSpPr txBox="1">
            <a:spLocks/>
          </p:cNvSpPr>
          <p:nvPr/>
        </p:nvSpPr>
        <p:spPr bwMode="auto">
          <a:xfrm>
            <a:off x="685800" y="304800"/>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Mar. 2016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US" altLang="zh-CN" dirty="0" smtClean="0"/>
              <a:t>Kun Zeng</a:t>
            </a:r>
            <a:r>
              <a:rPr lang="en-GB" dirty="0" smtClean="0"/>
              <a:t>, Huawei Technologies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676400"/>
            <a:ext cx="7772400" cy="4208463"/>
          </a:xfrm>
          <a:ln/>
        </p:spPr>
        <p:txBody>
          <a:bodyPr/>
          <a:lstStyle/>
          <a:p>
            <a:pPr marL="432000" indent="-360000" eaLnBrk="0" hangingPunct="0">
              <a:defRPr/>
            </a:pPr>
            <a:r>
              <a:rPr lang="en-US" altLang="zh-CN" sz="1600" b="0" dirty="0" smtClean="0">
                <a:ea typeface="宋体" charset="-122"/>
              </a:rPr>
              <a:t>[1]   IEEE802.11-09/1213r1, “</a:t>
            </a:r>
            <a:r>
              <a:rPr lang="en-US" altLang="zh-CN" sz="1600" b="0" dirty="0" smtClean="0">
                <a:solidFill>
                  <a:srgbClr val="0000FF"/>
                </a:solidFill>
                <a:ea typeface="宋体" charset="-122"/>
              </a:rPr>
              <a:t>60 GHz Impairments Modeling</a:t>
            </a:r>
            <a:r>
              <a:rPr lang="en-US" altLang="zh-CN" sz="1600" b="0" dirty="0" smtClean="0">
                <a:ea typeface="宋体" charset="-122"/>
              </a:rPr>
              <a:t>”</a:t>
            </a:r>
          </a:p>
          <a:p>
            <a:pPr marL="432000" indent="-360000" eaLnBrk="0" hangingPunct="0">
              <a:defRPr/>
            </a:pPr>
            <a:r>
              <a:rPr lang="en-US" altLang="zh-CN" sz="1600" b="0" dirty="0" smtClean="0">
                <a:ea typeface="宋体" charset="-122"/>
              </a:rPr>
              <a:t>[2]   W. Rosenkranz, “</a:t>
            </a:r>
            <a:r>
              <a:rPr lang="en-US" altLang="zh-CN" sz="1600" b="0" dirty="0" smtClean="0">
                <a:solidFill>
                  <a:srgbClr val="0000FF"/>
                </a:solidFill>
                <a:ea typeface="宋体" charset="-122"/>
              </a:rPr>
              <a:t>Phase-Locked Loops with Limiter Phase Detectors in the Presence of Noise</a:t>
            </a:r>
            <a:r>
              <a:rPr lang="en-US" altLang="zh-CN" sz="1600" b="0" dirty="0" smtClean="0">
                <a:ea typeface="宋体" charset="-122"/>
              </a:rPr>
              <a:t>”, IEEE Tran. Communications, vol.30, no.10, Oct. 1982</a:t>
            </a:r>
          </a:p>
          <a:p>
            <a:pPr marL="432000" indent="-360000" eaLnBrk="0" hangingPunct="0">
              <a:defRPr/>
            </a:pPr>
            <a:r>
              <a:rPr lang="en-US" altLang="zh-CN" sz="1600" b="0" dirty="0" smtClean="0">
                <a:ea typeface="宋体" charset="-122"/>
              </a:rPr>
              <a:t>[3]   IEEE802.15-06-0477-01-003c, “</a:t>
            </a:r>
            <a:r>
              <a:rPr lang="en-US" altLang="zh-CN" sz="1600" b="0" dirty="0" smtClean="0">
                <a:solidFill>
                  <a:srgbClr val="0000FF"/>
                </a:solidFill>
                <a:ea typeface="宋体" charset="-122"/>
              </a:rPr>
              <a:t>RF Impairment models for 60GHz-band SYS/PHY simulation</a:t>
            </a:r>
            <a:r>
              <a:rPr lang="en-US" altLang="zh-CN" sz="1600" b="0" dirty="0" smtClean="0">
                <a:ea typeface="宋体" charset="-122"/>
              </a:rPr>
              <a:t>”</a:t>
            </a:r>
          </a:p>
          <a:p>
            <a:pPr marL="432000" indent="-360000" eaLnBrk="0" hangingPunct="0">
              <a:defRPr/>
            </a:pPr>
            <a:r>
              <a:rPr lang="en-US" altLang="zh-CN" sz="1600" b="0" dirty="0" smtClean="0">
                <a:ea typeface="宋体" charset="-122"/>
              </a:rPr>
              <a:t>[4]	Rogers Corporation, “</a:t>
            </a:r>
            <a:r>
              <a:rPr lang="en-US" altLang="zh-CN" sz="1600" b="0" dirty="0" smtClean="0">
                <a:solidFill>
                  <a:srgbClr val="0000FF"/>
                </a:solidFill>
                <a:ea typeface="宋体" charset="-122"/>
              </a:rPr>
              <a:t>RO4000</a:t>
            </a:r>
            <a:r>
              <a:rPr lang="en-US" altLang="zh-CN" sz="1600" b="0" baseline="30000" dirty="0" smtClean="0">
                <a:solidFill>
                  <a:srgbClr val="0000FF"/>
                </a:solidFill>
                <a:ea typeface="宋体" charset="-122"/>
              </a:rPr>
              <a:t>®</a:t>
            </a:r>
            <a:r>
              <a:rPr lang="en-US" altLang="zh-CN" sz="1600" b="0" dirty="0" smtClean="0">
                <a:solidFill>
                  <a:srgbClr val="0000FF"/>
                </a:solidFill>
                <a:ea typeface="宋体" charset="-122"/>
              </a:rPr>
              <a:t> Series High Frequency Circuit Materials</a:t>
            </a:r>
            <a:r>
              <a:rPr lang="en-US" altLang="zh-CN" sz="1600" b="0" dirty="0" smtClean="0">
                <a:ea typeface="宋体" charset="-122"/>
              </a:rPr>
              <a:t>”</a:t>
            </a:r>
          </a:p>
          <a:p>
            <a:pPr eaLnBrk="0" hangingPunct="0">
              <a:defRPr/>
            </a:pPr>
            <a:endParaRPr lang="en-US" altLang="zh-CN" sz="1400" b="0" dirty="0" smtClean="0">
              <a:ea typeface="宋体" charset="-122"/>
            </a:endParaRPr>
          </a:p>
        </p:txBody>
      </p:sp>
      <p:sp>
        <p:nvSpPr>
          <p:cNvPr id="8" name="Date Placeholder 3"/>
          <p:cNvSpPr txBox="1">
            <a:spLocks/>
          </p:cNvSpPr>
          <p:nvPr/>
        </p:nvSpPr>
        <p:spPr bwMode="auto">
          <a:xfrm>
            <a:off x="685800" y="304800"/>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Mar. 2016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2</a:t>
            </a:fld>
            <a:endParaRPr lang="en-GB" dirty="0"/>
          </a:p>
        </p:txBody>
      </p:sp>
      <p:sp>
        <p:nvSpPr>
          <p:cNvPr id="5" name="Rectangle 2"/>
          <p:cNvSpPr>
            <a:spLocks noGrp="1" noChangeArrowheads="1"/>
          </p:cNvSpPr>
          <p:nvPr>
            <p:ph type="title"/>
          </p:nvPr>
        </p:nvSpPr>
        <p:spPr>
          <a:xfrm>
            <a:off x="685800" y="685800"/>
            <a:ext cx="7772400" cy="1066800"/>
          </a:xfrm>
        </p:spPr>
        <p:txBody>
          <a:bodyPr/>
          <a:lstStyle/>
          <a:p>
            <a:pPr eaLnBrk="1" hangingPunct="1"/>
            <a:r>
              <a:rPr lang="en-US" altLang="zh-CN" dirty="0" smtClean="0">
                <a:ea typeface="宋体" charset="-122"/>
              </a:rPr>
              <a:t>Motivation</a:t>
            </a:r>
          </a:p>
        </p:txBody>
      </p:sp>
      <p:sp>
        <p:nvSpPr>
          <p:cNvPr id="9" name="Rectangle 3"/>
          <p:cNvSpPr>
            <a:spLocks noGrp="1" noChangeArrowheads="1"/>
          </p:cNvSpPr>
          <p:nvPr>
            <p:ph idx="1"/>
          </p:nvPr>
        </p:nvSpPr>
        <p:spPr>
          <a:xfrm>
            <a:off x="684000" y="1676400"/>
            <a:ext cx="7776000" cy="4800600"/>
          </a:xfrm>
        </p:spPr>
        <p:txBody>
          <a:bodyPr/>
          <a:lstStyle/>
          <a:p>
            <a:pPr>
              <a:buFont typeface="Arial" pitchFamily="34" charset="0"/>
              <a:buChar char="•"/>
            </a:pPr>
            <a:r>
              <a:rPr lang="en-US" altLang="zh-CN" sz="2000" b="0" dirty="0" smtClean="0">
                <a:ea typeface="宋体" charset="-122"/>
              </a:rPr>
              <a:t>Phase noise (PN) is one of the critical impairments in 60GHz band. It may significantly impact on the bit error rate, and yield synchronization problems.</a:t>
            </a:r>
          </a:p>
          <a:p>
            <a:pPr>
              <a:buFont typeface="Arial" pitchFamily="34" charset="0"/>
              <a:buChar char="•"/>
            </a:pPr>
            <a:r>
              <a:rPr lang="en-US" altLang="zh-CN" sz="2000" b="0" dirty="0" smtClean="0">
                <a:ea typeface="宋体" charset="-122"/>
              </a:rPr>
              <a:t>In IEEE 802.11ad [1], PN characteristic is modeled as a one-pole-one- zero model, and applied in SYS/PHY simulations.</a:t>
            </a:r>
          </a:p>
          <a:p>
            <a:pPr>
              <a:buFont typeface="Arial" pitchFamily="34" charset="0"/>
              <a:buChar char="•"/>
            </a:pPr>
            <a:r>
              <a:rPr lang="en-US" altLang="zh-CN" sz="2000" b="0" dirty="0" smtClean="0">
                <a:ea typeface="宋体" charset="-122"/>
              </a:rPr>
              <a:t>802.11ay  introduces new use cases (e.g., wireless backhauling) and new features (e.g., MIMO), which will generate additional requirements on PN modeling.</a:t>
            </a:r>
          </a:p>
          <a:p>
            <a:pPr>
              <a:buFont typeface="Arial" pitchFamily="34" charset="0"/>
              <a:buChar char="•"/>
            </a:pPr>
            <a:r>
              <a:rPr lang="en-US" altLang="zh-CN" sz="2000" b="0" dirty="0" smtClean="0">
                <a:ea typeface="宋体" charset="-122"/>
              </a:rPr>
              <a:t>This submission addresses this problem and proposes a new complementary PN model which may be better suitable for the 802.11ay simulation for these new cases or features.</a:t>
            </a:r>
          </a:p>
        </p:txBody>
      </p:sp>
      <p:sp>
        <p:nvSpPr>
          <p:cNvPr id="10" name="Date Placeholder 3"/>
          <p:cNvSpPr txBox="1">
            <a:spLocks/>
          </p:cNvSpPr>
          <p:nvPr/>
        </p:nvSpPr>
        <p:spPr bwMode="auto">
          <a:xfrm>
            <a:off x="685800" y="304800"/>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Mar. 2016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3</a:t>
            </a:fld>
            <a:endParaRPr lang="en-GB" dirty="0"/>
          </a:p>
        </p:txBody>
      </p:sp>
      <p:sp>
        <p:nvSpPr>
          <p:cNvPr id="5" name="Rectangle 2"/>
          <p:cNvSpPr>
            <a:spLocks noGrp="1" noChangeArrowheads="1"/>
          </p:cNvSpPr>
          <p:nvPr>
            <p:ph type="title"/>
          </p:nvPr>
        </p:nvSpPr>
        <p:spPr>
          <a:xfrm>
            <a:off x="685800" y="685800"/>
            <a:ext cx="7772400" cy="1066800"/>
          </a:xfrm>
        </p:spPr>
        <p:txBody>
          <a:bodyPr/>
          <a:lstStyle/>
          <a:p>
            <a:pPr eaLnBrk="1" hangingPunct="1"/>
            <a:r>
              <a:rPr lang="en-US" altLang="zh-CN" dirty="0" smtClean="0">
                <a:ea typeface="宋体" charset="-122"/>
              </a:rPr>
              <a:t>Phase Noise and its Effects</a:t>
            </a:r>
          </a:p>
        </p:txBody>
      </p:sp>
      <p:pic>
        <p:nvPicPr>
          <p:cNvPr id="140" name="Picture 7"/>
          <p:cNvPicPr>
            <a:picLocks noChangeAspect="1" noChangeArrowheads="1"/>
          </p:cNvPicPr>
          <p:nvPr/>
        </p:nvPicPr>
        <p:blipFill>
          <a:blip r:embed="rId3" cstate="print"/>
          <a:srcRect/>
          <a:stretch>
            <a:fillRect/>
          </a:stretch>
        </p:blipFill>
        <p:spPr bwMode="auto">
          <a:xfrm>
            <a:off x="5160738" y="1820174"/>
            <a:ext cx="3708000" cy="2781000"/>
          </a:xfrm>
          <a:prstGeom prst="rect">
            <a:avLst/>
          </a:prstGeom>
          <a:noFill/>
          <a:ln w="9525">
            <a:noFill/>
            <a:miter lim="800000"/>
            <a:headEnd/>
            <a:tailEnd/>
          </a:ln>
          <a:effectLst/>
        </p:spPr>
      </p:pic>
      <p:sp>
        <p:nvSpPr>
          <p:cNvPr id="141" name="Rectangle 3"/>
          <p:cNvSpPr>
            <a:spLocks noGrp="1" noChangeArrowheads="1"/>
          </p:cNvSpPr>
          <p:nvPr>
            <p:ph idx="1"/>
          </p:nvPr>
        </p:nvSpPr>
        <p:spPr>
          <a:xfrm>
            <a:off x="838200" y="4876800"/>
            <a:ext cx="7772400" cy="1524000"/>
          </a:xfrm>
        </p:spPr>
        <p:txBody>
          <a:bodyPr/>
          <a:lstStyle/>
          <a:p>
            <a:pPr>
              <a:buFont typeface="Arial" pitchFamily="34" charset="0"/>
              <a:buChar char="•"/>
            </a:pPr>
            <a:r>
              <a:rPr lang="en-US" altLang="zh-CN" sz="1800" dirty="0" smtClean="0">
                <a:ea typeface="宋体" charset="-122"/>
              </a:rPr>
              <a:t>PN is a critical RF impairment, mainly occurred in oscillator.</a:t>
            </a:r>
          </a:p>
          <a:p>
            <a:pPr lvl="1">
              <a:buFont typeface="Times New Roman" pitchFamily="18" charset="0"/>
              <a:buChar char="‒"/>
            </a:pPr>
            <a:r>
              <a:rPr lang="en-US" altLang="zh-CN" sz="1600" dirty="0" smtClean="0">
                <a:ea typeface="宋体" charset="-122"/>
              </a:rPr>
              <a:t>Even small amount of noise caused by an oscillator will lead to significant changes in its frequency spectrum and timing properties (</a:t>
            </a:r>
            <a:r>
              <a:rPr lang="en-US" altLang="zh-CN" sz="1600" i="1" dirty="0" smtClean="0">
                <a:ea typeface="宋体" charset="-122"/>
              </a:rPr>
              <a:t>timing</a:t>
            </a:r>
            <a:r>
              <a:rPr lang="en-US" altLang="zh-CN" sz="1600" dirty="0" smtClean="0">
                <a:ea typeface="宋体" charset="-122"/>
              </a:rPr>
              <a:t> </a:t>
            </a:r>
            <a:r>
              <a:rPr lang="en-US" altLang="zh-CN" sz="1600" i="1" dirty="0" smtClean="0">
                <a:ea typeface="宋体" charset="-122"/>
              </a:rPr>
              <a:t>jitter</a:t>
            </a:r>
            <a:r>
              <a:rPr lang="en-US" altLang="zh-CN" sz="1600" dirty="0" smtClean="0">
                <a:ea typeface="宋体" charset="-122"/>
              </a:rPr>
              <a:t>).</a:t>
            </a:r>
          </a:p>
          <a:p>
            <a:pPr>
              <a:buFont typeface="Arial" pitchFamily="34" charset="0"/>
              <a:buChar char="•"/>
            </a:pPr>
            <a:r>
              <a:rPr lang="en-US" altLang="zh-CN" sz="1800" dirty="0" smtClean="0">
                <a:ea typeface="宋体" charset="-122"/>
              </a:rPr>
              <a:t>It may significantly affect system performance.</a:t>
            </a:r>
            <a:endParaRPr lang="en-US" altLang="zh-CN" dirty="0" smtClean="0">
              <a:ea typeface="宋体" charset="-122"/>
            </a:endParaRPr>
          </a:p>
        </p:txBody>
      </p:sp>
      <p:grpSp>
        <p:nvGrpSpPr>
          <p:cNvPr id="144" name="组合 143"/>
          <p:cNvGrpSpPr/>
          <p:nvPr/>
        </p:nvGrpSpPr>
        <p:grpSpPr>
          <a:xfrm>
            <a:off x="498232" y="1948338"/>
            <a:ext cx="4385949" cy="2524673"/>
            <a:chOff x="498232" y="1948338"/>
            <a:chExt cx="4385949" cy="2524673"/>
          </a:xfrm>
        </p:grpSpPr>
        <p:sp>
          <p:nvSpPr>
            <p:cNvPr id="12" name="矩形 11"/>
            <p:cNvSpPr/>
            <p:nvPr/>
          </p:nvSpPr>
          <p:spPr bwMode="auto">
            <a:xfrm>
              <a:off x="1488831" y="2936538"/>
              <a:ext cx="1332000" cy="612000"/>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 name="矩形 12"/>
            <p:cNvSpPr/>
            <p:nvPr/>
          </p:nvSpPr>
          <p:spPr bwMode="auto">
            <a:xfrm>
              <a:off x="1517622" y="2969137"/>
              <a:ext cx="1274238" cy="555127"/>
            </a:xfrm>
            <a:prstGeom prst="rect">
              <a:avLst/>
            </a:prstGeom>
            <a:solidFill>
              <a:schemeClr val="bg1"/>
            </a:solidFill>
            <a:ln w="9525" cap="flat" cmpd="sng" algn="ctr">
              <a:solidFill>
                <a:schemeClr val="tx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14" name="直接连接符 13"/>
            <p:cNvCxnSpPr/>
            <p:nvPr/>
          </p:nvCxnSpPr>
          <p:spPr bwMode="auto">
            <a:xfrm>
              <a:off x="498232" y="2651208"/>
              <a:ext cx="63712" cy="123362"/>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15" name="直接连接符 14"/>
            <p:cNvCxnSpPr/>
            <p:nvPr/>
          </p:nvCxnSpPr>
          <p:spPr bwMode="auto">
            <a:xfrm flipV="1">
              <a:off x="561944" y="2651208"/>
              <a:ext cx="0" cy="555127"/>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16" name="直接连接符 15"/>
            <p:cNvCxnSpPr/>
            <p:nvPr/>
          </p:nvCxnSpPr>
          <p:spPr bwMode="auto">
            <a:xfrm flipV="1">
              <a:off x="561944" y="2651208"/>
              <a:ext cx="63712" cy="123362"/>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17" name="直接连接符 16"/>
            <p:cNvCxnSpPr/>
            <p:nvPr/>
          </p:nvCxnSpPr>
          <p:spPr bwMode="auto">
            <a:xfrm>
              <a:off x="561944" y="3206335"/>
              <a:ext cx="191136" cy="0"/>
            </a:xfrm>
            <a:prstGeom prst="line">
              <a:avLst/>
            </a:prstGeom>
            <a:solidFill>
              <a:srgbClr val="00B8FF"/>
            </a:solidFill>
            <a:ln w="12700" cap="flat" cmpd="sng" algn="ctr">
              <a:solidFill>
                <a:schemeClr val="tx1"/>
              </a:solidFill>
              <a:prstDash val="solid"/>
              <a:round/>
              <a:headEnd type="none" w="med" len="med"/>
              <a:tailEnd type="none" w="med" len="med"/>
            </a:ln>
            <a:effectLst/>
          </p:spPr>
        </p:cxnSp>
        <p:grpSp>
          <p:nvGrpSpPr>
            <p:cNvPr id="18" name="组合 59"/>
            <p:cNvGrpSpPr/>
            <p:nvPr/>
          </p:nvGrpSpPr>
          <p:grpSpPr>
            <a:xfrm>
              <a:off x="753080" y="3082116"/>
              <a:ext cx="301001" cy="246723"/>
              <a:chOff x="1295400" y="2743200"/>
              <a:chExt cx="360000" cy="304800"/>
            </a:xfrm>
          </p:grpSpPr>
          <p:sp>
            <p:nvSpPr>
              <p:cNvPr id="134" name="矩形 133"/>
              <p:cNvSpPr/>
              <p:nvPr/>
            </p:nvSpPr>
            <p:spPr bwMode="auto">
              <a:xfrm>
                <a:off x="1295400" y="2743200"/>
                <a:ext cx="3600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135" name="组合 58"/>
              <p:cNvGrpSpPr/>
              <p:nvPr/>
            </p:nvGrpSpPr>
            <p:grpSpPr>
              <a:xfrm>
                <a:off x="1348200" y="2800350"/>
                <a:ext cx="252000" cy="186350"/>
                <a:chOff x="1447800" y="3505200"/>
                <a:chExt cx="252000" cy="186350"/>
              </a:xfrm>
            </p:grpSpPr>
            <p:sp>
              <p:nvSpPr>
                <p:cNvPr id="136" name="任意多边形 52"/>
                <p:cNvSpPr/>
                <p:nvPr/>
              </p:nvSpPr>
              <p:spPr bwMode="auto">
                <a:xfrm>
                  <a:off x="1563610" y="3511550"/>
                  <a:ext cx="36000" cy="180000"/>
                </a:xfrm>
                <a:custGeom>
                  <a:avLst/>
                  <a:gdLst>
                    <a:gd name="connsiteX0" fmla="*/ 21828 w 25004"/>
                    <a:gd name="connsiteY0" fmla="*/ 0 h 118666"/>
                    <a:gd name="connsiteX1" fmla="*/ 397 w 25004"/>
                    <a:gd name="connsiteY1" fmla="*/ 45244 h 118666"/>
                    <a:gd name="connsiteX2" fmla="*/ 24210 w 25004"/>
                    <a:gd name="connsiteY2" fmla="*/ 85725 h 118666"/>
                    <a:gd name="connsiteX3" fmla="*/ 5160 w 25004"/>
                    <a:gd name="connsiteY3" fmla="*/ 114300 h 118666"/>
                    <a:gd name="connsiteX4" fmla="*/ 397 w 25004"/>
                    <a:gd name="connsiteY4" fmla="*/ 111919 h 118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04" h="118666">
                      <a:moveTo>
                        <a:pt x="21828" y="0"/>
                      </a:moveTo>
                      <a:cubicBezTo>
                        <a:pt x="10914" y="15478"/>
                        <a:pt x="0" y="30957"/>
                        <a:pt x="397" y="45244"/>
                      </a:cubicBezTo>
                      <a:cubicBezTo>
                        <a:pt x="794" y="59531"/>
                        <a:pt x="23416" y="74216"/>
                        <a:pt x="24210" y="85725"/>
                      </a:cubicBezTo>
                      <a:cubicBezTo>
                        <a:pt x="25004" y="97234"/>
                        <a:pt x="9129" y="109934"/>
                        <a:pt x="5160" y="114300"/>
                      </a:cubicBezTo>
                      <a:cubicBezTo>
                        <a:pt x="1191" y="118666"/>
                        <a:pt x="794" y="115292"/>
                        <a:pt x="397" y="111919"/>
                      </a:cubicBez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7" name="任意多边形 136"/>
                <p:cNvSpPr/>
                <p:nvPr/>
              </p:nvSpPr>
              <p:spPr bwMode="auto">
                <a:xfrm>
                  <a:off x="1447800" y="3558581"/>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8" name="任意多边形 137"/>
                <p:cNvSpPr/>
                <p:nvPr/>
              </p:nvSpPr>
              <p:spPr bwMode="auto">
                <a:xfrm>
                  <a:off x="1447800" y="3611963"/>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9" name="任意多边形 57"/>
                <p:cNvSpPr/>
                <p:nvPr/>
              </p:nvSpPr>
              <p:spPr bwMode="auto">
                <a:xfrm>
                  <a:off x="1447800" y="3505200"/>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sp>
          <p:nvSpPr>
            <p:cNvPr id="19" name="矩形 18"/>
            <p:cNvSpPr/>
            <p:nvPr/>
          </p:nvSpPr>
          <p:spPr bwMode="auto">
            <a:xfrm>
              <a:off x="1177825" y="3143797"/>
              <a:ext cx="127424" cy="123362"/>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0" name="直接连接符 19"/>
            <p:cNvCxnSpPr/>
            <p:nvPr/>
          </p:nvCxnSpPr>
          <p:spPr bwMode="auto">
            <a:xfrm>
              <a:off x="1055711" y="3206335"/>
              <a:ext cx="1204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21" name="TextBox 20"/>
            <p:cNvSpPr txBox="1"/>
            <p:nvPr/>
          </p:nvSpPr>
          <p:spPr>
            <a:xfrm>
              <a:off x="694797" y="3314685"/>
              <a:ext cx="445983" cy="261610"/>
            </a:xfrm>
            <a:prstGeom prst="rect">
              <a:avLst/>
            </a:prstGeom>
            <a:noFill/>
          </p:spPr>
          <p:txBody>
            <a:bodyPr wrap="square" rtlCol="0">
              <a:spAutoFit/>
            </a:bodyPr>
            <a:lstStyle/>
            <a:p>
              <a:r>
                <a:rPr lang="en-US" altLang="zh-CN" sz="1050" dirty="0" smtClean="0">
                  <a:solidFill>
                    <a:schemeClr val="tx1"/>
                  </a:solidFill>
                </a:rPr>
                <a:t>BPF</a:t>
              </a:r>
              <a:endParaRPr lang="zh-CN" altLang="en-US" sz="1050" dirty="0">
                <a:solidFill>
                  <a:schemeClr val="tx1"/>
                </a:solidFill>
              </a:endParaRPr>
            </a:p>
          </p:txBody>
        </p:sp>
        <p:cxnSp>
          <p:nvCxnSpPr>
            <p:cNvPr id="22" name="肘形连接符 64"/>
            <p:cNvCxnSpPr>
              <a:stCxn id="19" idx="0"/>
              <a:endCxn id="23" idx="3"/>
            </p:cNvCxnSpPr>
            <p:nvPr/>
          </p:nvCxnSpPr>
          <p:spPr bwMode="auto">
            <a:xfrm rot="5400000" flipH="1" flipV="1">
              <a:off x="1159907" y="2737210"/>
              <a:ext cx="488218" cy="324957"/>
            </a:xfrm>
            <a:prstGeom prst="bentConnector2">
              <a:avLst/>
            </a:prstGeom>
            <a:solidFill>
              <a:srgbClr val="00B8FF"/>
            </a:solidFill>
            <a:ln w="12700" cap="flat" cmpd="sng" algn="ctr">
              <a:solidFill>
                <a:schemeClr val="tx1"/>
              </a:solidFill>
              <a:prstDash val="solid"/>
              <a:round/>
              <a:headEnd type="none" w="med" len="med"/>
              <a:tailEnd type="none" w="med" len="med"/>
            </a:ln>
            <a:effectLst/>
          </p:spPr>
        </p:cxnSp>
        <p:sp>
          <p:nvSpPr>
            <p:cNvPr id="23" name="等腰三角形 22"/>
            <p:cNvSpPr/>
            <p:nvPr/>
          </p:nvSpPr>
          <p:spPr bwMode="auto">
            <a:xfrm rot="5400000">
              <a:off x="1557682" y="2474978"/>
              <a:ext cx="378827" cy="361201"/>
            </a:xfrm>
            <a:prstGeom prst="triangl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zh-CN" altLang="en-US" smtClean="0"/>
            </a:p>
          </p:txBody>
        </p:sp>
        <p:sp>
          <p:nvSpPr>
            <p:cNvPr id="24" name="TextBox 23"/>
            <p:cNvSpPr txBox="1"/>
            <p:nvPr/>
          </p:nvSpPr>
          <p:spPr>
            <a:xfrm>
              <a:off x="1492428" y="2541729"/>
              <a:ext cx="445983" cy="230832"/>
            </a:xfrm>
            <a:prstGeom prst="rect">
              <a:avLst/>
            </a:prstGeom>
            <a:noFill/>
          </p:spPr>
          <p:txBody>
            <a:bodyPr wrap="square" rtlCol="0">
              <a:spAutoFit/>
            </a:bodyPr>
            <a:lstStyle/>
            <a:p>
              <a:r>
                <a:rPr lang="en-US" altLang="zh-CN" sz="900" dirty="0" smtClean="0">
                  <a:solidFill>
                    <a:schemeClr val="tx1"/>
                  </a:solidFill>
                </a:rPr>
                <a:t>LNA</a:t>
              </a:r>
              <a:endParaRPr lang="zh-CN" altLang="en-US" sz="900" dirty="0">
                <a:solidFill>
                  <a:schemeClr val="tx1"/>
                </a:solidFill>
              </a:endParaRPr>
            </a:p>
          </p:txBody>
        </p:sp>
        <p:sp>
          <p:nvSpPr>
            <p:cNvPr id="25" name="等腰三角形 24"/>
            <p:cNvSpPr/>
            <p:nvPr/>
          </p:nvSpPr>
          <p:spPr bwMode="auto">
            <a:xfrm rot="5400000">
              <a:off x="2208201" y="2520128"/>
              <a:ext cx="291405" cy="270901"/>
            </a:xfrm>
            <a:prstGeom prst="triangl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zh-CN" altLang="en-US" smtClean="0"/>
            </a:p>
          </p:txBody>
        </p:sp>
        <p:cxnSp>
          <p:nvCxnSpPr>
            <p:cNvPr id="26" name="直接连接符 25"/>
            <p:cNvCxnSpPr>
              <a:stCxn id="23" idx="0"/>
              <a:endCxn id="25" idx="3"/>
            </p:cNvCxnSpPr>
            <p:nvPr/>
          </p:nvCxnSpPr>
          <p:spPr bwMode="auto">
            <a:xfrm>
              <a:off x="1927696" y="2655579"/>
              <a:ext cx="290757"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27" name="TextBox 26"/>
            <p:cNvSpPr txBox="1"/>
            <p:nvPr/>
          </p:nvSpPr>
          <p:spPr>
            <a:xfrm>
              <a:off x="2257140" y="2684776"/>
              <a:ext cx="549951" cy="216000"/>
            </a:xfrm>
            <a:prstGeom prst="rect">
              <a:avLst/>
            </a:prstGeom>
            <a:noFill/>
          </p:spPr>
          <p:txBody>
            <a:bodyPr wrap="square" rtlCol="0">
              <a:spAutoFit/>
            </a:bodyPr>
            <a:lstStyle/>
            <a:p>
              <a:r>
                <a:rPr lang="en-US" altLang="zh-CN" sz="1000" dirty="0" smtClean="0">
                  <a:solidFill>
                    <a:schemeClr val="tx1"/>
                  </a:solidFill>
                </a:rPr>
                <a:t>VGA</a:t>
              </a:r>
              <a:endParaRPr lang="zh-CN" altLang="en-US" sz="1000" dirty="0">
                <a:solidFill>
                  <a:schemeClr val="tx1"/>
                </a:solidFill>
              </a:endParaRPr>
            </a:p>
          </p:txBody>
        </p:sp>
        <p:cxnSp>
          <p:nvCxnSpPr>
            <p:cNvPr id="28" name="肘形连接符 64"/>
            <p:cNvCxnSpPr/>
            <p:nvPr/>
          </p:nvCxnSpPr>
          <p:spPr bwMode="auto">
            <a:xfrm rot="16200000" flipH="1">
              <a:off x="1161602" y="3350075"/>
              <a:ext cx="489075" cy="324957"/>
            </a:xfrm>
            <a:prstGeom prst="bentConnector2">
              <a:avLst/>
            </a:prstGeom>
            <a:solidFill>
              <a:srgbClr val="00B8FF"/>
            </a:solidFill>
            <a:ln w="12700" cap="flat" cmpd="sng" algn="ctr">
              <a:solidFill>
                <a:schemeClr val="tx1"/>
              </a:solidFill>
              <a:prstDash val="solid"/>
              <a:round/>
              <a:headEnd type="none" w="med" len="med"/>
              <a:tailEnd type="none" w="med" len="med"/>
            </a:ln>
            <a:effectLst/>
          </p:spPr>
        </p:cxnSp>
        <p:sp>
          <p:nvSpPr>
            <p:cNvPr id="29" name="等腰三角形 28"/>
            <p:cNvSpPr/>
            <p:nvPr/>
          </p:nvSpPr>
          <p:spPr bwMode="auto">
            <a:xfrm rot="16200000" flipH="1">
              <a:off x="1561895" y="3574777"/>
              <a:ext cx="378827" cy="361201"/>
            </a:xfrm>
            <a:prstGeom prst="triangl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zh-CN" altLang="en-US" smtClean="0"/>
            </a:p>
          </p:txBody>
        </p:sp>
        <p:sp>
          <p:nvSpPr>
            <p:cNvPr id="30" name="TextBox 29"/>
            <p:cNvSpPr txBox="1"/>
            <p:nvPr/>
          </p:nvSpPr>
          <p:spPr>
            <a:xfrm>
              <a:off x="1652125" y="3643419"/>
              <a:ext cx="370106" cy="230832"/>
            </a:xfrm>
            <a:prstGeom prst="rect">
              <a:avLst/>
            </a:prstGeom>
            <a:noFill/>
          </p:spPr>
          <p:txBody>
            <a:bodyPr wrap="square" rtlCol="0">
              <a:spAutoFit/>
            </a:bodyPr>
            <a:lstStyle/>
            <a:p>
              <a:r>
                <a:rPr lang="en-US" altLang="zh-CN" sz="900" dirty="0" smtClean="0">
                  <a:solidFill>
                    <a:schemeClr val="tx1"/>
                  </a:solidFill>
                </a:rPr>
                <a:t>PA</a:t>
              </a:r>
              <a:endParaRPr lang="zh-CN" altLang="en-US" sz="900" dirty="0">
                <a:solidFill>
                  <a:schemeClr val="tx1"/>
                </a:solidFill>
              </a:endParaRPr>
            </a:p>
          </p:txBody>
        </p:sp>
        <p:sp>
          <p:nvSpPr>
            <p:cNvPr id="31" name="等腰三角形 30"/>
            <p:cNvSpPr/>
            <p:nvPr/>
          </p:nvSpPr>
          <p:spPr bwMode="auto">
            <a:xfrm rot="16200000" flipH="1">
              <a:off x="2211742" y="3613758"/>
              <a:ext cx="291405" cy="270901"/>
            </a:xfrm>
            <a:prstGeom prst="triangl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zh-CN" altLang="en-US" smtClean="0"/>
            </a:p>
          </p:txBody>
        </p:sp>
        <p:cxnSp>
          <p:nvCxnSpPr>
            <p:cNvPr id="32" name="直接连接符 31"/>
            <p:cNvCxnSpPr/>
            <p:nvPr/>
          </p:nvCxnSpPr>
          <p:spPr bwMode="auto">
            <a:xfrm>
              <a:off x="1934775" y="3755377"/>
              <a:ext cx="290757"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33" name="TextBox 32"/>
            <p:cNvSpPr txBox="1"/>
            <p:nvPr/>
          </p:nvSpPr>
          <p:spPr>
            <a:xfrm>
              <a:off x="2227971" y="3890730"/>
              <a:ext cx="648000" cy="246221"/>
            </a:xfrm>
            <a:prstGeom prst="rect">
              <a:avLst/>
            </a:prstGeom>
            <a:noFill/>
          </p:spPr>
          <p:txBody>
            <a:bodyPr wrap="square" rtlCol="0">
              <a:spAutoFit/>
            </a:bodyPr>
            <a:lstStyle/>
            <a:p>
              <a:r>
                <a:rPr lang="en-US" altLang="zh-CN" sz="1000" dirty="0" smtClean="0">
                  <a:solidFill>
                    <a:schemeClr val="tx1"/>
                  </a:solidFill>
                </a:rPr>
                <a:t>PA drive</a:t>
              </a:r>
              <a:endParaRPr lang="zh-CN" altLang="en-US" sz="1000" dirty="0">
                <a:solidFill>
                  <a:schemeClr val="tx1"/>
                </a:solidFill>
              </a:endParaRPr>
            </a:p>
          </p:txBody>
        </p:sp>
        <p:sp>
          <p:nvSpPr>
            <p:cNvPr id="34" name="矩形 33"/>
            <p:cNvSpPr/>
            <p:nvPr/>
          </p:nvSpPr>
          <p:spPr bwMode="auto">
            <a:xfrm>
              <a:off x="1645045" y="3081260"/>
              <a:ext cx="648000" cy="246723"/>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 name="TextBox 34"/>
            <p:cNvSpPr txBox="1"/>
            <p:nvPr/>
          </p:nvSpPr>
          <p:spPr>
            <a:xfrm>
              <a:off x="1593868" y="3089719"/>
              <a:ext cx="920732" cy="246221"/>
            </a:xfrm>
            <a:prstGeom prst="rect">
              <a:avLst/>
            </a:prstGeom>
            <a:noFill/>
          </p:spPr>
          <p:txBody>
            <a:bodyPr wrap="square" rtlCol="0">
              <a:spAutoFit/>
            </a:bodyPr>
            <a:lstStyle/>
            <a:p>
              <a:r>
                <a:rPr lang="en-US" altLang="zh-CN" sz="1000" dirty="0" smtClean="0">
                  <a:solidFill>
                    <a:schemeClr val="tx1"/>
                  </a:solidFill>
                </a:rPr>
                <a:t>PLL (Osc.)</a:t>
              </a:r>
              <a:endParaRPr lang="zh-CN" altLang="en-US" sz="1000" dirty="0">
                <a:solidFill>
                  <a:schemeClr val="tx1"/>
                </a:solidFill>
              </a:endParaRPr>
            </a:p>
          </p:txBody>
        </p:sp>
        <p:cxnSp>
          <p:nvCxnSpPr>
            <p:cNvPr id="38" name="直接连接符 37"/>
            <p:cNvCxnSpPr/>
            <p:nvPr/>
          </p:nvCxnSpPr>
          <p:spPr bwMode="auto">
            <a:xfrm>
              <a:off x="2301278" y="3204621"/>
              <a:ext cx="137959"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39" name="直接连接符 38"/>
            <p:cNvCxnSpPr/>
            <p:nvPr/>
          </p:nvCxnSpPr>
          <p:spPr bwMode="auto">
            <a:xfrm>
              <a:off x="2492414" y="2657376"/>
              <a:ext cx="842803" cy="0"/>
            </a:xfrm>
            <a:prstGeom prst="line">
              <a:avLst/>
            </a:prstGeom>
            <a:solidFill>
              <a:srgbClr val="00B8FF"/>
            </a:solidFill>
            <a:ln w="12700" cap="flat" cmpd="sng" algn="ctr">
              <a:solidFill>
                <a:schemeClr val="tx1"/>
              </a:solidFill>
              <a:prstDash val="solid"/>
              <a:round/>
              <a:headEnd type="none" w="med" len="med"/>
              <a:tailEnd type="none" w="med" len="med"/>
            </a:ln>
            <a:effectLst/>
          </p:spPr>
        </p:cxnSp>
        <p:grpSp>
          <p:nvGrpSpPr>
            <p:cNvPr id="40" name="组合 113"/>
            <p:cNvGrpSpPr/>
            <p:nvPr/>
          </p:nvGrpSpPr>
          <p:grpSpPr>
            <a:xfrm>
              <a:off x="3292609" y="2205899"/>
              <a:ext cx="210701" cy="203984"/>
              <a:chOff x="4343400" y="3276600"/>
              <a:chExt cx="252000" cy="252000"/>
            </a:xfrm>
          </p:grpSpPr>
          <p:sp>
            <p:nvSpPr>
              <p:cNvPr id="129" name="椭圆 128"/>
              <p:cNvSpPr/>
              <p:nvPr/>
            </p:nvSpPr>
            <p:spPr bwMode="auto">
              <a:xfrm>
                <a:off x="4343400" y="3276600"/>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cxnSp>
            <p:nvCxnSpPr>
              <p:cNvPr id="130" name="直接连接符 129"/>
              <p:cNvCxnSpPr>
                <a:stCxn id="129" idx="1"/>
                <a:endCxn id="129" idx="5"/>
              </p:cNvCxnSpPr>
              <p:nvPr/>
            </p:nvCxnSpPr>
            <p:spPr bwMode="auto">
              <a:xfrm>
                <a:off x="4380305" y="3313505"/>
                <a:ext cx="178190" cy="178190"/>
              </a:xfrm>
              <a:prstGeom prst="line">
                <a:avLst/>
              </a:prstGeom>
              <a:noFill/>
              <a:ln w="12700" cap="flat" cmpd="sng" algn="ctr">
                <a:solidFill>
                  <a:schemeClr val="tx1"/>
                </a:solidFill>
                <a:prstDash val="solid"/>
                <a:round/>
                <a:headEnd type="none" w="med" len="med"/>
                <a:tailEnd type="none" w="med" len="med"/>
              </a:ln>
              <a:effectLst/>
            </p:spPr>
          </p:cxnSp>
          <p:cxnSp>
            <p:nvCxnSpPr>
              <p:cNvPr id="131" name="直接连接符 130"/>
              <p:cNvCxnSpPr>
                <a:stCxn id="129" idx="7"/>
                <a:endCxn id="129" idx="3"/>
              </p:cNvCxnSpPr>
              <p:nvPr/>
            </p:nvCxnSpPr>
            <p:spPr bwMode="auto">
              <a:xfrm flipH="1">
                <a:off x="4380305" y="3313505"/>
                <a:ext cx="178190" cy="178190"/>
              </a:xfrm>
              <a:prstGeom prst="line">
                <a:avLst/>
              </a:prstGeom>
              <a:noFill/>
              <a:ln w="12700" cap="flat" cmpd="sng" algn="ctr">
                <a:solidFill>
                  <a:schemeClr val="tx1"/>
                </a:solidFill>
                <a:prstDash val="solid"/>
                <a:round/>
                <a:headEnd type="none" w="med" len="med"/>
                <a:tailEnd type="none" w="med" len="med"/>
              </a:ln>
              <a:effectLst/>
            </p:spPr>
          </p:cxnSp>
        </p:grpSp>
        <p:grpSp>
          <p:nvGrpSpPr>
            <p:cNvPr id="41" name="组合 117"/>
            <p:cNvGrpSpPr/>
            <p:nvPr/>
          </p:nvGrpSpPr>
          <p:grpSpPr>
            <a:xfrm>
              <a:off x="3292263" y="2905971"/>
              <a:ext cx="210701" cy="203984"/>
              <a:chOff x="4343400" y="3276600"/>
              <a:chExt cx="252000" cy="252000"/>
            </a:xfrm>
          </p:grpSpPr>
          <p:sp>
            <p:nvSpPr>
              <p:cNvPr id="126" name="椭圆 125"/>
              <p:cNvSpPr/>
              <p:nvPr/>
            </p:nvSpPr>
            <p:spPr bwMode="auto">
              <a:xfrm>
                <a:off x="4343400" y="3276600"/>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cxnSp>
            <p:nvCxnSpPr>
              <p:cNvPr id="127" name="直接连接符 126"/>
              <p:cNvCxnSpPr>
                <a:stCxn id="126" idx="1"/>
                <a:endCxn id="126" idx="5"/>
              </p:cNvCxnSpPr>
              <p:nvPr/>
            </p:nvCxnSpPr>
            <p:spPr bwMode="auto">
              <a:xfrm>
                <a:off x="4380305" y="3313505"/>
                <a:ext cx="178190" cy="178190"/>
              </a:xfrm>
              <a:prstGeom prst="line">
                <a:avLst/>
              </a:prstGeom>
              <a:noFill/>
              <a:ln w="12700" cap="flat" cmpd="sng" algn="ctr">
                <a:solidFill>
                  <a:schemeClr val="tx1"/>
                </a:solidFill>
                <a:prstDash val="solid"/>
                <a:round/>
                <a:headEnd type="none" w="med" len="med"/>
                <a:tailEnd type="none" w="med" len="med"/>
              </a:ln>
              <a:effectLst/>
            </p:spPr>
          </p:cxnSp>
          <p:cxnSp>
            <p:nvCxnSpPr>
              <p:cNvPr id="128" name="直接连接符 127"/>
              <p:cNvCxnSpPr>
                <a:stCxn id="126" idx="7"/>
                <a:endCxn id="126" idx="3"/>
              </p:cNvCxnSpPr>
              <p:nvPr/>
            </p:nvCxnSpPr>
            <p:spPr bwMode="auto">
              <a:xfrm flipH="1">
                <a:off x="4380305" y="3313505"/>
                <a:ext cx="178190" cy="178190"/>
              </a:xfrm>
              <a:prstGeom prst="line">
                <a:avLst/>
              </a:prstGeom>
              <a:noFill/>
              <a:ln w="12700" cap="flat" cmpd="sng" algn="ctr">
                <a:solidFill>
                  <a:schemeClr val="tx1"/>
                </a:solidFill>
                <a:prstDash val="solid"/>
                <a:round/>
                <a:headEnd type="none" w="med" len="med"/>
                <a:tailEnd type="none" w="med" len="med"/>
              </a:ln>
              <a:effectLst/>
            </p:spPr>
          </p:cxnSp>
        </p:grpSp>
        <p:cxnSp>
          <p:nvCxnSpPr>
            <p:cNvPr id="42" name="肘形连接符 41"/>
            <p:cNvCxnSpPr>
              <a:stCxn id="129" idx="2"/>
              <a:endCxn id="126" idx="2"/>
            </p:cNvCxnSpPr>
            <p:nvPr/>
          </p:nvCxnSpPr>
          <p:spPr bwMode="auto">
            <a:xfrm rot="10800000" flipV="1">
              <a:off x="3292264" y="2307891"/>
              <a:ext cx="345" cy="700072"/>
            </a:xfrm>
            <a:prstGeom prst="bentConnector3">
              <a:avLst>
                <a:gd name="adj1" fmla="val 55451090"/>
              </a:avLst>
            </a:prstGeom>
            <a:solidFill>
              <a:srgbClr val="00B8FF"/>
            </a:solidFill>
            <a:ln w="12700" cap="flat" cmpd="sng" algn="ctr">
              <a:solidFill>
                <a:schemeClr val="tx1"/>
              </a:solidFill>
              <a:prstDash val="solid"/>
              <a:round/>
              <a:headEnd type="none" w="med" len="med"/>
              <a:tailEnd type="none" w="med" len="med"/>
            </a:ln>
            <a:effectLst/>
          </p:spPr>
        </p:cxnSp>
        <p:cxnSp>
          <p:nvCxnSpPr>
            <p:cNvPr id="43" name="直接连接符 42"/>
            <p:cNvCxnSpPr>
              <a:stCxn id="129" idx="4"/>
              <a:endCxn id="83" idx="0"/>
            </p:cNvCxnSpPr>
            <p:nvPr/>
          </p:nvCxnSpPr>
          <p:spPr bwMode="auto">
            <a:xfrm flipH="1">
              <a:off x="3397123" y="2409883"/>
              <a:ext cx="836" cy="124683"/>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44" name="直接连接符 43"/>
            <p:cNvCxnSpPr>
              <a:stCxn id="83" idx="2"/>
              <a:endCxn id="126" idx="0"/>
            </p:cNvCxnSpPr>
            <p:nvPr/>
          </p:nvCxnSpPr>
          <p:spPr bwMode="auto">
            <a:xfrm>
              <a:off x="3397123" y="2781289"/>
              <a:ext cx="491" cy="124683"/>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45" name="TextBox 44"/>
            <p:cNvSpPr txBox="1"/>
            <p:nvPr/>
          </p:nvSpPr>
          <p:spPr>
            <a:xfrm>
              <a:off x="3264672" y="2485226"/>
              <a:ext cx="445983" cy="338554"/>
            </a:xfrm>
            <a:prstGeom prst="rect">
              <a:avLst/>
            </a:prstGeom>
            <a:noFill/>
          </p:spPr>
          <p:txBody>
            <a:bodyPr wrap="square" rtlCol="0">
              <a:spAutoFit/>
            </a:bodyPr>
            <a:lstStyle/>
            <a:p>
              <a:r>
                <a:rPr lang="en-US" altLang="zh-CN" sz="800" dirty="0" smtClean="0">
                  <a:solidFill>
                    <a:schemeClr val="tx1"/>
                  </a:solidFill>
                </a:rPr>
                <a:t>0</a:t>
              </a:r>
            </a:p>
            <a:p>
              <a:r>
                <a:rPr lang="en-US" altLang="zh-CN" sz="800" dirty="0" smtClean="0">
                  <a:solidFill>
                    <a:schemeClr val="tx1"/>
                  </a:solidFill>
                </a:rPr>
                <a:t>90</a:t>
              </a:r>
              <a:endParaRPr lang="zh-CN" altLang="en-US" sz="800" dirty="0">
                <a:solidFill>
                  <a:schemeClr val="tx1"/>
                </a:solidFill>
              </a:endParaRPr>
            </a:p>
          </p:txBody>
        </p:sp>
        <p:grpSp>
          <p:nvGrpSpPr>
            <p:cNvPr id="46" name="组合 136"/>
            <p:cNvGrpSpPr/>
            <p:nvPr/>
          </p:nvGrpSpPr>
          <p:grpSpPr>
            <a:xfrm>
              <a:off x="3753909" y="2190272"/>
              <a:ext cx="240801" cy="233124"/>
              <a:chOff x="1295400" y="2743200"/>
              <a:chExt cx="360000" cy="304800"/>
            </a:xfrm>
          </p:grpSpPr>
          <p:sp>
            <p:nvSpPr>
              <p:cNvPr id="120" name="矩形 119"/>
              <p:cNvSpPr/>
              <p:nvPr/>
            </p:nvSpPr>
            <p:spPr bwMode="auto">
              <a:xfrm>
                <a:off x="1295400" y="2743200"/>
                <a:ext cx="3600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121" name="组合 138"/>
              <p:cNvGrpSpPr/>
              <p:nvPr/>
            </p:nvGrpSpPr>
            <p:grpSpPr>
              <a:xfrm>
                <a:off x="1348200" y="2800350"/>
                <a:ext cx="252000" cy="186350"/>
                <a:chOff x="1447800" y="3505200"/>
                <a:chExt cx="252000" cy="186350"/>
              </a:xfrm>
            </p:grpSpPr>
            <p:sp>
              <p:nvSpPr>
                <p:cNvPr id="122" name="任意多边形 121"/>
                <p:cNvSpPr/>
                <p:nvPr/>
              </p:nvSpPr>
              <p:spPr bwMode="auto">
                <a:xfrm>
                  <a:off x="1563610" y="3511550"/>
                  <a:ext cx="36000" cy="180000"/>
                </a:xfrm>
                <a:custGeom>
                  <a:avLst/>
                  <a:gdLst>
                    <a:gd name="connsiteX0" fmla="*/ 21828 w 25004"/>
                    <a:gd name="connsiteY0" fmla="*/ 0 h 118666"/>
                    <a:gd name="connsiteX1" fmla="*/ 397 w 25004"/>
                    <a:gd name="connsiteY1" fmla="*/ 45244 h 118666"/>
                    <a:gd name="connsiteX2" fmla="*/ 24210 w 25004"/>
                    <a:gd name="connsiteY2" fmla="*/ 85725 h 118666"/>
                    <a:gd name="connsiteX3" fmla="*/ 5160 w 25004"/>
                    <a:gd name="connsiteY3" fmla="*/ 114300 h 118666"/>
                    <a:gd name="connsiteX4" fmla="*/ 397 w 25004"/>
                    <a:gd name="connsiteY4" fmla="*/ 111919 h 118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04" h="118666">
                      <a:moveTo>
                        <a:pt x="21828" y="0"/>
                      </a:moveTo>
                      <a:cubicBezTo>
                        <a:pt x="10914" y="15478"/>
                        <a:pt x="0" y="30957"/>
                        <a:pt x="397" y="45244"/>
                      </a:cubicBezTo>
                      <a:cubicBezTo>
                        <a:pt x="794" y="59531"/>
                        <a:pt x="23416" y="74216"/>
                        <a:pt x="24210" y="85725"/>
                      </a:cubicBezTo>
                      <a:cubicBezTo>
                        <a:pt x="25004" y="97234"/>
                        <a:pt x="9129" y="109934"/>
                        <a:pt x="5160" y="114300"/>
                      </a:cubicBezTo>
                      <a:cubicBezTo>
                        <a:pt x="1191" y="118666"/>
                        <a:pt x="794" y="115292"/>
                        <a:pt x="397" y="111919"/>
                      </a:cubicBez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3" name="任意多边形 122"/>
                <p:cNvSpPr/>
                <p:nvPr/>
              </p:nvSpPr>
              <p:spPr bwMode="auto">
                <a:xfrm>
                  <a:off x="1447800" y="3558581"/>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4" name="任意多边形 123"/>
                <p:cNvSpPr/>
                <p:nvPr/>
              </p:nvSpPr>
              <p:spPr bwMode="auto">
                <a:xfrm>
                  <a:off x="1447800" y="3611963"/>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5" name="任意多边形 124"/>
                <p:cNvSpPr/>
                <p:nvPr/>
              </p:nvSpPr>
              <p:spPr bwMode="auto">
                <a:xfrm>
                  <a:off x="1447800" y="3505200"/>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cxnSp>
          <p:nvCxnSpPr>
            <p:cNvPr id="47" name="直接连接符 46"/>
            <p:cNvCxnSpPr/>
            <p:nvPr/>
          </p:nvCxnSpPr>
          <p:spPr bwMode="auto">
            <a:xfrm>
              <a:off x="3508620" y="2308105"/>
              <a:ext cx="240801"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48" name="直接连接符 47"/>
            <p:cNvCxnSpPr/>
            <p:nvPr/>
          </p:nvCxnSpPr>
          <p:spPr bwMode="auto">
            <a:xfrm>
              <a:off x="3999731" y="2304256"/>
              <a:ext cx="1204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49" name="等腰三角形 48"/>
            <p:cNvSpPr/>
            <p:nvPr/>
          </p:nvSpPr>
          <p:spPr bwMode="auto">
            <a:xfrm rot="5400000">
              <a:off x="4114984" y="2231614"/>
              <a:ext cx="174843" cy="150501"/>
            </a:xfrm>
            <a:prstGeom prst="triangl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zh-CN" altLang="en-US" smtClean="0"/>
            </a:p>
          </p:txBody>
        </p:sp>
        <p:cxnSp>
          <p:nvCxnSpPr>
            <p:cNvPr id="50" name="直接箭头连接符 49"/>
            <p:cNvCxnSpPr/>
            <p:nvPr/>
          </p:nvCxnSpPr>
          <p:spPr bwMode="auto">
            <a:xfrm flipV="1">
              <a:off x="4123172" y="2157761"/>
              <a:ext cx="127424" cy="308404"/>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cxnSp>
          <p:nvCxnSpPr>
            <p:cNvPr id="51" name="直接连接符 50"/>
            <p:cNvCxnSpPr/>
            <p:nvPr/>
          </p:nvCxnSpPr>
          <p:spPr bwMode="auto">
            <a:xfrm>
              <a:off x="4277530" y="2306823"/>
              <a:ext cx="1204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52" name="五边形 51"/>
            <p:cNvSpPr/>
            <p:nvPr/>
          </p:nvSpPr>
          <p:spPr bwMode="auto">
            <a:xfrm flipH="1">
              <a:off x="4403240" y="2214302"/>
              <a:ext cx="361201" cy="185042"/>
            </a:xfrm>
            <a:prstGeom prst="homePlat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sp>
          <p:nvSpPr>
            <p:cNvPr id="53" name="TextBox 52"/>
            <p:cNvSpPr txBox="1"/>
            <p:nvPr/>
          </p:nvSpPr>
          <p:spPr>
            <a:xfrm>
              <a:off x="4413879" y="2192600"/>
              <a:ext cx="468000" cy="180000"/>
            </a:xfrm>
            <a:prstGeom prst="rect">
              <a:avLst/>
            </a:prstGeom>
            <a:noFill/>
          </p:spPr>
          <p:txBody>
            <a:bodyPr wrap="square" rtlCol="0">
              <a:spAutoFit/>
            </a:bodyPr>
            <a:lstStyle/>
            <a:p>
              <a:r>
                <a:rPr lang="en-US" altLang="zh-CN" sz="900" dirty="0" smtClean="0">
                  <a:solidFill>
                    <a:schemeClr val="tx1"/>
                  </a:solidFill>
                </a:rPr>
                <a:t>ADC</a:t>
              </a:r>
              <a:endParaRPr lang="zh-CN" altLang="en-US" sz="900" dirty="0">
                <a:solidFill>
                  <a:schemeClr val="tx1"/>
                </a:solidFill>
              </a:endParaRPr>
            </a:p>
          </p:txBody>
        </p:sp>
        <p:grpSp>
          <p:nvGrpSpPr>
            <p:cNvPr id="54" name="组合 156"/>
            <p:cNvGrpSpPr/>
            <p:nvPr/>
          </p:nvGrpSpPr>
          <p:grpSpPr>
            <a:xfrm>
              <a:off x="3752848" y="2887651"/>
              <a:ext cx="240801" cy="233124"/>
              <a:chOff x="1295400" y="2743200"/>
              <a:chExt cx="360000" cy="304800"/>
            </a:xfrm>
          </p:grpSpPr>
          <p:sp>
            <p:nvSpPr>
              <p:cNvPr id="114" name="矩形 113"/>
              <p:cNvSpPr/>
              <p:nvPr/>
            </p:nvSpPr>
            <p:spPr bwMode="auto">
              <a:xfrm>
                <a:off x="1295400" y="2743200"/>
                <a:ext cx="3600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115" name="组合 158"/>
              <p:cNvGrpSpPr/>
              <p:nvPr/>
            </p:nvGrpSpPr>
            <p:grpSpPr>
              <a:xfrm>
                <a:off x="1348200" y="2800350"/>
                <a:ext cx="252000" cy="186350"/>
                <a:chOff x="1447800" y="3505200"/>
                <a:chExt cx="252000" cy="186350"/>
              </a:xfrm>
            </p:grpSpPr>
            <p:sp>
              <p:nvSpPr>
                <p:cNvPr id="116" name="任意多边形 115"/>
                <p:cNvSpPr/>
                <p:nvPr/>
              </p:nvSpPr>
              <p:spPr bwMode="auto">
                <a:xfrm>
                  <a:off x="1563610" y="3511550"/>
                  <a:ext cx="36000" cy="180000"/>
                </a:xfrm>
                <a:custGeom>
                  <a:avLst/>
                  <a:gdLst>
                    <a:gd name="connsiteX0" fmla="*/ 21828 w 25004"/>
                    <a:gd name="connsiteY0" fmla="*/ 0 h 118666"/>
                    <a:gd name="connsiteX1" fmla="*/ 397 w 25004"/>
                    <a:gd name="connsiteY1" fmla="*/ 45244 h 118666"/>
                    <a:gd name="connsiteX2" fmla="*/ 24210 w 25004"/>
                    <a:gd name="connsiteY2" fmla="*/ 85725 h 118666"/>
                    <a:gd name="connsiteX3" fmla="*/ 5160 w 25004"/>
                    <a:gd name="connsiteY3" fmla="*/ 114300 h 118666"/>
                    <a:gd name="connsiteX4" fmla="*/ 397 w 25004"/>
                    <a:gd name="connsiteY4" fmla="*/ 111919 h 118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04" h="118666">
                      <a:moveTo>
                        <a:pt x="21828" y="0"/>
                      </a:moveTo>
                      <a:cubicBezTo>
                        <a:pt x="10914" y="15478"/>
                        <a:pt x="0" y="30957"/>
                        <a:pt x="397" y="45244"/>
                      </a:cubicBezTo>
                      <a:cubicBezTo>
                        <a:pt x="794" y="59531"/>
                        <a:pt x="23416" y="74216"/>
                        <a:pt x="24210" y="85725"/>
                      </a:cubicBezTo>
                      <a:cubicBezTo>
                        <a:pt x="25004" y="97234"/>
                        <a:pt x="9129" y="109934"/>
                        <a:pt x="5160" y="114300"/>
                      </a:cubicBezTo>
                      <a:cubicBezTo>
                        <a:pt x="1191" y="118666"/>
                        <a:pt x="794" y="115292"/>
                        <a:pt x="397" y="111919"/>
                      </a:cubicBez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7" name="任意多边形 116"/>
                <p:cNvSpPr/>
                <p:nvPr/>
              </p:nvSpPr>
              <p:spPr bwMode="auto">
                <a:xfrm>
                  <a:off x="1447800" y="3558581"/>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8" name="任意多边形 117"/>
                <p:cNvSpPr/>
                <p:nvPr/>
              </p:nvSpPr>
              <p:spPr bwMode="auto">
                <a:xfrm>
                  <a:off x="1447800" y="3611963"/>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9" name="任意多边形 118"/>
                <p:cNvSpPr/>
                <p:nvPr/>
              </p:nvSpPr>
              <p:spPr bwMode="auto">
                <a:xfrm>
                  <a:off x="1447800" y="3505200"/>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cxnSp>
          <p:nvCxnSpPr>
            <p:cNvPr id="55" name="直接连接符 54"/>
            <p:cNvCxnSpPr/>
            <p:nvPr/>
          </p:nvCxnSpPr>
          <p:spPr bwMode="auto">
            <a:xfrm>
              <a:off x="3507558" y="3005484"/>
              <a:ext cx="240801"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56" name="直接连接符 55"/>
            <p:cNvCxnSpPr/>
            <p:nvPr/>
          </p:nvCxnSpPr>
          <p:spPr bwMode="auto">
            <a:xfrm>
              <a:off x="3998669" y="3001635"/>
              <a:ext cx="1204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57" name="等腰三角形 56"/>
            <p:cNvSpPr/>
            <p:nvPr/>
          </p:nvSpPr>
          <p:spPr bwMode="auto">
            <a:xfrm rot="5400000">
              <a:off x="4113922" y="2928993"/>
              <a:ext cx="174843" cy="150501"/>
            </a:xfrm>
            <a:prstGeom prst="triangl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zh-CN" altLang="en-US" smtClean="0"/>
            </a:p>
          </p:txBody>
        </p:sp>
        <p:cxnSp>
          <p:nvCxnSpPr>
            <p:cNvPr id="58" name="直接箭头连接符 57"/>
            <p:cNvCxnSpPr/>
            <p:nvPr/>
          </p:nvCxnSpPr>
          <p:spPr bwMode="auto">
            <a:xfrm flipV="1">
              <a:off x="4122111" y="2855141"/>
              <a:ext cx="127424" cy="308404"/>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cxnSp>
          <p:nvCxnSpPr>
            <p:cNvPr id="59" name="直接连接符 58"/>
            <p:cNvCxnSpPr/>
            <p:nvPr/>
          </p:nvCxnSpPr>
          <p:spPr bwMode="auto">
            <a:xfrm>
              <a:off x="4276468" y="3004202"/>
              <a:ext cx="1204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60" name="五边形 59"/>
            <p:cNvSpPr/>
            <p:nvPr/>
          </p:nvSpPr>
          <p:spPr bwMode="auto">
            <a:xfrm flipH="1">
              <a:off x="4402178" y="2911681"/>
              <a:ext cx="361201" cy="185042"/>
            </a:xfrm>
            <a:prstGeom prst="homePlat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cxnSp>
          <p:nvCxnSpPr>
            <p:cNvPr id="61" name="直接连接符 60"/>
            <p:cNvCxnSpPr/>
            <p:nvPr/>
          </p:nvCxnSpPr>
          <p:spPr bwMode="auto">
            <a:xfrm>
              <a:off x="2492414" y="3755294"/>
              <a:ext cx="842803" cy="0"/>
            </a:xfrm>
            <a:prstGeom prst="line">
              <a:avLst/>
            </a:prstGeom>
            <a:solidFill>
              <a:srgbClr val="00B8FF"/>
            </a:solidFill>
            <a:ln w="12700" cap="flat" cmpd="sng" algn="ctr">
              <a:solidFill>
                <a:schemeClr val="tx1"/>
              </a:solidFill>
              <a:prstDash val="solid"/>
              <a:round/>
              <a:headEnd type="none" w="med" len="med"/>
              <a:tailEnd type="none" w="med" len="med"/>
            </a:ln>
            <a:effectLst/>
          </p:spPr>
        </p:cxnSp>
        <p:grpSp>
          <p:nvGrpSpPr>
            <p:cNvPr id="62" name="组合 172"/>
            <p:cNvGrpSpPr/>
            <p:nvPr/>
          </p:nvGrpSpPr>
          <p:grpSpPr>
            <a:xfrm>
              <a:off x="3292609" y="3303817"/>
              <a:ext cx="210701" cy="203984"/>
              <a:chOff x="4343400" y="3276600"/>
              <a:chExt cx="252000" cy="252000"/>
            </a:xfrm>
          </p:grpSpPr>
          <p:sp>
            <p:nvSpPr>
              <p:cNvPr id="111" name="椭圆 110"/>
              <p:cNvSpPr/>
              <p:nvPr/>
            </p:nvSpPr>
            <p:spPr bwMode="auto">
              <a:xfrm>
                <a:off x="4343400" y="3276600"/>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cxnSp>
            <p:nvCxnSpPr>
              <p:cNvPr id="112" name="直接连接符 111"/>
              <p:cNvCxnSpPr>
                <a:stCxn id="111" idx="1"/>
                <a:endCxn id="111" idx="5"/>
              </p:cNvCxnSpPr>
              <p:nvPr/>
            </p:nvCxnSpPr>
            <p:spPr bwMode="auto">
              <a:xfrm>
                <a:off x="4380305" y="3313505"/>
                <a:ext cx="178190" cy="178190"/>
              </a:xfrm>
              <a:prstGeom prst="line">
                <a:avLst/>
              </a:prstGeom>
              <a:noFill/>
              <a:ln w="12700" cap="flat" cmpd="sng" algn="ctr">
                <a:solidFill>
                  <a:schemeClr val="tx1"/>
                </a:solidFill>
                <a:prstDash val="solid"/>
                <a:round/>
                <a:headEnd type="none" w="med" len="med"/>
                <a:tailEnd type="none" w="med" len="med"/>
              </a:ln>
              <a:effectLst/>
            </p:spPr>
          </p:cxnSp>
          <p:cxnSp>
            <p:nvCxnSpPr>
              <p:cNvPr id="113" name="直接连接符 112"/>
              <p:cNvCxnSpPr>
                <a:stCxn id="111" idx="7"/>
                <a:endCxn id="111" idx="3"/>
              </p:cNvCxnSpPr>
              <p:nvPr/>
            </p:nvCxnSpPr>
            <p:spPr bwMode="auto">
              <a:xfrm flipH="1">
                <a:off x="4380305" y="3313505"/>
                <a:ext cx="178190" cy="178190"/>
              </a:xfrm>
              <a:prstGeom prst="line">
                <a:avLst/>
              </a:prstGeom>
              <a:noFill/>
              <a:ln w="12700" cap="flat" cmpd="sng" algn="ctr">
                <a:solidFill>
                  <a:schemeClr val="tx1"/>
                </a:solidFill>
                <a:prstDash val="solid"/>
                <a:round/>
                <a:headEnd type="none" w="med" len="med"/>
                <a:tailEnd type="none" w="med" len="med"/>
              </a:ln>
              <a:effectLst/>
            </p:spPr>
          </p:cxnSp>
        </p:grpSp>
        <p:grpSp>
          <p:nvGrpSpPr>
            <p:cNvPr id="63" name="组合 176"/>
            <p:cNvGrpSpPr/>
            <p:nvPr/>
          </p:nvGrpSpPr>
          <p:grpSpPr>
            <a:xfrm>
              <a:off x="3292263" y="4003889"/>
              <a:ext cx="210701" cy="203984"/>
              <a:chOff x="4343400" y="3276600"/>
              <a:chExt cx="252000" cy="252000"/>
            </a:xfrm>
          </p:grpSpPr>
          <p:sp>
            <p:nvSpPr>
              <p:cNvPr id="108" name="椭圆 107"/>
              <p:cNvSpPr/>
              <p:nvPr/>
            </p:nvSpPr>
            <p:spPr bwMode="auto">
              <a:xfrm>
                <a:off x="4343400" y="3276600"/>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cxnSp>
            <p:nvCxnSpPr>
              <p:cNvPr id="109" name="直接连接符 108"/>
              <p:cNvCxnSpPr>
                <a:stCxn id="108" idx="1"/>
                <a:endCxn id="108" idx="5"/>
              </p:cNvCxnSpPr>
              <p:nvPr/>
            </p:nvCxnSpPr>
            <p:spPr bwMode="auto">
              <a:xfrm>
                <a:off x="4380305" y="3313505"/>
                <a:ext cx="178190" cy="178190"/>
              </a:xfrm>
              <a:prstGeom prst="line">
                <a:avLst/>
              </a:prstGeom>
              <a:noFill/>
              <a:ln w="12700" cap="flat" cmpd="sng" algn="ctr">
                <a:solidFill>
                  <a:schemeClr val="tx1"/>
                </a:solidFill>
                <a:prstDash val="solid"/>
                <a:round/>
                <a:headEnd type="none" w="med" len="med"/>
                <a:tailEnd type="none" w="med" len="med"/>
              </a:ln>
              <a:effectLst/>
            </p:spPr>
          </p:cxnSp>
          <p:cxnSp>
            <p:nvCxnSpPr>
              <p:cNvPr id="110" name="直接连接符 109"/>
              <p:cNvCxnSpPr>
                <a:stCxn id="108" idx="7"/>
                <a:endCxn id="108" idx="3"/>
              </p:cNvCxnSpPr>
              <p:nvPr/>
            </p:nvCxnSpPr>
            <p:spPr bwMode="auto">
              <a:xfrm flipH="1">
                <a:off x="4380305" y="3313505"/>
                <a:ext cx="178190" cy="178190"/>
              </a:xfrm>
              <a:prstGeom prst="line">
                <a:avLst/>
              </a:prstGeom>
              <a:noFill/>
              <a:ln w="12700" cap="flat" cmpd="sng" algn="ctr">
                <a:solidFill>
                  <a:schemeClr val="tx1"/>
                </a:solidFill>
                <a:prstDash val="solid"/>
                <a:round/>
                <a:headEnd type="none" w="med" len="med"/>
                <a:tailEnd type="none" w="med" len="med"/>
              </a:ln>
              <a:effectLst/>
            </p:spPr>
          </p:cxnSp>
        </p:grpSp>
        <p:cxnSp>
          <p:nvCxnSpPr>
            <p:cNvPr id="64" name="肘形连接符 63"/>
            <p:cNvCxnSpPr>
              <a:stCxn id="111" idx="2"/>
              <a:endCxn id="108" idx="2"/>
            </p:cNvCxnSpPr>
            <p:nvPr/>
          </p:nvCxnSpPr>
          <p:spPr bwMode="auto">
            <a:xfrm rot="10800000" flipV="1">
              <a:off x="3292264" y="3405809"/>
              <a:ext cx="345" cy="700072"/>
            </a:xfrm>
            <a:prstGeom prst="bentConnector3">
              <a:avLst>
                <a:gd name="adj1" fmla="val 55451090"/>
              </a:avLst>
            </a:prstGeom>
            <a:solidFill>
              <a:srgbClr val="00B8FF"/>
            </a:solidFill>
            <a:ln w="12700" cap="flat" cmpd="sng" algn="ctr">
              <a:solidFill>
                <a:schemeClr val="tx1"/>
              </a:solidFill>
              <a:prstDash val="solid"/>
              <a:round/>
              <a:headEnd type="none" w="med" len="med"/>
              <a:tailEnd type="none" w="med" len="med"/>
            </a:ln>
            <a:effectLst/>
          </p:spPr>
        </p:cxnSp>
        <p:cxnSp>
          <p:nvCxnSpPr>
            <p:cNvPr id="65" name="直接连接符 64"/>
            <p:cNvCxnSpPr>
              <a:stCxn id="111" idx="4"/>
              <a:endCxn id="85" idx="0"/>
            </p:cNvCxnSpPr>
            <p:nvPr/>
          </p:nvCxnSpPr>
          <p:spPr bwMode="auto">
            <a:xfrm flipH="1">
              <a:off x="3397123" y="3507801"/>
              <a:ext cx="836" cy="124683"/>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66" name="直接连接符 65"/>
            <p:cNvCxnSpPr>
              <a:stCxn id="85" idx="2"/>
              <a:endCxn id="108" idx="0"/>
            </p:cNvCxnSpPr>
            <p:nvPr/>
          </p:nvCxnSpPr>
          <p:spPr bwMode="auto">
            <a:xfrm>
              <a:off x="3397123" y="3879207"/>
              <a:ext cx="491" cy="124683"/>
            </a:xfrm>
            <a:prstGeom prst="line">
              <a:avLst/>
            </a:prstGeom>
            <a:solidFill>
              <a:srgbClr val="00B8FF"/>
            </a:solidFill>
            <a:ln w="12700" cap="flat" cmpd="sng" algn="ctr">
              <a:solidFill>
                <a:schemeClr val="tx1"/>
              </a:solidFill>
              <a:prstDash val="solid"/>
              <a:round/>
              <a:headEnd type="none" w="med" len="med"/>
              <a:tailEnd type="none" w="med" len="med"/>
            </a:ln>
            <a:effectLst/>
          </p:spPr>
        </p:cxnSp>
        <p:grpSp>
          <p:nvGrpSpPr>
            <p:cNvPr id="67" name="组合 184"/>
            <p:cNvGrpSpPr/>
            <p:nvPr/>
          </p:nvGrpSpPr>
          <p:grpSpPr>
            <a:xfrm>
              <a:off x="3753909" y="3288190"/>
              <a:ext cx="240801" cy="233124"/>
              <a:chOff x="1295400" y="2743200"/>
              <a:chExt cx="360000" cy="304800"/>
            </a:xfrm>
          </p:grpSpPr>
          <p:sp>
            <p:nvSpPr>
              <p:cNvPr id="102" name="矩形 101"/>
              <p:cNvSpPr/>
              <p:nvPr/>
            </p:nvSpPr>
            <p:spPr bwMode="auto">
              <a:xfrm>
                <a:off x="1295400" y="2743200"/>
                <a:ext cx="3600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103" name="组合 186"/>
              <p:cNvGrpSpPr/>
              <p:nvPr/>
            </p:nvGrpSpPr>
            <p:grpSpPr>
              <a:xfrm>
                <a:off x="1348200" y="2800350"/>
                <a:ext cx="252000" cy="186350"/>
                <a:chOff x="1447800" y="3505200"/>
                <a:chExt cx="252000" cy="186350"/>
              </a:xfrm>
            </p:grpSpPr>
            <p:sp>
              <p:nvSpPr>
                <p:cNvPr id="104" name="任意多边形 103"/>
                <p:cNvSpPr/>
                <p:nvPr/>
              </p:nvSpPr>
              <p:spPr bwMode="auto">
                <a:xfrm>
                  <a:off x="1563610" y="3511550"/>
                  <a:ext cx="36000" cy="180000"/>
                </a:xfrm>
                <a:custGeom>
                  <a:avLst/>
                  <a:gdLst>
                    <a:gd name="connsiteX0" fmla="*/ 21828 w 25004"/>
                    <a:gd name="connsiteY0" fmla="*/ 0 h 118666"/>
                    <a:gd name="connsiteX1" fmla="*/ 397 w 25004"/>
                    <a:gd name="connsiteY1" fmla="*/ 45244 h 118666"/>
                    <a:gd name="connsiteX2" fmla="*/ 24210 w 25004"/>
                    <a:gd name="connsiteY2" fmla="*/ 85725 h 118666"/>
                    <a:gd name="connsiteX3" fmla="*/ 5160 w 25004"/>
                    <a:gd name="connsiteY3" fmla="*/ 114300 h 118666"/>
                    <a:gd name="connsiteX4" fmla="*/ 397 w 25004"/>
                    <a:gd name="connsiteY4" fmla="*/ 111919 h 118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04" h="118666">
                      <a:moveTo>
                        <a:pt x="21828" y="0"/>
                      </a:moveTo>
                      <a:cubicBezTo>
                        <a:pt x="10914" y="15478"/>
                        <a:pt x="0" y="30957"/>
                        <a:pt x="397" y="45244"/>
                      </a:cubicBezTo>
                      <a:cubicBezTo>
                        <a:pt x="794" y="59531"/>
                        <a:pt x="23416" y="74216"/>
                        <a:pt x="24210" y="85725"/>
                      </a:cubicBezTo>
                      <a:cubicBezTo>
                        <a:pt x="25004" y="97234"/>
                        <a:pt x="9129" y="109934"/>
                        <a:pt x="5160" y="114300"/>
                      </a:cubicBezTo>
                      <a:cubicBezTo>
                        <a:pt x="1191" y="118666"/>
                        <a:pt x="794" y="115292"/>
                        <a:pt x="397" y="111919"/>
                      </a:cubicBez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5" name="任意多边形 104"/>
                <p:cNvSpPr/>
                <p:nvPr/>
              </p:nvSpPr>
              <p:spPr bwMode="auto">
                <a:xfrm>
                  <a:off x="1447800" y="3558581"/>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6" name="任意多边形 105"/>
                <p:cNvSpPr/>
                <p:nvPr/>
              </p:nvSpPr>
              <p:spPr bwMode="auto">
                <a:xfrm>
                  <a:off x="1447800" y="3611963"/>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7" name="任意多边形 106"/>
                <p:cNvSpPr/>
                <p:nvPr/>
              </p:nvSpPr>
              <p:spPr bwMode="auto">
                <a:xfrm>
                  <a:off x="1447800" y="3505200"/>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cxnSp>
          <p:nvCxnSpPr>
            <p:cNvPr id="68" name="直接连接符 67"/>
            <p:cNvCxnSpPr/>
            <p:nvPr/>
          </p:nvCxnSpPr>
          <p:spPr bwMode="auto">
            <a:xfrm>
              <a:off x="3508620" y="3406023"/>
              <a:ext cx="240801"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69" name="直接连接符 68"/>
            <p:cNvCxnSpPr/>
            <p:nvPr/>
          </p:nvCxnSpPr>
          <p:spPr bwMode="auto">
            <a:xfrm>
              <a:off x="3999731" y="3402174"/>
              <a:ext cx="1204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70" name="等腰三角形 69"/>
            <p:cNvSpPr/>
            <p:nvPr/>
          </p:nvSpPr>
          <p:spPr bwMode="auto">
            <a:xfrm rot="16200000" flipH="1">
              <a:off x="4111002" y="3327604"/>
              <a:ext cx="174843" cy="150501"/>
            </a:xfrm>
            <a:prstGeom prst="triangl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zh-CN" altLang="en-US" smtClean="0"/>
            </a:p>
          </p:txBody>
        </p:sp>
        <p:cxnSp>
          <p:nvCxnSpPr>
            <p:cNvPr id="71" name="直接连接符 70"/>
            <p:cNvCxnSpPr/>
            <p:nvPr/>
          </p:nvCxnSpPr>
          <p:spPr bwMode="auto">
            <a:xfrm>
              <a:off x="4277530" y="3404741"/>
              <a:ext cx="1204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72" name="五边形 71"/>
            <p:cNvSpPr/>
            <p:nvPr/>
          </p:nvSpPr>
          <p:spPr bwMode="auto">
            <a:xfrm flipH="1">
              <a:off x="4403240" y="3312220"/>
              <a:ext cx="361201" cy="185042"/>
            </a:xfrm>
            <a:prstGeom prst="homePlat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grpSp>
          <p:nvGrpSpPr>
            <p:cNvPr id="73" name="组合 198"/>
            <p:cNvGrpSpPr/>
            <p:nvPr/>
          </p:nvGrpSpPr>
          <p:grpSpPr>
            <a:xfrm>
              <a:off x="3752848" y="3985569"/>
              <a:ext cx="240801" cy="233124"/>
              <a:chOff x="1295400" y="2743200"/>
              <a:chExt cx="360000" cy="304800"/>
            </a:xfrm>
          </p:grpSpPr>
          <p:sp>
            <p:nvSpPr>
              <p:cNvPr id="96" name="矩形 95"/>
              <p:cNvSpPr/>
              <p:nvPr/>
            </p:nvSpPr>
            <p:spPr bwMode="auto">
              <a:xfrm>
                <a:off x="1295400" y="2743200"/>
                <a:ext cx="3600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97" name="组合 200"/>
              <p:cNvGrpSpPr/>
              <p:nvPr/>
            </p:nvGrpSpPr>
            <p:grpSpPr>
              <a:xfrm>
                <a:off x="1348200" y="2800350"/>
                <a:ext cx="252000" cy="186350"/>
                <a:chOff x="1447800" y="3505200"/>
                <a:chExt cx="252000" cy="186350"/>
              </a:xfrm>
            </p:grpSpPr>
            <p:sp>
              <p:nvSpPr>
                <p:cNvPr id="98" name="任意多边形 97"/>
                <p:cNvSpPr/>
                <p:nvPr/>
              </p:nvSpPr>
              <p:spPr bwMode="auto">
                <a:xfrm>
                  <a:off x="1563610" y="3511550"/>
                  <a:ext cx="36000" cy="180000"/>
                </a:xfrm>
                <a:custGeom>
                  <a:avLst/>
                  <a:gdLst>
                    <a:gd name="connsiteX0" fmla="*/ 21828 w 25004"/>
                    <a:gd name="connsiteY0" fmla="*/ 0 h 118666"/>
                    <a:gd name="connsiteX1" fmla="*/ 397 w 25004"/>
                    <a:gd name="connsiteY1" fmla="*/ 45244 h 118666"/>
                    <a:gd name="connsiteX2" fmla="*/ 24210 w 25004"/>
                    <a:gd name="connsiteY2" fmla="*/ 85725 h 118666"/>
                    <a:gd name="connsiteX3" fmla="*/ 5160 w 25004"/>
                    <a:gd name="connsiteY3" fmla="*/ 114300 h 118666"/>
                    <a:gd name="connsiteX4" fmla="*/ 397 w 25004"/>
                    <a:gd name="connsiteY4" fmla="*/ 111919 h 118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04" h="118666">
                      <a:moveTo>
                        <a:pt x="21828" y="0"/>
                      </a:moveTo>
                      <a:cubicBezTo>
                        <a:pt x="10914" y="15478"/>
                        <a:pt x="0" y="30957"/>
                        <a:pt x="397" y="45244"/>
                      </a:cubicBezTo>
                      <a:cubicBezTo>
                        <a:pt x="794" y="59531"/>
                        <a:pt x="23416" y="74216"/>
                        <a:pt x="24210" y="85725"/>
                      </a:cubicBezTo>
                      <a:cubicBezTo>
                        <a:pt x="25004" y="97234"/>
                        <a:pt x="9129" y="109934"/>
                        <a:pt x="5160" y="114300"/>
                      </a:cubicBezTo>
                      <a:cubicBezTo>
                        <a:pt x="1191" y="118666"/>
                        <a:pt x="794" y="115292"/>
                        <a:pt x="397" y="111919"/>
                      </a:cubicBez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9" name="任意多边形 98"/>
                <p:cNvSpPr/>
                <p:nvPr/>
              </p:nvSpPr>
              <p:spPr bwMode="auto">
                <a:xfrm>
                  <a:off x="1447800" y="3558581"/>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0" name="任意多边形 99"/>
                <p:cNvSpPr/>
                <p:nvPr/>
              </p:nvSpPr>
              <p:spPr bwMode="auto">
                <a:xfrm>
                  <a:off x="1447800" y="3611963"/>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1" name="任意多边形 100"/>
                <p:cNvSpPr/>
                <p:nvPr/>
              </p:nvSpPr>
              <p:spPr bwMode="auto">
                <a:xfrm>
                  <a:off x="1447800" y="3505200"/>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cxnSp>
          <p:nvCxnSpPr>
            <p:cNvPr id="74" name="直接连接符 73"/>
            <p:cNvCxnSpPr/>
            <p:nvPr/>
          </p:nvCxnSpPr>
          <p:spPr bwMode="auto">
            <a:xfrm>
              <a:off x="3507558" y="4103402"/>
              <a:ext cx="240801"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75" name="直接连接符 74"/>
            <p:cNvCxnSpPr/>
            <p:nvPr/>
          </p:nvCxnSpPr>
          <p:spPr bwMode="auto">
            <a:xfrm>
              <a:off x="3998669" y="4099553"/>
              <a:ext cx="1204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76" name="等腰三角形 75"/>
            <p:cNvSpPr/>
            <p:nvPr/>
          </p:nvSpPr>
          <p:spPr bwMode="auto">
            <a:xfrm rot="16200000" flipH="1">
              <a:off x="4105957" y="4026911"/>
              <a:ext cx="174843" cy="150501"/>
            </a:xfrm>
            <a:prstGeom prst="triangl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zh-CN" altLang="en-US" smtClean="0"/>
            </a:p>
          </p:txBody>
        </p:sp>
        <p:cxnSp>
          <p:nvCxnSpPr>
            <p:cNvPr id="77" name="直接连接符 76"/>
            <p:cNvCxnSpPr/>
            <p:nvPr/>
          </p:nvCxnSpPr>
          <p:spPr bwMode="auto">
            <a:xfrm>
              <a:off x="4276468" y="4102121"/>
              <a:ext cx="1204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78" name="五边形 77"/>
            <p:cNvSpPr/>
            <p:nvPr/>
          </p:nvSpPr>
          <p:spPr bwMode="auto">
            <a:xfrm flipH="1">
              <a:off x="4402178" y="4009599"/>
              <a:ext cx="361201" cy="185042"/>
            </a:xfrm>
            <a:prstGeom prst="homePlat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sp>
          <p:nvSpPr>
            <p:cNvPr id="79" name="TextBox 78"/>
            <p:cNvSpPr txBox="1"/>
            <p:nvPr/>
          </p:nvSpPr>
          <p:spPr>
            <a:xfrm>
              <a:off x="3680136" y="2379082"/>
              <a:ext cx="445983" cy="246221"/>
            </a:xfrm>
            <a:prstGeom prst="rect">
              <a:avLst/>
            </a:prstGeom>
            <a:noFill/>
          </p:spPr>
          <p:txBody>
            <a:bodyPr wrap="square" rtlCol="0">
              <a:spAutoFit/>
            </a:bodyPr>
            <a:lstStyle/>
            <a:p>
              <a:r>
                <a:rPr lang="en-US" altLang="zh-CN" sz="1000" dirty="0" smtClean="0">
                  <a:solidFill>
                    <a:schemeClr val="tx1"/>
                  </a:solidFill>
                </a:rPr>
                <a:t>BPF</a:t>
              </a:r>
              <a:endParaRPr lang="zh-CN" altLang="en-US" sz="1200" dirty="0">
                <a:solidFill>
                  <a:schemeClr val="tx1"/>
                </a:solidFill>
              </a:endParaRPr>
            </a:p>
          </p:txBody>
        </p:sp>
        <p:sp>
          <p:nvSpPr>
            <p:cNvPr id="80" name="TextBox 79"/>
            <p:cNvSpPr txBox="1"/>
            <p:nvPr/>
          </p:nvSpPr>
          <p:spPr>
            <a:xfrm>
              <a:off x="4079631" y="2388723"/>
              <a:ext cx="533400" cy="246221"/>
            </a:xfrm>
            <a:prstGeom prst="rect">
              <a:avLst/>
            </a:prstGeom>
            <a:noFill/>
          </p:spPr>
          <p:txBody>
            <a:bodyPr wrap="square" rtlCol="0">
              <a:spAutoFit/>
            </a:bodyPr>
            <a:lstStyle/>
            <a:p>
              <a:r>
                <a:rPr lang="en-US" altLang="zh-CN" sz="1000" dirty="0" smtClean="0">
                  <a:solidFill>
                    <a:schemeClr val="tx1"/>
                  </a:solidFill>
                </a:rPr>
                <a:t>VGA</a:t>
              </a:r>
              <a:endParaRPr lang="zh-CN" altLang="en-US" sz="1050" dirty="0">
                <a:solidFill>
                  <a:schemeClr val="tx1"/>
                </a:solidFill>
              </a:endParaRPr>
            </a:p>
          </p:txBody>
        </p:sp>
        <p:sp>
          <p:nvSpPr>
            <p:cNvPr id="81" name="等腰三角形 80"/>
            <p:cNvSpPr/>
            <p:nvPr/>
          </p:nvSpPr>
          <p:spPr bwMode="auto">
            <a:xfrm rot="5400000">
              <a:off x="2436498" y="3070953"/>
              <a:ext cx="291405" cy="270901"/>
            </a:xfrm>
            <a:prstGeom prst="triangl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zh-CN" altLang="en-US" smtClean="0"/>
            </a:p>
          </p:txBody>
        </p:sp>
        <p:sp>
          <p:nvSpPr>
            <p:cNvPr id="83" name="矩形 82"/>
            <p:cNvSpPr/>
            <p:nvPr/>
          </p:nvSpPr>
          <p:spPr bwMode="auto">
            <a:xfrm>
              <a:off x="3333411" y="2534566"/>
              <a:ext cx="127424" cy="24672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84" name="肘形连接符 83"/>
            <p:cNvCxnSpPr>
              <a:stCxn id="83" idx="3"/>
              <a:endCxn id="85" idx="3"/>
            </p:cNvCxnSpPr>
            <p:nvPr/>
          </p:nvCxnSpPr>
          <p:spPr bwMode="auto">
            <a:xfrm>
              <a:off x="3460835" y="2657927"/>
              <a:ext cx="10619" cy="1097918"/>
            </a:xfrm>
            <a:prstGeom prst="bentConnector3">
              <a:avLst>
                <a:gd name="adj1" fmla="val 1800000"/>
              </a:avLst>
            </a:prstGeom>
            <a:solidFill>
              <a:srgbClr val="00B8FF"/>
            </a:solidFill>
            <a:ln w="12700" cap="flat" cmpd="sng" algn="ctr">
              <a:solidFill>
                <a:schemeClr val="tx1"/>
              </a:solidFill>
              <a:prstDash val="solid"/>
              <a:round/>
              <a:headEnd type="none" w="med" len="med"/>
              <a:tailEnd type="none" w="med" len="med"/>
            </a:ln>
            <a:effectLst/>
          </p:spPr>
        </p:cxnSp>
        <p:sp>
          <p:nvSpPr>
            <p:cNvPr id="85" name="矩形 84"/>
            <p:cNvSpPr/>
            <p:nvPr/>
          </p:nvSpPr>
          <p:spPr bwMode="auto">
            <a:xfrm>
              <a:off x="3333411" y="3632484"/>
              <a:ext cx="127424" cy="24672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6" name="TextBox 85"/>
            <p:cNvSpPr txBox="1"/>
            <p:nvPr/>
          </p:nvSpPr>
          <p:spPr>
            <a:xfrm>
              <a:off x="3012831" y="4219095"/>
              <a:ext cx="684000" cy="253916"/>
            </a:xfrm>
            <a:prstGeom prst="rect">
              <a:avLst/>
            </a:prstGeom>
            <a:noFill/>
          </p:spPr>
          <p:txBody>
            <a:bodyPr wrap="square" rtlCol="0">
              <a:spAutoFit/>
            </a:bodyPr>
            <a:lstStyle/>
            <a:p>
              <a:r>
                <a:rPr lang="en-US" altLang="zh-CN" sz="1050" dirty="0" smtClean="0">
                  <a:solidFill>
                    <a:schemeClr val="tx1"/>
                  </a:solidFill>
                </a:rPr>
                <a:t>I/Q </a:t>
              </a:r>
              <a:r>
                <a:rPr lang="en-US" altLang="zh-CN" sz="1000" dirty="0" smtClean="0">
                  <a:solidFill>
                    <a:schemeClr val="tx1"/>
                  </a:solidFill>
                </a:rPr>
                <a:t>mod.</a:t>
              </a:r>
              <a:endParaRPr lang="zh-CN" altLang="en-US" sz="1050" dirty="0">
                <a:solidFill>
                  <a:schemeClr val="tx1"/>
                </a:solidFill>
              </a:endParaRPr>
            </a:p>
          </p:txBody>
        </p:sp>
        <p:sp>
          <p:nvSpPr>
            <p:cNvPr id="87" name="TextBox 86"/>
            <p:cNvSpPr txBox="1"/>
            <p:nvPr/>
          </p:nvSpPr>
          <p:spPr>
            <a:xfrm>
              <a:off x="2936631" y="1948338"/>
              <a:ext cx="792000" cy="246221"/>
            </a:xfrm>
            <a:prstGeom prst="rect">
              <a:avLst/>
            </a:prstGeom>
            <a:noFill/>
          </p:spPr>
          <p:txBody>
            <a:bodyPr wrap="square" rtlCol="0">
              <a:spAutoFit/>
            </a:bodyPr>
            <a:lstStyle/>
            <a:p>
              <a:r>
                <a:rPr lang="en-US" altLang="zh-CN" sz="1000" dirty="0" smtClean="0">
                  <a:solidFill>
                    <a:schemeClr val="tx1"/>
                  </a:solidFill>
                </a:rPr>
                <a:t>I/Q demod.</a:t>
              </a:r>
              <a:endParaRPr lang="zh-CN" altLang="en-US" sz="1000" dirty="0">
                <a:solidFill>
                  <a:schemeClr val="tx1"/>
                </a:solidFill>
              </a:endParaRPr>
            </a:p>
          </p:txBody>
        </p:sp>
        <p:cxnSp>
          <p:nvCxnSpPr>
            <p:cNvPr id="88" name="直接连接符 87"/>
            <p:cNvCxnSpPr>
              <a:stCxn id="81" idx="0"/>
            </p:cNvCxnSpPr>
            <p:nvPr/>
          </p:nvCxnSpPr>
          <p:spPr bwMode="auto">
            <a:xfrm flipV="1">
              <a:off x="2717651" y="3206335"/>
              <a:ext cx="933103" cy="69"/>
            </a:xfrm>
            <a:prstGeom prst="line">
              <a:avLst/>
            </a:prstGeom>
            <a:solidFill>
              <a:srgbClr val="00B8FF"/>
            </a:solidFill>
            <a:ln w="12700" cap="flat" cmpd="sng" algn="ctr">
              <a:solidFill>
                <a:schemeClr val="tx1"/>
              </a:solidFill>
              <a:prstDash val="solid"/>
              <a:round/>
              <a:headEnd type="none" w="med" len="med"/>
              <a:tailEnd type="oval" w="med" len="med"/>
            </a:ln>
            <a:effectLst/>
          </p:spPr>
        </p:cxnSp>
        <p:sp>
          <p:nvSpPr>
            <p:cNvPr id="89" name="TextBox 88"/>
            <p:cNvSpPr txBox="1"/>
            <p:nvPr/>
          </p:nvSpPr>
          <p:spPr>
            <a:xfrm>
              <a:off x="3258998" y="3582523"/>
              <a:ext cx="445983" cy="338554"/>
            </a:xfrm>
            <a:prstGeom prst="rect">
              <a:avLst/>
            </a:prstGeom>
            <a:noFill/>
          </p:spPr>
          <p:txBody>
            <a:bodyPr wrap="square" rtlCol="0">
              <a:spAutoFit/>
            </a:bodyPr>
            <a:lstStyle/>
            <a:p>
              <a:r>
                <a:rPr lang="en-US" altLang="zh-CN" sz="800" dirty="0" smtClean="0">
                  <a:solidFill>
                    <a:schemeClr val="tx1"/>
                  </a:solidFill>
                </a:rPr>
                <a:t>0</a:t>
              </a:r>
            </a:p>
            <a:p>
              <a:r>
                <a:rPr lang="en-US" altLang="zh-CN" sz="800" dirty="0" smtClean="0">
                  <a:solidFill>
                    <a:schemeClr val="tx1"/>
                  </a:solidFill>
                </a:rPr>
                <a:t>90</a:t>
              </a:r>
              <a:endParaRPr lang="zh-CN" altLang="en-US" sz="800" dirty="0">
                <a:solidFill>
                  <a:schemeClr val="tx1"/>
                </a:solidFill>
              </a:endParaRPr>
            </a:p>
          </p:txBody>
        </p:sp>
        <p:sp>
          <p:nvSpPr>
            <p:cNvPr id="90" name="TextBox 89"/>
            <p:cNvSpPr txBox="1"/>
            <p:nvPr/>
          </p:nvSpPr>
          <p:spPr>
            <a:xfrm>
              <a:off x="4416181" y="2890373"/>
              <a:ext cx="468000" cy="180000"/>
            </a:xfrm>
            <a:prstGeom prst="rect">
              <a:avLst/>
            </a:prstGeom>
            <a:noFill/>
          </p:spPr>
          <p:txBody>
            <a:bodyPr wrap="square" rtlCol="0">
              <a:spAutoFit/>
            </a:bodyPr>
            <a:lstStyle/>
            <a:p>
              <a:r>
                <a:rPr lang="en-US" altLang="zh-CN" sz="900" dirty="0" smtClean="0">
                  <a:solidFill>
                    <a:schemeClr val="tx1"/>
                  </a:solidFill>
                </a:rPr>
                <a:t>ADC</a:t>
              </a:r>
              <a:endParaRPr lang="zh-CN" altLang="en-US" sz="900" dirty="0">
                <a:solidFill>
                  <a:schemeClr val="tx1"/>
                </a:solidFill>
              </a:endParaRPr>
            </a:p>
          </p:txBody>
        </p:sp>
        <p:sp>
          <p:nvSpPr>
            <p:cNvPr id="91" name="TextBox 90"/>
            <p:cNvSpPr txBox="1"/>
            <p:nvPr/>
          </p:nvSpPr>
          <p:spPr>
            <a:xfrm>
              <a:off x="4416181" y="3290423"/>
              <a:ext cx="468000" cy="230832"/>
            </a:xfrm>
            <a:prstGeom prst="rect">
              <a:avLst/>
            </a:prstGeom>
            <a:noFill/>
          </p:spPr>
          <p:txBody>
            <a:bodyPr wrap="square" rtlCol="0">
              <a:spAutoFit/>
            </a:bodyPr>
            <a:lstStyle/>
            <a:p>
              <a:r>
                <a:rPr lang="en-US" altLang="zh-CN" sz="900" dirty="0" smtClean="0">
                  <a:solidFill>
                    <a:schemeClr val="tx1"/>
                  </a:solidFill>
                </a:rPr>
                <a:t>DAC</a:t>
              </a:r>
              <a:endParaRPr lang="zh-CN" altLang="en-US" sz="900" dirty="0">
                <a:solidFill>
                  <a:schemeClr val="tx1"/>
                </a:solidFill>
              </a:endParaRPr>
            </a:p>
          </p:txBody>
        </p:sp>
        <p:sp>
          <p:nvSpPr>
            <p:cNvPr id="92" name="TextBox 91"/>
            <p:cNvSpPr txBox="1"/>
            <p:nvPr/>
          </p:nvSpPr>
          <p:spPr>
            <a:xfrm>
              <a:off x="4416181" y="3982573"/>
              <a:ext cx="468000" cy="230832"/>
            </a:xfrm>
            <a:prstGeom prst="rect">
              <a:avLst/>
            </a:prstGeom>
            <a:noFill/>
          </p:spPr>
          <p:txBody>
            <a:bodyPr wrap="square" rtlCol="0">
              <a:spAutoFit/>
            </a:bodyPr>
            <a:lstStyle/>
            <a:p>
              <a:r>
                <a:rPr lang="en-US" altLang="zh-CN" sz="900" dirty="0" smtClean="0">
                  <a:solidFill>
                    <a:schemeClr val="tx1"/>
                  </a:solidFill>
                </a:rPr>
                <a:t>DAC</a:t>
              </a:r>
              <a:endParaRPr lang="zh-CN" altLang="en-US" sz="900" dirty="0">
                <a:solidFill>
                  <a:schemeClr val="tx1"/>
                </a:solidFill>
              </a:endParaRPr>
            </a:p>
          </p:txBody>
        </p:sp>
        <p:cxnSp>
          <p:nvCxnSpPr>
            <p:cNvPr id="93" name="直接连接符 92"/>
            <p:cNvCxnSpPr/>
            <p:nvPr/>
          </p:nvCxnSpPr>
          <p:spPr bwMode="auto">
            <a:xfrm flipV="1">
              <a:off x="2022231" y="2428398"/>
              <a:ext cx="0" cy="504000"/>
            </a:xfrm>
            <a:prstGeom prst="line">
              <a:avLst/>
            </a:prstGeom>
            <a:noFill/>
            <a:ln w="28575" cap="flat" cmpd="sng" algn="ctr">
              <a:solidFill>
                <a:srgbClr val="FF0000"/>
              </a:solidFill>
              <a:prstDash val="solid"/>
              <a:round/>
              <a:headEnd type="none" w="med" len="med"/>
              <a:tailEnd type="none" w="med" len="med"/>
            </a:ln>
            <a:effectLst/>
          </p:spPr>
        </p:cxnSp>
        <p:sp>
          <p:nvSpPr>
            <p:cNvPr id="94" name="TextBox 93"/>
            <p:cNvSpPr txBox="1"/>
            <p:nvPr/>
          </p:nvSpPr>
          <p:spPr>
            <a:xfrm>
              <a:off x="574431" y="2100738"/>
              <a:ext cx="2529840" cy="338554"/>
            </a:xfrm>
            <a:prstGeom prst="rect">
              <a:avLst/>
            </a:prstGeom>
            <a:noFill/>
          </p:spPr>
          <p:txBody>
            <a:bodyPr wrap="square" rtlCol="0">
              <a:spAutoFit/>
            </a:bodyPr>
            <a:lstStyle/>
            <a:p>
              <a:r>
                <a:rPr lang="en-US" altLang="zh-CN" sz="1600" b="1" dirty="0" smtClean="0">
                  <a:solidFill>
                    <a:srgbClr val="FF0000"/>
                  </a:solidFill>
                  <a:latin typeface="Calibri" pitchFamily="34" charset="0"/>
                  <a:cs typeface="Calibri" pitchFamily="34" charset="0"/>
                </a:rPr>
                <a:t>Phase-noise from VCO/PLL</a:t>
              </a:r>
              <a:endParaRPr lang="zh-CN" altLang="en-US" sz="1600" b="1" dirty="0">
                <a:solidFill>
                  <a:srgbClr val="FF0000"/>
                </a:solidFill>
                <a:latin typeface="Calibri" pitchFamily="34" charset="0"/>
                <a:cs typeface="Calibri" pitchFamily="34" charset="0"/>
              </a:endParaRPr>
            </a:p>
          </p:txBody>
        </p:sp>
        <p:sp>
          <p:nvSpPr>
            <p:cNvPr id="95" name="TextBox 94"/>
            <p:cNvSpPr txBox="1"/>
            <p:nvPr/>
          </p:nvSpPr>
          <p:spPr>
            <a:xfrm>
              <a:off x="3685186" y="3503713"/>
              <a:ext cx="445983" cy="246221"/>
            </a:xfrm>
            <a:prstGeom prst="rect">
              <a:avLst/>
            </a:prstGeom>
            <a:noFill/>
          </p:spPr>
          <p:txBody>
            <a:bodyPr wrap="square" rtlCol="0">
              <a:spAutoFit/>
            </a:bodyPr>
            <a:lstStyle/>
            <a:p>
              <a:r>
                <a:rPr lang="en-US" altLang="zh-CN" sz="1000" dirty="0" smtClean="0">
                  <a:solidFill>
                    <a:schemeClr val="tx1"/>
                  </a:solidFill>
                </a:rPr>
                <a:t>BPF</a:t>
              </a:r>
              <a:endParaRPr lang="zh-CN" altLang="en-US" sz="1200" dirty="0">
                <a:solidFill>
                  <a:schemeClr val="tx1"/>
                </a:solidFill>
              </a:endParaRPr>
            </a:p>
          </p:txBody>
        </p:sp>
        <p:sp>
          <p:nvSpPr>
            <p:cNvPr id="143" name="TextBox 142"/>
            <p:cNvSpPr txBox="1"/>
            <p:nvPr/>
          </p:nvSpPr>
          <p:spPr>
            <a:xfrm>
              <a:off x="2409540" y="3289200"/>
              <a:ext cx="549951" cy="216000"/>
            </a:xfrm>
            <a:prstGeom prst="rect">
              <a:avLst/>
            </a:prstGeom>
            <a:noFill/>
          </p:spPr>
          <p:txBody>
            <a:bodyPr wrap="square" rtlCol="0">
              <a:spAutoFit/>
            </a:bodyPr>
            <a:lstStyle/>
            <a:p>
              <a:r>
                <a:rPr lang="en-US" altLang="zh-CN" sz="1000" dirty="0" smtClean="0">
                  <a:solidFill>
                    <a:schemeClr val="tx1"/>
                  </a:solidFill>
                </a:rPr>
                <a:t>VGA</a:t>
              </a:r>
              <a:endParaRPr lang="zh-CN" altLang="en-US" sz="1000" dirty="0">
                <a:solidFill>
                  <a:schemeClr val="tx1"/>
                </a:solidFill>
              </a:endParaRPr>
            </a:p>
          </p:txBody>
        </p:sp>
      </p:grpSp>
      <p:sp>
        <p:nvSpPr>
          <p:cNvPr id="133" name="Date Placeholder 3"/>
          <p:cNvSpPr txBox="1">
            <a:spLocks/>
          </p:cNvSpPr>
          <p:nvPr/>
        </p:nvSpPr>
        <p:spPr bwMode="auto">
          <a:xfrm>
            <a:off x="685800" y="304800"/>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Mar. 2016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4</a:t>
            </a:fld>
            <a:endParaRPr lang="en-GB" dirty="0"/>
          </a:p>
        </p:txBody>
      </p:sp>
      <p:sp>
        <p:nvSpPr>
          <p:cNvPr id="5" name="Rectangle 2"/>
          <p:cNvSpPr>
            <a:spLocks noGrp="1" noChangeArrowheads="1"/>
          </p:cNvSpPr>
          <p:nvPr>
            <p:ph type="title"/>
          </p:nvPr>
        </p:nvSpPr>
        <p:spPr>
          <a:xfrm>
            <a:off x="685800" y="685800"/>
            <a:ext cx="7772400" cy="1066800"/>
          </a:xfrm>
        </p:spPr>
        <p:txBody>
          <a:bodyPr/>
          <a:lstStyle/>
          <a:p>
            <a:r>
              <a:rPr lang="en-US" altLang="zh-CN" dirty="0" smtClean="0">
                <a:ea typeface="宋体" charset="-122"/>
              </a:rPr>
              <a:t>PLL Output Phase Noise Model</a:t>
            </a:r>
          </a:p>
        </p:txBody>
      </p:sp>
      <p:sp>
        <p:nvSpPr>
          <p:cNvPr id="142" name="Rectangle 3"/>
          <p:cNvSpPr txBox="1">
            <a:spLocks noChangeArrowheads="1"/>
          </p:cNvSpPr>
          <p:nvPr/>
        </p:nvSpPr>
        <p:spPr bwMode="auto">
          <a:xfrm>
            <a:off x="838200" y="1752600"/>
            <a:ext cx="7772400" cy="2286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marL="342900" lvl="0" indent="-342900" eaLnBrk="1" hangingPunct="1">
              <a:spcBef>
                <a:spcPts val="600"/>
              </a:spcBef>
              <a:buFont typeface="Arial" pitchFamily="34" charset="0"/>
              <a:buChar char="•"/>
              <a:defRPr/>
            </a:pPr>
            <a:r>
              <a:rPr kumimoji="0" lang="en-US" altLang="zh-CN" sz="1800" b="1" i="0" u="none" strike="noStrike" kern="0" cap="none" spc="0" normalizeH="0" baseline="0" noProof="0" dirty="0" smtClean="0">
                <a:ln>
                  <a:noFill/>
                </a:ln>
                <a:solidFill>
                  <a:srgbClr val="000000"/>
                </a:solidFill>
                <a:effectLst/>
                <a:uLnTx/>
                <a:uFillTx/>
                <a:latin typeface="+mn-lt"/>
                <a:ea typeface="宋体" charset="-122"/>
                <a:cs typeface="+mn-cs"/>
              </a:rPr>
              <a:t>PLL (Phase-Locked-Loop) out</a:t>
            </a:r>
            <a:r>
              <a:rPr lang="en-US" altLang="zh-CN" sz="1800" b="1" kern="0" dirty="0" smtClean="0">
                <a:solidFill>
                  <a:srgbClr val="000000"/>
                </a:solidFill>
                <a:latin typeface="+mn-lt"/>
                <a:ea typeface="宋体" charset="-122"/>
              </a:rPr>
              <a:t>put model [2] is a typical PN model, and widely applied for carrier synchronization in communication system.</a:t>
            </a:r>
          </a:p>
          <a:p>
            <a:pPr marL="342900" lvl="0" indent="-342900" eaLnBrk="1" hangingPunct="1">
              <a:spcBef>
                <a:spcPts val="900"/>
              </a:spcBef>
              <a:buFont typeface="Arial" pitchFamily="34" charset="0"/>
              <a:buChar char="•"/>
              <a:defRPr/>
            </a:pPr>
            <a:r>
              <a:rPr kumimoji="0" lang="en-US" altLang="zh-CN" sz="1800" b="1" i="0" u="none" strike="noStrike" kern="0" cap="none" spc="0" normalizeH="0" baseline="0" noProof="0" dirty="0" smtClean="0">
                <a:ln>
                  <a:noFill/>
                </a:ln>
                <a:solidFill>
                  <a:srgbClr val="000000"/>
                </a:solidFill>
                <a:effectLst/>
                <a:uLnTx/>
                <a:uFillTx/>
                <a:latin typeface="+mn-lt"/>
                <a:ea typeface="宋体" charset="-122"/>
                <a:cs typeface="+mn-cs"/>
              </a:rPr>
              <a:t>Its PN</a:t>
            </a:r>
            <a:r>
              <a:rPr kumimoji="0" lang="en-US" altLang="zh-CN" sz="1800" b="1" i="0" u="none" strike="noStrike" kern="0" cap="none" spc="0" normalizeH="0" noProof="0" dirty="0" smtClean="0">
                <a:ln>
                  <a:noFill/>
                </a:ln>
                <a:solidFill>
                  <a:srgbClr val="000000"/>
                </a:solidFill>
                <a:effectLst/>
                <a:uLnTx/>
                <a:uFillTx/>
                <a:latin typeface="+mn-lt"/>
                <a:ea typeface="宋体" charset="-122"/>
                <a:cs typeface="+mn-cs"/>
              </a:rPr>
              <a:t> output is the synthesis of the noise in each building block.</a:t>
            </a:r>
            <a:endParaRPr kumimoji="0" lang="en-US" altLang="zh-CN" sz="1800" b="1" i="0" u="none" strike="noStrike" kern="0" cap="none" spc="0" normalizeH="0" baseline="0" noProof="0" dirty="0" smtClean="0">
              <a:ln>
                <a:noFill/>
              </a:ln>
              <a:solidFill>
                <a:srgbClr val="000000"/>
              </a:solidFill>
              <a:effectLst/>
              <a:uLnTx/>
              <a:uFillTx/>
              <a:latin typeface="+mn-lt"/>
              <a:ea typeface="宋体" charset="-122"/>
              <a:cs typeface="+mn-cs"/>
            </a:endParaRPr>
          </a:p>
          <a:p>
            <a:pPr marL="777600" lvl="3" indent="-284400" eaLnBrk="1" hangingPunct="1">
              <a:spcBef>
                <a:spcPts val="500"/>
              </a:spcBef>
              <a:buFont typeface="Times New Roman" pitchFamily="18" charset="0"/>
              <a:buChar char="‒"/>
            </a:pPr>
            <a:endParaRPr lang="en-US" altLang="zh-CN" sz="1600" kern="0" dirty="0" smtClean="0">
              <a:solidFill>
                <a:schemeClr val="tx1"/>
              </a:solidFill>
            </a:endParaRPr>
          </a:p>
          <a:p>
            <a:pPr marL="777600" lvl="3" indent="-284400" eaLnBrk="1" hangingPunct="1">
              <a:spcBef>
                <a:spcPts val="500"/>
              </a:spcBef>
              <a:buFont typeface="Times New Roman" pitchFamily="18" charset="0"/>
              <a:buChar char="‒"/>
            </a:pPr>
            <a:endParaRPr lang="en-US" altLang="zh-CN" sz="1600" kern="0" dirty="0" smtClean="0">
              <a:solidFill>
                <a:schemeClr val="tx1"/>
              </a:solidFill>
            </a:endParaRPr>
          </a:p>
          <a:p>
            <a:pPr marL="777600" lvl="3" indent="-284400" eaLnBrk="1" hangingPunct="1">
              <a:spcBef>
                <a:spcPts val="500"/>
              </a:spcBef>
              <a:buFont typeface="Times New Roman" pitchFamily="18" charset="0"/>
              <a:buChar char="‒"/>
            </a:pPr>
            <a:endParaRPr lang="en-US" altLang="zh-CN" sz="1600" kern="0" dirty="0" smtClean="0">
              <a:solidFill>
                <a:schemeClr val="tx1"/>
              </a:solidFill>
            </a:endParaRPr>
          </a:p>
          <a:p>
            <a:pPr marL="777600" lvl="3" indent="-284400" eaLnBrk="1" hangingPunct="1">
              <a:spcBef>
                <a:spcPts val="500"/>
              </a:spcBef>
              <a:buFont typeface="Times New Roman" pitchFamily="18" charset="0"/>
              <a:buChar char="‒"/>
            </a:pPr>
            <a:endParaRPr kumimoji="0" lang="en-US" altLang="zh-CN" sz="1600" b="1" i="0" u="none" strike="noStrike" kern="0" cap="none" spc="0" normalizeH="0" baseline="0" noProof="0" dirty="0" smtClean="0">
              <a:ln>
                <a:noFill/>
              </a:ln>
              <a:solidFill>
                <a:srgbClr val="000000"/>
              </a:solidFill>
              <a:effectLst/>
              <a:uLnTx/>
              <a:uFillTx/>
              <a:latin typeface="+mn-lt"/>
              <a:ea typeface="宋体" charset="-122"/>
              <a:cs typeface="+mn-cs"/>
            </a:endParaRPr>
          </a:p>
        </p:txBody>
      </p:sp>
      <p:sp>
        <p:nvSpPr>
          <p:cNvPr id="169" name="TextBox 168"/>
          <p:cNvSpPr txBox="1"/>
          <p:nvPr/>
        </p:nvSpPr>
        <p:spPr>
          <a:xfrm>
            <a:off x="799708" y="5181600"/>
            <a:ext cx="3276600" cy="830997"/>
          </a:xfrm>
          <a:prstGeom prst="rect">
            <a:avLst/>
          </a:prstGeom>
          <a:noFill/>
        </p:spPr>
        <p:txBody>
          <a:bodyPr wrap="square" rtlCol="0">
            <a:spAutoFit/>
          </a:bodyPr>
          <a:lstStyle/>
          <a:p>
            <a:r>
              <a:rPr lang="en-US" altLang="zh-CN" sz="1600" b="1" dirty="0" smtClean="0">
                <a:solidFill>
                  <a:schemeClr val="tx1"/>
                </a:solidFill>
                <a:latin typeface="Calibri" pitchFamily="34" charset="0"/>
                <a:cs typeface="Calibri" pitchFamily="34" charset="0"/>
              </a:rPr>
              <a:t>Phase noise contributions for a normal PLL  (termed </a:t>
            </a:r>
            <a:r>
              <a:rPr lang="en-US" altLang="zh-CN" sz="1600" b="1" dirty="0" smtClean="0">
                <a:solidFill>
                  <a:schemeClr val="accent2"/>
                </a:solidFill>
                <a:latin typeface="Calibri" pitchFamily="34" charset="0"/>
                <a:cs typeface="Calibri" pitchFamily="34" charset="0"/>
              </a:rPr>
              <a:t>Single Local Oscillator Structure</a:t>
            </a:r>
            <a:r>
              <a:rPr lang="en-US" altLang="zh-CN" sz="1600" b="1" dirty="0" smtClean="0">
                <a:solidFill>
                  <a:schemeClr val="tx1"/>
                </a:solidFill>
                <a:latin typeface="Calibri" pitchFamily="34" charset="0"/>
                <a:cs typeface="Calibri" pitchFamily="34" charset="0"/>
              </a:rPr>
              <a:t>)</a:t>
            </a:r>
            <a:endParaRPr lang="zh-CN" altLang="en-US" sz="1600" b="1" dirty="0">
              <a:solidFill>
                <a:schemeClr val="tx1"/>
              </a:solidFill>
              <a:latin typeface="Calibri" pitchFamily="34" charset="0"/>
              <a:cs typeface="Calibri" pitchFamily="34" charset="0"/>
            </a:endParaRPr>
          </a:p>
        </p:txBody>
      </p:sp>
      <p:grpSp>
        <p:nvGrpSpPr>
          <p:cNvPr id="179" name="组合 178"/>
          <p:cNvGrpSpPr/>
          <p:nvPr/>
        </p:nvGrpSpPr>
        <p:grpSpPr>
          <a:xfrm>
            <a:off x="214775" y="3050801"/>
            <a:ext cx="4585825" cy="2054599"/>
            <a:chOff x="177067" y="2898401"/>
            <a:chExt cx="4585825" cy="2054599"/>
          </a:xfrm>
        </p:grpSpPr>
        <p:grpSp>
          <p:nvGrpSpPr>
            <p:cNvPr id="168" name="组合 167"/>
            <p:cNvGrpSpPr/>
            <p:nvPr/>
          </p:nvGrpSpPr>
          <p:grpSpPr>
            <a:xfrm>
              <a:off x="177067" y="2898401"/>
              <a:ext cx="4585825" cy="2054599"/>
              <a:chOff x="390427" y="2763622"/>
              <a:chExt cx="4585825" cy="2054599"/>
            </a:xfrm>
          </p:grpSpPr>
          <p:cxnSp>
            <p:nvCxnSpPr>
              <p:cNvPr id="93" name="肘形连接符 92"/>
              <p:cNvCxnSpPr/>
              <p:nvPr/>
            </p:nvCxnSpPr>
            <p:spPr bwMode="auto">
              <a:xfrm rot="10800000" flipV="1">
                <a:off x="2667000" y="3436620"/>
                <a:ext cx="1196990" cy="906780"/>
              </a:xfrm>
              <a:prstGeom prst="bentConnector3">
                <a:avLst>
                  <a:gd name="adj1" fmla="val 982"/>
                </a:avLst>
              </a:prstGeom>
              <a:solidFill>
                <a:srgbClr val="00B8FF"/>
              </a:solidFill>
              <a:ln w="12700" cap="flat" cmpd="sng" algn="ctr">
                <a:solidFill>
                  <a:schemeClr val="tx1"/>
                </a:solidFill>
                <a:prstDash val="solid"/>
                <a:round/>
                <a:headEnd type="oval" w="med" len="med"/>
                <a:tailEnd type="triangle" w="med" len="med"/>
              </a:ln>
              <a:effectLst/>
            </p:spPr>
          </p:cxnSp>
          <p:grpSp>
            <p:nvGrpSpPr>
              <p:cNvPr id="109" name="组合 107"/>
              <p:cNvGrpSpPr/>
              <p:nvPr/>
            </p:nvGrpSpPr>
            <p:grpSpPr>
              <a:xfrm>
                <a:off x="762000" y="3290685"/>
                <a:ext cx="288000" cy="288000"/>
                <a:chOff x="2514594" y="2843741"/>
                <a:chExt cx="252000" cy="252000"/>
              </a:xfrm>
            </p:grpSpPr>
            <p:sp>
              <p:nvSpPr>
                <p:cNvPr id="110" name="椭圆 109"/>
                <p:cNvSpPr/>
                <p:nvPr/>
              </p:nvSpPr>
              <p:spPr bwMode="auto">
                <a:xfrm>
                  <a:off x="2514594" y="2843741"/>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sp>
              <p:nvSpPr>
                <p:cNvPr id="111" name="任意多边形 110"/>
                <p:cNvSpPr/>
                <p:nvPr/>
              </p:nvSpPr>
              <p:spPr bwMode="auto">
                <a:xfrm>
                  <a:off x="2545080" y="2916343"/>
                  <a:ext cx="180000" cy="108000"/>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113" name="矩形 112"/>
              <p:cNvSpPr/>
              <p:nvPr/>
            </p:nvSpPr>
            <p:spPr bwMode="auto">
              <a:xfrm>
                <a:off x="1516150" y="3254685"/>
                <a:ext cx="792000" cy="360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114" name="组合 184"/>
              <p:cNvGrpSpPr/>
              <p:nvPr/>
            </p:nvGrpSpPr>
            <p:grpSpPr>
              <a:xfrm>
                <a:off x="2667000" y="3254685"/>
                <a:ext cx="360000" cy="360000"/>
                <a:chOff x="1295400" y="2743200"/>
                <a:chExt cx="360000" cy="304800"/>
              </a:xfrm>
            </p:grpSpPr>
            <p:sp>
              <p:nvSpPr>
                <p:cNvPr id="115" name="矩形 114"/>
                <p:cNvSpPr/>
                <p:nvPr/>
              </p:nvSpPr>
              <p:spPr bwMode="auto">
                <a:xfrm>
                  <a:off x="1295400" y="2743200"/>
                  <a:ext cx="3600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116" name="组合 186"/>
                <p:cNvGrpSpPr/>
                <p:nvPr/>
              </p:nvGrpSpPr>
              <p:grpSpPr>
                <a:xfrm>
                  <a:off x="1348200" y="2800350"/>
                  <a:ext cx="252000" cy="186350"/>
                  <a:chOff x="1447800" y="3505200"/>
                  <a:chExt cx="252000" cy="186350"/>
                </a:xfrm>
              </p:grpSpPr>
              <p:sp>
                <p:nvSpPr>
                  <p:cNvPr id="117" name="任意多边形 116"/>
                  <p:cNvSpPr/>
                  <p:nvPr/>
                </p:nvSpPr>
                <p:spPr bwMode="auto">
                  <a:xfrm>
                    <a:off x="1563610" y="3511550"/>
                    <a:ext cx="36000" cy="180000"/>
                  </a:xfrm>
                  <a:custGeom>
                    <a:avLst/>
                    <a:gdLst>
                      <a:gd name="connsiteX0" fmla="*/ 21828 w 25004"/>
                      <a:gd name="connsiteY0" fmla="*/ 0 h 118666"/>
                      <a:gd name="connsiteX1" fmla="*/ 397 w 25004"/>
                      <a:gd name="connsiteY1" fmla="*/ 45244 h 118666"/>
                      <a:gd name="connsiteX2" fmla="*/ 24210 w 25004"/>
                      <a:gd name="connsiteY2" fmla="*/ 85725 h 118666"/>
                      <a:gd name="connsiteX3" fmla="*/ 5160 w 25004"/>
                      <a:gd name="connsiteY3" fmla="*/ 114300 h 118666"/>
                      <a:gd name="connsiteX4" fmla="*/ 397 w 25004"/>
                      <a:gd name="connsiteY4" fmla="*/ 111919 h 118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04" h="118666">
                        <a:moveTo>
                          <a:pt x="21828" y="0"/>
                        </a:moveTo>
                        <a:cubicBezTo>
                          <a:pt x="10914" y="15478"/>
                          <a:pt x="0" y="30957"/>
                          <a:pt x="397" y="45244"/>
                        </a:cubicBezTo>
                        <a:cubicBezTo>
                          <a:pt x="794" y="59531"/>
                          <a:pt x="23416" y="74216"/>
                          <a:pt x="24210" y="85725"/>
                        </a:cubicBezTo>
                        <a:cubicBezTo>
                          <a:pt x="25004" y="97234"/>
                          <a:pt x="9129" y="109934"/>
                          <a:pt x="5160" y="114300"/>
                        </a:cubicBezTo>
                        <a:cubicBezTo>
                          <a:pt x="1191" y="118666"/>
                          <a:pt x="794" y="115292"/>
                          <a:pt x="397" y="111919"/>
                        </a:cubicBez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8" name="任意多边形 117"/>
                  <p:cNvSpPr/>
                  <p:nvPr/>
                </p:nvSpPr>
                <p:spPr bwMode="auto">
                  <a:xfrm>
                    <a:off x="1447800" y="3558581"/>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9" name="任意多边形 118"/>
                  <p:cNvSpPr/>
                  <p:nvPr/>
                </p:nvSpPr>
                <p:spPr bwMode="auto">
                  <a:xfrm>
                    <a:off x="1447800" y="3611963"/>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0" name="任意多边形 119"/>
                  <p:cNvSpPr/>
                  <p:nvPr/>
                </p:nvSpPr>
                <p:spPr bwMode="auto">
                  <a:xfrm>
                    <a:off x="1447800" y="3505200"/>
                    <a:ext cx="252000" cy="69452"/>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cxnSp>
            <p:nvCxnSpPr>
              <p:cNvPr id="121" name="直接箭头连接符 120"/>
              <p:cNvCxnSpPr/>
              <p:nvPr/>
            </p:nvCxnSpPr>
            <p:spPr bwMode="auto">
              <a:xfrm flipV="1">
                <a:off x="1050000" y="3433351"/>
                <a:ext cx="466150" cy="2669"/>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124" name="TextBox 123"/>
              <p:cNvSpPr txBox="1"/>
              <p:nvPr/>
            </p:nvSpPr>
            <p:spPr>
              <a:xfrm>
                <a:off x="390427" y="3680460"/>
                <a:ext cx="972000" cy="246221"/>
              </a:xfrm>
              <a:prstGeom prst="rect">
                <a:avLst/>
              </a:prstGeom>
              <a:noFill/>
            </p:spPr>
            <p:txBody>
              <a:bodyPr wrap="square" rtlCol="0">
                <a:spAutoFit/>
              </a:bodyPr>
              <a:lstStyle/>
              <a:p>
                <a:r>
                  <a:rPr lang="en-US" altLang="zh-CN" sz="1000" dirty="0" smtClean="0">
                    <a:solidFill>
                      <a:schemeClr val="tx1"/>
                    </a:solidFill>
                  </a:rPr>
                  <a:t>Ref. Oscillator</a:t>
                </a:r>
                <a:endParaRPr lang="zh-CN" altLang="en-US" sz="1000" dirty="0">
                  <a:solidFill>
                    <a:schemeClr val="tx1"/>
                  </a:solidFill>
                </a:endParaRPr>
              </a:p>
            </p:txBody>
          </p:sp>
          <p:grpSp>
            <p:nvGrpSpPr>
              <p:cNvPr id="125" name="组合 107"/>
              <p:cNvGrpSpPr/>
              <p:nvPr/>
            </p:nvGrpSpPr>
            <p:grpSpPr>
              <a:xfrm>
                <a:off x="3352800" y="3290685"/>
                <a:ext cx="288000" cy="288000"/>
                <a:chOff x="2514594" y="2843741"/>
                <a:chExt cx="252000" cy="252000"/>
              </a:xfrm>
            </p:grpSpPr>
            <p:sp>
              <p:nvSpPr>
                <p:cNvPr id="126" name="椭圆 125"/>
                <p:cNvSpPr/>
                <p:nvPr/>
              </p:nvSpPr>
              <p:spPr bwMode="auto">
                <a:xfrm>
                  <a:off x="2514594" y="2843741"/>
                  <a:ext cx="252000" cy="252000"/>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latinLnBrk="0">
                    <a:lnSpc>
                      <a:spcPct val="100000"/>
                    </a:lnSpc>
                    <a:buFont typeface="Times New Roman" pitchFamily="16" charset="0"/>
                    <a:buNone/>
                    <a:tabLst/>
                  </a:pPr>
                  <a:endParaRPr lang="zh-CN" altLang="en-US" smtClean="0"/>
                </a:p>
              </p:txBody>
            </p:sp>
            <p:sp>
              <p:nvSpPr>
                <p:cNvPr id="127" name="任意多边形 126"/>
                <p:cNvSpPr/>
                <p:nvPr/>
              </p:nvSpPr>
              <p:spPr bwMode="auto">
                <a:xfrm>
                  <a:off x="2545080" y="2916343"/>
                  <a:ext cx="180000" cy="108000"/>
                </a:xfrm>
                <a:custGeom>
                  <a:avLst/>
                  <a:gdLst>
                    <a:gd name="connsiteX0" fmla="*/ 0 w 176212"/>
                    <a:gd name="connsiteY0" fmla="*/ 35718 h 69452"/>
                    <a:gd name="connsiteX1" fmla="*/ 47625 w 176212"/>
                    <a:gd name="connsiteY1" fmla="*/ 4762 h 69452"/>
                    <a:gd name="connsiteX2" fmla="*/ 123825 w 176212"/>
                    <a:gd name="connsiteY2" fmla="*/ 64293 h 69452"/>
                    <a:gd name="connsiteX3" fmla="*/ 176212 w 176212"/>
                    <a:gd name="connsiteY3" fmla="*/ 35718 h 69452"/>
                    <a:gd name="connsiteX4" fmla="*/ 176212 w 176212"/>
                    <a:gd name="connsiteY4" fmla="*/ 35718 h 6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12" h="69452">
                      <a:moveTo>
                        <a:pt x="0" y="35718"/>
                      </a:moveTo>
                      <a:cubicBezTo>
                        <a:pt x="13494" y="17859"/>
                        <a:pt x="26988" y="0"/>
                        <a:pt x="47625" y="4762"/>
                      </a:cubicBezTo>
                      <a:cubicBezTo>
                        <a:pt x="68262" y="9524"/>
                        <a:pt x="102394" y="59134"/>
                        <a:pt x="123825" y="64293"/>
                      </a:cubicBezTo>
                      <a:cubicBezTo>
                        <a:pt x="145256" y="69452"/>
                        <a:pt x="176212" y="35718"/>
                        <a:pt x="176212" y="35718"/>
                      </a:cubicBezTo>
                      <a:lnTo>
                        <a:pt x="176212" y="35718"/>
                      </a:lnTo>
                    </a:path>
                  </a:pathLst>
                </a:cu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cxnSp>
            <p:nvCxnSpPr>
              <p:cNvPr id="128" name="直接箭头连接符 127"/>
              <p:cNvCxnSpPr>
                <a:endCxn id="115" idx="1"/>
              </p:cNvCxnSpPr>
              <p:nvPr/>
            </p:nvCxnSpPr>
            <p:spPr bwMode="auto">
              <a:xfrm>
                <a:off x="2308150" y="3434685"/>
                <a:ext cx="358850"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cxnSp>
            <p:nvCxnSpPr>
              <p:cNvPr id="131" name="直接箭头连接符 130"/>
              <p:cNvCxnSpPr>
                <a:stCxn id="115" idx="3"/>
                <a:endCxn id="126" idx="2"/>
              </p:cNvCxnSpPr>
              <p:nvPr/>
            </p:nvCxnSpPr>
            <p:spPr bwMode="auto">
              <a:xfrm>
                <a:off x="3027000" y="3434685"/>
                <a:ext cx="325800"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134" name="TextBox 133"/>
              <p:cNvSpPr txBox="1"/>
              <p:nvPr/>
            </p:nvSpPr>
            <p:spPr>
              <a:xfrm>
                <a:off x="1565910" y="3234630"/>
                <a:ext cx="972000" cy="400110"/>
              </a:xfrm>
              <a:prstGeom prst="rect">
                <a:avLst/>
              </a:prstGeom>
              <a:noFill/>
            </p:spPr>
            <p:txBody>
              <a:bodyPr wrap="square" rtlCol="0">
                <a:spAutoFit/>
              </a:bodyPr>
              <a:lstStyle/>
              <a:p>
                <a:r>
                  <a:rPr lang="en-US" altLang="zh-CN" sz="1000" dirty="0" smtClean="0">
                    <a:solidFill>
                      <a:schemeClr val="tx1"/>
                    </a:solidFill>
                  </a:rPr>
                  <a:t>Phase Detection</a:t>
                </a:r>
                <a:endParaRPr lang="zh-CN" altLang="en-US" sz="1000" dirty="0">
                  <a:solidFill>
                    <a:schemeClr val="tx1"/>
                  </a:solidFill>
                </a:endParaRPr>
              </a:p>
            </p:txBody>
          </p:sp>
          <p:sp>
            <p:nvSpPr>
              <p:cNvPr id="135" name="TextBox 134"/>
              <p:cNvSpPr txBox="1"/>
              <p:nvPr/>
            </p:nvSpPr>
            <p:spPr>
              <a:xfrm>
                <a:off x="2650541" y="3680460"/>
                <a:ext cx="533400" cy="246221"/>
              </a:xfrm>
              <a:prstGeom prst="rect">
                <a:avLst/>
              </a:prstGeom>
              <a:noFill/>
            </p:spPr>
            <p:txBody>
              <a:bodyPr wrap="square" rtlCol="0">
                <a:spAutoFit/>
              </a:bodyPr>
              <a:lstStyle/>
              <a:p>
                <a:r>
                  <a:rPr lang="en-US" altLang="zh-CN" sz="1000" dirty="0" smtClean="0">
                    <a:solidFill>
                      <a:schemeClr val="tx1"/>
                    </a:solidFill>
                  </a:rPr>
                  <a:t>LPF</a:t>
                </a:r>
                <a:endParaRPr lang="zh-CN" altLang="en-US" sz="1000" dirty="0">
                  <a:solidFill>
                    <a:schemeClr val="tx1"/>
                  </a:solidFill>
                </a:endParaRPr>
              </a:p>
            </p:txBody>
          </p:sp>
          <p:sp>
            <p:nvSpPr>
              <p:cNvPr id="136" name="TextBox 135"/>
              <p:cNvSpPr txBox="1"/>
              <p:nvPr/>
            </p:nvSpPr>
            <p:spPr>
              <a:xfrm>
                <a:off x="3291840" y="3680460"/>
                <a:ext cx="533400" cy="246221"/>
              </a:xfrm>
              <a:prstGeom prst="rect">
                <a:avLst/>
              </a:prstGeom>
              <a:noFill/>
            </p:spPr>
            <p:txBody>
              <a:bodyPr wrap="square" rtlCol="0">
                <a:spAutoFit/>
              </a:bodyPr>
              <a:lstStyle/>
              <a:p>
                <a:r>
                  <a:rPr lang="en-US" altLang="zh-CN" sz="1000" dirty="0" smtClean="0">
                    <a:solidFill>
                      <a:schemeClr val="tx1"/>
                    </a:solidFill>
                  </a:rPr>
                  <a:t>VCO</a:t>
                </a:r>
                <a:endParaRPr lang="zh-CN" altLang="en-US" sz="1000" dirty="0">
                  <a:solidFill>
                    <a:schemeClr val="tx1"/>
                  </a:solidFill>
                </a:endParaRPr>
              </a:p>
            </p:txBody>
          </p:sp>
          <p:sp>
            <p:nvSpPr>
              <p:cNvPr id="139" name="矩形 138"/>
              <p:cNvSpPr/>
              <p:nvPr/>
            </p:nvSpPr>
            <p:spPr bwMode="auto">
              <a:xfrm>
                <a:off x="4095750" y="3254685"/>
                <a:ext cx="381000" cy="360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8" name="TextBox 137"/>
              <p:cNvSpPr txBox="1"/>
              <p:nvPr/>
            </p:nvSpPr>
            <p:spPr>
              <a:xfrm>
                <a:off x="4114800" y="3307727"/>
                <a:ext cx="379946" cy="253916"/>
              </a:xfrm>
              <a:prstGeom prst="rect">
                <a:avLst/>
              </a:prstGeom>
              <a:noFill/>
            </p:spPr>
            <p:txBody>
              <a:bodyPr wrap="square" rtlCol="0">
                <a:spAutoFit/>
              </a:bodyPr>
              <a:lstStyle/>
              <a:p>
                <a:r>
                  <a:rPr lang="en-US" altLang="zh-CN" sz="1050" dirty="0" smtClean="0">
                    <a:solidFill>
                      <a:schemeClr val="tx1"/>
                    </a:solidFill>
                  </a:rPr>
                  <a:t>x N</a:t>
                </a:r>
                <a:endParaRPr lang="zh-CN" altLang="en-US" sz="1050" dirty="0">
                  <a:solidFill>
                    <a:schemeClr val="tx1"/>
                  </a:solidFill>
                </a:endParaRPr>
              </a:p>
            </p:txBody>
          </p:sp>
          <p:cxnSp>
            <p:nvCxnSpPr>
              <p:cNvPr id="143" name="直接箭头连接符 142"/>
              <p:cNvCxnSpPr>
                <a:stCxn id="126" idx="6"/>
              </p:cNvCxnSpPr>
              <p:nvPr/>
            </p:nvCxnSpPr>
            <p:spPr bwMode="auto">
              <a:xfrm>
                <a:off x="3640800" y="3434685"/>
                <a:ext cx="454950"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147" name="TextBox 146"/>
              <p:cNvSpPr txBox="1"/>
              <p:nvPr/>
            </p:nvSpPr>
            <p:spPr>
              <a:xfrm>
                <a:off x="3003695" y="2763622"/>
                <a:ext cx="1005840" cy="461665"/>
              </a:xfrm>
              <a:prstGeom prst="rect">
                <a:avLst/>
              </a:prstGeom>
              <a:noFill/>
            </p:spPr>
            <p:txBody>
              <a:bodyPr wrap="square" rtlCol="0">
                <a:spAutoFit/>
              </a:bodyPr>
              <a:lstStyle/>
              <a:p>
                <a:pPr algn="ctr"/>
                <a:r>
                  <a:rPr lang="en-US" altLang="zh-CN" sz="1200" dirty="0" smtClean="0">
                    <a:solidFill>
                      <a:srgbClr val="FF0000"/>
                    </a:solidFill>
                  </a:rPr>
                  <a:t>Dominated Noise</a:t>
                </a:r>
                <a:endParaRPr lang="zh-CN" altLang="en-US" sz="1200" dirty="0">
                  <a:solidFill>
                    <a:srgbClr val="FF0000"/>
                  </a:solidFill>
                </a:endParaRPr>
              </a:p>
            </p:txBody>
          </p:sp>
          <p:cxnSp>
            <p:nvCxnSpPr>
              <p:cNvPr id="148" name="直接箭头连接符 147"/>
              <p:cNvCxnSpPr>
                <a:stCxn id="139" idx="3"/>
              </p:cNvCxnSpPr>
              <p:nvPr/>
            </p:nvCxnSpPr>
            <p:spPr bwMode="auto">
              <a:xfrm>
                <a:off x="4476750" y="3434685"/>
                <a:ext cx="323850" cy="0"/>
              </a:xfrm>
              <a:prstGeom prst="straightConnector1">
                <a:avLst/>
              </a:prstGeom>
              <a:solidFill>
                <a:srgbClr val="00B8FF"/>
              </a:solidFill>
              <a:ln w="12700" cap="flat" cmpd="sng" algn="ctr">
                <a:solidFill>
                  <a:schemeClr val="tx1"/>
                </a:solidFill>
                <a:prstDash val="solid"/>
                <a:round/>
                <a:headEnd type="none" w="med" len="med"/>
                <a:tailEnd type="triangle" w="med" len="med"/>
              </a:ln>
              <a:effectLst/>
            </p:spPr>
          </p:cxnSp>
          <p:sp>
            <p:nvSpPr>
              <p:cNvPr id="161" name="TextBox 160"/>
              <p:cNvSpPr txBox="1"/>
              <p:nvPr/>
            </p:nvSpPr>
            <p:spPr>
              <a:xfrm>
                <a:off x="3909452" y="3676590"/>
                <a:ext cx="1066800" cy="400110"/>
              </a:xfrm>
              <a:prstGeom prst="rect">
                <a:avLst/>
              </a:prstGeom>
              <a:noFill/>
            </p:spPr>
            <p:txBody>
              <a:bodyPr wrap="square" rtlCol="0">
                <a:spAutoFit/>
              </a:bodyPr>
              <a:lstStyle/>
              <a:p>
                <a:r>
                  <a:rPr lang="en-US" altLang="zh-CN" sz="1000" dirty="0" smtClean="0">
                    <a:solidFill>
                      <a:schemeClr val="tx1"/>
                    </a:solidFill>
                  </a:rPr>
                  <a:t>Freq. Multiplier</a:t>
                </a:r>
              </a:p>
              <a:p>
                <a:r>
                  <a:rPr lang="en-US" altLang="zh-CN" sz="1000" dirty="0" smtClean="0">
                    <a:solidFill>
                      <a:schemeClr val="tx1"/>
                    </a:solidFill>
                  </a:rPr>
                  <a:t>(Optional)</a:t>
                </a:r>
                <a:endParaRPr lang="zh-CN" altLang="en-US" sz="1000" dirty="0">
                  <a:solidFill>
                    <a:schemeClr val="tx1"/>
                  </a:solidFill>
                </a:endParaRPr>
              </a:p>
            </p:txBody>
          </p:sp>
          <p:sp>
            <p:nvSpPr>
              <p:cNvPr id="162" name="矩形 161"/>
              <p:cNvSpPr/>
              <p:nvPr/>
            </p:nvSpPr>
            <p:spPr bwMode="auto">
              <a:xfrm>
                <a:off x="2272672" y="4160520"/>
                <a:ext cx="381000" cy="36000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1" name="TextBox 90"/>
              <p:cNvSpPr txBox="1"/>
              <p:nvPr/>
            </p:nvSpPr>
            <p:spPr>
              <a:xfrm>
                <a:off x="2265052" y="4221480"/>
                <a:ext cx="401948" cy="253916"/>
              </a:xfrm>
              <a:prstGeom prst="rect">
                <a:avLst/>
              </a:prstGeom>
              <a:noFill/>
            </p:spPr>
            <p:txBody>
              <a:bodyPr wrap="square" rtlCol="0">
                <a:spAutoFit/>
              </a:bodyPr>
              <a:lstStyle/>
              <a:p>
                <a:r>
                  <a:rPr lang="en-US" altLang="zh-CN" sz="1050" dirty="0" smtClean="0">
                    <a:solidFill>
                      <a:schemeClr val="tx1"/>
                    </a:solidFill>
                  </a:rPr>
                  <a:t>1/N</a:t>
                </a:r>
                <a:endParaRPr lang="zh-CN" altLang="en-US" sz="1050" dirty="0">
                  <a:solidFill>
                    <a:schemeClr val="tx1"/>
                  </a:solidFill>
                </a:endParaRPr>
              </a:p>
            </p:txBody>
          </p:sp>
          <p:cxnSp>
            <p:nvCxnSpPr>
              <p:cNvPr id="163" name="肘形连接符 162"/>
              <p:cNvCxnSpPr>
                <a:stCxn id="162" idx="1"/>
              </p:cNvCxnSpPr>
              <p:nvPr/>
            </p:nvCxnSpPr>
            <p:spPr bwMode="auto">
              <a:xfrm rot="10800000">
                <a:off x="1295400" y="3429000"/>
                <a:ext cx="977272" cy="911520"/>
              </a:xfrm>
              <a:prstGeom prst="bentConnector3">
                <a:avLst>
                  <a:gd name="adj1" fmla="val 99707"/>
                </a:avLst>
              </a:prstGeom>
              <a:solidFill>
                <a:srgbClr val="00B8FF"/>
              </a:solidFill>
              <a:ln w="12700" cap="flat" cmpd="sng" algn="ctr">
                <a:solidFill>
                  <a:schemeClr val="tx1"/>
                </a:solidFill>
                <a:prstDash val="solid"/>
                <a:round/>
                <a:headEnd type="none" w="med" len="med"/>
                <a:tailEnd type="triangle" w="med" len="med"/>
              </a:ln>
              <a:effectLst/>
            </p:spPr>
          </p:cxnSp>
          <p:sp>
            <p:nvSpPr>
              <p:cNvPr id="167" name="TextBox 166"/>
              <p:cNvSpPr txBox="1"/>
              <p:nvPr/>
            </p:nvSpPr>
            <p:spPr>
              <a:xfrm>
                <a:off x="2075470" y="4572000"/>
                <a:ext cx="1066800" cy="246221"/>
              </a:xfrm>
              <a:prstGeom prst="rect">
                <a:avLst/>
              </a:prstGeom>
              <a:noFill/>
            </p:spPr>
            <p:txBody>
              <a:bodyPr wrap="square" rtlCol="0">
                <a:spAutoFit/>
              </a:bodyPr>
              <a:lstStyle/>
              <a:p>
                <a:r>
                  <a:rPr lang="en-US" altLang="zh-CN" sz="1000" dirty="0" smtClean="0">
                    <a:solidFill>
                      <a:schemeClr val="tx1"/>
                    </a:solidFill>
                  </a:rPr>
                  <a:t>Freq. Divider</a:t>
                </a:r>
                <a:endParaRPr lang="zh-CN" altLang="en-US" sz="1000" dirty="0">
                  <a:solidFill>
                    <a:schemeClr val="tx1"/>
                  </a:solidFill>
                </a:endParaRPr>
              </a:p>
            </p:txBody>
          </p:sp>
        </p:grpSp>
        <p:sp>
          <p:nvSpPr>
            <p:cNvPr id="171" name="矩形 170"/>
            <p:cNvSpPr/>
            <p:nvPr/>
          </p:nvSpPr>
          <p:spPr bwMode="auto">
            <a:xfrm>
              <a:off x="3000081" y="3371654"/>
              <a:ext cx="576000" cy="684000"/>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2" name="TextBox 171"/>
            <p:cNvSpPr txBox="1"/>
            <p:nvPr/>
          </p:nvSpPr>
          <p:spPr>
            <a:xfrm>
              <a:off x="476250" y="3051175"/>
              <a:ext cx="457200" cy="246221"/>
            </a:xfrm>
            <a:prstGeom prst="rect">
              <a:avLst/>
            </a:prstGeom>
            <a:noFill/>
          </p:spPr>
          <p:txBody>
            <a:bodyPr wrap="square" rtlCol="0">
              <a:spAutoFit/>
            </a:bodyPr>
            <a:lstStyle/>
            <a:p>
              <a:r>
                <a:rPr lang="en-US" altLang="zh-CN" sz="1000" dirty="0" smtClean="0">
                  <a:solidFill>
                    <a:schemeClr val="bg2"/>
                  </a:solidFill>
                </a:rPr>
                <a:t>noise</a:t>
              </a:r>
              <a:endParaRPr lang="zh-CN" altLang="en-US" sz="1000" dirty="0">
                <a:solidFill>
                  <a:schemeClr val="bg2"/>
                </a:solidFill>
              </a:endParaRPr>
            </a:p>
          </p:txBody>
        </p:sp>
        <p:sp>
          <p:nvSpPr>
            <p:cNvPr id="173" name="TextBox 172"/>
            <p:cNvSpPr txBox="1"/>
            <p:nvPr/>
          </p:nvSpPr>
          <p:spPr>
            <a:xfrm>
              <a:off x="1473200" y="3051175"/>
              <a:ext cx="457200" cy="246221"/>
            </a:xfrm>
            <a:prstGeom prst="rect">
              <a:avLst/>
            </a:prstGeom>
            <a:noFill/>
          </p:spPr>
          <p:txBody>
            <a:bodyPr wrap="square" rtlCol="0">
              <a:spAutoFit/>
            </a:bodyPr>
            <a:lstStyle/>
            <a:p>
              <a:r>
                <a:rPr lang="en-US" altLang="zh-CN" sz="1000" dirty="0" smtClean="0">
                  <a:solidFill>
                    <a:schemeClr val="bg2"/>
                  </a:solidFill>
                </a:rPr>
                <a:t>noise</a:t>
              </a:r>
              <a:endParaRPr lang="zh-CN" altLang="en-US" sz="1000" dirty="0">
                <a:solidFill>
                  <a:schemeClr val="bg2"/>
                </a:solidFill>
              </a:endParaRPr>
            </a:p>
          </p:txBody>
        </p:sp>
        <p:sp>
          <p:nvSpPr>
            <p:cNvPr id="174" name="TextBox 173"/>
            <p:cNvSpPr txBox="1"/>
            <p:nvPr/>
          </p:nvSpPr>
          <p:spPr>
            <a:xfrm>
              <a:off x="2393950" y="3051175"/>
              <a:ext cx="457200" cy="246221"/>
            </a:xfrm>
            <a:prstGeom prst="rect">
              <a:avLst/>
            </a:prstGeom>
            <a:noFill/>
          </p:spPr>
          <p:txBody>
            <a:bodyPr wrap="square" rtlCol="0">
              <a:spAutoFit/>
            </a:bodyPr>
            <a:lstStyle/>
            <a:p>
              <a:r>
                <a:rPr lang="en-US" altLang="zh-CN" sz="1000" dirty="0" smtClean="0">
                  <a:solidFill>
                    <a:schemeClr val="bg2"/>
                  </a:solidFill>
                </a:rPr>
                <a:t>noise</a:t>
              </a:r>
              <a:endParaRPr lang="zh-CN" altLang="en-US" sz="1000" dirty="0">
                <a:solidFill>
                  <a:schemeClr val="bg2"/>
                </a:solidFill>
              </a:endParaRPr>
            </a:p>
          </p:txBody>
        </p:sp>
        <p:sp>
          <p:nvSpPr>
            <p:cNvPr id="175" name="TextBox 174"/>
            <p:cNvSpPr txBox="1"/>
            <p:nvPr/>
          </p:nvSpPr>
          <p:spPr>
            <a:xfrm>
              <a:off x="3854450" y="3060700"/>
              <a:ext cx="457200" cy="246221"/>
            </a:xfrm>
            <a:prstGeom prst="rect">
              <a:avLst/>
            </a:prstGeom>
            <a:noFill/>
          </p:spPr>
          <p:txBody>
            <a:bodyPr wrap="square" rtlCol="0">
              <a:spAutoFit/>
            </a:bodyPr>
            <a:lstStyle/>
            <a:p>
              <a:r>
                <a:rPr lang="en-US" altLang="zh-CN" sz="1000" dirty="0" smtClean="0">
                  <a:solidFill>
                    <a:schemeClr val="bg2"/>
                  </a:solidFill>
                </a:rPr>
                <a:t>noise</a:t>
              </a:r>
              <a:endParaRPr lang="zh-CN" altLang="en-US" sz="1000" dirty="0">
                <a:solidFill>
                  <a:schemeClr val="bg2"/>
                </a:solidFill>
              </a:endParaRPr>
            </a:p>
          </p:txBody>
        </p:sp>
        <p:sp>
          <p:nvSpPr>
            <p:cNvPr id="176" name="TextBox 175"/>
            <p:cNvSpPr txBox="1"/>
            <p:nvPr/>
          </p:nvSpPr>
          <p:spPr>
            <a:xfrm>
              <a:off x="2025650" y="4044950"/>
              <a:ext cx="457200" cy="246221"/>
            </a:xfrm>
            <a:prstGeom prst="rect">
              <a:avLst/>
            </a:prstGeom>
            <a:noFill/>
          </p:spPr>
          <p:txBody>
            <a:bodyPr wrap="square" rtlCol="0">
              <a:spAutoFit/>
            </a:bodyPr>
            <a:lstStyle/>
            <a:p>
              <a:r>
                <a:rPr lang="en-US" altLang="zh-CN" sz="1000" dirty="0" smtClean="0">
                  <a:solidFill>
                    <a:schemeClr val="bg2"/>
                  </a:solidFill>
                </a:rPr>
                <a:t>noise</a:t>
              </a:r>
              <a:endParaRPr lang="zh-CN" altLang="en-US" sz="1000" dirty="0">
                <a:solidFill>
                  <a:schemeClr val="bg2"/>
                </a:solidFill>
              </a:endParaRPr>
            </a:p>
          </p:txBody>
        </p:sp>
      </p:grpSp>
      <p:grpSp>
        <p:nvGrpSpPr>
          <p:cNvPr id="180" name="组合 179"/>
          <p:cNvGrpSpPr/>
          <p:nvPr/>
        </p:nvGrpSpPr>
        <p:grpSpPr>
          <a:xfrm>
            <a:off x="4876800" y="3021330"/>
            <a:ext cx="3962400" cy="2846070"/>
            <a:chOff x="4876800" y="2819400"/>
            <a:chExt cx="3962400" cy="2846070"/>
          </a:xfrm>
        </p:grpSpPr>
        <p:pic>
          <p:nvPicPr>
            <p:cNvPr id="304" name="Picture 5"/>
            <p:cNvPicPr>
              <a:picLocks noChangeAspect="1" noChangeArrowheads="1"/>
            </p:cNvPicPr>
            <p:nvPr/>
          </p:nvPicPr>
          <p:blipFill>
            <a:blip r:embed="rId3" cstate="print"/>
            <a:srcRect r="3704" b="11145"/>
            <a:stretch>
              <a:fillRect/>
            </a:stretch>
          </p:blipFill>
          <p:spPr bwMode="auto">
            <a:xfrm>
              <a:off x="4876800" y="2819400"/>
              <a:ext cx="3962400" cy="2846070"/>
            </a:xfrm>
            <a:prstGeom prst="rect">
              <a:avLst/>
            </a:prstGeom>
            <a:noFill/>
            <a:ln w="9525">
              <a:noFill/>
              <a:miter lim="800000"/>
              <a:headEnd/>
              <a:tailEnd/>
            </a:ln>
          </p:spPr>
        </p:pic>
        <p:sp>
          <p:nvSpPr>
            <p:cNvPr id="178" name="矩形 177"/>
            <p:cNvSpPr/>
            <p:nvPr/>
          </p:nvSpPr>
          <p:spPr bwMode="auto">
            <a:xfrm>
              <a:off x="7391400" y="2895600"/>
              <a:ext cx="1447800" cy="9144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51" name="矩形 50"/>
          <p:cNvSpPr/>
          <p:nvPr/>
        </p:nvSpPr>
        <p:spPr>
          <a:xfrm>
            <a:off x="4902200" y="5867400"/>
            <a:ext cx="4114800" cy="338554"/>
          </a:xfrm>
          <a:prstGeom prst="rect">
            <a:avLst/>
          </a:prstGeom>
          <a:noFill/>
          <a:ln>
            <a:noFill/>
          </a:ln>
        </p:spPr>
        <p:txBody>
          <a:bodyPr wrap="square">
            <a:spAutoFit/>
          </a:bodyPr>
          <a:lstStyle/>
          <a:p>
            <a:r>
              <a:rPr lang="en-US" altLang="zh-CN" sz="1600" b="1" dirty="0" smtClean="0">
                <a:solidFill>
                  <a:schemeClr val="tx1"/>
                </a:solidFill>
                <a:latin typeface="Calibri" pitchFamily="34" charset="0"/>
                <a:cs typeface="Calibri" pitchFamily="34" charset="0"/>
              </a:rPr>
              <a:t>Phase noise characteristics for VCO and PLL [3]</a:t>
            </a:r>
          </a:p>
        </p:txBody>
      </p:sp>
      <p:sp>
        <p:nvSpPr>
          <p:cNvPr id="52" name="Date Placeholder 3"/>
          <p:cNvSpPr txBox="1">
            <a:spLocks/>
          </p:cNvSpPr>
          <p:nvPr/>
        </p:nvSpPr>
        <p:spPr bwMode="auto">
          <a:xfrm>
            <a:off x="685800" y="304800"/>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Mar. 2016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5</a:t>
            </a:fld>
            <a:endParaRPr lang="en-GB" dirty="0"/>
          </a:p>
        </p:txBody>
      </p:sp>
      <p:sp>
        <p:nvSpPr>
          <p:cNvPr id="5" name="Rectangle 2"/>
          <p:cNvSpPr>
            <a:spLocks noGrp="1" noChangeArrowheads="1"/>
          </p:cNvSpPr>
          <p:nvPr>
            <p:ph type="title"/>
          </p:nvPr>
        </p:nvSpPr>
        <p:spPr>
          <a:xfrm>
            <a:off x="685800" y="685800"/>
            <a:ext cx="7772400" cy="1066800"/>
          </a:xfrm>
        </p:spPr>
        <p:txBody>
          <a:bodyPr/>
          <a:lstStyle/>
          <a:p>
            <a:r>
              <a:rPr lang="en-US" altLang="zh-CN" dirty="0" smtClean="0">
                <a:ea typeface="宋体" charset="-122"/>
              </a:rPr>
              <a:t>802.11ad Phase Noise Model [1]</a:t>
            </a:r>
          </a:p>
        </p:txBody>
      </p:sp>
      <p:sp>
        <p:nvSpPr>
          <p:cNvPr id="142" name="Rectangle 3"/>
          <p:cNvSpPr txBox="1">
            <a:spLocks noChangeArrowheads="1"/>
          </p:cNvSpPr>
          <p:nvPr/>
        </p:nvSpPr>
        <p:spPr bwMode="auto">
          <a:xfrm>
            <a:off x="838200" y="1752600"/>
            <a:ext cx="7772400" cy="2819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marL="342900" lvl="0" indent="-342900" eaLnBrk="1" hangingPunct="1">
              <a:spcBef>
                <a:spcPts val="600"/>
              </a:spcBef>
              <a:buFont typeface="Arial" pitchFamily="34" charset="0"/>
              <a:buChar char="•"/>
              <a:defRPr/>
            </a:pPr>
            <a:r>
              <a:rPr kumimoji="0" lang="en-US" altLang="zh-CN" sz="1800" b="1" i="0" u="none" strike="noStrike" kern="0" cap="none" spc="0" normalizeH="0" baseline="0" noProof="0" dirty="0" smtClean="0">
                <a:ln>
                  <a:noFill/>
                </a:ln>
                <a:solidFill>
                  <a:srgbClr val="000000"/>
                </a:solidFill>
                <a:effectLst/>
                <a:uLnTx/>
                <a:uFillTx/>
                <a:latin typeface="+mn-lt"/>
                <a:ea typeface="宋体" charset="-122"/>
                <a:cs typeface="+mn-cs"/>
              </a:rPr>
              <a:t>PN model in 802.11ad is </a:t>
            </a:r>
            <a:r>
              <a:rPr lang="en-US" altLang="zh-CN" sz="1800" b="1" kern="0" dirty="0" smtClean="0">
                <a:solidFill>
                  <a:srgbClr val="000000"/>
                </a:solidFill>
                <a:latin typeface="+mn-lt"/>
                <a:ea typeface="宋体" charset="-122"/>
              </a:rPr>
              <a:t>a </a:t>
            </a:r>
            <a:r>
              <a:rPr kumimoji="0" lang="en-US" altLang="zh-CN" sz="1800" b="1" i="0" u="none" strike="noStrike" kern="0" cap="none" spc="0" normalizeH="0" baseline="0" noProof="0" dirty="0" smtClean="0">
                <a:ln>
                  <a:noFill/>
                </a:ln>
                <a:solidFill>
                  <a:srgbClr val="000000"/>
                </a:solidFill>
                <a:effectLst/>
                <a:uLnTx/>
                <a:uFillTx/>
                <a:latin typeface="+mn-lt"/>
                <a:ea typeface="宋体" charset="-122"/>
                <a:cs typeface="+mn-cs"/>
              </a:rPr>
              <a:t>typical PLL output model that,</a:t>
            </a:r>
            <a:endParaRPr lang="en-US" altLang="zh-CN" sz="1600" kern="0" dirty="0" smtClean="0">
              <a:solidFill>
                <a:schemeClr val="tx1"/>
              </a:solidFill>
            </a:endParaRPr>
          </a:p>
          <a:p>
            <a:pPr marL="777600" lvl="3" indent="-284400" eaLnBrk="1" hangingPunct="1">
              <a:spcBef>
                <a:spcPts val="500"/>
              </a:spcBef>
              <a:buFont typeface="Times New Roman" pitchFamily="18" charset="0"/>
              <a:buChar char="‒"/>
            </a:pPr>
            <a:endParaRPr lang="en-US" altLang="zh-CN" sz="1600" kern="0" dirty="0" smtClean="0">
              <a:solidFill>
                <a:schemeClr val="tx1"/>
              </a:solidFill>
            </a:endParaRPr>
          </a:p>
          <a:p>
            <a:pPr marL="777600" lvl="3" indent="-284400" eaLnBrk="1" hangingPunct="1">
              <a:spcBef>
                <a:spcPts val="500"/>
              </a:spcBef>
              <a:buFont typeface="Times New Roman" pitchFamily="18" charset="0"/>
              <a:buChar char="‒"/>
            </a:pPr>
            <a:endParaRPr lang="en-US" altLang="zh-CN" sz="1600" kern="0" dirty="0" smtClean="0">
              <a:solidFill>
                <a:schemeClr val="tx1"/>
              </a:solidFill>
            </a:endParaRPr>
          </a:p>
          <a:p>
            <a:pPr marL="777600" lvl="3" indent="-284400" eaLnBrk="1" hangingPunct="1">
              <a:spcBef>
                <a:spcPts val="500"/>
              </a:spcBef>
              <a:buFont typeface="Times New Roman" pitchFamily="18" charset="0"/>
              <a:buChar char="‒"/>
            </a:pPr>
            <a:endParaRPr kumimoji="0" lang="en-US" altLang="zh-CN" sz="1600" b="1" i="0" u="none" strike="noStrike" kern="0" cap="none" spc="0" normalizeH="0" baseline="0" noProof="0" dirty="0" smtClean="0">
              <a:ln>
                <a:noFill/>
              </a:ln>
              <a:solidFill>
                <a:srgbClr val="000000"/>
              </a:solidFill>
              <a:effectLst/>
              <a:uLnTx/>
              <a:uFillTx/>
              <a:latin typeface="+mn-lt"/>
              <a:ea typeface="宋体" charset="-122"/>
              <a:cs typeface="+mn-cs"/>
            </a:endParaRPr>
          </a:p>
          <a:p>
            <a:pPr marL="777600" lvl="3" indent="-284400" eaLnBrk="1" hangingPunct="1">
              <a:spcBef>
                <a:spcPts val="500"/>
              </a:spcBef>
              <a:buFont typeface="Times New Roman" pitchFamily="18" charset="0"/>
              <a:buChar char="‒"/>
            </a:pPr>
            <a:r>
              <a:rPr lang="en-US" altLang="zh-CN" sz="1600" kern="0" noProof="0" dirty="0" smtClean="0">
                <a:solidFill>
                  <a:srgbClr val="000000"/>
                </a:solidFill>
                <a:latin typeface="+mn-lt"/>
                <a:ea typeface="宋体" charset="-122"/>
              </a:rPr>
              <a:t>PSD(0) = </a:t>
            </a:r>
            <a:r>
              <a:rPr lang="en-US" altLang="zh-CN" sz="1600" kern="0" noProof="0" dirty="0" smtClean="0">
                <a:solidFill>
                  <a:srgbClr val="000000"/>
                </a:solidFill>
                <a:latin typeface="Symbol" pitchFamily="18" charset="2"/>
                <a:ea typeface="宋体" charset="-122"/>
              </a:rPr>
              <a:t>-</a:t>
            </a:r>
            <a:r>
              <a:rPr lang="en-US" altLang="zh-CN" sz="1600" kern="0" noProof="0" dirty="0" smtClean="0">
                <a:solidFill>
                  <a:srgbClr val="000000"/>
                </a:solidFill>
                <a:latin typeface="+mn-lt"/>
                <a:ea typeface="宋体" charset="-122"/>
              </a:rPr>
              <a:t>90 dBc/Hz</a:t>
            </a:r>
          </a:p>
          <a:p>
            <a:pPr marL="777600" lvl="3" indent="-284400" eaLnBrk="1" hangingPunct="1">
              <a:spcBef>
                <a:spcPts val="500"/>
              </a:spcBef>
              <a:buFont typeface="Times New Roman" pitchFamily="18" charset="0"/>
              <a:buChar char="‒"/>
            </a:pPr>
            <a:r>
              <a:rPr kumimoji="0" lang="en-US" altLang="zh-CN" sz="1600" i="0" u="none" strike="noStrike" kern="0" cap="none" spc="0" normalizeH="0" baseline="0" noProof="0" dirty="0" smtClean="0">
                <a:ln>
                  <a:noFill/>
                </a:ln>
                <a:solidFill>
                  <a:srgbClr val="000000"/>
                </a:solidFill>
                <a:effectLst/>
                <a:uLnTx/>
                <a:uFillTx/>
                <a:latin typeface="+mn-lt"/>
                <a:ea typeface="宋体" charset="-122"/>
                <a:cs typeface="+mn-cs"/>
              </a:rPr>
              <a:t>Pole frequency </a:t>
            </a:r>
            <a:r>
              <a:rPr lang="en-US" altLang="zh-CN" sz="1600" i="1" kern="0" dirty="0" smtClean="0">
                <a:solidFill>
                  <a:srgbClr val="000000"/>
                </a:solidFill>
                <a:ea typeface="宋体" charset="-122"/>
              </a:rPr>
              <a:t>f</a:t>
            </a:r>
            <a:r>
              <a:rPr lang="en-US" altLang="zh-CN" sz="1600" i="1" kern="0" baseline="-25000" dirty="0" smtClean="0">
                <a:solidFill>
                  <a:srgbClr val="000000"/>
                </a:solidFill>
                <a:ea typeface="宋体" charset="-122"/>
              </a:rPr>
              <a:t>p</a:t>
            </a:r>
            <a:r>
              <a:rPr lang="en-US" altLang="zh-CN" sz="1600" kern="0" dirty="0" smtClean="0">
                <a:solidFill>
                  <a:srgbClr val="000000"/>
                </a:solidFill>
                <a:ea typeface="宋体" charset="-122"/>
              </a:rPr>
              <a:t> = 1 MHz</a:t>
            </a:r>
          </a:p>
          <a:p>
            <a:pPr marL="777600" lvl="3" indent="-284400" eaLnBrk="1" hangingPunct="1">
              <a:spcBef>
                <a:spcPts val="500"/>
              </a:spcBef>
              <a:buFont typeface="Times New Roman" pitchFamily="18" charset="0"/>
              <a:buChar char="‒"/>
            </a:pPr>
            <a:r>
              <a:rPr kumimoji="0" lang="en-US" altLang="zh-CN" sz="1600" i="0" u="none" strike="noStrike" kern="0" cap="none" spc="0" normalizeH="0" baseline="0" noProof="0" dirty="0" smtClean="0">
                <a:ln>
                  <a:noFill/>
                </a:ln>
                <a:solidFill>
                  <a:srgbClr val="000000"/>
                </a:solidFill>
                <a:effectLst/>
                <a:uLnTx/>
                <a:uFillTx/>
                <a:latin typeface="+mn-lt"/>
                <a:ea typeface="宋体" charset="-122"/>
                <a:cs typeface="+mn-cs"/>
              </a:rPr>
              <a:t>Zero frequency </a:t>
            </a:r>
            <a:r>
              <a:rPr lang="en-US" altLang="zh-CN" sz="1600" i="1" kern="0" dirty="0" smtClean="0">
                <a:solidFill>
                  <a:srgbClr val="000000"/>
                </a:solidFill>
                <a:ea typeface="宋体" charset="-122"/>
              </a:rPr>
              <a:t>f</a:t>
            </a:r>
            <a:r>
              <a:rPr lang="en-US" altLang="zh-CN" sz="1600" i="1" kern="0" baseline="-25000" dirty="0" smtClean="0">
                <a:solidFill>
                  <a:srgbClr val="000000"/>
                </a:solidFill>
                <a:ea typeface="宋体" charset="-122"/>
              </a:rPr>
              <a:t>z</a:t>
            </a:r>
            <a:r>
              <a:rPr lang="en-US" altLang="zh-CN" sz="1600" kern="0" dirty="0" smtClean="0">
                <a:solidFill>
                  <a:srgbClr val="000000"/>
                </a:solidFill>
                <a:ea typeface="宋体" charset="-122"/>
              </a:rPr>
              <a:t> = 100 MHz</a:t>
            </a:r>
          </a:p>
          <a:p>
            <a:pPr marL="777600" lvl="3" indent="-284400" eaLnBrk="1" hangingPunct="1">
              <a:spcBef>
                <a:spcPts val="500"/>
              </a:spcBef>
              <a:buFont typeface="Times New Roman" pitchFamily="18" charset="0"/>
              <a:buChar char="‒"/>
            </a:pPr>
            <a:r>
              <a:rPr lang="en-US" altLang="zh-CN" sz="1600" kern="0" dirty="0" smtClean="0">
                <a:solidFill>
                  <a:srgbClr val="000000"/>
                </a:solidFill>
                <a:latin typeface="+mn-lt"/>
                <a:ea typeface="宋体" charset="-122"/>
              </a:rPr>
              <a:t>PSD (infinity) = </a:t>
            </a:r>
            <a:r>
              <a:rPr lang="en-US" altLang="zh-CN" sz="1600" kern="0" dirty="0" smtClean="0">
                <a:solidFill>
                  <a:srgbClr val="000000"/>
                </a:solidFill>
                <a:latin typeface="Symbol" pitchFamily="18" charset="2"/>
                <a:ea typeface="宋体" charset="-122"/>
              </a:rPr>
              <a:t>-130</a:t>
            </a:r>
            <a:r>
              <a:rPr lang="en-US" altLang="zh-CN" sz="1600" kern="0" dirty="0" smtClean="0">
                <a:solidFill>
                  <a:srgbClr val="000000"/>
                </a:solidFill>
                <a:ea typeface="宋体" charset="-122"/>
              </a:rPr>
              <a:t> dBc/Hz</a:t>
            </a:r>
            <a:endParaRPr kumimoji="0" lang="en-US" altLang="zh-CN" sz="1600" i="0" u="none" strike="noStrike" kern="0" cap="none" spc="0" normalizeH="0" baseline="0" noProof="0" dirty="0" smtClean="0">
              <a:ln>
                <a:noFill/>
              </a:ln>
              <a:solidFill>
                <a:srgbClr val="000000"/>
              </a:solidFill>
              <a:effectLst/>
              <a:uLnTx/>
              <a:uFillTx/>
              <a:latin typeface="+mn-lt"/>
              <a:ea typeface="宋体" charset="-122"/>
              <a:cs typeface="+mn-cs"/>
            </a:endParaRPr>
          </a:p>
        </p:txBody>
      </p:sp>
      <p:graphicFrame>
        <p:nvGraphicFramePr>
          <p:cNvPr id="50178" name="Object 2"/>
          <p:cNvGraphicFramePr>
            <a:graphicFrameLocks noChangeAspect="1"/>
          </p:cNvGraphicFramePr>
          <p:nvPr/>
        </p:nvGraphicFramePr>
        <p:xfrm>
          <a:off x="3217863" y="2362200"/>
          <a:ext cx="2573337" cy="617537"/>
        </p:xfrm>
        <a:graphic>
          <a:graphicData uri="http://schemas.openxmlformats.org/presentationml/2006/ole">
            <p:oleObj spid="_x0000_s50178" name="Equation" r:id="rId4" imgW="2095200" imgH="507960" progId="">
              <p:embed/>
            </p:oleObj>
          </a:graphicData>
        </a:graphic>
      </p:graphicFrame>
      <p:grpSp>
        <p:nvGrpSpPr>
          <p:cNvPr id="53" name="组合 52"/>
          <p:cNvGrpSpPr/>
          <p:nvPr/>
        </p:nvGrpSpPr>
        <p:grpSpPr>
          <a:xfrm>
            <a:off x="4648200" y="3234904"/>
            <a:ext cx="3972148" cy="3013496"/>
            <a:chOff x="5176384" y="3661154"/>
            <a:chExt cx="3514574" cy="2592000"/>
          </a:xfrm>
        </p:grpSpPr>
        <p:pic>
          <p:nvPicPr>
            <p:cNvPr id="54" name="Picture 3"/>
            <p:cNvPicPr>
              <a:picLocks noChangeAspect="1" noChangeArrowheads="1"/>
            </p:cNvPicPr>
            <p:nvPr/>
          </p:nvPicPr>
          <p:blipFill>
            <a:blip r:embed="rId5" cstate="print"/>
            <a:srcRect/>
            <a:stretch>
              <a:fillRect/>
            </a:stretch>
          </p:blipFill>
          <p:spPr bwMode="auto">
            <a:xfrm>
              <a:off x="5176384" y="3661154"/>
              <a:ext cx="3514574" cy="2592000"/>
            </a:xfrm>
            <a:prstGeom prst="rect">
              <a:avLst/>
            </a:prstGeom>
            <a:noFill/>
            <a:ln w="9525">
              <a:noFill/>
              <a:miter lim="800000"/>
              <a:headEnd/>
              <a:tailEnd/>
            </a:ln>
            <a:effectLst/>
          </p:spPr>
        </p:pic>
        <p:sp>
          <p:nvSpPr>
            <p:cNvPr id="55" name="TextBox 54"/>
            <p:cNvSpPr txBox="1"/>
            <p:nvPr/>
          </p:nvSpPr>
          <p:spPr>
            <a:xfrm>
              <a:off x="5782408" y="4800599"/>
              <a:ext cx="2057400" cy="264728"/>
            </a:xfrm>
            <a:prstGeom prst="rect">
              <a:avLst/>
            </a:prstGeom>
            <a:noFill/>
          </p:spPr>
          <p:txBody>
            <a:bodyPr wrap="square" rtlCol="0">
              <a:spAutoFit/>
            </a:bodyPr>
            <a:lstStyle/>
            <a:p>
              <a:r>
                <a:rPr lang="en-US" altLang="zh-CN" sz="1400" b="1" dirty="0" smtClean="0">
                  <a:solidFill>
                    <a:schemeClr val="tx1"/>
                  </a:solidFill>
                  <a:latin typeface="Calibri" pitchFamily="34" charset="0"/>
                  <a:cs typeface="Calibri" pitchFamily="34" charset="0"/>
                </a:rPr>
                <a:t>11ad theoretical result</a:t>
              </a:r>
              <a:endParaRPr lang="zh-CN" altLang="en-US" sz="1400" b="1" dirty="0">
                <a:solidFill>
                  <a:schemeClr val="tx1"/>
                </a:solidFill>
                <a:latin typeface="Calibri" pitchFamily="34" charset="0"/>
                <a:cs typeface="Calibri" pitchFamily="34" charset="0"/>
              </a:endParaRPr>
            </a:p>
          </p:txBody>
        </p:sp>
        <p:sp>
          <p:nvSpPr>
            <p:cNvPr id="56" name="椭圆 55"/>
            <p:cNvSpPr/>
            <p:nvPr/>
          </p:nvSpPr>
          <p:spPr bwMode="auto">
            <a:xfrm>
              <a:off x="6841080" y="3863192"/>
              <a:ext cx="108000" cy="10800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7" name="椭圆 56"/>
            <p:cNvSpPr/>
            <p:nvPr/>
          </p:nvSpPr>
          <p:spPr bwMode="auto">
            <a:xfrm>
              <a:off x="7839974" y="5690556"/>
              <a:ext cx="108000" cy="108000"/>
            </a:xfrm>
            <a:prstGeom prst="ellipse">
              <a:avLst/>
            </a:prstGeom>
            <a:noFill/>
            <a:ln w="9525"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8" name="TextBox 57"/>
            <p:cNvSpPr txBox="1"/>
            <p:nvPr/>
          </p:nvSpPr>
          <p:spPr>
            <a:xfrm>
              <a:off x="6992816" y="3837801"/>
              <a:ext cx="1008184" cy="276999"/>
            </a:xfrm>
            <a:prstGeom prst="rect">
              <a:avLst/>
            </a:prstGeom>
            <a:noFill/>
          </p:spPr>
          <p:txBody>
            <a:bodyPr wrap="square" rtlCol="0">
              <a:spAutoFit/>
            </a:bodyPr>
            <a:lstStyle/>
            <a:p>
              <a:r>
                <a:rPr lang="en-US" altLang="zh-CN" sz="1200" dirty="0" smtClean="0">
                  <a:solidFill>
                    <a:schemeClr val="tx1"/>
                  </a:solidFill>
                </a:rPr>
                <a:t>pole freq.</a:t>
              </a:r>
              <a:endParaRPr lang="zh-CN" altLang="en-US" sz="1200" dirty="0">
                <a:solidFill>
                  <a:schemeClr val="tx1"/>
                </a:solidFill>
              </a:endParaRPr>
            </a:p>
          </p:txBody>
        </p:sp>
        <p:sp>
          <p:nvSpPr>
            <p:cNvPr id="59" name="TextBox 58"/>
            <p:cNvSpPr txBox="1"/>
            <p:nvPr/>
          </p:nvSpPr>
          <p:spPr>
            <a:xfrm>
              <a:off x="7110048" y="5562600"/>
              <a:ext cx="1008184" cy="276999"/>
            </a:xfrm>
            <a:prstGeom prst="rect">
              <a:avLst/>
            </a:prstGeom>
            <a:noFill/>
          </p:spPr>
          <p:txBody>
            <a:bodyPr wrap="square" rtlCol="0">
              <a:spAutoFit/>
            </a:bodyPr>
            <a:lstStyle/>
            <a:p>
              <a:r>
                <a:rPr lang="en-US" altLang="zh-CN" sz="1200" dirty="0" smtClean="0">
                  <a:solidFill>
                    <a:schemeClr val="tx1"/>
                  </a:solidFill>
                </a:rPr>
                <a:t>zero freq.</a:t>
              </a:r>
              <a:endParaRPr lang="zh-CN" altLang="en-US" sz="1200" dirty="0">
                <a:solidFill>
                  <a:schemeClr val="tx1"/>
                </a:solidFill>
              </a:endParaRPr>
            </a:p>
          </p:txBody>
        </p:sp>
      </p:grpSp>
      <p:sp>
        <p:nvSpPr>
          <p:cNvPr id="15" name="Date Placeholder 3"/>
          <p:cNvSpPr txBox="1">
            <a:spLocks/>
          </p:cNvSpPr>
          <p:nvPr/>
        </p:nvSpPr>
        <p:spPr bwMode="auto">
          <a:xfrm>
            <a:off x="685800" y="304800"/>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Mar. 2016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6</a:t>
            </a:fld>
            <a:endParaRPr lang="en-GB" dirty="0"/>
          </a:p>
        </p:txBody>
      </p:sp>
      <p:sp>
        <p:nvSpPr>
          <p:cNvPr id="5" name="Rectangle 2"/>
          <p:cNvSpPr>
            <a:spLocks noGrp="1" noChangeArrowheads="1"/>
          </p:cNvSpPr>
          <p:nvPr>
            <p:ph type="title"/>
          </p:nvPr>
        </p:nvSpPr>
        <p:spPr>
          <a:xfrm>
            <a:off x="685800" y="685800"/>
            <a:ext cx="7772400" cy="1066800"/>
          </a:xfrm>
        </p:spPr>
        <p:txBody>
          <a:bodyPr/>
          <a:lstStyle/>
          <a:p>
            <a:r>
              <a:rPr lang="en-US" altLang="zh-CN" dirty="0" smtClean="0">
                <a:ea typeface="宋体" charset="-122"/>
              </a:rPr>
              <a:t>New Requirements on PN model for 802.11ay</a:t>
            </a:r>
          </a:p>
        </p:txBody>
      </p:sp>
      <p:sp>
        <p:nvSpPr>
          <p:cNvPr id="142" name="Rectangle 3"/>
          <p:cNvSpPr txBox="1">
            <a:spLocks noChangeArrowheads="1"/>
          </p:cNvSpPr>
          <p:nvPr/>
        </p:nvSpPr>
        <p:spPr bwMode="auto">
          <a:xfrm>
            <a:off x="838200" y="1752600"/>
            <a:ext cx="7772400" cy="2362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marL="342900" lvl="0" indent="-342900" eaLnBrk="1" hangingPunct="1">
              <a:spcBef>
                <a:spcPts val="600"/>
              </a:spcBef>
              <a:buFont typeface="Arial" pitchFamily="34" charset="0"/>
              <a:buChar char="•"/>
              <a:defRPr/>
            </a:pPr>
            <a:r>
              <a:rPr kumimoji="0" lang="en-US" altLang="zh-CN" sz="1800" b="1" i="0" u="none" strike="noStrike" kern="0" cap="none" spc="0" normalizeH="0" baseline="0" noProof="0" dirty="0" smtClean="0">
                <a:ln>
                  <a:noFill/>
                </a:ln>
                <a:solidFill>
                  <a:srgbClr val="000000"/>
                </a:solidFill>
                <a:effectLst/>
                <a:uLnTx/>
                <a:uFillTx/>
                <a:latin typeface="+mn-lt"/>
                <a:ea typeface="宋体" charset="-122"/>
                <a:cs typeface="+mn-cs"/>
              </a:rPr>
              <a:t>Outdoor</a:t>
            </a:r>
            <a:r>
              <a:rPr kumimoji="0" lang="en-US" altLang="zh-CN" sz="1800" b="1" i="0" u="none" strike="noStrike" kern="0" cap="none" spc="0" normalizeH="0" noProof="0" dirty="0" smtClean="0">
                <a:ln>
                  <a:noFill/>
                </a:ln>
                <a:solidFill>
                  <a:srgbClr val="000000"/>
                </a:solidFill>
                <a:effectLst/>
                <a:uLnTx/>
                <a:uFillTx/>
                <a:latin typeface="+mn-lt"/>
                <a:ea typeface="宋体" charset="-122"/>
                <a:cs typeface="+mn-cs"/>
              </a:rPr>
              <a:t> scenario and MIMO transmission in 11ay, which will pose changes on current </a:t>
            </a:r>
            <a:r>
              <a:rPr kumimoji="0" lang="en-US" altLang="zh-CN" sz="1800" b="1" i="0" u="none" strike="noStrike" kern="0" cap="none" spc="0" normalizeH="0" noProof="0" dirty="0" smtClean="0">
                <a:ln>
                  <a:noFill/>
                </a:ln>
                <a:solidFill>
                  <a:schemeClr val="accent2"/>
                </a:solidFill>
                <a:effectLst/>
                <a:uLnTx/>
                <a:uFillTx/>
                <a:latin typeface="+mn-lt"/>
                <a:ea typeface="宋体" charset="-122"/>
                <a:cs typeface="+mn-cs"/>
              </a:rPr>
              <a:t>Single LO Structure </a:t>
            </a:r>
            <a:r>
              <a:rPr kumimoji="0" lang="en-US" altLang="zh-CN" sz="1800" b="1" i="0" u="none" strike="noStrike" kern="0" cap="none" spc="0" normalizeH="0" noProof="0" dirty="0" smtClean="0">
                <a:ln>
                  <a:noFill/>
                </a:ln>
                <a:solidFill>
                  <a:srgbClr val="000000"/>
                </a:solidFill>
                <a:effectLst/>
                <a:uLnTx/>
                <a:uFillTx/>
                <a:latin typeface="+mn-lt"/>
                <a:ea typeface="宋体" charset="-122"/>
                <a:cs typeface="+mn-cs"/>
              </a:rPr>
              <a:t>of 11ad.</a:t>
            </a:r>
            <a:endParaRPr lang="en-US" altLang="zh-CN" sz="1600" kern="0" dirty="0" smtClean="0">
              <a:solidFill>
                <a:schemeClr val="tx1"/>
              </a:solidFill>
            </a:endParaRPr>
          </a:p>
          <a:p>
            <a:pPr marL="777600" lvl="3" indent="-284400" eaLnBrk="1" hangingPunct="1">
              <a:spcBef>
                <a:spcPts val="500"/>
              </a:spcBef>
              <a:buFont typeface="Times New Roman" pitchFamily="18" charset="0"/>
              <a:buChar char="‒"/>
            </a:pPr>
            <a:r>
              <a:rPr kumimoji="0" lang="en-US" altLang="zh-CN" sz="1600" b="1" i="0" u="none" strike="noStrike" kern="0" cap="none" spc="0" normalizeH="0" baseline="0" noProof="0" dirty="0" smtClean="0">
                <a:ln>
                  <a:noFill/>
                </a:ln>
                <a:solidFill>
                  <a:srgbClr val="000000"/>
                </a:solidFill>
                <a:effectLst/>
                <a:uLnTx/>
                <a:uFillTx/>
                <a:latin typeface="+mn-lt"/>
                <a:ea typeface="宋体" charset="-122"/>
                <a:cs typeface="+mn-cs"/>
              </a:rPr>
              <a:t>Wireless Backhauling:</a:t>
            </a:r>
            <a:r>
              <a:rPr kumimoji="0" lang="en-US" altLang="zh-CN" sz="1600" b="1" i="0" u="none" strike="noStrike" kern="0" cap="none" spc="0" normalizeH="0" noProof="0" dirty="0" smtClean="0">
                <a:ln>
                  <a:noFill/>
                </a:ln>
                <a:solidFill>
                  <a:srgbClr val="000000"/>
                </a:solidFill>
                <a:effectLst/>
                <a:uLnTx/>
                <a:uFillTx/>
                <a:latin typeface="+mn-lt"/>
                <a:ea typeface="宋体" charset="-122"/>
                <a:cs typeface="+mn-cs"/>
              </a:rPr>
              <a:t>  </a:t>
            </a:r>
            <a:r>
              <a:rPr kumimoji="0" lang="en-US" altLang="zh-CN" sz="1600" i="0" u="none" strike="noStrike" kern="0" cap="none" spc="0" normalizeH="0" noProof="0" dirty="0" smtClean="0">
                <a:ln>
                  <a:noFill/>
                </a:ln>
                <a:solidFill>
                  <a:srgbClr val="000000"/>
                </a:solidFill>
                <a:effectLst/>
                <a:uLnTx/>
                <a:uFillTx/>
                <a:latin typeface="+mn-lt"/>
                <a:ea typeface="宋体" charset="-122"/>
                <a:cs typeface="+mn-cs"/>
              </a:rPr>
              <a:t>To compensate significant propagation losses, a feasible and economical approach is by composing a larger array with higher antenna gain based on several small arrays (left-handed figure);</a:t>
            </a:r>
          </a:p>
          <a:p>
            <a:pPr marL="777600" lvl="3" indent="-284400" eaLnBrk="1" hangingPunct="1">
              <a:spcBef>
                <a:spcPts val="500"/>
              </a:spcBef>
              <a:buFont typeface="Times New Roman" pitchFamily="18" charset="0"/>
              <a:buChar char="‒"/>
            </a:pPr>
            <a:r>
              <a:rPr lang="en-US" altLang="zh-CN" sz="1600" b="1" kern="0" baseline="0" dirty="0" smtClean="0">
                <a:solidFill>
                  <a:srgbClr val="000000"/>
                </a:solidFill>
                <a:latin typeface="+mn-lt"/>
                <a:ea typeface="宋体" charset="-122"/>
              </a:rPr>
              <a:t>MIMO:</a:t>
            </a:r>
            <a:r>
              <a:rPr lang="en-US" altLang="zh-CN" sz="1600" b="1" kern="0" dirty="0" smtClean="0">
                <a:solidFill>
                  <a:srgbClr val="000000"/>
                </a:solidFill>
                <a:latin typeface="+mn-lt"/>
                <a:ea typeface="宋体" charset="-122"/>
              </a:rPr>
              <a:t>  </a:t>
            </a:r>
            <a:r>
              <a:rPr lang="en-US" altLang="zh-CN" sz="1600" kern="0" dirty="0" smtClean="0">
                <a:solidFill>
                  <a:srgbClr val="000000"/>
                </a:solidFill>
                <a:latin typeface="+mn-lt"/>
                <a:ea typeface="宋体" charset="-122"/>
              </a:rPr>
              <a:t> Multi-stream is supported by multiple RF paths (right-handed figure);</a:t>
            </a:r>
            <a:endParaRPr kumimoji="0" lang="en-US" altLang="zh-CN" sz="1600" b="1" i="0" u="none" strike="noStrike" kern="0" cap="none" spc="0" normalizeH="0" baseline="0" noProof="0" dirty="0" smtClean="0">
              <a:ln>
                <a:noFill/>
              </a:ln>
              <a:solidFill>
                <a:srgbClr val="000000"/>
              </a:solidFill>
              <a:effectLst/>
              <a:uLnTx/>
              <a:uFillTx/>
              <a:latin typeface="+mn-lt"/>
              <a:ea typeface="宋体" charset="-122"/>
              <a:cs typeface="+mn-cs"/>
            </a:endParaRPr>
          </a:p>
        </p:txBody>
      </p:sp>
      <p:sp>
        <p:nvSpPr>
          <p:cNvPr id="21" name="Rectangle 3"/>
          <p:cNvSpPr txBox="1">
            <a:spLocks noChangeArrowheads="1"/>
          </p:cNvSpPr>
          <p:nvPr/>
        </p:nvSpPr>
        <p:spPr bwMode="auto">
          <a:xfrm>
            <a:off x="685800" y="6065980"/>
            <a:ext cx="7772400" cy="457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marL="342900" lvl="0" indent="-342900" eaLnBrk="1" hangingPunct="1">
              <a:spcBef>
                <a:spcPts val="600"/>
              </a:spcBef>
              <a:buFont typeface="Arial" pitchFamily="34" charset="0"/>
              <a:buChar char="•"/>
              <a:defRPr/>
            </a:pPr>
            <a:r>
              <a:rPr kumimoji="0" lang="en-US" altLang="zh-CN" sz="1800" b="1" i="0" u="none" strike="noStrike" kern="0" cap="none" spc="0" normalizeH="0" baseline="0" noProof="0" dirty="0" smtClean="0">
                <a:ln>
                  <a:noFill/>
                </a:ln>
                <a:solidFill>
                  <a:srgbClr val="000000"/>
                </a:solidFill>
                <a:effectLst/>
                <a:uLnTx/>
                <a:uFillTx/>
                <a:latin typeface="+mn-lt"/>
                <a:ea typeface="宋体" charset="-122"/>
                <a:cs typeface="+mn-cs"/>
              </a:rPr>
              <a:t>It is necessary to implement </a:t>
            </a:r>
            <a:r>
              <a:rPr lang="en-US" altLang="zh-CN" sz="1800" b="1" kern="0" dirty="0" smtClean="0">
                <a:solidFill>
                  <a:schemeClr val="accent2"/>
                </a:solidFill>
                <a:latin typeface="+mn-lt"/>
                <a:ea typeface="宋体" charset="-122"/>
              </a:rPr>
              <a:t>Multiple LOs Structure </a:t>
            </a:r>
            <a:r>
              <a:rPr kumimoji="0" lang="en-US" altLang="zh-CN" sz="1800" b="1" i="0" u="none" strike="noStrike" kern="0" cap="none" spc="0" normalizeH="0" noProof="0" dirty="0" smtClean="0">
                <a:ln>
                  <a:noFill/>
                </a:ln>
                <a:solidFill>
                  <a:srgbClr val="000000"/>
                </a:solidFill>
                <a:effectLst/>
                <a:uLnTx/>
                <a:uFillTx/>
                <a:latin typeface="+mn-lt"/>
                <a:ea typeface="宋体" charset="-122"/>
                <a:cs typeface="+mn-cs"/>
              </a:rPr>
              <a:t>in 802.11ay.</a:t>
            </a:r>
            <a:endParaRPr kumimoji="0" lang="en-US" altLang="zh-CN" sz="1800" b="1" i="0" u="none" strike="noStrike" kern="0" cap="none" spc="0" normalizeH="0" baseline="0" noProof="0" dirty="0" smtClean="0">
              <a:ln>
                <a:noFill/>
              </a:ln>
              <a:solidFill>
                <a:srgbClr val="000000"/>
              </a:solidFill>
              <a:effectLst/>
              <a:uLnTx/>
              <a:uFillTx/>
              <a:latin typeface="+mn-lt"/>
              <a:ea typeface="宋体" charset="-122"/>
              <a:cs typeface="+mn-cs"/>
            </a:endParaRPr>
          </a:p>
        </p:txBody>
      </p:sp>
      <p:grpSp>
        <p:nvGrpSpPr>
          <p:cNvPr id="34" name="组合 33"/>
          <p:cNvGrpSpPr/>
          <p:nvPr/>
        </p:nvGrpSpPr>
        <p:grpSpPr>
          <a:xfrm>
            <a:off x="1120060" y="3529820"/>
            <a:ext cx="3299540" cy="2571580"/>
            <a:chOff x="891460" y="3529820"/>
            <a:chExt cx="3299540" cy="2571580"/>
          </a:xfrm>
        </p:grpSpPr>
        <p:sp>
          <p:nvSpPr>
            <p:cNvPr id="29" name="矩形 28"/>
            <p:cNvSpPr/>
            <p:nvPr/>
          </p:nvSpPr>
          <p:spPr bwMode="auto">
            <a:xfrm>
              <a:off x="2921976" y="3529820"/>
              <a:ext cx="324000" cy="2455439"/>
            </a:xfrm>
            <a:prstGeom prst="rect">
              <a:avLst/>
            </a:prstGeom>
            <a:solidFill>
              <a:schemeClr val="bg1">
                <a:lumMod val="85000"/>
              </a:schemeClr>
            </a:solidFill>
            <a:ln w="9525" cap="flat" cmpd="sng" algn="ctr">
              <a:solidFill>
                <a:schemeClr val="tx1">
                  <a:lumMod val="50000"/>
                  <a:lumOff val="50000"/>
                </a:schemeClr>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graphicFrame>
          <p:nvGraphicFramePr>
            <p:cNvPr id="51208" name="Object 8"/>
            <p:cNvGraphicFramePr>
              <a:graphicFrameLocks noChangeAspect="1"/>
            </p:cNvGraphicFramePr>
            <p:nvPr/>
          </p:nvGraphicFramePr>
          <p:xfrm>
            <a:off x="891460" y="3581400"/>
            <a:ext cx="3299540" cy="2520000"/>
          </p:xfrm>
          <a:graphic>
            <a:graphicData uri="http://schemas.openxmlformats.org/presentationml/2006/ole">
              <p:oleObj spid="_x0000_s51208" name="Visio" r:id="rId4" imgW="4071652" imgH="3109246" progId="">
                <p:embed/>
              </p:oleObj>
            </a:graphicData>
          </a:graphic>
        </p:graphicFrame>
      </p:grpSp>
      <p:graphicFrame>
        <p:nvGraphicFramePr>
          <p:cNvPr id="51209" name="Object 9"/>
          <p:cNvGraphicFramePr>
            <a:graphicFrameLocks noChangeAspect="1"/>
          </p:cNvGraphicFramePr>
          <p:nvPr/>
        </p:nvGraphicFramePr>
        <p:xfrm>
          <a:off x="4953000" y="3581400"/>
          <a:ext cx="3236508" cy="2520000"/>
        </p:xfrm>
        <a:graphic>
          <a:graphicData uri="http://schemas.openxmlformats.org/presentationml/2006/ole">
            <p:oleObj spid="_x0000_s51209" name="Visio" r:id="rId5" imgW="3993642" imgH="3109246" progId="">
              <p:embed/>
            </p:oleObj>
          </a:graphicData>
        </a:graphic>
      </p:graphicFrame>
      <p:sp>
        <p:nvSpPr>
          <p:cNvPr id="12" name="Date Placeholder 3"/>
          <p:cNvSpPr txBox="1">
            <a:spLocks/>
          </p:cNvSpPr>
          <p:nvPr/>
        </p:nvSpPr>
        <p:spPr bwMode="auto">
          <a:xfrm>
            <a:off x="685800" y="304800"/>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Mar. 2016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bwMode="auto">
          <a:xfrm>
            <a:off x="1919330" y="4160400"/>
            <a:ext cx="900000" cy="2088000"/>
          </a:xfrm>
          <a:prstGeom prst="rect">
            <a:avLst/>
          </a:prstGeom>
          <a:solidFill>
            <a:schemeClr val="bg2">
              <a:lumMod val="20000"/>
              <a:lumOff val="80000"/>
            </a:schemeClr>
          </a:solidFill>
          <a:ln w="12700" cap="flat" cmpd="sng" algn="ctr">
            <a:solidFill>
              <a:schemeClr val="accent2"/>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 name="矩形 31"/>
          <p:cNvSpPr/>
          <p:nvPr/>
        </p:nvSpPr>
        <p:spPr bwMode="auto">
          <a:xfrm>
            <a:off x="7360920" y="1760220"/>
            <a:ext cx="792000" cy="2304000"/>
          </a:xfrm>
          <a:prstGeom prst="rect">
            <a:avLst/>
          </a:prstGeom>
          <a:solidFill>
            <a:schemeClr val="bg2">
              <a:lumMod val="20000"/>
              <a:lumOff val="80000"/>
            </a:schemeClr>
          </a:solidFill>
          <a:ln w="12700" cap="flat" cmpd="sng" algn="ctr">
            <a:solidFill>
              <a:schemeClr val="accent2"/>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 name="矩形 29"/>
          <p:cNvSpPr/>
          <p:nvPr/>
        </p:nvSpPr>
        <p:spPr bwMode="auto">
          <a:xfrm>
            <a:off x="4635371" y="1748824"/>
            <a:ext cx="720000" cy="2736000"/>
          </a:xfrm>
          <a:prstGeom prst="rect">
            <a:avLst/>
          </a:prstGeom>
          <a:solidFill>
            <a:schemeClr val="bg2">
              <a:lumMod val="20000"/>
              <a:lumOff val="80000"/>
            </a:schemeClr>
          </a:solidFill>
          <a:ln w="12700" cap="flat" cmpd="sng" algn="ctr">
            <a:solidFill>
              <a:schemeClr val="accent2"/>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 name="矩形 21"/>
          <p:cNvSpPr/>
          <p:nvPr/>
        </p:nvSpPr>
        <p:spPr bwMode="auto">
          <a:xfrm>
            <a:off x="1895475" y="1756376"/>
            <a:ext cx="684000" cy="2088000"/>
          </a:xfrm>
          <a:prstGeom prst="rect">
            <a:avLst/>
          </a:prstGeom>
          <a:solidFill>
            <a:schemeClr val="bg2">
              <a:lumMod val="20000"/>
              <a:lumOff val="80000"/>
            </a:schemeClr>
          </a:solidFill>
          <a:ln w="12700" cap="flat" cmpd="sng" algn="ctr">
            <a:solidFill>
              <a:schemeClr val="accent2"/>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7</a:t>
            </a:fld>
            <a:endParaRPr lang="en-GB" dirty="0"/>
          </a:p>
        </p:txBody>
      </p:sp>
      <p:sp>
        <p:nvSpPr>
          <p:cNvPr id="5" name="Rectangle 2"/>
          <p:cNvSpPr>
            <a:spLocks noGrp="1" noChangeArrowheads="1"/>
          </p:cNvSpPr>
          <p:nvPr>
            <p:ph type="title"/>
          </p:nvPr>
        </p:nvSpPr>
        <p:spPr>
          <a:xfrm>
            <a:off x="685800" y="685800"/>
            <a:ext cx="7772400" cy="1066800"/>
          </a:xfrm>
        </p:spPr>
        <p:txBody>
          <a:bodyPr/>
          <a:lstStyle/>
          <a:p>
            <a:r>
              <a:rPr lang="en-US" altLang="zh-CN" dirty="0" smtClean="0"/>
              <a:t>Possible </a:t>
            </a:r>
            <a:r>
              <a:rPr lang="en-US" altLang="zh-CN" dirty="0" smtClean="0">
                <a:ea typeface="宋体" charset="-122"/>
              </a:rPr>
              <a:t>Multiple LOs Structures</a:t>
            </a:r>
            <a:br>
              <a:rPr lang="en-US" altLang="zh-CN" dirty="0" smtClean="0">
                <a:ea typeface="宋体" charset="-122"/>
              </a:rPr>
            </a:br>
            <a:endParaRPr lang="en-US" altLang="zh-CN" dirty="0" smtClean="0">
              <a:ea typeface="宋体" charset="-122"/>
            </a:endParaRPr>
          </a:p>
        </p:txBody>
      </p:sp>
      <p:graphicFrame>
        <p:nvGraphicFramePr>
          <p:cNvPr id="70660" name="Object 4"/>
          <p:cNvGraphicFramePr>
            <a:graphicFrameLocks noChangeAspect="1"/>
          </p:cNvGraphicFramePr>
          <p:nvPr/>
        </p:nvGraphicFramePr>
        <p:xfrm>
          <a:off x="838200" y="1680176"/>
          <a:ext cx="2224501" cy="2232000"/>
        </p:xfrm>
        <a:graphic>
          <a:graphicData uri="http://schemas.openxmlformats.org/presentationml/2006/ole">
            <p:oleObj spid="_x0000_s70660" name="Visio" r:id="rId4" imgW="2354866" imgH="2362867" progId="">
              <p:embed/>
            </p:oleObj>
          </a:graphicData>
        </a:graphic>
      </p:graphicFrame>
      <p:graphicFrame>
        <p:nvGraphicFramePr>
          <p:cNvPr id="70663" name="Object 7"/>
          <p:cNvGraphicFramePr>
            <a:graphicFrameLocks noChangeAspect="1"/>
          </p:cNvGraphicFramePr>
          <p:nvPr/>
        </p:nvGraphicFramePr>
        <p:xfrm>
          <a:off x="3505407" y="1680176"/>
          <a:ext cx="2354263" cy="2828925"/>
        </p:xfrm>
        <a:graphic>
          <a:graphicData uri="http://schemas.openxmlformats.org/presentationml/2006/ole">
            <p:oleObj spid="_x0000_s70663" name="Visio" r:id="rId5" imgW="2354866" imgH="2828925" progId="">
              <p:embed/>
            </p:oleObj>
          </a:graphicData>
        </a:graphic>
      </p:graphicFrame>
      <p:sp>
        <p:nvSpPr>
          <p:cNvPr id="27" name="TextBox 26"/>
          <p:cNvSpPr txBox="1"/>
          <p:nvPr/>
        </p:nvSpPr>
        <p:spPr>
          <a:xfrm>
            <a:off x="1447800" y="1527776"/>
            <a:ext cx="915276" cy="307777"/>
          </a:xfrm>
          <a:prstGeom prst="rect">
            <a:avLst/>
          </a:prstGeom>
          <a:solidFill>
            <a:schemeClr val="bg1"/>
          </a:solidFill>
        </p:spPr>
        <p:txBody>
          <a:bodyPr wrap="square" rtlCol="0">
            <a:spAutoFit/>
          </a:bodyPr>
          <a:lstStyle/>
          <a:p>
            <a:r>
              <a:rPr lang="en-US" altLang="zh-CN" sz="1400" b="1" dirty="0" smtClean="0">
                <a:solidFill>
                  <a:srgbClr val="FF0000"/>
                </a:solidFill>
                <a:latin typeface="Calibri" pitchFamily="34" charset="0"/>
                <a:cs typeface="Calibri" pitchFamily="34" charset="0"/>
              </a:rPr>
              <a:t>Option A</a:t>
            </a:r>
            <a:endParaRPr lang="zh-CN" altLang="en-US" sz="1400" b="1" dirty="0">
              <a:solidFill>
                <a:srgbClr val="FF0000"/>
              </a:solidFill>
              <a:latin typeface="Calibri" pitchFamily="34" charset="0"/>
              <a:cs typeface="Calibri" pitchFamily="34" charset="0"/>
            </a:endParaRPr>
          </a:p>
        </p:txBody>
      </p:sp>
      <p:sp>
        <p:nvSpPr>
          <p:cNvPr id="31" name="TextBox 30"/>
          <p:cNvSpPr txBox="1"/>
          <p:nvPr/>
        </p:nvSpPr>
        <p:spPr>
          <a:xfrm>
            <a:off x="4153912" y="1527776"/>
            <a:ext cx="915276" cy="307777"/>
          </a:xfrm>
          <a:prstGeom prst="rect">
            <a:avLst/>
          </a:prstGeom>
          <a:solidFill>
            <a:schemeClr val="bg1"/>
          </a:solidFill>
        </p:spPr>
        <p:txBody>
          <a:bodyPr wrap="square" rtlCol="0">
            <a:spAutoFit/>
          </a:bodyPr>
          <a:lstStyle/>
          <a:p>
            <a:r>
              <a:rPr lang="en-US" altLang="zh-CN" sz="1400" b="1" dirty="0" smtClean="0">
                <a:solidFill>
                  <a:srgbClr val="FF0000"/>
                </a:solidFill>
                <a:latin typeface="Calibri" pitchFamily="34" charset="0"/>
                <a:cs typeface="Calibri" pitchFamily="34" charset="0"/>
              </a:rPr>
              <a:t>Option B</a:t>
            </a:r>
            <a:endParaRPr lang="zh-CN" altLang="en-US" sz="1400" b="1" dirty="0">
              <a:solidFill>
                <a:srgbClr val="FF0000"/>
              </a:solidFill>
              <a:latin typeface="Calibri" pitchFamily="34" charset="0"/>
              <a:cs typeface="Calibri" pitchFamily="34" charset="0"/>
            </a:endParaRPr>
          </a:p>
        </p:txBody>
      </p:sp>
      <p:graphicFrame>
        <p:nvGraphicFramePr>
          <p:cNvPr id="70666" name="Object 10"/>
          <p:cNvGraphicFramePr>
            <a:graphicFrameLocks noChangeAspect="1"/>
          </p:cNvGraphicFramePr>
          <p:nvPr/>
        </p:nvGraphicFramePr>
        <p:xfrm>
          <a:off x="6302375" y="1680176"/>
          <a:ext cx="2460625" cy="2457450"/>
        </p:xfrm>
        <a:graphic>
          <a:graphicData uri="http://schemas.openxmlformats.org/presentationml/2006/ole">
            <p:oleObj spid="_x0000_s70666" name="Visio" r:id="rId6" imgW="2460879" imgH="2457736" progId="">
              <p:embed/>
            </p:oleObj>
          </a:graphicData>
        </a:graphic>
      </p:graphicFrame>
      <p:sp>
        <p:nvSpPr>
          <p:cNvPr id="36" name="TextBox 35"/>
          <p:cNvSpPr txBox="1"/>
          <p:nvPr/>
        </p:nvSpPr>
        <p:spPr>
          <a:xfrm>
            <a:off x="6982365" y="1527776"/>
            <a:ext cx="915276" cy="307777"/>
          </a:xfrm>
          <a:prstGeom prst="rect">
            <a:avLst/>
          </a:prstGeom>
          <a:solidFill>
            <a:schemeClr val="bg1"/>
          </a:solidFill>
        </p:spPr>
        <p:txBody>
          <a:bodyPr wrap="square" rtlCol="0">
            <a:spAutoFit/>
          </a:bodyPr>
          <a:lstStyle/>
          <a:p>
            <a:r>
              <a:rPr lang="en-US" altLang="zh-CN" sz="1400" b="1" dirty="0" smtClean="0">
                <a:solidFill>
                  <a:srgbClr val="FF0000"/>
                </a:solidFill>
                <a:latin typeface="Calibri" pitchFamily="34" charset="0"/>
                <a:cs typeface="Calibri" pitchFamily="34" charset="0"/>
              </a:rPr>
              <a:t>Option C</a:t>
            </a:r>
            <a:endParaRPr lang="zh-CN" altLang="en-US" sz="1400" b="1" dirty="0">
              <a:solidFill>
                <a:srgbClr val="FF0000"/>
              </a:solidFill>
              <a:latin typeface="Calibri" pitchFamily="34" charset="0"/>
              <a:cs typeface="Calibri" pitchFamily="34" charset="0"/>
            </a:endParaRPr>
          </a:p>
        </p:txBody>
      </p:sp>
      <p:graphicFrame>
        <p:nvGraphicFramePr>
          <p:cNvPr id="70667" name="Object 11"/>
          <p:cNvGraphicFramePr>
            <a:graphicFrameLocks noChangeAspect="1"/>
          </p:cNvGraphicFramePr>
          <p:nvPr/>
        </p:nvGraphicFramePr>
        <p:xfrm>
          <a:off x="838200" y="4019550"/>
          <a:ext cx="2566987" cy="2457450"/>
        </p:xfrm>
        <a:graphic>
          <a:graphicData uri="http://schemas.openxmlformats.org/presentationml/2006/ole">
            <p:oleObj spid="_x0000_s70667" name="Visio" r:id="rId7" imgW="2567178" imgH="2457736" progId="">
              <p:embed/>
            </p:oleObj>
          </a:graphicData>
        </a:graphic>
      </p:graphicFrame>
      <p:graphicFrame>
        <p:nvGraphicFramePr>
          <p:cNvPr id="38" name="表格 37"/>
          <p:cNvGraphicFramePr>
            <a:graphicFrameLocks noGrp="1"/>
          </p:cNvGraphicFramePr>
          <p:nvPr/>
        </p:nvGraphicFramePr>
        <p:xfrm>
          <a:off x="4267200" y="4648200"/>
          <a:ext cx="4191000" cy="1742440"/>
        </p:xfrm>
        <a:graphic>
          <a:graphicData uri="http://schemas.openxmlformats.org/drawingml/2006/table">
            <a:tbl>
              <a:tblPr firstRow="1" bandRow="1">
                <a:tableStyleId>{5940675A-B579-460E-94D1-54222C63F5DA}</a:tableStyleId>
              </a:tblPr>
              <a:tblGrid>
                <a:gridCol w="1143000"/>
                <a:gridCol w="3048000"/>
              </a:tblGrid>
              <a:tr h="370840">
                <a:tc>
                  <a:txBody>
                    <a:bodyPr/>
                    <a:lstStyle/>
                    <a:p>
                      <a:pPr algn="ctr"/>
                      <a:r>
                        <a:rPr lang="en-US" altLang="zh-CN" sz="1400" baseline="0" dirty="0" smtClean="0"/>
                        <a:t>A</a:t>
                      </a:r>
                      <a:endParaRPr lang="zh-CN" altLang="en-US" sz="1400" dirty="0"/>
                    </a:p>
                  </a:txBody>
                  <a:tcPr anchor="ctr"/>
                </a:tc>
                <a:tc>
                  <a:txBody>
                    <a:bodyPr/>
                    <a:lstStyle/>
                    <a:p>
                      <a:r>
                        <a:rPr lang="en-US" altLang="zh-CN" sz="1200" dirty="0" smtClean="0"/>
                        <a:t>Independent LO for each path/</a:t>
                      </a:r>
                      <a:r>
                        <a:rPr lang="en-US" altLang="zh-CN" sz="1200" baseline="0" dirty="0" smtClean="0"/>
                        <a:t> no freq. multiplier</a:t>
                      </a:r>
                      <a:endParaRPr lang="zh-CN" altLang="en-US" sz="1200" dirty="0"/>
                    </a:p>
                  </a:txBody>
                  <a:tcPr anchor="ctr"/>
                </a:tc>
              </a:tr>
              <a:tr h="370840">
                <a:tc>
                  <a:txBody>
                    <a:bodyPr/>
                    <a:lstStyle/>
                    <a:p>
                      <a:pPr algn="ctr"/>
                      <a:r>
                        <a:rPr lang="en-US" altLang="zh-CN" sz="1400" dirty="0" smtClean="0"/>
                        <a:t>B</a:t>
                      </a:r>
                      <a:endParaRPr lang="zh-CN" altLang="en-US" sz="14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t>Independent LO &amp; freq.</a:t>
                      </a:r>
                      <a:r>
                        <a:rPr lang="en-US" altLang="zh-CN" sz="1200" baseline="0" dirty="0" smtClean="0"/>
                        <a:t> multiplier for each path</a:t>
                      </a:r>
                      <a:endParaRPr lang="zh-CN" altLang="en-US" sz="1200" dirty="0" smtClean="0"/>
                    </a:p>
                  </a:txBody>
                  <a:tcPr anchor="ctr"/>
                </a:tc>
              </a:tr>
              <a:tr h="370840">
                <a:tc>
                  <a:txBody>
                    <a:bodyPr/>
                    <a:lstStyle/>
                    <a:p>
                      <a:pPr algn="ctr"/>
                      <a:r>
                        <a:rPr lang="en-US" altLang="zh-CN" sz="1400" dirty="0" smtClean="0"/>
                        <a:t>C</a:t>
                      </a:r>
                      <a:endParaRPr lang="zh-CN" altLang="en-US" sz="14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t>Common oscillator/</a:t>
                      </a:r>
                      <a:r>
                        <a:rPr lang="en-US" altLang="zh-CN" sz="1200" baseline="0" dirty="0" smtClean="0"/>
                        <a:t>no freq. multiplier</a:t>
                      </a:r>
                      <a:endParaRPr lang="zh-CN" altLang="en-US" sz="1200" dirty="0"/>
                    </a:p>
                  </a:txBody>
                  <a:tcPr anchor="ctr"/>
                </a:tc>
              </a:tr>
              <a:tr h="370840">
                <a:tc>
                  <a:txBody>
                    <a:bodyPr/>
                    <a:lstStyle/>
                    <a:p>
                      <a:pPr algn="ctr"/>
                      <a:r>
                        <a:rPr lang="en-US" altLang="zh-CN" sz="1400" dirty="0" smtClean="0"/>
                        <a:t>D</a:t>
                      </a:r>
                      <a:endParaRPr lang="zh-CN" altLang="en-US" sz="1400" dirty="0"/>
                    </a:p>
                  </a:txBody>
                  <a:tcPr anchor="ctr"/>
                </a:tc>
                <a:tc>
                  <a:txBody>
                    <a:bodyPr/>
                    <a:lstStyle/>
                    <a:p>
                      <a:r>
                        <a:rPr lang="en-US" altLang="zh-CN" sz="1200" dirty="0" smtClean="0"/>
                        <a:t>Common</a:t>
                      </a:r>
                      <a:r>
                        <a:rPr lang="en-US" altLang="zh-CN" sz="1200" baseline="0" dirty="0" smtClean="0"/>
                        <a:t> oscillator &amp; independent freq. multiplier for each path</a:t>
                      </a:r>
                      <a:endParaRPr lang="zh-CN" altLang="en-US" sz="1200" dirty="0"/>
                    </a:p>
                  </a:txBody>
                  <a:tcPr anchor="ctr"/>
                </a:tc>
              </a:tr>
            </a:tbl>
          </a:graphicData>
        </a:graphic>
      </p:graphicFrame>
      <p:sp>
        <p:nvSpPr>
          <p:cNvPr id="18" name="TextBox 17"/>
          <p:cNvSpPr txBox="1"/>
          <p:nvPr/>
        </p:nvSpPr>
        <p:spPr>
          <a:xfrm>
            <a:off x="2362200" y="6169223"/>
            <a:ext cx="915276" cy="307777"/>
          </a:xfrm>
          <a:prstGeom prst="rect">
            <a:avLst/>
          </a:prstGeom>
          <a:solidFill>
            <a:schemeClr val="bg1"/>
          </a:solidFill>
        </p:spPr>
        <p:txBody>
          <a:bodyPr wrap="square" rtlCol="0">
            <a:spAutoFit/>
          </a:bodyPr>
          <a:lstStyle/>
          <a:p>
            <a:r>
              <a:rPr lang="en-US" altLang="zh-CN" sz="1400" b="1" dirty="0" smtClean="0">
                <a:solidFill>
                  <a:srgbClr val="FF0000"/>
                </a:solidFill>
                <a:latin typeface="Calibri" pitchFamily="34" charset="0"/>
                <a:cs typeface="Calibri" pitchFamily="34" charset="0"/>
              </a:rPr>
              <a:t>Option D</a:t>
            </a:r>
            <a:endParaRPr lang="zh-CN" altLang="en-US" sz="1400" b="1" dirty="0">
              <a:solidFill>
                <a:srgbClr val="FF0000"/>
              </a:solidFill>
              <a:latin typeface="Calibri" pitchFamily="34" charset="0"/>
              <a:cs typeface="Calibri" pitchFamily="34" charset="0"/>
            </a:endParaRPr>
          </a:p>
        </p:txBody>
      </p:sp>
      <p:sp>
        <p:nvSpPr>
          <p:cNvPr id="19" name="Date Placeholder 3"/>
          <p:cNvSpPr txBox="1">
            <a:spLocks/>
          </p:cNvSpPr>
          <p:nvPr/>
        </p:nvSpPr>
        <p:spPr bwMode="auto">
          <a:xfrm>
            <a:off x="685800" y="304800"/>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Mar. 2016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2230" name="Object 6"/>
          <p:cNvGraphicFramePr>
            <a:graphicFrameLocks noChangeAspect="1"/>
          </p:cNvGraphicFramePr>
          <p:nvPr/>
        </p:nvGraphicFramePr>
        <p:xfrm>
          <a:off x="917410" y="2819400"/>
          <a:ext cx="3121190" cy="2988000"/>
        </p:xfrm>
        <a:graphic>
          <a:graphicData uri="http://schemas.openxmlformats.org/presentationml/2006/ole">
            <p:oleObj spid="_x0000_s52230" name="Visio" r:id="rId4" imgW="2567178" imgH="2457736" progId="">
              <p:embed/>
            </p:oleObj>
          </a:graphicData>
        </a:graphic>
      </p:graphicFrame>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8</a:t>
            </a:fld>
            <a:endParaRPr lang="en-GB" dirty="0"/>
          </a:p>
        </p:txBody>
      </p:sp>
      <p:sp>
        <p:nvSpPr>
          <p:cNvPr id="5" name="Rectangle 2"/>
          <p:cNvSpPr>
            <a:spLocks noGrp="1" noChangeArrowheads="1"/>
          </p:cNvSpPr>
          <p:nvPr>
            <p:ph type="title"/>
          </p:nvPr>
        </p:nvSpPr>
        <p:spPr>
          <a:xfrm>
            <a:off x="685800" y="685800"/>
            <a:ext cx="7772400" cy="1066800"/>
          </a:xfrm>
        </p:spPr>
        <p:txBody>
          <a:bodyPr/>
          <a:lstStyle/>
          <a:p>
            <a:r>
              <a:rPr lang="en-US" altLang="zh-CN" dirty="0" smtClean="0">
                <a:ea typeface="宋体" charset="-122"/>
              </a:rPr>
              <a:t>Partially Coherent Common LO Structure (1/2)</a:t>
            </a:r>
          </a:p>
        </p:txBody>
      </p:sp>
      <p:sp>
        <p:nvSpPr>
          <p:cNvPr id="142" name="Rectangle 3"/>
          <p:cNvSpPr txBox="1">
            <a:spLocks noChangeArrowheads="1"/>
          </p:cNvSpPr>
          <p:nvPr/>
        </p:nvSpPr>
        <p:spPr bwMode="auto">
          <a:xfrm>
            <a:off x="838200" y="1752600"/>
            <a:ext cx="7772400" cy="2362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marL="342900" lvl="0" indent="-342900" eaLnBrk="1" hangingPunct="1">
              <a:spcBef>
                <a:spcPts val="600"/>
              </a:spcBef>
              <a:buFont typeface="Arial" pitchFamily="34" charset="0"/>
              <a:buChar char="•"/>
              <a:defRPr/>
            </a:pPr>
            <a:r>
              <a:rPr kumimoji="0" lang="en-US" altLang="zh-CN" sz="1800" b="1" i="0" u="none" strike="noStrike" kern="0" cap="none" spc="0" normalizeH="0" baseline="0" noProof="0" dirty="0" smtClean="0">
                <a:ln>
                  <a:noFill/>
                </a:ln>
                <a:solidFill>
                  <a:srgbClr val="000000"/>
                </a:solidFill>
                <a:effectLst/>
                <a:uLnTx/>
                <a:uFillTx/>
                <a:latin typeface="+mn-lt"/>
                <a:ea typeface="宋体" charset="-122"/>
                <a:cs typeface="+mn-cs"/>
              </a:rPr>
              <a:t>Among these multiple LOs</a:t>
            </a:r>
            <a:r>
              <a:rPr kumimoji="0" lang="en-US" altLang="zh-CN" sz="1800" b="1" i="0" u="none" strike="noStrike" kern="0" cap="none" spc="0" normalizeH="0" noProof="0" dirty="0" smtClean="0">
                <a:ln>
                  <a:noFill/>
                </a:ln>
                <a:solidFill>
                  <a:srgbClr val="000000"/>
                </a:solidFill>
                <a:effectLst/>
                <a:uLnTx/>
                <a:uFillTx/>
                <a:latin typeface="+mn-lt"/>
                <a:ea typeface="宋体" charset="-122"/>
                <a:cs typeface="+mn-cs"/>
              </a:rPr>
              <a:t> structures, we prefer </a:t>
            </a:r>
            <a:r>
              <a:rPr kumimoji="0" lang="en-US" altLang="zh-CN" sz="1800" b="1" i="0" u="sng" strike="noStrike" kern="0" cap="none" spc="0" normalizeH="0" noProof="0" dirty="0" smtClean="0">
                <a:ln>
                  <a:noFill/>
                </a:ln>
                <a:solidFill>
                  <a:srgbClr val="000000"/>
                </a:solidFill>
                <a:effectLst/>
                <a:uLnTx/>
                <a:uFillTx/>
                <a:latin typeface="+mn-lt"/>
                <a:ea typeface="宋体" charset="-122"/>
                <a:cs typeface="+mn-cs"/>
              </a:rPr>
              <a:t>Option D</a:t>
            </a:r>
            <a:r>
              <a:rPr kumimoji="0" lang="en-US" altLang="zh-CN" sz="1800" b="1" i="0" u="none" strike="noStrike" kern="0" cap="none" spc="0" normalizeH="0" noProof="0" dirty="0" smtClean="0">
                <a:ln>
                  <a:noFill/>
                </a:ln>
                <a:solidFill>
                  <a:srgbClr val="000000"/>
                </a:solidFill>
                <a:effectLst/>
                <a:uLnTx/>
                <a:uFillTx/>
                <a:latin typeface="+mn-lt"/>
                <a:ea typeface="宋体" charset="-122"/>
                <a:cs typeface="+mn-cs"/>
              </a:rPr>
              <a:t> “</a:t>
            </a:r>
            <a:r>
              <a:rPr lang="en-US" altLang="zh-CN" sz="1800" b="1" kern="0" dirty="0" smtClean="0">
                <a:solidFill>
                  <a:schemeClr val="accent2"/>
                </a:solidFill>
                <a:latin typeface="+mn-lt"/>
                <a:ea typeface="宋体" charset="-122"/>
              </a:rPr>
              <a:t>partially coherent common LO structure</a:t>
            </a:r>
            <a:r>
              <a:rPr kumimoji="0" lang="en-US" altLang="zh-CN" sz="1800" b="1" i="0" u="none" strike="noStrike" kern="0" cap="none" spc="0" normalizeH="0" noProof="0" dirty="0" smtClean="0">
                <a:ln>
                  <a:noFill/>
                </a:ln>
                <a:solidFill>
                  <a:srgbClr val="000000"/>
                </a:solidFill>
                <a:effectLst/>
                <a:uLnTx/>
                <a:uFillTx/>
                <a:latin typeface="+mn-lt"/>
                <a:ea typeface="宋体" charset="-122"/>
                <a:cs typeface="+mn-cs"/>
              </a:rPr>
              <a:t>” for its advantages,</a:t>
            </a:r>
            <a:endParaRPr kumimoji="0" lang="en-US" altLang="zh-CN" sz="1800" b="1" i="0" u="none" strike="noStrike" kern="0" cap="none" spc="0" normalizeH="0" baseline="0" noProof="0" dirty="0" smtClean="0">
              <a:ln>
                <a:noFill/>
              </a:ln>
              <a:solidFill>
                <a:srgbClr val="000000"/>
              </a:solidFill>
              <a:effectLst/>
              <a:uLnTx/>
              <a:uFillTx/>
              <a:latin typeface="+mn-lt"/>
              <a:ea typeface="宋体" charset="-122"/>
              <a:cs typeface="+mn-cs"/>
            </a:endParaRPr>
          </a:p>
          <a:p>
            <a:pPr marL="777600" lvl="3" indent="-284400" eaLnBrk="1" hangingPunct="1">
              <a:spcBef>
                <a:spcPts val="500"/>
              </a:spcBef>
              <a:buFont typeface="Times New Roman" pitchFamily="18" charset="0"/>
              <a:buChar char="‒"/>
            </a:pPr>
            <a:endParaRPr lang="en-US" altLang="zh-CN" sz="1600" b="1" kern="0" dirty="0" smtClean="0">
              <a:solidFill>
                <a:srgbClr val="000000"/>
              </a:solidFill>
              <a:latin typeface="+mn-lt"/>
              <a:ea typeface="宋体" charset="-122"/>
            </a:endParaRPr>
          </a:p>
          <a:p>
            <a:pPr marL="777600" lvl="3" indent="-284400" eaLnBrk="1" hangingPunct="1">
              <a:spcBef>
                <a:spcPts val="500"/>
              </a:spcBef>
              <a:buFont typeface="Times New Roman" pitchFamily="18" charset="0"/>
              <a:buChar char="‒"/>
            </a:pPr>
            <a:endParaRPr kumimoji="0" lang="en-US" altLang="zh-CN" sz="1600" b="1" i="0" u="none" strike="noStrike" kern="0" cap="none" spc="0" normalizeH="0" baseline="0" noProof="0" dirty="0" smtClean="0">
              <a:ln>
                <a:noFill/>
              </a:ln>
              <a:solidFill>
                <a:srgbClr val="000000"/>
              </a:solidFill>
              <a:effectLst/>
              <a:uLnTx/>
              <a:uFillTx/>
              <a:latin typeface="+mn-lt"/>
              <a:ea typeface="宋体" charset="-122"/>
              <a:cs typeface="+mn-cs"/>
            </a:endParaRPr>
          </a:p>
          <a:p>
            <a:pPr marL="777600" lvl="3" indent="-284400" eaLnBrk="1" hangingPunct="1">
              <a:spcBef>
                <a:spcPts val="500"/>
              </a:spcBef>
              <a:buFont typeface="Times New Roman" pitchFamily="18" charset="0"/>
              <a:buChar char="‒"/>
            </a:pPr>
            <a:endParaRPr lang="en-US" altLang="zh-CN" sz="1600" b="1" kern="0" dirty="0" smtClean="0">
              <a:solidFill>
                <a:srgbClr val="000000"/>
              </a:solidFill>
              <a:latin typeface="+mn-lt"/>
              <a:ea typeface="宋体" charset="-122"/>
            </a:endParaRPr>
          </a:p>
        </p:txBody>
      </p:sp>
      <p:cxnSp>
        <p:nvCxnSpPr>
          <p:cNvPr id="22" name="直接箭头连接符 21"/>
          <p:cNvCxnSpPr/>
          <p:nvPr/>
        </p:nvCxnSpPr>
        <p:spPr bwMode="auto">
          <a:xfrm flipV="1">
            <a:off x="1676400" y="3276600"/>
            <a:ext cx="1676400" cy="533400"/>
          </a:xfrm>
          <a:prstGeom prst="straightConnector1">
            <a:avLst/>
          </a:prstGeom>
          <a:solidFill>
            <a:srgbClr val="00B8FF"/>
          </a:solidFill>
          <a:ln w="9525" cap="flat" cmpd="sng" algn="ctr">
            <a:solidFill>
              <a:srgbClr val="FF0000"/>
            </a:solidFill>
            <a:prstDash val="solid"/>
            <a:round/>
            <a:headEnd type="none" w="med" len="med"/>
            <a:tailEnd type="triangle" w="med" len="med"/>
          </a:ln>
          <a:effectLst/>
        </p:spPr>
      </p:cxnSp>
      <p:cxnSp>
        <p:nvCxnSpPr>
          <p:cNvPr id="28" name="直接箭头连接符 27"/>
          <p:cNvCxnSpPr/>
          <p:nvPr/>
        </p:nvCxnSpPr>
        <p:spPr bwMode="auto">
          <a:xfrm>
            <a:off x="1752600" y="3886200"/>
            <a:ext cx="1568507" cy="717550"/>
          </a:xfrm>
          <a:prstGeom prst="straightConnector1">
            <a:avLst/>
          </a:prstGeom>
          <a:solidFill>
            <a:srgbClr val="00B8FF"/>
          </a:solidFill>
          <a:ln w="9525" cap="flat" cmpd="sng" algn="ctr">
            <a:solidFill>
              <a:srgbClr val="FF0000"/>
            </a:solidFill>
            <a:prstDash val="solid"/>
            <a:round/>
            <a:headEnd type="none" w="med" len="med"/>
            <a:tailEnd type="triangle" w="med" len="med"/>
          </a:ln>
          <a:effectLst/>
        </p:spPr>
      </p:cxnSp>
      <p:sp>
        <p:nvSpPr>
          <p:cNvPr id="17" name="矩形 16"/>
          <p:cNvSpPr/>
          <p:nvPr/>
        </p:nvSpPr>
        <p:spPr>
          <a:xfrm>
            <a:off x="4343400" y="2791534"/>
            <a:ext cx="4212000" cy="2372444"/>
          </a:xfrm>
          <a:prstGeom prst="rect">
            <a:avLst/>
          </a:prstGeom>
        </p:spPr>
        <p:txBody>
          <a:bodyPr wrap="square">
            <a:spAutoFit/>
          </a:bodyPr>
          <a:lstStyle/>
          <a:p>
            <a:pPr marL="777600" lvl="3" indent="-284400" eaLnBrk="1" hangingPunct="1">
              <a:spcBef>
                <a:spcPts val="500"/>
              </a:spcBef>
              <a:buFont typeface="Times New Roman" pitchFamily="18" charset="0"/>
              <a:buChar char="‒"/>
            </a:pPr>
            <a:r>
              <a:rPr lang="en-US" altLang="zh-CN" sz="1600" kern="0" dirty="0" smtClean="0">
                <a:solidFill>
                  <a:srgbClr val="000000"/>
                </a:solidFill>
                <a:ea typeface="宋体" charset="-122"/>
              </a:rPr>
              <a:t>Compared with </a:t>
            </a:r>
            <a:r>
              <a:rPr lang="en-US" altLang="zh-CN" sz="1600" b="1" kern="0" dirty="0" smtClean="0">
                <a:solidFill>
                  <a:srgbClr val="000000"/>
                </a:solidFill>
                <a:ea typeface="宋体" charset="-122"/>
              </a:rPr>
              <a:t>Option A &amp; B</a:t>
            </a:r>
            <a:r>
              <a:rPr lang="en-US" altLang="zh-CN" sz="1600" kern="0" dirty="0" smtClean="0">
                <a:solidFill>
                  <a:srgbClr val="000000"/>
                </a:solidFill>
                <a:ea typeface="宋体" charset="-122"/>
              </a:rPr>
              <a:t>,  less oscillators are used, which will reduce RF circuit cost;</a:t>
            </a:r>
          </a:p>
          <a:p>
            <a:pPr marL="777600" lvl="3" indent="-284400" eaLnBrk="1" hangingPunct="1">
              <a:spcBef>
                <a:spcPts val="500"/>
              </a:spcBef>
              <a:buFont typeface="Times New Roman" pitchFamily="18" charset="0"/>
              <a:buChar char="‒"/>
            </a:pPr>
            <a:r>
              <a:rPr lang="en-US" altLang="zh-CN" sz="1600" kern="0" dirty="0" smtClean="0">
                <a:solidFill>
                  <a:srgbClr val="000000"/>
                </a:solidFill>
                <a:ea typeface="宋体" charset="-122"/>
              </a:rPr>
              <a:t>In addition, for MIMO transmission, maintaining some correlation characteristic of PN between each path will be helpful in MIMO detection (since advanced PN compensation/ immunity schemes are feasible);</a:t>
            </a:r>
          </a:p>
        </p:txBody>
      </p:sp>
      <p:sp>
        <p:nvSpPr>
          <p:cNvPr id="19" name="TextBox 18"/>
          <p:cNvSpPr txBox="1"/>
          <p:nvPr/>
        </p:nvSpPr>
        <p:spPr>
          <a:xfrm>
            <a:off x="304800" y="3352800"/>
            <a:ext cx="1381125" cy="954107"/>
          </a:xfrm>
          <a:prstGeom prst="rect">
            <a:avLst/>
          </a:prstGeom>
          <a:noFill/>
        </p:spPr>
        <p:txBody>
          <a:bodyPr wrap="square" rtlCol="0">
            <a:spAutoFit/>
          </a:bodyPr>
          <a:lstStyle/>
          <a:p>
            <a:r>
              <a:rPr lang="en-US" altLang="zh-CN" sz="1400" dirty="0" smtClean="0">
                <a:solidFill>
                  <a:srgbClr val="FF0000"/>
                </a:solidFill>
              </a:rPr>
              <a:t>PNs between these paths are  partially correlated</a:t>
            </a:r>
          </a:p>
        </p:txBody>
      </p:sp>
      <p:sp>
        <p:nvSpPr>
          <p:cNvPr id="12" name="Date Placeholder 3"/>
          <p:cNvSpPr txBox="1">
            <a:spLocks/>
          </p:cNvSpPr>
          <p:nvPr/>
        </p:nvSpPr>
        <p:spPr bwMode="auto">
          <a:xfrm>
            <a:off x="685800" y="304800"/>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Mar. 2016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2230" name="Object 6"/>
          <p:cNvGraphicFramePr>
            <a:graphicFrameLocks noChangeAspect="1"/>
          </p:cNvGraphicFramePr>
          <p:nvPr/>
        </p:nvGraphicFramePr>
        <p:xfrm>
          <a:off x="917410" y="2819400"/>
          <a:ext cx="3121190" cy="2988000"/>
        </p:xfrm>
        <a:graphic>
          <a:graphicData uri="http://schemas.openxmlformats.org/presentationml/2006/ole">
            <p:oleObj spid="_x0000_s76802" name="Visio" r:id="rId4" imgW="2656046" imgH="2563177" progId="">
              <p:embed/>
            </p:oleObj>
          </a:graphicData>
        </a:graphic>
      </p:graphicFrame>
      <p:sp>
        <p:nvSpPr>
          <p:cNvPr id="7" name="Footer Placeholder 4"/>
          <p:cNvSpPr>
            <a:spLocks noGrp="1"/>
          </p:cNvSpPr>
          <p:nvPr>
            <p:ph type="ftr" idx="14"/>
          </p:nvPr>
        </p:nvSpPr>
        <p:spPr>
          <a:xfrm>
            <a:off x="5500694" y="6475413"/>
            <a:ext cx="3041644" cy="180975"/>
          </a:xfrm>
        </p:spPr>
        <p:txBody>
          <a:bodyPr/>
          <a:lstStyle/>
          <a:p>
            <a:r>
              <a:rPr lang="en-US" altLang="zh-CN" dirty="0" smtClean="0"/>
              <a:t>Kun Zeng</a:t>
            </a:r>
            <a:r>
              <a:rPr lang="en-GB" dirty="0" smtClean="0"/>
              <a:t>,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9</a:t>
            </a:fld>
            <a:endParaRPr lang="en-GB" dirty="0"/>
          </a:p>
        </p:txBody>
      </p:sp>
      <p:sp>
        <p:nvSpPr>
          <p:cNvPr id="5" name="Rectangle 2"/>
          <p:cNvSpPr>
            <a:spLocks noGrp="1" noChangeArrowheads="1"/>
          </p:cNvSpPr>
          <p:nvPr>
            <p:ph type="title"/>
          </p:nvPr>
        </p:nvSpPr>
        <p:spPr>
          <a:xfrm>
            <a:off x="685800" y="685800"/>
            <a:ext cx="7772400" cy="1066800"/>
          </a:xfrm>
        </p:spPr>
        <p:txBody>
          <a:bodyPr/>
          <a:lstStyle/>
          <a:p>
            <a:r>
              <a:rPr lang="en-US" altLang="zh-CN" dirty="0" smtClean="0">
                <a:ea typeface="宋体" charset="-122"/>
              </a:rPr>
              <a:t>Partially Coherent Common LO Structure (2/2)</a:t>
            </a:r>
          </a:p>
        </p:txBody>
      </p:sp>
      <p:sp>
        <p:nvSpPr>
          <p:cNvPr id="142" name="Rectangle 3"/>
          <p:cNvSpPr txBox="1">
            <a:spLocks noChangeArrowheads="1"/>
          </p:cNvSpPr>
          <p:nvPr/>
        </p:nvSpPr>
        <p:spPr bwMode="auto">
          <a:xfrm>
            <a:off x="838200" y="1752600"/>
            <a:ext cx="7772400" cy="2362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marL="342900" lvl="0" indent="-342900" eaLnBrk="1" hangingPunct="1">
              <a:spcBef>
                <a:spcPts val="600"/>
              </a:spcBef>
              <a:buFont typeface="Arial" pitchFamily="34" charset="0"/>
              <a:buChar char="•"/>
              <a:defRPr/>
            </a:pPr>
            <a:r>
              <a:rPr kumimoji="0" lang="en-US" altLang="zh-CN" sz="1800" b="1" i="0" u="none" strike="noStrike" kern="0" cap="none" spc="0" normalizeH="0" baseline="0" noProof="0" dirty="0" smtClean="0">
                <a:ln>
                  <a:noFill/>
                </a:ln>
                <a:solidFill>
                  <a:srgbClr val="000000"/>
                </a:solidFill>
                <a:effectLst/>
                <a:uLnTx/>
                <a:uFillTx/>
                <a:latin typeface="+mn-lt"/>
                <a:ea typeface="宋体" charset="-122"/>
                <a:cs typeface="+mn-cs"/>
              </a:rPr>
              <a:t>Among these multiple LOs</a:t>
            </a:r>
            <a:r>
              <a:rPr kumimoji="0" lang="en-US" altLang="zh-CN" sz="1800" b="1" i="0" u="none" strike="noStrike" kern="0" cap="none" spc="0" normalizeH="0" noProof="0" dirty="0" smtClean="0">
                <a:ln>
                  <a:noFill/>
                </a:ln>
                <a:solidFill>
                  <a:srgbClr val="000000"/>
                </a:solidFill>
                <a:effectLst/>
                <a:uLnTx/>
                <a:uFillTx/>
                <a:latin typeface="+mn-lt"/>
                <a:ea typeface="宋体" charset="-122"/>
                <a:cs typeface="+mn-cs"/>
              </a:rPr>
              <a:t> structures, we prefer </a:t>
            </a:r>
            <a:r>
              <a:rPr kumimoji="0" lang="en-US" altLang="zh-CN" sz="1800" b="1" i="0" u="sng" strike="noStrike" kern="0" cap="none" spc="0" normalizeH="0" noProof="0" dirty="0" smtClean="0">
                <a:ln>
                  <a:noFill/>
                </a:ln>
                <a:solidFill>
                  <a:srgbClr val="000000"/>
                </a:solidFill>
                <a:effectLst/>
                <a:uLnTx/>
                <a:uFillTx/>
                <a:latin typeface="+mn-lt"/>
                <a:ea typeface="宋体" charset="-122"/>
                <a:cs typeface="+mn-cs"/>
              </a:rPr>
              <a:t>Option D</a:t>
            </a:r>
            <a:r>
              <a:rPr kumimoji="0" lang="en-US" altLang="zh-CN" sz="1800" b="1" i="0" u="none" strike="noStrike" kern="0" cap="none" spc="0" normalizeH="0" noProof="0" dirty="0" smtClean="0">
                <a:ln>
                  <a:noFill/>
                </a:ln>
                <a:solidFill>
                  <a:srgbClr val="000000"/>
                </a:solidFill>
                <a:effectLst/>
                <a:uLnTx/>
                <a:uFillTx/>
                <a:latin typeface="+mn-lt"/>
                <a:ea typeface="宋体" charset="-122"/>
                <a:cs typeface="+mn-cs"/>
              </a:rPr>
              <a:t> “</a:t>
            </a:r>
            <a:r>
              <a:rPr lang="en-US" altLang="zh-CN" sz="1800" b="1" kern="0" dirty="0" smtClean="0">
                <a:solidFill>
                  <a:schemeClr val="accent2"/>
                </a:solidFill>
                <a:latin typeface="+mn-lt"/>
                <a:ea typeface="宋体" charset="-122"/>
              </a:rPr>
              <a:t>partially coherent common LO structure</a:t>
            </a:r>
            <a:r>
              <a:rPr kumimoji="0" lang="en-US" altLang="zh-CN" sz="1800" b="1" i="0" u="none" strike="noStrike" kern="0" cap="none" spc="0" normalizeH="0" noProof="0" dirty="0" smtClean="0">
                <a:ln>
                  <a:noFill/>
                </a:ln>
                <a:solidFill>
                  <a:srgbClr val="000000"/>
                </a:solidFill>
                <a:effectLst/>
                <a:uLnTx/>
                <a:uFillTx/>
                <a:latin typeface="+mn-lt"/>
                <a:ea typeface="宋体" charset="-122"/>
                <a:cs typeface="+mn-cs"/>
              </a:rPr>
              <a:t>” for its advantages,</a:t>
            </a:r>
            <a:endParaRPr kumimoji="0" lang="en-US" altLang="zh-CN" sz="1800" b="1" i="0" u="none" strike="noStrike" kern="0" cap="none" spc="0" normalizeH="0" baseline="0" noProof="0" dirty="0" smtClean="0">
              <a:ln>
                <a:noFill/>
              </a:ln>
              <a:solidFill>
                <a:srgbClr val="000000"/>
              </a:solidFill>
              <a:effectLst/>
              <a:uLnTx/>
              <a:uFillTx/>
              <a:latin typeface="+mn-lt"/>
              <a:ea typeface="宋体" charset="-122"/>
              <a:cs typeface="+mn-cs"/>
            </a:endParaRPr>
          </a:p>
          <a:p>
            <a:pPr marL="777600" lvl="3" indent="-284400" eaLnBrk="1" hangingPunct="1">
              <a:spcBef>
                <a:spcPts val="500"/>
              </a:spcBef>
              <a:buFont typeface="Times New Roman" pitchFamily="18" charset="0"/>
              <a:buChar char="‒"/>
            </a:pPr>
            <a:endParaRPr lang="en-US" altLang="zh-CN" sz="1600" b="1" kern="0" dirty="0" smtClean="0">
              <a:solidFill>
                <a:srgbClr val="000000"/>
              </a:solidFill>
              <a:latin typeface="+mn-lt"/>
              <a:ea typeface="宋体" charset="-122"/>
            </a:endParaRPr>
          </a:p>
          <a:p>
            <a:pPr marL="777600" lvl="3" indent="-284400" eaLnBrk="1" hangingPunct="1">
              <a:spcBef>
                <a:spcPts val="500"/>
              </a:spcBef>
              <a:buFont typeface="Times New Roman" pitchFamily="18" charset="0"/>
              <a:buChar char="‒"/>
            </a:pPr>
            <a:endParaRPr kumimoji="0" lang="en-US" altLang="zh-CN" sz="1600" b="1" i="0" u="none" strike="noStrike" kern="0" cap="none" spc="0" normalizeH="0" baseline="0" noProof="0" dirty="0" smtClean="0">
              <a:ln>
                <a:noFill/>
              </a:ln>
              <a:solidFill>
                <a:srgbClr val="000000"/>
              </a:solidFill>
              <a:effectLst/>
              <a:uLnTx/>
              <a:uFillTx/>
              <a:latin typeface="+mn-lt"/>
              <a:ea typeface="宋体" charset="-122"/>
              <a:cs typeface="+mn-cs"/>
            </a:endParaRPr>
          </a:p>
          <a:p>
            <a:pPr marL="777600" lvl="3" indent="-284400" eaLnBrk="1" hangingPunct="1">
              <a:spcBef>
                <a:spcPts val="500"/>
              </a:spcBef>
              <a:buFont typeface="Times New Roman" pitchFamily="18" charset="0"/>
              <a:buChar char="‒"/>
            </a:pPr>
            <a:endParaRPr lang="en-US" altLang="zh-CN" sz="1600" b="1" kern="0" dirty="0" smtClean="0">
              <a:solidFill>
                <a:srgbClr val="000000"/>
              </a:solidFill>
              <a:latin typeface="+mn-lt"/>
              <a:ea typeface="宋体" charset="-122"/>
            </a:endParaRPr>
          </a:p>
        </p:txBody>
      </p:sp>
      <p:sp>
        <p:nvSpPr>
          <p:cNvPr id="17" name="矩形 16"/>
          <p:cNvSpPr/>
          <p:nvPr/>
        </p:nvSpPr>
        <p:spPr>
          <a:xfrm>
            <a:off x="3810000" y="2488049"/>
            <a:ext cx="5029200" cy="1169551"/>
          </a:xfrm>
          <a:prstGeom prst="rect">
            <a:avLst/>
          </a:prstGeom>
        </p:spPr>
        <p:txBody>
          <a:bodyPr wrap="square">
            <a:spAutoFit/>
          </a:bodyPr>
          <a:lstStyle/>
          <a:p>
            <a:pPr marL="777600" lvl="3" indent="-284400" eaLnBrk="1" hangingPunct="1">
              <a:spcBef>
                <a:spcPts val="500"/>
              </a:spcBef>
              <a:buFont typeface="Times New Roman" pitchFamily="18" charset="0"/>
              <a:buChar char="‒"/>
            </a:pPr>
            <a:r>
              <a:rPr lang="en-US" altLang="zh-CN" sz="1400" kern="0" dirty="0" smtClean="0">
                <a:solidFill>
                  <a:srgbClr val="000000"/>
                </a:solidFill>
                <a:ea typeface="宋体" charset="-122"/>
              </a:rPr>
              <a:t>Compared with </a:t>
            </a:r>
            <a:r>
              <a:rPr lang="en-US" altLang="zh-CN" sz="1400" b="1" kern="0" dirty="0" smtClean="0">
                <a:solidFill>
                  <a:srgbClr val="000000"/>
                </a:solidFill>
                <a:ea typeface="宋体" charset="-122"/>
              </a:rPr>
              <a:t>Option A &amp; C</a:t>
            </a:r>
            <a:r>
              <a:rPr lang="en-US" altLang="zh-CN" sz="1400" kern="0" dirty="0" smtClean="0">
                <a:solidFill>
                  <a:srgbClr val="000000"/>
                </a:solidFill>
                <a:ea typeface="宋体" charset="-122"/>
              </a:rPr>
              <a:t>,  reference source is first carried on fundamental frequency via common LO, and then carried to harmonical frequency. This procedure will reduce the feeder loss (since the feeder loss for the lower frequency signals is less);</a:t>
            </a:r>
          </a:p>
        </p:txBody>
      </p:sp>
      <p:cxnSp>
        <p:nvCxnSpPr>
          <p:cNvPr id="15" name="直接箭头连接符 14"/>
          <p:cNvCxnSpPr/>
          <p:nvPr/>
        </p:nvCxnSpPr>
        <p:spPr bwMode="auto">
          <a:xfrm>
            <a:off x="1371600" y="3886200"/>
            <a:ext cx="1111307" cy="304800"/>
          </a:xfrm>
          <a:prstGeom prst="straightConnector1">
            <a:avLst/>
          </a:prstGeom>
          <a:solidFill>
            <a:srgbClr val="00B8FF"/>
          </a:solidFill>
          <a:ln w="9525" cap="flat" cmpd="sng" algn="ctr">
            <a:solidFill>
              <a:srgbClr val="FF0000"/>
            </a:solidFill>
            <a:prstDash val="solid"/>
            <a:round/>
            <a:headEnd type="none" w="med" len="med"/>
            <a:tailEnd type="triangle" w="med" len="med"/>
          </a:ln>
          <a:effectLst/>
        </p:spPr>
      </p:cxnSp>
      <p:cxnSp>
        <p:nvCxnSpPr>
          <p:cNvPr id="16" name="直接箭头连接符 15"/>
          <p:cNvCxnSpPr/>
          <p:nvPr/>
        </p:nvCxnSpPr>
        <p:spPr bwMode="auto">
          <a:xfrm>
            <a:off x="1371600" y="3962400"/>
            <a:ext cx="1339907" cy="1174750"/>
          </a:xfrm>
          <a:prstGeom prst="straightConnector1">
            <a:avLst/>
          </a:prstGeom>
          <a:solidFill>
            <a:srgbClr val="00B8FF"/>
          </a:solidFill>
          <a:ln w="9525" cap="flat" cmpd="sng" algn="ctr">
            <a:solidFill>
              <a:srgbClr val="FF0000"/>
            </a:solidFill>
            <a:prstDash val="solid"/>
            <a:round/>
            <a:headEnd type="none" w="med" len="med"/>
            <a:tailEnd type="triangle" w="med" len="med"/>
          </a:ln>
          <a:effectLst/>
        </p:spPr>
      </p:cxnSp>
      <p:sp>
        <p:nvSpPr>
          <p:cNvPr id="18" name="TextBox 17"/>
          <p:cNvSpPr txBox="1"/>
          <p:nvPr/>
        </p:nvSpPr>
        <p:spPr>
          <a:xfrm>
            <a:off x="295275" y="3429000"/>
            <a:ext cx="1076325" cy="954107"/>
          </a:xfrm>
          <a:prstGeom prst="rect">
            <a:avLst/>
          </a:prstGeom>
          <a:noFill/>
        </p:spPr>
        <p:txBody>
          <a:bodyPr wrap="square" rtlCol="0">
            <a:spAutoFit/>
          </a:bodyPr>
          <a:lstStyle/>
          <a:p>
            <a:r>
              <a:rPr lang="en-US" altLang="zh-CN" sz="1400" dirty="0" smtClean="0">
                <a:solidFill>
                  <a:srgbClr val="FF0000"/>
                </a:solidFill>
              </a:rPr>
              <a:t>Lower fundamental frequency signal</a:t>
            </a:r>
          </a:p>
        </p:txBody>
      </p:sp>
      <p:pic>
        <p:nvPicPr>
          <p:cNvPr id="76803" name="Picture 3"/>
          <p:cNvPicPr>
            <a:picLocks noChangeAspect="1" noChangeArrowheads="1"/>
          </p:cNvPicPr>
          <p:nvPr/>
        </p:nvPicPr>
        <p:blipFill>
          <a:blip r:embed="rId5" cstate="print"/>
          <a:srcRect/>
          <a:stretch>
            <a:fillRect/>
          </a:stretch>
        </p:blipFill>
        <p:spPr bwMode="auto">
          <a:xfrm>
            <a:off x="4780470" y="3767508"/>
            <a:ext cx="3677730" cy="2652341"/>
          </a:xfrm>
          <a:prstGeom prst="rect">
            <a:avLst/>
          </a:prstGeom>
          <a:noFill/>
          <a:ln w="9525">
            <a:solidFill>
              <a:schemeClr val="bg2">
                <a:lumMod val="75000"/>
              </a:schemeClr>
            </a:solidFill>
            <a:miter lim="800000"/>
            <a:headEnd/>
            <a:tailEnd/>
          </a:ln>
        </p:spPr>
      </p:pic>
      <p:cxnSp>
        <p:nvCxnSpPr>
          <p:cNvPr id="14" name="直接连接符 13"/>
          <p:cNvCxnSpPr/>
          <p:nvPr/>
        </p:nvCxnSpPr>
        <p:spPr bwMode="auto">
          <a:xfrm flipV="1">
            <a:off x="7243480" y="4437525"/>
            <a:ext cx="0" cy="1676400"/>
          </a:xfrm>
          <a:prstGeom prst="line">
            <a:avLst/>
          </a:prstGeom>
          <a:solidFill>
            <a:srgbClr val="00B8FF"/>
          </a:solidFill>
          <a:ln w="38100" cap="flat" cmpd="sng" algn="ctr">
            <a:solidFill>
              <a:srgbClr val="FF0000"/>
            </a:solidFill>
            <a:prstDash val="solid"/>
            <a:round/>
            <a:headEnd type="none" w="med" len="med"/>
            <a:tailEnd type="none" w="med" len="med"/>
          </a:ln>
          <a:effectLst/>
        </p:spPr>
      </p:cxnSp>
      <p:sp>
        <p:nvSpPr>
          <p:cNvPr id="20" name="TextBox 19"/>
          <p:cNvSpPr txBox="1"/>
          <p:nvPr/>
        </p:nvSpPr>
        <p:spPr>
          <a:xfrm>
            <a:off x="7467600" y="4495800"/>
            <a:ext cx="1447799" cy="276999"/>
          </a:xfrm>
          <a:prstGeom prst="rect">
            <a:avLst/>
          </a:prstGeom>
          <a:noFill/>
        </p:spPr>
        <p:txBody>
          <a:bodyPr wrap="square" rtlCol="0">
            <a:spAutoFit/>
          </a:bodyPr>
          <a:lstStyle/>
          <a:p>
            <a:r>
              <a:rPr lang="en-US" altLang="zh-CN" sz="1200" dirty="0" smtClean="0">
                <a:solidFill>
                  <a:schemeClr val="tx1"/>
                </a:solidFill>
              </a:rPr>
              <a:t>1.4 dB/in. @60GHz</a:t>
            </a:r>
          </a:p>
        </p:txBody>
      </p:sp>
      <p:cxnSp>
        <p:nvCxnSpPr>
          <p:cNvPr id="21" name="直接箭头连接符 20"/>
          <p:cNvCxnSpPr/>
          <p:nvPr/>
        </p:nvCxnSpPr>
        <p:spPr bwMode="auto">
          <a:xfrm flipH="1">
            <a:off x="7239000" y="4724400"/>
            <a:ext cx="304800" cy="152400"/>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cxnSp>
        <p:nvCxnSpPr>
          <p:cNvPr id="23" name="直接箭头连接符 22"/>
          <p:cNvCxnSpPr/>
          <p:nvPr/>
        </p:nvCxnSpPr>
        <p:spPr bwMode="auto">
          <a:xfrm flipH="1">
            <a:off x="7239000" y="5334000"/>
            <a:ext cx="304800" cy="152400"/>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
        <p:nvSpPr>
          <p:cNvPr id="24" name="TextBox 23"/>
          <p:cNvSpPr txBox="1"/>
          <p:nvPr/>
        </p:nvSpPr>
        <p:spPr>
          <a:xfrm>
            <a:off x="7463120" y="5105400"/>
            <a:ext cx="1447799" cy="276999"/>
          </a:xfrm>
          <a:prstGeom prst="rect">
            <a:avLst/>
          </a:prstGeom>
          <a:noFill/>
        </p:spPr>
        <p:txBody>
          <a:bodyPr wrap="square" rtlCol="0">
            <a:spAutoFit/>
          </a:bodyPr>
          <a:lstStyle/>
          <a:p>
            <a:r>
              <a:rPr lang="en-US" altLang="zh-CN" sz="1200" dirty="0" smtClean="0">
                <a:solidFill>
                  <a:schemeClr val="tx1"/>
                </a:solidFill>
              </a:rPr>
              <a:t>2.2 dB/in. @60GHz</a:t>
            </a:r>
          </a:p>
        </p:txBody>
      </p:sp>
      <p:sp>
        <p:nvSpPr>
          <p:cNvPr id="19" name="TextBox 18"/>
          <p:cNvSpPr txBox="1"/>
          <p:nvPr/>
        </p:nvSpPr>
        <p:spPr>
          <a:xfrm>
            <a:off x="4800600" y="5486400"/>
            <a:ext cx="2286000" cy="523220"/>
          </a:xfrm>
          <a:prstGeom prst="rect">
            <a:avLst/>
          </a:prstGeom>
          <a:noFill/>
        </p:spPr>
        <p:txBody>
          <a:bodyPr wrap="square" rtlCol="0">
            <a:spAutoFit/>
          </a:bodyPr>
          <a:lstStyle/>
          <a:p>
            <a:r>
              <a:rPr lang="en-US" altLang="zh-CN" sz="1400" dirty="0" smtClean="0">
                <a:solidFill>
                  <a:schemeClr val="tx1"/>
                </a:solidFill>
              </a:rPr>
              <a:t>Measurements by Rogers Corp. [4]</a:t>
            </a:r>
          </a:p>
        </p:txBody>
      </p:sp>
      <p:sp>
        <p:nvSpPr>
          <p:cNvPr id="22" name="Date Placeholder 3"/>
          <p:cNvSpPr txBox="1">
            <a:spLocks/>
          </p:cNvSpPr>
          <p:nvPr/>
        </p:nvSpPr>
        <p:spPr bwMode="auto">
          <a:xfrm>
            <a:off x="685800" y="304800"/>
            <a:ext cx="230345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Mar. 2016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16249</TotalTime>
  <Words>1450</Words>
  <Application>Microsoft Office PowerPoint</Application>
  <PresentationFormat>On-screen Show (4:3)</PresentationFormat>
  <Paragraphs>299</Paragraphs>
  <Slides>15</Slides>
  <Notes>15</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15</vt:i4>
      </vt:variant>
    </vt:vector>
  </HeadingPairs>
  <TitlesOfParts>
    <vt:vector size="19" baseType="lpstr">
      <vt:lpstr>802-11-Submission</vt:lpstr>
      <vt:lpstr>Document</vt:lpstr>
      <vt:lpstr>Equation</vt:lpstr>
      <vt:lpstr>Visio</vt:lpstr>
      <vt:lpstr>Considerations on Phase Noise Model for 802.11ay </vt:lpstr>
      <vt:lpstr>Motivation</vt:lpstr>
      <vt:lpstr>Phase Noise and its Effects</vt:lpstr>
      <vt:lpstr>PLL Output Phase Noise Model</vt:lpstr>
      <vt:lpstr>802.11ad Phase Noise Model [1]</vt:lpstr>
      <vt:lpstr>New Requirements on PN model for 802.11ay</vt:lpstr>
      <vt:lpstr>Possible Multiple LOs Structures </vt:lpstr>
      <vt:lpstr>Partially Coherent Common LO Structure (1/2)</vt:lpstr>
      <vt:lpstr>Partially Coherent Common LO Structure (2/2)</vt:lpstr>
      <vt:lpstr>Proposed Phase Noise Model for 802.11ay</vt:lpstr>
      <vt:lpstr>How to Generate the Proposed Phase Noise for 802.11ay</vt:lpstr>
      <vt:lpstr>Summary</vt:lpstr>
      <vt:lpstr>Backup: the relationship between the proposed model and 11ad PN model</vt:lpstr>
      <vt:lpstr>Backup: how to generate phase noise for 802.11ad</vt:lpstr>
      <vt:lpstr>References</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Phase Noise Model for 802.11ay</dc:title>
  <dc:creator>Kun</dc:creator>
  <cp:lastModifiedBy>yx</cp:lastModifiedBy>
  <cp:revision>1131</cp:revision>
  <cp:lastPrinted>1601-01-01T00:00:00Z</cp:lastPrinted>
  <dcterms:created xsi:type="dcterms:W3CDTF">2015-05-05T17:39:16Z</dcterms:created>
  <dcterms:modified xsi:type="dcterms:W3CDTF">2016-03-15T03:18:01Z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_ms_pID_72543">
    <vt:lpwstr>(4)SgLwJpRjHIrqcd1AWEEdnNAtJH8BqE4PlV0Q4mf6XOk8h1GF4kutjQm3Fl3yFU+wTLvHm+5Z
eQnFPsnqQZXHweFBZ9qrYP251LfVtLoz11KxrPx1TMOtYMJ5/dmDJto8Oq6q3S/HlcoXY+Z6
uqUB0QDHZAPjia+v08EGEREfhta6x2pJrnSYUc3S/vOXoaNeSvQkRIpQncQnFhP7+l9eKXYA
J1tS5WI0nmUEuLLzox</vt:lpwstr>
  </property>
  <property fmtid="{D5CDD505-2E9C-101B-9397-08002B2CF9AE}" pid="3" name="_new_ms_pID_725431">
    <vt:lpwstr>G87TC8jDALWReyD1tdT429GVhV1LFMg3Fy/HA8yLEHvYbE7tYkYtEu
SPsz7ZN7avd/f50ivMk6kJUkw6WXt7DS5mLbpzau440rHgeNyLgm1vA4ls5FJLk/GgTmRCMG
D5P0YRfpXOlQPBpv5Bd+47Zf1wro8ukgDeJMSOMHO/EocAdRyp5ADFNlOz8oYyDqHl6S7G4F
dnSxBAgIQgFheqVyyGksExPxDC4z9dWvmq+r</vt:lpwstr>
  </property>
  <property fmtid="{D5CDD505-2E9C-101B-9397-08002B2CF9AE}" pid="4" name="_new_ms_pID_725432">
    <vt:lpwstr>silteDY07NhaVLPqlH4RSIazMXze2YzKjGHN
MN+ASWSkyGTsZ5sxxUmnuvNMICO95qSH9Qy3IjyCmb1Gm5qHEtsMsFk3YvG2gi11gdhvrJ64
NTLzpI3zaGyYnKvttsWn3cmjoD1X5+VBaHjLxVUOlolnxt7cMKgdMHhmgc6mesb9Jijr403B
w+CeMvfzGfmGSr3z/vljcQDqBF8Be67pbpoEWnbXyDWNiatrPufvqH</vt:lpwstr>
  </property>
  <property fmtid="{D5CDD505-2E9C-101B-9397-08002B2CF9AE}" pid="5" name="_new_ms_pID_725433">
    <vt:lpwstr>6wMqvDvUO9FrnGrq3N
1y0lGQ==</vt:lpwstr>
  </property>
  <property fmtid="{D5CDD505-2E9C-101B-9397-08002B2CF9AE}" pid="6" name="_2015_ms_pID_725343">
    <vt:lpwstr>(3)cicUPgatevCJ5oi1XbhUC8sVkeqPg87NeSZ6x+zjLnP4G/8Otc2OPzaFByWSWD0onfXsP6Gt
H3ubWSmchZVxY0DiyfxdTbW+pctXczDKVV6hSWvdZgZQsnQa+Uc4NFf0loTFCi8g+ftqJKhu
YstLWMPSHibeYvS33t2jU1R+VUfn20zK9LQvd+nXgNMJ2y75O+9YYqWxC/bVMn1jWqCNueiC
TTYo2oRzNAh88ySSKF</vt:lpwstr>
  </property>
  <property fmtid="{D5CDD505-2E9C-101B-9397-08002B2CF9AE}" pid="7" name="_2015_ms_pID_7253431">
    <vt:lpwstr>Seh254JLTkxEXU1MfnQwDQGJ3iWxUdmMfoSd7Yoz8zn5hdln0om8zV
8KKR92Kf0/Qy82letSlVDvsgyvNhcimML5Y7AbURzKA+mB0KVoesTtE4gbGMxDUjJgz/YW7L
nNvsF2sWiQUfLWhK0Ro6NKq+Tq04vpNSA6CXsedyK7pE+VtuoVtjZgq5N/c1JK0WLpU8dNwt
JeGsbbNsms9UIrK8gAIUMIcFQl1BX0pmNhDX</vt:lpwstr>
  </property>
  <property fmtid="{D5CDD505-2E9C-101B-9397-08002B2CF9AE}" pid="8" name="_2015_ms_pID_7253432">
    <vt:lpwstr>eM2B3k9ZshMnf2iaQ78Rrnja91mRJgSmNn/O
BAQiiogU</vt:lpwstr>
  </property>
  <property fmtid="{D5CDD505-2E9C-101B-9397-08002B2CF9AE}" pid="9" name="_readonly">
    <vt:lpwstr/>
  </property>
  <property fmtid="{D5CDD505-2E9C-101B-9397-08002B2CF9AE}" pid="10" name="_change">
    <vt:lpwstr/>
  </property>
  <property fmtid="{D5CDD505-2E9C-101B-9397-08002B2CF9AE}" pid="11" name="_full-control">
    <vt:lpwstr/>
  </property>
  <property fmtid="{D5CDD505-2E9C-101B-9397-08002B2CF9AE}" pid="12" name="sflag">
    <vt:lpwstr>1457938384</vt:lpwstr>
  </property>
</Properties>
</file>