
<file path=[Content_Types].xml><?xml version="1.0" encoding="utf-8"?>
<Types xmlns="http://schemas.openxmlformats.org/package/2006/content-types">
  <Default Extension="vsd" ContentType="application/vnd.visio"/>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269" r:id="rId2"/>
    <p:sldId id="257" r:id="rId3"/>
    <p:sldId id="275" r:id="rId4"/>
    <p:sldId id="276" r:id="rId5"/>
    <p:sldId id="302" r:id="rId6"/>
    <p:sldId id="303" r:id="rId7"/>
    <p:sldId id="277" r:id="rId8"/>
    <p:sldId id="300" r:id="rId9"/>
    <p:sldId id="301" r:id="rId10"/>
    <p:sldId id="298" r:id="rId11"/>
    <p:sldId id="297" r:id="rId12"/>
    <p:sldId id="299" r:id="rId13"/>
    <p:sldId id="278" r:id="rId14"/>
    <p:sldId id="279" r:id="rId15"/>
    <p:sldId id="293" r:id="rId16"/>
    <p:sldId id="280" r:id="rId17"/>
    <p:sldId id="281" r:id="rId18"/>
    <p:sldId id="282" r:id="rId19"/>
    <p:sldId id="283" r:id="rId20"/>
    <p:sldId id="284" r:id="rId21"/>
    <p:sldId id="285" r:id="rId22"/>
    <p:sldId id="286" r:id="rId23"/>
    <p:sldId id="287" r:id="rId24"/>
    <p:sldId id="296" r:id="rId25"/>
    <p:sldId id="289" r:id="rId26"/>
    <p:sldId id="304" r:id="rId27"/>
    <p:sldId id="305" r:id="rId28"/>
    <p:sldId id="290" r:id="rId29"/>
    <p:sldId id="291" r:id="rId30"/>
    <p:sldId id="292" r:id="rId31"/>
    <p:sldId id="306" r:id="rId32"/>
    <p:sldId id="270" r:id="rId3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p:cViewPr varScale="1">
        <p:scale>
          <a:sx n="86" d="100"/>
          <a:sy n="86" d="100"/>
        </p:scale>
        <p:origin x="1330" y="58"/>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e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altLang="en-US" smtClean="0"/>
              <a:t>doc.: IEEE 802.11-15/0388r0</a:t>
            </a:r>
            <a:endParaRPr lang="en-US" alt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ru-RU" altLang="en-US" smtClean="0"/>
              <a:t>March 2016</a:t>
            </a:r>
            <a:endParaRPr lang="en-US" alt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altLang="en-US" smtClean="0"/>
              <a:t>Intel Corporation</a:t>
            </a:r>
            <a:endParaRPr lang="en-US" alt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defTabSz="933450">
              <a:defRPr smtClean="0"/>
            </a:lvl1pPr>
          </a:lstStyle>
          <a:p>
            <a:pPr>
              <a:defRPr/>
            </a:pPr>
            <a:r>
              <a:rPr lang="en-US" altLang="en-US"/>
              <a:t>Page </a:t>
            </a:r>
            <a:fld id="{308D0DB5-E65D-4027-A3D6-A770114E773D}" type="slidenum">
              <a:rPr lang="en-US" altLang="en-US"/>
              <a:pPr>
                <a:defRPr/>
              </a:pPr>
              <a:t>‹#›</a:t>
            </a:fld>
            <a:endParaRPr lang="en-US" altLang="en-US"/>
          </a:p>
        </p:txBody>
      </p:sp>
      <p:sp>
        <p:nvSpPr>
          <p:cNvPr id="1639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1639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5400436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altLang="en-US" smtClean="0"/>
              <a:t>doc.: IEEE 802.11-15/0388r0</a:t>
            </a:r>
            <a:endParaRPr lang="en-US" alt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ru-RU" altLang="en-US" smtClean="0"/>
              <a:t>March 2016</a:t>
            </a:r>
            <a:endParaRPr lang="en-US" altLang="en-US"/>
          </a:p>
        </p:txBody>
      </p:sp>
      <p:sp>
        <p:nvSpPr>
          <p:cNvPr id="1126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smtClean="0"/>
              <a:t>Intel Corporation</a:t>
            </a:r>
            <a:endParaRPr lang="en-US" alt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altLang="en-US"/>
              <a:t>Page </a:t>
            </a:r>
            <a:fld id="{5141B13C-4ED3-422C-AA6B-C10F79265DEC}" type="slidenum">
              <a:rPr lang="en-US" altLang="en-US"/>
              <a:pPr>
                <a:defRPr/>
              </a:pPr>
              <a:t>‹#›</a:t>
            </a:fld>
            <a:endParaRPr lang="en-US" altLang="en-US"/>
          </a:p>
        </p:txBody>
      </p:sp>
      <p:sp>
        <p:nvSpPr>
          <p:cNvPr id="11272"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127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5176458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ru-RU" altLang="en-US" sz="1400" smtClean="0"/>
              <a:t>March 2016</a:t>
            </a:r>
            <a:endParaRPr lang="en-US" altLang="en-US" sz="1400"/>
          </a:p>
        </p:txBody>
      </p:sp>
      <p:sp>
        <p:nvSpPr>
          <p:cNvPr id="12292"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ltLang="en-US" smtClean="0"/>
              <a:t>Intel Corporation</a:t>
            </a:r>
            <a:endParaRPr lang="en-US" altLang="en-US"/>
          </a:p>
        </p:txBody>
      </p:sp>
      <p:sp>
        <p:nvSpPr>
          <p:cNvPr id="12293"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ltLang="en-US"/>
              <a:t>Page </a:t>
            </a:r>
            <a:fld id="{07FC9C9D-9E8C-45A0-A936-072F1228F988}" type="slidenum">
              <a:rPr lang="en-US" altLang="en-US"/>
              <a:pPr/>
              <a:t>1</a:t>
            </a:fld>
            <a:endParaRPr lang="en-US" altLang="en-US"/>
          </a:p>
        </p:txBody>
      </p:sp>
      <p:sp>
        <p:nvSpPr>
          <p:cNvPr id="12294" name="Rectangle 2"/>
          <p:cNvSpPr>
            <a:spLocks noGrp="1" noRot="1" noChangeAspect="1" noChangeArrowheads="1" noTextEdit="1"/>
          </p:cNvSpPr>
          <p:nvPr>
            <p:ph type="sldImg"/>
          </p:nvPr>
        </p:nvSpPr>
        <p:spPr>
          <a:xfrm>
            <a:off x="1154113" y="701675"/>
            <a:ext cx="4625975" cy="3468688"/>
          </a:xfrm>
          <a:ln/>
        </p:spPr>
      </p:sp>
      <p:sp>
        <p:nvSpPr>
          <p:cNvPr id="12295" name="Rectangle 3"/>
          <p:cNvSpPr>
            <a:spLocks noGrp="1" noChangeArrowheads="1"/>
          </p:cNvSpPr>
          <p:nvPr>
            <p:ph type="body" idx="1"/>
          </p:nvPr>
        </p:nvSpPr>
        <p:spPr>
          <a:noFill/>
        </p:spPr>
        <p:txBody>
          <a:bodyPr/>
          <a:lstStyle/>
          <a:p>
            <a:endParaRPr lang="en-US" altLang="en-US" dirty="0" smtClean="0"/>
          </a:p>
        </p:txBody>
      </p:sp>
      <p:sp>
        <p:nvSpPr>
          <p:cNvPr id="2" name="Header Placeholder 1"/>
          <p:cNvSpPr>
            <a:spLocks noGrp="1"/>
          </p:cNvSpPr>
          <p:nvPr>
            <p:ph type="hdr" sz="quarter" idx="10"/>
          </p:nvPr>
        </p:nvSpPr>
        <p:spPr/>
        <p:txBody>
          <a:bodyPr/>
          <a:lstStyle/>
          <a:p>
            <a:pPr>
              <a:defRPr/>
            </a:pPr>
            <a:r>
              <a:rPr lang="en-US" altLang="en-US" smtClean="0"/>
              <a:t>doc.: IEEE 802.11-15/0388r0</a:t>
            </a:r>
            <a:endParaRPr lang="en-US" altLang="en-US"/>
          </a:p>
        </p:txBody>
      </p:sp>
    </p:spTree>
    <p:extLst>
      <p:ext uri="{BB962C8B-B14F-4D97-AF65-F5344CB8AC3E}">
        <p14:creationId xmlns:p14="http://schemas.microsoft.com/office/powerpoint/2010/main" val="3707976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ru-RU" altLang="en-US" sz="1400" smtClean="0"/>
              <a:t>March 2016</a:t>
            </a:r>
            <a:endParaRPr lang="en-US" altLang="en-US" sz="1400"/>
          </a:p>
        </p:txBody>
      </p:sp>
      <p:sp>
        <p:nvSpPr>
          <p:cNvPr id="1331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ltLang="en-US" smtClean="0"/>
              <a:t>Intel Corporation</a:t>
            </a:r>
            <a:endParaRPr lang="en-US" altLang="en-US"/>
          </a:p>
        </p:txBody>
      </p:sp>
      <p:sp>
        <p:nvSpPr>
          <p:cNvPr id="1331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ltLang="en-US"/>
              <a:t>Page </a:t>
            </a:r>
            <a:fld id="{74E849FB-5C5E-4FE0-8B80-56EA7C7FB443}" type="slidenum">
              <a:rPr lang="en-US" altLang="en-US"/>
              <a:pPr/>
              <a:t>2</a:t>
            </a:fld>
            <a:endParaRPr lang="en-US" altLang="en-US"/>
          </a:p>
        </p:txBody>
      </p:sp>
      <p:sp>
        <p:nvSpPr>
          <p:cNvPr id="13318" name="Rectangle 2"/>
          <p:cNvSpPr>
            <a:spLocks noGrp="1" noRot="1" noChangeAspect="1" noChangeArrowheads="1" noTextEdit="1"/>
          </p:cNvSpPr>
          <p:nvPr>
            <p:ph type="sldImg"/>
          </p:nvPr>
        </p:nvSpPr>
        <p:spPr>
          <a:xfrm>
            <a:off x="1154113" y="701675"/>
            <a:ext cx="4625975" cy="3468688"/>
          </a:xfrm>
          <a:ln cap="flat"/>
        </p:spPr>
      </p:sp>
      <p:sp>
        <p:nvSpPr>
          <p:cNvPr id="13319" name="Rectangle 3"/>
          <p:cNvSpPr>
            <a:spLocks noGrp="1" noChangeArrowheads="1"/>
          </p:cNvSpPr>
          <p:nvPr>
            <p:ph type="body" idx="1"/>
          </p:nvPr>
        </p:nvSpPr>
        <p:spPr>
          <a:noFill/>
        </p:spPr>
        <p:txBody>
          <a:bodyPr lIns="95250" rIns="95250"/>
          <a:lstStyle/>
          <a:p>
            <a:endParaRPr lang="en-US" altLang="en-US" smtClean="0"/>
          </a:p>
        </p:txBody>
      </p:sp>
      <p:sp>
        <p:nvSpPr>
          <p:cNvPr id="2" name="Header Placeholder 1"/>
          <p:cNvSpPr>
            <a:spLocks noGrp="1"/>
          </p:cNvSpPr>
          <p:nvPr>
            <p:ph type="hdr" sz="quarter" idx="10"/>
          </p:nvPr>
        </p:nvSpPr>
        <p:spPr/>
        <p:txBody>
          <a:bodyPr/>
          <a:lstStyle/>
          <a:p>
            <a:pPr>
              <a:defRPr/>
            </a:pPr>
            <a:r>
              <a:rPr lang="en-US" altLang="en-US" smtClean="0"/>
              <a:t>doc.: IEEE 802.11-15/0388r0</a:t>
            </a:r>
            <a:endParaRPr lang="en-US" altLang="en-US"/>
          </a:p>
        </p:txBody>
      </p:sp>
    </p:spTree>
    <p:extLst>
      <p:ext uri="{BB962C8B-B14F-4D97-AF65-F5344CB8AC3E}">
        <p14:creationId xmlns:p14="http://schemas.microsoft.com/office/powerpoint/2010/main" val="360057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ru-RU" altLang="en-US" smtClean="0"/>
              <a:t>March 2016</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Intel Corporation</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5D672648-7DCA-4661-B892-3BDB8380A188}" type="slidenum">
              <a:rPr lang="en-US" altLang="en-US"/>
              <a:pPr>
                <a:defRPr/>
              </a:pPr>
              <a:t>‹#›</a:t>
            </a:fld>
            <a:endParaRPr lang="en-US" altLang="en-US"/>
          </a:p>
        </p:txBody>
      </p:sp>
    </p:spTree>
    <p:extLst>
      <p:ext uri="{BB962C8B-B14F-4D97-AF65-F5344CB8AC3E}">
        <p14:creationId xmlns:p14="http://schemas.microsoft.com/office/powerpoint/2010/main" val="19010338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ru-RU" altLang="en-US" smtClean="0"/>
              <a:t>March 2016</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Intel Corporation</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DEA09825-A2EA-4142-A0E2-E50DC4D3D576}" type="slidenum">
              <a:rPr lang="en-US" altLang="en-US"/>
              <a:pPr>
                <a:defRPr/>
              </a:pPr>
              <a:t>‹#›</a:t>
            </a:fld>
            <a:endParaRPr lang="en-US" altLang="en-US"/>
          </a:p>
        </p:txBody>
      </p:sp>
    </p:spTree>
    <p:extLst>
      <p:ext uri="{BB962C8B-B14F-4D97-AF65-F5344CB8AC3E}">
        <p14:creationId xmlns:p14="http://schemas.microsoft.com/office/powerpoint/2010/main" val="19552863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ru-RU" altLang="en-US" smtClean="0"/>
              <a:t>March 2016</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Intel Corporation</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B24DC951-9CD8-4722-8C76-3302E1A2B8B9}" type="slidenum">
              <a:rPr lang="en-US" altLang="en-US"/>
              <a:pPr>
                <a:defRPr/>
              </a:pPr>
              <a:t>‹#›</a:t>
            </a:fld>
            <a:endParaRPr lang="en-US" altLang="en-US"/>
          </a:p>
        </p:txBody>
      </p:sp>
    </p:spTree>
    <p:extLst>
      <p:ext uri="{BB962C8B-B14F-4D97-AF65-F5344CB8AC3E}">
        <p14:creationId xmlns:p14="http://schemas.microsoft.com/office/powerpoint/2010/main" val="18774938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ru-RU" altLang="en-US" smtClean="0"/>
              <a:t>March 2016</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Intel Corporation</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0391809B-2015-42AC-9A4A-427CE29EAC4D}" type="slidenum">
              <a:rPr lang="en-US" altLang="en-US"/>
              <a:pPr>
                <a:defRPr/>
              </a:pPr>
              <a:t>‹#›</a:t>
            </a:fld>
            <a:endParaRPr lang="en-US" altLang="en-US"/>
          </a:p>
        </p:txBody>
      </p:sp>
    </p:spTree>
    <p:extLst>
      <p:ext uri="{BB962C8B-B14F-4D97-AF65-F5344CB8AC3E}">
        <p14:creationId xmlns:p14="http://schemas.microsoft.com/office/powerpoint/2010/main" val="29257105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ru-RU" altLang="en-US" smtClean="0"/>
              <a:t>March 2016</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Intel Corporation</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10F6E6CE-8ABD-4955-BA38-BB3D0CE062DF}" type="slidenum">
              <a:rPr lang="en-US" altLang="en-US"/>
              <a:pPr>
                <a:defRPr/>
              </a:pPr>
              <a:t>‹#›</a:t>
            </a:fld>
            <a:endParaRPr lang="en-US" altLang="en-US"/>
          </a:p>
        </p:txBody>
      </p:sp>
    </p:spTree>
    <p:extLst>
      <p:ext uri="{BB962C8B-B14F-4D97-AF65-F5344CB8AC3E}">
        <p14:creationId xmlns:p14="http://schemas.microsoft.com/office/powerpoint/2010/main" val="626612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ru-RU" altLang="en-US" smtClean="0"/>
              <a:t>March 2016</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Intel Corporation</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D35713F2-5C51-482B-BB1A-40C072D1C4D2}" type="slidenum">
              <a:rPr lang="en-US" altLang="en-US"/>
              <a:pPr>
                <a:defRPr/>
              </a:pPr>
              <a:t>‹#›</a:t>
            </a:fld>
            <a:endParaRPr lang="en-US" altLang="en-US"/>
          </a:p>
        </p:txBody>
      </p:sp>
    </p:spTree>
    <p:extLst>
      <p:ext uri="{BB962C8B-B14F-4D97-AF65-F5344CB8AC3E}">
        <p14:creationId xmlns:p14="http://schemas.microsoft.com/office/powerpoint/2010/main" val="32859524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ru-RU" altLang="en-US" smtClean="0"/>
              <a:t>March 2016</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smtClean="0"/>
              <a:t>Intel Corporation</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8EC0A8DC-FA10-4FB7-971C-0E8C528A3795}" type="slidenum">
              <a:rPr lang="en-US" altLang="en-US"/>
              <a:pPr>
                <a:defRPr/>
              </a:pPr>
              <a:t>‹#›</a:t>
            </a:fld>
            <a:endParaRPr lang="en-US" altLang="en-US"/>
          </a:p>
        </p:txBody>
      </p:sp>
    </p:spTree>
    <p:extLst>
      <p:ext uri="{BB962C8B-B14F-4D97-AF65-F5344CB8AC3E}">
        <p14:creationId xmlns:p14="http://schemas.microsoft.com/office/powerpoint/2010/main" val="34576150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ru-RU" altLang="en-US" smtClean="0"/>
              <a:t>March 2016</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Intel Corporation</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D42DAC82-9FFB-41F8-B85F-AE56342600F6}" type="slidenum">
              <a:rPr lang="en-US" altLang="en-US"/>
              <a:pPr>
                <a:defRPr/>
              </a:pPr>
              <a:t>‹#›</a:t>
            </a:fld>
            <a:endParaRPr lang="en-US" altLang="en-US"/>
          </a:p>
        </p:txBody>
      </p:sp>
    </p:spTree>
    <p:extLst>
      <p:ext uri="{BB962C8B-B14F-4D97-AF65-F5344CB8AC3E}">
        <p14:creationId xmlns:p14="http://schemas.microsoft.com/office/powerpoint/2010/main" val="11701046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ru-RU" altLang="en-US" smtClean="0"/>
              <a:t>March 2016</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smtClean="0"/>
              <a:t>Intel Corporation</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CC207694-CE22-4B71-AB21-68A1BA6616AD}" type="slidenum">
              <a:rPr lang="en-US" altLang="en-US"/>
              <a:pPr>
                <a:defRPr/>
              </a:pPr>
              <a:t>‹#›</a:t>
            </a:fld>
            <a:endParaRPr lang="en-US" altLang="en-US"/>
          </a:p>
        </p:txBody>
      </p:sp>
    </p:spTree>
    <p:extLst>
      <p:ext uri="{BB962C8B-B14F-4D97-AF65-F5344CB8AC3E}">
        <p14:creationId xmlns:p14="http://schemas.microsoft.com/office/powerpoint/2010/main" val="24985899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ru-RU" altLang="en-US" smtClean="0"/>
              <a:t>March 2016</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Intel Corporation</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97287725-04B1-4114-BE7C-1DB7341F149F}" type="slidenum">
              <a:rPr lang="en-US" altLang="en-US"/>
              <a:pPr>
                <a:defRPr/>
              </a:pPr>
              <a:t>‹#›</a:t>
            </a:fld>
            <a:endParaRPr lang="en-US" altLang="en-US"/>
          </a:p>
        </p:txBody>
      </p:sp>
    </p:spTree>
    <p:extLst>
      <p:ext uri="{BB962C8B-B14F-4D97-AF65-F5344CB8AC3E}">
        <p14:creationId xmlns:p14="http://schemas.microsoft.com/office/powerpoint/2010/main" val="9036224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ru-RU" altLang="en-US" smtClean="0"/>
              <a:t>March 2016</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Intel Corporation</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79514AE6-3789-4BAA-855F-F1D0C197B3ED}" type="slidenum">
              <a:rPr lang="en-US" altLang="en-US"/>
              <a:pPr>
                <a:defRPr/>
              </a:pPr>
              <a:t>‹#›</a:t>
            </a:fld>
            <a:endParaRPr lang="en-US" altLang="en-US"/>
          </a:p>
        </p:txBody>
      </p:sp>
    </p:spTree>
    <p:extLst>
      <p:ext uri="{BB962C8B-B14F-4D97-AF65-F5344CB8AC3E}">
        <p14:creationId xmlns:p14="http://schemas.microsoft.com/office/powerpoint/2010/main" val="19854454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96913" y="332601"/>
            <a:ext cx="122469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defRPr sz="1800" b="1" smtClean="0"/>
            </a:lvl1pPr>
          </a:lstStyle>
          <a:p>
            <a:pPr>
              <a:defRPr/>
            </a:pPr>
            <a:r>
              <a:rPr lang="ru-RU" altLang="en-US" smtClean="0"/>
              <a:t>March 2016</a:t>
            </a:r>
            <a:endParaRPr lang="en-US" altLang="en-US"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mtClean="0"/>
            </a:lvl1pPr>
          </a:lstStyle>
          <a:p>
            <a:pPr>
              <a:defRPr/>
            </a:pPr>
            <a:r>
              <a:rPr lang="en-US" altLang="en-US" smtClean="0"/>
              <a:t>Intel Corporation</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16CD3B3E-E816-4245-A507-039527FD6128}" type="slidenum">
              <a:rPr lang="en-US" altLang="en-US"/>
              <a:pPr>
                <a:defRPr/>
              </a:pPr>
              <a:t>‹#›</a:t>
            </a:fld>
            <a:endParaRPr lang="en-US" altLang="en-US"/>
          </a:p>
        </p:txBody>
      </p:sp>
      <p:sp>
        <p:nvSpPr>
          <p:cNvPr id="1031" name="Rectangle 7"/>
          <p:cNvSpPr>
            <a:spLocks noChangeArrowheads="1"/>
          </p:cNvSpPr>
          <p:nvPr/>
        </p:nvSpPr>
        <p:spPr bwMode="auto">
          <a:xfrm>
            <a:off x="5162485" y="332601"/>
            <a:ext cx="32830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defRPr sz="2400">
                <a:solidFill>
                  <a:schemeClr val="tx1"/>
                </a:solidFill>
                <a:latin typeface="Times New Roman" pitchFamily="18" charset="0"/>
              </a:defRPr>
            </a:lvl1pPr>
            <a:lvl2pPr marL="114300">
              <a:defRPr sz="2400">
                <a:solidFill>
                  <a:schemeClr val="tx1"/>
                </a:solidFill>
                <a:latin typeface="Times New Roman" pitchFamily="18" charset="0"/>
              </a:defRPr>
            </a:lvl2pPr>
            <a:lvl3pPr marL="228600">
              <a:defRPr sz="2400">
                <a:solidFill>
                  <a:schemeClr val="tx1"/>
                </a:solidFill>
                <a:latin typeface="Times New Roman" pitchFamily="18" charset="0"/>
              </a:defRPr>
            </a:lvl3pPr>
            <a:lvl4pPr marL="342900">
              <a:defRPr sz="2400">
                <a:solidFill>
                  <a:schemeClr val="tx1"/>
                </a:solidFill>
                <a:latin typeface="Times New Roman" pitchFamily="18" charset="0"/>
              </a:defRPr>
            </a:lvl4pPr>
            <a:lvl5pPr marL="457200">
              <a:defRPr sz="2400">
                <a:solidFill>
                  <a:schemeClr val="tx1"/>
                </a:solidFill>
                <a:latin typeface="Times New Roman" pitchFamily="18" charset="0"/>
              </a:defRPr>
            </a:lvl5pPr>
            <a:lvl6pPr marL="914400" eaLnBrk="0" fontAlgn="base" hangingPunct="0">
              <a:spcBef>
                <a:spcPct val="0"/>
              </a:spcBef>
              <a:spcAft>
                <a:spcPct val="0"/>
              </a:spcAft>
              <a:defRPr sz="2400">
                <a:solidFill>
                  <a:schemeClr val="tx1"/>
                </a:solidFill>
                <a:latin typeface="Times New Roman" pitchFamily="18" charset="0"/>
              </a:defRPr>
            </a:lvl6pPr>
            <a:lvl7pPr marL="1371600" eaLnBrk="0" fontAlgn="base" hangingPunct="0">
              <a:spcBef>
                <a:spcPct val="0"/>
              </a:spcBef>
              <a:spcAft>
                <a:spcPct val="0"/>
              </a:spcAft>
              <a:defRPr sz="2400">
                <a:solidFill>
                  <a:schemeClr val="tx1"/>
                </a:solidFill>
                <a:latin typeface="Times New Roman" pitchFamily="18" charset="0"/>
              </a:defRPr>
            </a:lvl7pPr>
            <a:lvl8pPr marL="1828800" eaLnBrk="0" fontAlgn="base" hangingPunct="0">
              <a:spcBef>
                <a:spcPct val="0"/>
              </a:spcBef>
              <a:spcAft>
                <a:spcPct val="0"/>
              </a:spcAft>
              <a:defRPr sz="2400">
                <a:solidFill>
                  <a:schemeClr val="tx1"/>
                </a:solidFill>
                <a:latin typeface="Times New Roman" pitchFamily="18" charset="0"/>
              </a:defRPr>
            </a:lvl8pPr>
            <a:lvl9pPr marL="2286000" eaLnBrk="0" fontAlgn="base" hangingPunct="0">
              <a:spcBef>
                <a:spcPct val="0"/>
              </a:spcBef>
              <a:spcAft>
                <a:spcPct val="0"/>
              </a:spcAft>
              <a:defRPr sz="2400">
                <a:solidFill>
                  <a:schemeClr val="tx1"/>
                </a:solidFill>
                <a:latin typeface="Times New Roman" pitchFamily="18" charset="0"/>
              </a:defRPr>
            </a:lvl9pPr>
          </a:lstStyle>
          <a:p>
            <a:pPr lvl="4" algn="r">
              <a:defRPr/>
            </a:pPr>
            <a:r>
              <a:rPr lang="en-US" altLang="en-US" sz="1800" b="1" dirty="0" smtClean="0"/>
              <a:t>doc.: IEEE 802.11-16/0388r0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5.bin"/><Relationship Id="rId3" Type="http://schemas.openxmlformats.org/officeDocument/2006/relationships/oleObject" Target="../embeddings/Microsoft_Visio_2003-2010_Drawing2.vsd"/><Relationship Id="rId7" Type="http://schemas.openxmlformats.org/officeDocument/2006/relationships/oleObject" Target="../embeddings/oleObject2.bin"/><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4.wmf"/><Relationship Id="rId4" Type="http://schemas.openxmlformats.org/officeDocument/2006/relationships/image" Target="../media/image11.emf"/><Relationship Id="rId9" Type="http://schemas.openxmlformats.org/officeDocument/2006/relationships/oleObject" Target="../embeddings/oleObject3.bin"/><Relationship Id="rId14" Type="http://schemas.openxmlformats.org/officeDocument/2006/relationships/image" Target="../media/image1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ru-RU" altLang="en-US" sz="1800" smtClean="0"/>
              <a:t>March 2016</a:t>
            </a:r>
            <a:endParaRPr lang="en-US" altLang="en-US" sz="1800" dirty="0"/>
          </a:p>
        </p:txBody>
      </p:sp>
      <p:sp>
        <p:nvSpPr>
          <p:cNvPr id="205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Intel Corporation</a:t>
            </a:r>
            <a:endParaRPr lang="en-US" altLang="en-US"/>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F53C4008-337E-4BDF-8FF3-BA2CFCA543C3}" type="slidenum">
              <a:rPr lang="en-US" altLang="en-US"/>
              <a:pPr/>
              <a:t>1</a:t>
            </a:fld>
            <a:endParaRPr lang="en-US" altLang="en-US"/>
          </a:p>
        </p:txBody>
      </p:sp>
      <p:sp>
        <p:nvSpPr>
          <p:cNvPr id="2053" name="Rectangle 2"/>
          <p:cNvSpPr>
            <a:spLocks noGrp="1" noChangeArrowheads="1"/>
          </p:cNvSpPr>
          <p:nvPr>
            <p:ph type="title"/>
          </p:nvPr>
        </p:nvSpPr>
        <p:spPr>
          <a:xfrm>
            <a:off x="685800" y="1210072"/>
            <a:ext cx="7772400" cy="1066800"/>
          </a:xfrm>
          <a:noFill/>
        </p:spPr>
        <p:txBody>
          <a:bodyPr/>
          <a:lstStyle/>
          <a:p>
            <a:r>
              <a:rPr lang="en-US" sz="2800" dirty="0"/>
              <a:t>Performance Analysis of </a:t>
            </a:r>
            <a:r>
              <a:rPr lang="en-US" sz="2800" dirty="0" smtClean="0"/>
              <a:t>Open Loop SU-MIMO Receivers for </a:t>
            </a:r>
            <a:r>
              <a:rPr lang="en-US" sz="2800" dirty="0"/>
              <a:t>IEEE 802.11ay</a:t>
            </a:r>
            <a:endParaRPr lang="en-US" altLang="en-US" sz="2800" dirty="0"/>
          </a:p>
        </p:txBody>
      </p:sp>
      <p:sp>
        <p:nvSpPr>
          <p:cNvPr id="2054" name="Rectangle 6"/>
          <p:cNvSpPr>
            <a:spLocks noGrp="1" noChangeArrowheads="1"/>
          </p:cNvSpPr>
          <p:nvPr>
            <p:ph type="body" idx="1"/>
          </p:nvPr>
        </p:nvSpPr>
        <p:spPr>
          <a:xfrm>
            <a:off x="685800" y="2838921"/>
            <a:ext cx="7772400" cy="381000"/>
          </a:xfrm>
          <a:noFill/>
        </p:spPr>
        <p:txBody>
          <a:bodyPr/>
          <a:lstStyle/>
          <a:p>
            <a:pPr algn="ctr">
              <a:buFontTx/>
              <a:buNone/>
            </a:pPr>
            <a:r>
              <a:rPr lang="en-US" altLang="en-US" sz="2000" dirty="0" smtClean="0"/>
              <a:t>Date:</a:t>
            </a:r>
            <a:r>
              <a:rPr lang="en-US" altLang="en-US" sz="2000" b="0" dirty="0" smtClean="0"/>
              <a:t> 2016-14-03</a:t>
            </a:r>
          </a:p>
        </p:txBody>
      </p:sp>
      <p:sp>
        <p:nvSpPr>
          <p:cNvPr id="9" name="Rectangle 12"/>
          <p:cNvSpPr>
            <a:spLocks noChangeArrowheads="1"/>
          </p:cNvSpPr>
          <p:nvPr/>
        </p:nvSpPr>
        <p:spPr bwMode="auto">
          <a:xfrm>
            <a:off x="533400" y="32130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085850" indent="-228600">
              <a:spcBef>
                <a:spcPct val="20000"/>
              </a:spcBef>
              <a:buChar char="•"/>
              <a:defRPr>
                <a:solidFill>
                  <a:schemeClr val="tx1"/>
                </a:solidFill>
                <a:latin typeface="Times New Roman" pitchFamily="18" charset="0"/>
              </a:defRPr>
            </a:lvl3pPr>
            <a:lvl4pPr marL="1428750" indent="-228600">
              <a:spcBef>
                <a:spcPct val="20000"/>
              </a:spcBef>
              <a:buChar char="–"/>
              <a:defRPr sz="1600">
                <a:solidFill>
                  <a:schemeClr val="tx1"/>
                </a:solidFill>
                <a:latin typeface="Times New Roman" pitchFamily="18" charset="0"/>
              </a:defRPr>
            </a:lvl4pPr>
            <a:lvl5pPr marL="1771650" indent="-228600">
              <a:spcBef>
                <a:spcPct val="20000"/>
              </a:spcBef>
              <a:buChar char="•"/>
              <a:defRPr sz="1600">
                <a:solidFill>
                  <a:schemeClr val="tx1"/>
                </a:solidFill>
                <a:latin typeface="Times New Roman" pitchFamily="18" charset="0"/>
              </a:defRPr>
            </a:lvl5pPr>
            <a:lvl6pPr marL="2228850" indent="-228600" eaLnBrk="0" fontAlgn="base" hangingPunct="0">
              <a:spcBef>
                <a:spcPct val="20000"/>
              </a:spcBef>
              <a:spcAft>
                <a:spcPct val="0"/>
              </a:spcAft>
              <a:buChar char="•"/>
              <a:defRPr sz="1600">
                <a:solidFill>
                  <a:schemeClr val="tx1"/>
                </a:solidFill>
                <a:latin typeface="Times New Roman" pitchFamily="18" charset="0"/>
              </a:defRPr>
            </a:lvl6pPr>
            <a:lvl7pPr marL="2686050" indent="-228600" eaLnBrk="0" fontAlgn="base" hangingPunct="0">
              <a:spcBef>
                <a:spcPct val="20000"/>
              </a:spcBef>
              <a:spcAft>
                <a:spcPct val="0"/>
              </a:spcAft>
              <a:buChar char="•"/>
              <a:defRPr sz="1600">
                <a:solidFill>
                  <a:schemeClr val="tx1"/>
                </a:solidFill>
                <a:latin typeface="Times New Roman" pitchFamily="18" charset="0"/>
              </a:defRPr>
            </a:lvl7pPr>
            <a:lvl8pPr marL="3143250" indent="-228600" eaLnBrk="0" fontAlgn="base" hangingPunct="0">
              <a:spcBef>
                <a:spcPct val="20000"/>
              </a:spcBef>
              <a:spcAft>
                <a:spcPct val="0"/>
              </a:spcAft>
              <a:buChar char="•"/>
              <a:defRPr sz="1600">
                <a:solidFill>
                  <a:schemeClr val="tx1"/>
                </a:solidFill>
                <a:latin typeface="Times New Roman" pitchFamily="18" charset="0"/>
              </a:defRPr>
            </a:lvl8pPr>
            <a:lvl9pPr marL="360045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dirty="0"/>
              <a:t>Authors:</a:t>
            </a:r>
            <a:endParaRPr lang="en-US" altLang="en-US" sz="2000" b="0" dirty="0"/>
          </a:p>
        </p:txBody>
      </p:sp>
      <p:graphicFrame>
        <p:nvGraphicFramePr>
          <p:cNvPr id="10" name="Object 11"/>
          <p:cNvGraphicFramePr>
            <a:graphicFrameLocks noChangeAspect="1"/>
          </p:cNvGraphicFramePr>
          <p:nvPr>
            <p:extLst>
              <p:ext uri="{D42A27DB-BD31-4B8C-83A1-F6EECF244321}">
                <p14:modId xmlns:p14="http://schemas.microsoft.com/office/powerpoint/2010/main" val="1193137125"/>
              </p:ext>
            </p:extLst>
          </p:nvPr>
        </p:nvGraphicFramePr>
        <p:xfrm>
          <a:off x="511175" y="3792686"/>
          <a:ext cx="8012113" cy="2660650"/>
        </p:xfrm>
        <a:graphic>
          <a:graphicData uri="http://schemas.openxmlformats.org/presentationml/2006/ole">
            <mc:AlternateContent xmlns:mc="http://schemas.openxmlformats.org/markup-compatibility/2006">
              <mc:Choice xmlns:v="urn:schemas-microsoft-com:vml" Requires="v">
                <p:oleObj spid="_x0000_s10255" name="Document" r:id="rId4" imgW="8290118" imgH="2750083" progId="Word.Document.8">
                  <p:embed/>
                </p:oleObj>
              </mc:Choice>
              <mc:Fallback>
                <p:oleObj name="Document" r:id="rId4" imgW="8290118" imgH="2750083" progId="Word.Document.8">
                  <p:embed/>
                  <p:pic>
                    <p:nvPicPr>
                      <p:cNvPr id="0" name=""/>
                      <p:cNvPicPr>
                        <a:picLocks noChangeAspect="1" noChangeArrowheads="1"/>
                      </p:cNvPicPr>
                      <p:nvPr/>
                    </p:nvPicPr>
                    <p:blipFill>
                      <a:blip r:embed="rId5"/>
                      <a:srcRect/>
                      <a:stretch>
                        <a:fillRect/>
                      </a:stretch>
                    </p:blipFill>
                    <p:spPr bwMode="auto">
                      <a:xfrm>
                        <a:off x="511175" y="3792686"/>
                        <a:ext cx="8012113" cy="266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OFDM PHY MIMO </a:t>
            </a:r>
            <a:r>
              <a:rPr lang="en-US" dirty="0" smtClean="0"/>
              <a:t>Mapping </a:t>
            </a:r>
            <a:r>
              <a:rPr lang="en-US" dirty="0"/>
              <a:t>(Cont’d)</a:t>
            </a:r>
            <a:endParaRPr lang="ru-RU"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10</a:t>
            </a:fld>
            <a:endParaRPr lang="en-US" altLang="en-US"/>
          </a:p>
        </p:txBody>
      </p:sp>
      <p:sp>
        <p:nvSpPr>
          <p:cNvPr id="7" name="Content Placeholder 3"/>
          <p:cNvSpPr txBox="1">
            <a:spLocks/>
          </p:cNvSpPr>
          <p:nvPr/>
        </p:nvSpPr>
        <p:spPr>
          <a:xfrm>
            <a:off x="313326" y="1828800"/>
            <a:ext cx="8370299" cy="952127"/>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285750" indent="-285750" algn="just">
              <a:buFont typeface="Arial" panose="020B0604020202020204" pitchFamily="34" charset="0"/>
              <a:buChar char="•"/>
            </a:pPr>
            <a:r>
              <a:rPr lang="en-US" sz="1400" kern="0" dirty="0" smtClean="0"/>
              <a:t>Codewords legacy interleaver for 16QAM/64QAM in the IEEE 802.11ad standard:</a:t>
            </a:r>
          </a:p>
          <a:p>
            <a:pPr marL="685800" lvl="1" algn="just">
              <a:buFont typeface="Arial" panose="020B0604020202020204" pitchFamily="34" charset="0"/>
              <a:buChar char="•"/>
            </a:pPr>
            <a:r>
              <a:rPr lang="en-US" sz="1600" kern="0" dirty="0" smtClean="0"/>
              <a:t>Maps 2 codewords to the band for 16QAM modulation;</a:t>
            </a:r>
          </a:p>
          <a:p>
            <a:pPr marL="685800" lvl="1" algn="just">
              <a:buFont typeface="Arial" panose="020B0604020202020204" pitchFamily="34" charset="0"/>
              <a:buChar char="•"/>
            </a:pPr>
            <a:r>
              <a:rPr lang="en-US" sz="1600" kern="0" dirty="0" smtClean="0"/>
              <a:t>Maps 3 codewords to the band for 64QAM modulation;</a:t>
            </a:r>
            <a:endParaRPr lang="ru-RU" sz="1600" kern="0" dirty="0"/>
          </a:p>
        </p:txBody>
      </p:sp>
      <p:sp>
        <p:nvSpPr>
          <p:cNvPr id="9" name="Content Placeholder 3"/>
          <p:cNvSpPr txBox="1">
            <a:spLocks/>
          </p:cNvSpPr>
          <p:nvPr/>
        </p:nvSpPr>
        <p:spPr>
          <a:xfrm>
            <a:off x="323528" y="5497802"/>
            <a:ext cx="8370299" cy="883526"/>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285750" indent="-285750" algn="just">
              <a:buFont typeface="Arial" panose="020B0604020202020204" pitchFamily="34" charset="0"/>
              <a:buChar char="•"/>
            </a:pPr>
            <a:r>
              <a:rPr lang="en-US" sz="1400" kern="0" dirty="0" smtClean="0"/>
              <a:t>Interleaving:</a:t>
            </a:r>
          </a:p>
          <a:p>
            <a:pPr marL="685800" lvl="1" algn="just">
              <a:buFont typeface="Arial" panose="020B0604020202020204" pitchFamily="34" charset="0"/>
              <a:buChar char="•"/>
            </a:pPr>
            <a:r>
              <a:rPr lang="en-US" sz="1400" kern="0" dirty="0" smtClean="0"/>
              <a:t>Spans each codeword over the entire band;</a:t>
            </a:r>
          </a:p>
        </p:txBody>
      </p:sp>
      <p:pic>
        <p:nvPicPr>
          <p:cNvPr id="10" name="Picture 9"/>
          <p:cNvPicPr>
            <a:picLocks noChangeAspect="1"/>
          </p:cNvPicPr>
          <p:nvPr/>
        </p:nvPicPr>
        <p:blipFill>
          <a:blip r:embed="rId2"/>
          <a:stretch>
            <a:fillRect/>
          </a:stretch>
        </p:blipFill>
        <p:spPr>
          <a:xfrm>
            <a:off x="306168" y="2889211"/>
            <a:ext cx="8531663" cy="2623180"/>
          </a:xfrm>
          <a:prstGeom prst="rect">
            <a:avLst/>
          </a:prstGeom>
        </p:spPr>
      </p:pic>
    </p:spTree>
    <p:extLst>
      <p:ext uri="{BB962C8B-B14F-4D97-AF65-F5344CB8AC3E}">
        <p14:creationId xmlns:p14="http://schemas.microsoft.com/office/powerpoint/2010/main" val="1997748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OFDM PHY MIMO </a:t>
            </a:r>
            <a:r>
              <a:rPr lang="en-US" dirty="0" smtClean="0"/>
              <a:t>Mapping (Cont’d)</a:t>
            </a:r>
            <a:endParaRPr lang="ru-RU"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11</a:t>
            </a:fld>
            <a:endParaRPr lang="en-US" altLang="en-US"/>
          </a:p>
        </p:txBody>
      </p:sp>
      <p:sp>
        <p:nvSpPr>
          <p:cNvPr id="7" name="Content Placeholder 3"/>
          <p:cNvSpPr txBox="1">
            <a:spLocks/>
          </p:cNvSpPr>
          <p:nvPr/>
        </p:nvSpPr>
        <p:spPr>
          <a:xfrm>
            <a:off x="323526" y="1688766"/>
            <a:ext cx="8370299" cy="318543"/>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285750" indent="-285750" algn="just">
              <a:buFont typeface="Arial" panose="020B0604020202020204" pitchFamily="34" charset="0"/>
              <a:buChar char="•"/>
            </a:pPr>
            <a:r>
              <a:rPr lang="en-US" sz="1400" kern="0" dirty="0" smtClean="0"/>
              <a:t>Vertical mapping + interleaving for 16QAM:</a:t>
            </a:r>
            <a:endParaRPr lang="ru-RU" sz="1050" kern="0" dirty="0"/>
          </a:p>
        </p:txBody>
      </p:sp>
      <p:pic>
        <p:nvPicPr>
          <p:cNvPr id="11" name="Picture 10"/>
          <p:cNvPicPr>
            <a:picLocks noChangeAspect="1"/>
          </p:cNvPicPr>
          <p:nvPr/>
        </p:nvPicPr>
        <p:blipFill>
          <a:blip r:embed="rId2"/>
          <a:stretch>
            <a:fillRect/>
          </a:stretch>
        </p:blipFill>
        <p:spPr>
          <a:xfrm>
            <a:off x="840719" y="1952527"/>
            <a:ext cx="7538761" cy="3118880"/>
          </a:xfrm>
          <a:prstGeom prst="rect">
            <a:avLst/>
          </a:prstGeom>
        </p:spPr>
      </p:pic>
      <p:sp>
        <p:nvSpPr>
          <p:cNvPr id="12" name="Content Placeholder 3"/>
          <p:cNvSpPr txBox="1">
            <a:spLocks/>
          </p:cNvSpPr>
          <p:nvPr/>
        </p:nvSpPr>
        <p:spPr>
          <a:xfrm>
            <a:off x="323528" y="5071407"/>
            <a:ext cx="8370299" cy="1453937"/>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285750" indent="-285750" algn="just">
              <a:buFont typeface="Arial" panose="020B0604020202020204" pitchFamily="34" charset="0"/>
              <a:buChar char="•"/>
            </a:pPr>
            <a:r>
              <a:rPr lang="en-US" sz="1400" kern="0" dirty="0" smtClean="0"/>
              <a:t>Vertical mapping:</a:t>
            </a:r>
          </a:p>
          <a:p>
            <a:pPr marL="685800" lvl="1" algn="just">
              <a:buFont typeface="Arial" panose="020B0604020202020204" pitchFamily="34" charset="0"/>
              <a:buChar char="•"/>
            </a:pPr>
            <a:r>
              <a:rPr lang="en-US" sz="1400" kern="0" dirty="0" smtClean="0"/>
              <a:t>Mapping is done using pairs of symbols;</a:t>
            </a:r>
          </a:p>
          <a:p>
            <a:pPr marL="685800" lvl="1" algn="just">
              <a:buFont typeface="Arial" panose="020B0604020202020204" pitchFamily="34" charset="0"/>
              <a:buChar char="•"/>
            </a:pPr>
            <a:r>
              <a:rPr lang="en-US" sz="1400" kern="0" dirty="0" smtClean="0"/>
              <a:t>Codewords are equally distributed over the streams;</a:t>
            </a:r>
          </a:p>
          <a:p>
            <a:pPr marL="285750" indent="-285750" algn="just">
              <a:buFont typeface="Arial" panose="020B0604020202020204" pitchFamily="34" charset="0"/>
              <a:buChar char="•"/>
            </a:pPr>
            <a:r>
              <a:rPr lang="en-US" sz="1400" kern="0" dirty="0" smtClean="0"/>
              <a:t>Interleaving:</a:t>
            </a:r>
          </a:p>
          <a:p>
            <a:pPr marL="685800" lvl="1" algn="just">
              <a:buFont typeface="Arial" panose="020B0604020202020204" pitchFamily="34" charset="0"/>
              <a:buChar char="•"/>
            </a:pPr>
            <a:r>
              <a:rPr lang="en-US" sz="1400" kern="0" dirty="0" smtClean="0"/>
              <a:t>Spans codeword over the entire bandwidth;</a:t>
            </a:r>
          </a:p>
        </p:txBody>
      </p:sp>
    </p:spTree>
    <p:extLst>
      <p:ext uri="{BB962C8B-B14F-4D97-AF65-F5344CB8AC3E}">
        <p14:creationId xmlns:p14="http://schemas.microsoft.com/office/powerpoint/2010/main" val="3896755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OFDM PHY MIMO </a:t>
            </a:r>
            <a:r>
              <a:rPr lang="en-US" dirty="0" smtClean="0"/>
              <a:t>Mapping (</a:t>
            </a:r>
            <a:r>
              <a:rPr lang="en-US" dirty="0"/>
              <a:t>Cont’d)</a:t>
            </a:r>
            <a:endParaRPr lang="ru-RU"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12</a:t>
            </a:fld>
            <a:endParaRPr lang="en-US" altLang="en-US"/>
          </a:p>
        </p:txBody>
      </p:sp>
      <p:sp>
        <p:nvSpPr>
          <p:cNvPr id="7" name="Content Placeholder 3"/>
          <p:cNvSpPr txBox="1">
            <a:spLocks/>
          </p:cNvSpPr>
          <p:nvPr/>
        </p:nvSpPr>
        <p:spPr>
          <a:xfrm>
            <a:off x="313326" y="1772816"/>
            <a:ext cx="8370299" cy="318543"/>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285750" indent="-285750" algn="just">
              <a:buFont typeface="Arial" panose="020B0604020202020204" pitchFamily="34" charset="0"/>
              <a:buChar char="•"/>
            </a:pPr>
            <a:r>
              <a:rPr lang="en-US" sz="1400" kern="0" dirty="0" smtClean="0"/>
              <a:t>Vertical mapping + interleaving for 64QAM:</a:t>
            </a:r>
            <a:endParaRPr lang="ru-RU" sz="1050" kern="0" dirty="0"/>
          </a:p>
        </p:txBody>
      </p:sp>
      <p:sp>
        <p:nvSpPr>
          <p:cNvPr id="9" name="Content Placeholder 3"/>
          <p:cNvSpPr txBox="1">
            <a:spLocks/>
          </p:cNvSpPr>
          <p:nvPr/>
        </p:nvSpPr>
        <p:spPr>
          <a:xfrm>
            <a:off x="323528" y="5071407"/>
            <a:ext cx="8370299" cy="1453937"/>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285750" indent="-285750" algn="just">
              <a:buFont typeface="Arial" panose="020B0604020202020204" pitchFamily="34" charset="0"/>
              <a:buChar char="•"/>
            </a:pPr>
            <a:r>
              <a:rPr lang="en-US" sz="1400" kern="0" dirty="0" smtClean="0"/>
              <a:t>Vertical mapping:</a:t>
            </a:r>
          </a:p>
          <a:p>
            <a:pPr marL="685800" lvl="1" algn="just">
              <a:buFont typeface="Arial" panose="020B0604020202020204" pitchFamily="34" charset="0"/>
              <a:buChar char="•"/>
            </a:pPr>
            <a:r>
              <a:rPr lang="en-US" sz="1400" kern="0" dirty="0" smtClean="0"/>
              <a:t>Mapping is done using triplets of symbols;</a:t>
            </a:r>
          </a:p>
          <a:p>
            <a:pPr marL="685800" lvl="1" algn="just">
              <a:buFont typeface="Arial" panose="020B0604020202020204" pitchFamily="34" charset="0"/>
              <a:buChar char="•"/>
            </a:pPr>
            <a:r>
              <a:rPr lang="en-US" sz="1400" kern="0" dirty="0"/>
              <a:t>Codewords are equally distributed over the streams</a:t>
            </a:r>
            <a:r>
              <a:rPr lang="en-US" sz="1400" kern="0" dirty="0" smtClean="0"/>
              <a:t>;</a:t>
            </a:r>
          </a:p>
          <a:p>
            <a:pPr marL="285750" indent="-285750" algn="just">
              <a:buFont typeface="Arial" panose="020B0604020202020204" pitchFamily="34" charset="0"/>
              <a:buChar char="•"/>
            </a:pPr>
            <a:r>
              <a:rPr lang="en-US" sz="1400" kern="0" dirty="0" smtClean="0"/>
              <a:t>Interleaving:</a:t>
            </a:r>
          </a:p>
          <a:p>
            <a:pPr marL="685800" lvl="1" algn="just">
              <a:buFont typeface="Arial" panose="020B0604020202020204" pitchFamily="34" charset="0"/>
              <a:buChar char="•"/>
            </a:pPr>
            <a:r>
              <a:rPr lang="en-US" sz="1400" kern="0" dirty="0" smtClean="0"/>
              <a:t>Spans codeword over the entire bandwidth;</a:t>
            </a:r>
          </a:p>
        </p:txBody>
      </p:sp>
      <p:pic>
        <p:nvPicPr>
          <p:cNvPr id="3" name="Picture 2"/>
          <p:cNvPicPr>
            <a:picLocks noChangeAspect="1"/>
          </p:cNvPicPr>
          <p:nvPr/>
        </p:nvPicPr>
        <p:blipFill>
          <a:blip r:embed="rId2"/>
          <a:stretch>
            <a:fillRect/>
          </a:stretch>
        </p:blipFill>
        <p:spPr>
          <a:xfrm>
            <a:off x="189434" y="2173557"/>
            <a:ext cx="8841332" cy="2832182"/>
          </a:xfrm>
          <a:prstGeom prst="rect">
            <a:avLst/>
          </a:prstGeom>
        </p:spPr>
      </p:pic>
    </p:spTree>
    <p:extLst>
      <p:ext uri="{BB962C8B-B14F-4D97-AF65-F5344CB8AC3E}">
        <p14:creationId xmlns:p14="http://schemas.microsoft.com/office/powerpoint/2010/main" val="1706304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Considered MIMO Receivers</a:t>
            </a:r>
            <a:endParaRPr lang="ru-RU" dirty="0"/>
          </a:p>
        </p:txBody>
      </p:sp>
      <p:sp>
        <p:nvSpPr>
          <p:cNvPr id="3" name="Content Placeholder 2"/>
          <p:cNvSpPr>
            <a:spLocks noGrp="1"/>
          </p:cNvSpPr>
          <p:nvPr>
            <p:ph idx="1"/>
          </p:nvPr>
        </p:nvSpPr>
        <p:spPr/>
        <p:txBody>
          <a:bodyPr/>
          <a:lstStyle/>
          <a:p>
            <a:pPr marL="285750" indent="-285750" algn="just">
              <a:buFont typeface="Arial" panose="020B0604020202020204" pitchFamily="34" charset="0"/>
              <a:buChar char="•"/>
            </a:pPr>
            <a:r>
              <a:rPr lang="en-US" sz="1600" dirty="0"/>
              <a:t>Linear receivers:</a:t>
            </a:r>
          </a:p>
          <a:p>
            <a:pPr marL="511175" lvl="1" algn="just">
              <a:buFont typeface="Arial" panose="020B0604020202020204" pitchFamily="34" charset="0"/>
              <a:buChar char="•"/>
            </a:pPr>
            <a:r>
              <a:rPr lang="en-US" sz="1400" dirty="0"/>
              <a:t>Zero Forcing (ZF) receiver, solves Least Squares (LS) estimation problem;</a:t>
            </a:r>
          </a:p>
          <a:p>
            <a:pPr marL="511175" lvl="1" algn="just">
              <a:buFont typeface="Arial" panose="020B0604020202020204" pitchFamily="34" charset="0"/>
              <a:buChar char="•"/>
            </a:pPr>
            <a:r>
              <a:rPr lang="en-US" sz="1400" dirty="0"/>
              <a:t>Unbiased Linear Minimum Mean Square Error (LMMSE) receiver, solves LMMSE estimation problem, bias compensation is applied;</a:t>
            </a:r>
          </a:p>
          <a:p>
            <a:pPr marL="285750" indent="-285750" algn="just">
              <a:buFont typeface="Arial" panose="020B0604020202020204" pitchFamily="34" charset="0"/>
              <a:buChar char="•"/>
            </a:pPr>
            <a:r>
              <a:rPr lang="en-US" sz="1600" dirty="0"/>
              <a:t>Non-linear receivers:</a:t>
            </a:r>
          </a:p>
          <a:p>
            <a:pPr marL="511175" lvl="1" algn="just">
              <a:buFont typeface="Arial" panose="020B0604020202020204" pitchFamily="34" charset="0"/>
              <a:buChar char="•"/>
            </a:pPr>
            <a:r>
              <a:rPr lang="en-US" sz="1400" dirty="0"/>
              <a:t>Maximum Likelihood (ML) receiver, solves ML estimation problem;</a:t>
            </a:r>
            <a:endParaRPr lang="ru-RU" sz="1400" dirty="0"/>
          </a:p>
          <a:p>
            <a:pPr marL="285750" indent="-285750" algn="just">
              <a:buFont typeface="Arial" panose="020B0604020202020204" pitchFamily="34" charset="0"/>
              <a:buChar char="•"/>
            </a:pPr>
            <a:r>
              <a:rPr lang="en-US" sz="1600" dirty="0"/>
              <a:t>Modulation types:</a:t>
            </a:r>
          </a:p>
          <a:p>
            <a:pPr marL="511175" lvl="1" algn="just">
              <a:buFont typeface="Arial" panose="020B0604020202020204" pitchFamily="34" charset="0"/>
              <a:buChar char="•"/>
            </a:pPr>
            <a:r>
              <a:rPr lang="en-US" sz="1400" dirty="0"/>
              <a:t>OFDM modulation, uses both linear and non-linear receivers, signal processing is done at the 2.64 GHz sample rate;</a:t>
            </a:r>
          </a:p>
          <a:p>
            <a:pPr marL="511175" lvl="1" algn="just">
              <a:buFont typeface="Arial" panose="020B0604020202020204" pitchFamily="34" charset="0"/>
              <a:buChar char="•"/>
            </a:pPr>
            <a:r>
              <a:rPr lang="en-US" sz="1400" dirty="0"/>
              <a:t>Single Carrier (SC) modulation, uses linear fractionally spaced receivers, signal processing is done at the Fs = 2.64 GHz sample rate, i.e. 1.5x oversampling to the chip rate Fc = 1.76 GHz is applied;</a:t>
            </a:r>
            <a:endParaRPr lang="ru-RU" sz="1400" dirty="0"/>
          </a:p>
          <a:p>
            <a:pPr marL="511175" lvl="1" algn="just">
              <a:buFont typeface="Arial" panose="020B0604020202020204" pitchFamily="34" charset="0"/>
              <a:buChar char="•"/>
            </a:pPr>
            <a:r>
              <a:rPr lang="en-US" sz="1400" dirty="0"/>
              <a:t>The ML receiver is not considered for the SC modulation due to high implementation complexity</a:t>
            </a:r>
            <a:r>
              <a:rPr lang="en-US" sz="1400" dirty="0" smtClean="0"/>
              <a:t>;</a:t>
            </a:r>
            <a:endParaRPr lang="ru-RU" sz="2800"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13</a:t>
            </a:fld>
            <a:endParaRPr lang="en-US" altLang="en-US"/>
          </a:p>
        </p:txBody>
      </p:sp>
    </p:spTree>
    <p:extLst>
      <p:ext uri="{BB962C8B-B14F-4D97-AF65-F5344CB8AC3E}">
        <p14:creationId xmlns:p14="http://schemas.microsoft.com/office/powerpoint/2010/main" val="3946386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SNR Definition</a:t>
            </a:r>
            <a:endParaRPr lang="ru-RU"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14</a:t>
            </a:fld>
            <a:endParaRPr lang="en-US" altLang="en-US"/>
          </a:p>
        </p:txBody>
      </p:sp>
      <p:graphicFrame>
        <p:nvGraphicFramePr>
          <p:cNvPr id="8" name="Object 7"/>
          <p:cNvGraphicFramePr>
            <a:graphicFrameLocks noChangeAspect="1"/>
          </p:cNvGraphicFramePr>
          <p:nvPr>
            <p:extLst>
              <p:ext uri="{D42A27DB-BD31-4B8C-83A1-F6EECF244321}">
                <p14:modId xmlns:p14="http://schemas.microsoft.com/office/powerpoint/2010/main" val="3944933124"/>
              </p:ext>
            </p:extLst>
          </p:nvPr>
        </p:nvGraphicFramePr>
        <p:xfrm>
          <a:off x="5765741" y="1484784"/>
          <a:ext cx="3240211" cy="1247278"/>
        </p:xfrm>
        <a:graphic>
          <a:graphicData uri="http://schemas.openxmlformats.org/presentationml/2006/ole">
            <mc:AlternateContent xmlns:mc="http://schemas.openxmlformats.org/markup-compatibility/2006">
              <mc:Choice xmlns:v="urn:schemas-microsoft-com:vml" Requires="v">
                <p:oleObj spid="_x0000_s9750" name="Visio" r:id="rId3" imgW="4553896" imgH="1748197" progId="Visio.Drawing.11">
                  <p:embed/>
                </p:oleObj>
              </mc:Choice>
              <mc:Fallback>
                <p:oleObj name="Visio" r:id="rId3" imgW="4553896" imgH="174819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5741" y="1484784"/>
                        <a:ext cx="3240211" cy="1247278"/>
                      </a:xfrm>
                      <a:prstGeom prst="rect">
                        <a:avLst/>
                      </a:prstGeom>
                      <a:noFill/>
                    </p:spPr>
                  </p:pic>
                </p:oleObj>
              </mc:Fallback>
            </mc:AlternateContent>
          </a:graphicData>
        </a:graphic>
      </p:graphicFrame>
      <p:sp>
        <p:nvSpPr>
          <p:cNvPr id="9" name="Content Placeholder 3"/>
          <p:cNvSpPr txBox="1">
            <a:spLocks/>
          </p:cNvSpPr>
          <p:nvPr/>
        </p:nvSpPr>
        <p:spPr>
          <a:xfrm>
            <a:off x="453633" y="1946741"/>
            <a:ext cx="5256418" cy="435470"/>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Wingdings" charset="2"/>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1200" dirty="0" smtClean="0">
                <a:solidFill>
                  <a:schemeClr val="tx1"/>
                </a:solidFill>
              </a:rPr>
              <a:t>Let’s consider an example of 2 x 2 MIMO system and define the received vector </a:t>
            </a:r>
            <a:r>
              <a:rPr lang="en-US" sz="1200" b="1" dirty="0" smtClean="0">
                <a:solidFill>
                  <a:schemeClr val="tx1"/>
                </a:solidFill>
              </a:rPr>
              <a:t>Y</a:t>
            </a:r>
            <a:r>
              <a:rPr lang="en-US" sz="1200" dirty="0" smtClean="0">
                <a:solidFill>
                  <a:schemeClr val="tx1"/>
                </a:solidFill>
              </a:rPr>
              <a:t> as follows:</a:t>
            </a:r>
            <a:endParaRPr lang="ru-RU" sz="1200" dirty="0">
              <a:solidFill>
                <a:schemeClr val="tx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220377360"/>
              </p:ext>
            </p:extLst>
          </p:nvPr>
        </p:nvGraphicFramePr>
        <p:xfrm>
          <a:off x="3097687" y="2274051"/>
          <a:ext cx="1847804" cy="451107"/>
        </p:xfrm>
        <a:graphic>
          <a:graphicData uri="http://schemas.openxmlformats.org/presentationml/2006/ole">
            <mc:AlternateContent xmlns:mc="http://schemas.openxmlformats.org/markup-compatibility/2006">
              <mc:Choice xmlns:v="urn:schemas-microsoft-com:vml" Requires="v">
                <p:oleObj spid="_x0000_s9751" name="Equation" r:id="rId5" imgW="2032000" imgH="482600" progId="Equation.3">
                  <p:embed/>
                </p:oleObj>
              </mc:Choice>
              <mc:Fallback>
                <p:oleObj name="Equation" r:id="rId5" imgW="20320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7687" y="2274051"/>
                        <a:ext cx="1847804" cy="451107"/>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60665747"/>
              </p:ext>
            </p:extLst>
          </p:nvPr>
        </p:nvGraphicFramePr>
        <p:xfrm>
          <a:off x="2539126" y="3493932"/>
          <a:ext cx="3199294" cy="436507"/>
        </p:xfrm>
        <a:graphic>
          <a:graphicData uri="http://schemas.openxmlformats.org/presentationml/2006/ole">
            <mc:AlternateContent xmlns:mc="http://schemas.openxmlformats.org/markup-compatibility/2006">
              <mc:Choice xmlns:v="urn:schemas-microsoft-com:vml" Requires="v">
                <p:oleObj spid="_x0000_s9752" name="Equation" r:id="rId7" imgW="3682800" imgH="495000" progId="Equation.3">
                  <p:embed/>
                </p:oleObj>
              </mc:Choice>
              <mc:Fallback>
                <p:oleObj name="Equation" r:id="rId7" imgW="3682800" imgH="495000" progId="Equation.3">
                  <p:embed/>
                  <p:pic>
                    <p:nvPicPr>
                      <p:cNvPr id="0" name=""/>
                      <p:cNvPicPr>
                        <a:picLocks noChangeAspect="1" noChangeArrowheads="1"/>
                      </p:cNvPicPr>
                      <p:nvPr/>
                    </p:nvPicPr>
                    <p:blipFill>
                      <a:blip r:embed="rId8"/>
                      <a:srcRect/>
                      <a:stretch>
                        <a:fillRect/>
                      </a:stretch>
                    </p:blipFill>
                    <p:spPr bwMode="auto">
                      <a:xfrm>
                        <a:off x="2539126" y="3493932"/>
                        <a:ext cx="3199294" cy="436507"/>
                      </a:xfrm>
                      <a:prstGeom prst="rect">
                        <a:avLst/>
                      </a:prstGeom>
                      <a:noFill/>
                    </p:spPr>
                  </p:pic>
                </p:oleObj>
              </mc:Fallback>
            </mc:AlternateContent>
          </a:graphicData>
        </a:graphic>
      </p:graphicFrame>
      <p:sp>
        <p:nvSpPr>
          <p:cNvPr id="12" name="Content Placeholder 3"/>
          <p:cNvSpPr txBox="1">
            <a:spLocks/>
          </p:cNvSpPr>
          <p:nvPr/>
        </p:nvSpPr>
        <p:spPr>
          <a:xfrm>
            <a:off x="453633" y="4028137"/>
            <a:ext cx="8179728" cy="973093"/>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Wingdings" charset="2"/>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1200" dirty="0" smtClean="0">
                <a:solidFill>
                  <a:schemeClr val="tx1"/>
                </a:solidFill>
              </a:rPr>
              <a:t>where P</a:t>
            </a:r>
            <a:r>
              <a:rPr lang="en-US" sz="1200" baseline="-25000" dirty="0" smtClean="0">
                <a:solidFill>
                  <a:schemeClr val="tx1"/>
                </a:solidFill>
              </a:rPr>
              <a:t>s1</a:t>
            </a:r>
            <a:r>
              <a:rPr lang="en-US" sz="1200" dirty="0" smtClean="0">
                <a:solidFill>
                  <a:schemeClr val="tx1"/>
                </a:solidFill>
              </a:rPr>
              <a:t> and P</a:t>
            </a:r>
            <a:r>
              <a:rPr lang="en-US" sz="1200" baseline="-25000" dirty="0" smtClean="0">
                <a:solidFill>
                  <a:schemeClr val="tx1"/>
                </a:solidFill>
              </a:rPr>
              <a:t>s2</a:t>
            </a:r>
            <a:r>
              <a:rPr lang="en-US" sz="1200" dirty="0" smtClean="0">
                <a:solidFill>
                  <a:schemeClr val="tx1"/>
                </a:solidFill>
              </a:rPr>
              <a:t> define average power per the first and the second transmit antennas accordingly, H</a:t>
            </a:r>
            <a:r>
              <a:rPr lang="en-US" sz="1200" baseline="-25000" dirty="0" smtClean="0">
                <a:solidFill>
                  <a:schemeClr val="tx1"/>
                </a:solidFill>
              </a:rPr>
              <a:t>11</a:t>
            </a:r>
            <a:r>
              <a:rPr lang="en-US" sz="1200" dirty="0" smtClean="0">
                <a:solidFill>
                  <a:schemeClr val="tx1"/>
                </a:solidFill>
              </a:rPr>
              <a:t>, H</a:t>
            </a:r>
            <a:r>
              <a:rPr lang="en-US" sz="1200" baseline="-25000" dirty="0" smtClean="0">
                <a:solidFill>
                  <a:schemeClr val="tx1"/>
                </a:solidFill>
              </a:rPr>
              <a:t>12</a:t>
            </a:r>
            <a:r>
              <a:rPr lang="en-US" sz="1200" dirty="0" smtClean="0">
                <a:solidFill>
                  <a:schemeClr val="tx1"/>
                </a:solidFill>
              </a:rPr>
              <a:t>, H</a:t>
            </a:r>
            <a:r>
              <a:rPr lang="en-US" sz="1200" baseline="-25000" dirty="0" smtClean="0">
                <a:solidFill>
                  <a:schemeClr val="tx1"/>
                </a:solidFill>
              </a:rPr>
              <a:t>21</a:t>
            </a:r>
            <a:r>
              <a:rPr lang="en-US" sz="1200" dirty="0" smtClean="0">
                <a:solidFill>
                  <a:schemeClr val="tx1"/>
                </a:solidFill>
              </a:rPr>
              <a:t>, H</a:t>
            </a:r>
            <a:r>
              <a:rPr lang="en-US" sz="1200" baseline="-25000" dirty="0" smtClean="0">
                <a:solidFill>
                  <a:schemeClr val="tx1"/>
                </a:solidFill>
              </a:rPr>
              <a:t>22</a:t>
            </a:r>
            <a:r>
              <a:rPr lang="en-US" sz="1200" dirty="0" smtClean="0">
                <a:solidFill>
                  <a:schemeClr val="tx1"/>
                </a:solidFill>
              </a:rPr>
              <a:t> are channel matrix components, and </a:t>
            </a:r>
            <a:r>
              <a:rPr lang="en-US" sz="1200" dirty="0">
                <a:solidFill>
                  <a:schemeClr val="tx1"/>
                </a:solidFill>
              </a:rPr>
              <a:t>2σ</a:t>
            </a:r>
            <a:r>
              <a:rPr lang="en-US" sz="1200" baseline="-25000" dirty="0">
                <a:solidFill>
                  <a:schemeClr val="tx1"/>
                </a:solidFill>
              </a:rPr>
              <a:t>Z</a:t>
            </a:r>
            <a:r>
              <a:rPr lang="en-US" sz="1200" baseline="30000" dirty="0">
                <a:solidFill>
                  <a:schemeClr val="tx1"/>
                </a:solidFill>
              </a:rPr>
              <a:t>2</a:t>
            </a:r>
            <a:r>
              <a:rPr lang="en-US" sz="1200" dirty="0">
                <a:solidFill>
                  <a:schemeClr val="tx1"/>
                </a:solidFill>
              </a:rPr>
              <a:t> is a variance of noise complex vector </a:t>
            </a:r>
            <a:r>
              <a:rPr lang="en-US" sz="1200" b="1" dirty="0">
                <a:solidFill>
                  <a:schemeClr val="tx1"/>
                </a:solidFill>
              </a:rPr>
              <a:t>Z</a:t>
            </a:r>
            <a:r>
              <a:rPr lang="en-US" sz="1200" dirty="0">
                <a:solidFill>
                  <a:schemeClr val="tx1"/>
                </a:solidFill>
              </a:rPr>
              <a:t> components (σ</a:t>
            </a:r>
            <a:r>
              <a:rPr lang="en-US" sz="1200" baseline="-25000" dirty="0">
                <a:solidFill>
                  <a:schemeClr val="tx1"/>
                </a:solidFill>
              </a:rPr>
              <a:t>z</a:t>
            </a:r>
            <a:r>
              <a:rPr lang="en-US" sz="1200" baseline="30000" dirty="0">
                <a:solidFill>
                  <a:schemeClr val="tx1"/>
                </a:solidFill>
              </a:rPr>
              <a:t>2</a:t>
            </a:r>
            <a:r>
              <a:rPr lang="en-US" sz="1200" dirty="0">
                <a:solidFill>
                  <a:schemeClr val="tx1"/>
                </a:solidFill>
              </a:rPr>
              <a:t> is variance per real or imaginary part</a:t>
            </a:r>
            <a:r>
              <a:rPr lang="en-US" sz="1200" dirty="0" smtClean="0">
                <a:solidFill>
                  <a:schemeClr val="tx1"/>
                </a:solidFill>
              </a:rPr>
              <a:t>). In the simulations it is assumed that P</a:t>
            </a:r>
            <a:r>
              <a:rPr lang="en-US" sz="1200" baseline="-25000" dirty="0" smtClean="0">
                <a:solidFill>
                  <a:schemeClr val="tx1"/>
                </a:solidFill>
              </a:rPr>
              <a:t>s1</a:t>
            </a:r>
            <a:r>
              <a:rPr lang="en-US" sz="1200" dirty="0" smtClean="0">
                <a:solidFill>
                  <a:schemeClr val="tx1"/>
                </a:solidFill>
              </a:rPr>
              <a:t> = P</a:t>
            </a:r>
            <a:r>
              <a:rPr lang="en-US" sz="1200" baseline="-25000" dirty="0" smtClean="0">
                <a:solidFill>
                  <a:schemeClr val="tx1"/>
                </a:solidFill>
              </a:rPr>
              <a:t>s2</a:t>
            </a:r>
            <a:r>
              <a:rPr lang="en-US" sz="1200" dirty="0" smtClean="0">
                <a:solidFill>
                  <a:schemeClr val="tx1"/>
                </a:solidFill>
              </a:rPr>
              <a:t> = 1.</a:t>
            </a:r>
          </a:p>
          <a:p>
            <a:pPr marL="285750" indent="-285750" algn="just">
              <a:buFont typeface="Arial" panose="020B0604020202020204" pitchFamily="34" charset="0"/>
              <a:buChar char="•"/>
            </a:pPr>
            <a:r>
              <a:rPr lang="en-US" sz="1200" dirty="0" smtClean="0">
                <a:solidFill>
                  <a:schemeClr val="tx1"/>
                </a:solidFill>
              </a:rPr>
              <a:t>An average SNR over antennas can be introduced using </a:t>
            </a:r>
            <a:r>
              <a:rPr lang="en-US" sz="1200" dirty="0">
                <a:solidFill>
                  <a:schemeClr val="tx1"/>
                </a:solidFill>
              </a:rPr>
              <a:t>Frobenius </a:t>
            </a:r>
            <a:r>
              <a:rPr lang="en-US" sz="1200" dirty="0" smtClean="0">
                <a:solidFill>
                  <a:schemeClr val="tx1"/>
                </a:solidFill>
              </a:rPr>
              <a:t>matrix norm definition:</a:t>
            </a:r>
            <a:endParaRPr lang="ru-RU" sz="1200" dirty="0">
              <a:solidFill>
                <a:schemeClr val="tx1"/>
              </a:solidFill>
            </a:endParaRPr>
          </a:p>
        </p:txBody>
      </p:sp>
      <p:sp>
        <p:nvSpPr>
          <p:cNvPr id="13" name="Content Placeholder 3"/>
          <p:cNvSpPr txBox="1">
            <a:spLocks/>
          </p:cNvSpPr>
          <p:nvPr/>
        </p:nvSpPr>
        <p:spPr>
          <a:xfrm>
            <a:off x="453633" y="2832456"/>
            <a:ext cx="8179728" cy="589570"/>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Wingdings" charset="2"/>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1200" dirty="0">
                <a:solidFill>
                  <a:schemeClr val="tx1"/>
                </a:solidFill>
              </a:rPr>
              <a:t>w</a:t>
            </a:r>
            <a:r>
              <a:rPr lang="en-US" sz="1200" dirty="0" smtClean="0">
                <a:solidFill>
                  <a:schemeClr val="tx1"/>
                </a:solidFill>
              </a:rPr>
              <a:t>here </a:t>
            </a:r>
            <a:r>
              <a:rPr lang="en-US" sz="1200" b="1" dirty="0" smtClean="0">
                <a:solidFill>
                  <a:schemeClr val="tx1"/>
                </a:solidFill>
              </a:rPr>
              <a:t>S</a:t>
            </a:r>
            <a:r>
              <a:rPr lang="en-US" sz="1200" dirty="0" smtClean="0">
                <a:solidFill>
                  <a:schemeClr val="tx1"/>
                </a:solidFill>
              </a:rPr>
              <a:t> is the transmit signal vector, </a:t>
            </a:r>
            <a:r>
              <a:rPr lang="en-US" sz="1200" b="1" dirty="0" smtClean="0">
                <a:solidFill>
                  <a:schemeClr val="tx1"/>
                </a:solidFill>
              </a:rPr>
              <a:t>H</a:t>
            </a:r>
            <a:r>
              <a:rPr lang="en-US" sz="1200" dirty="0" smtClean="0">
                <a:solidFill>
                  <a:schemeClr val="tx1"/>
                </a:solidFill>
              </a:rPr>
              <a:t> is the channel matrix, </a:t>
            </a:r>
            <a:r>
              <a:rPr lang="en-US" sz="1200" b="1" dirty="0" smtClean="0">
                <a:solidFill>
                  <a:schemeClr val="tx1"/>
                </a:solidFill>
              </a:rPr>
              <a:t>Z</a:t>
            </a:r>
            <a:r>
              <a:rPr lang="en-US" sz="1200" dirty="0" smtClean="0">
                <a:solidFill>
                  <a:schemeClr val="tx1"/>
                </a:solidFill>
              </a:rPr>
              <a:t> is the noise vector, and </a:t>
            </a:r>
            <a:r>
              <a:rPr lang="en-US" sz="1200" b="1" dirty="0" smtClean="0">
                <a:solidFill>
                  <a:schemeClr val="tx1"/>
                </a:solidFill>
              </a:rPr>
              <a:t>Y</a:t>
            </a:r>
            <a:r>
              <a:rPr lang="en-US" sz="1200" dirty="0" smtClean="0">
                <a:solidFill>
                  <a:schemeClr val="tx1"/>
                </a:solidFill>
              </a:rPr>
              <a:t> is the receive vector.</a:t>
            </a:r>
          </a:p>
          <a:p>
            <a:pPr marL="285750" indent="-285750" algn="just">
              <a:buFont typeface="Arial" panose="020B0604020202020204" pitchFamily="34" charset="0"/>
              <a:buChar char="•"/>
            </a:pPr>
            <a:r>
              <a:rPr lang="en-US" sz="1200" dirty="0">
                <a:solidFill>
                  <a:schemeClr val="tx1"/>
                </a:solidFill>
              </a:rPr>
              <a:t>The Signal to Noise Ratio (SNR) is defined </a:t>
            </a:r>
            <a:r>
              <a:rPr lang="en-US" sz="1200" dirty="0" smtClean="0">
                <a:solidFill>
                  <a:schemeClr val="tx1"/>
                </a:solidFill>
              </a:rPr>
              <a:t>in instantaneous sense per </a:t>
            </a:r>
            <a:r>
              <a:rPr lang="en-US" sz="1200" dirty="0">
                <a:solidFill>
                  <a:schemeClr val="tx1"/>
                </a:solidFill>
              </a:rPr>
              <a:t>receive antenna at the sample rate 2.64 GHz as follows</a:t>
            </a:r>
            <a:r>
              <a:rPr lang="en-US" sz="1200" dirty="0" smtClean="0">
                <a:solidFill>
                  <a:schemeClr val="tx1"/>
                </a:solidFill>
              </a:rPr>
              <a:t>:</a:t>
            </a:r>
            <a:endParaRPr lang="ru-RU" sz="1200" dirty="0">
              <a:solidFill>
                <a:schemeClr val="tx1"/>
              </a:solidFill>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825293496"/>
              </p:ext>
            </p:extLst>
          </p:nvPr>
        </p:nvGraphicFramePr>
        <p:xfrm>
          <a:off x="1044627" y="5048696"/>
          <a:ext cx="2901950" cy="454025"/>
        </p:xfrm>
        <a:graphic>
          <a:graphicData uri="http://schemas.openxmlformats.org/presentationml/2006/ole">
            <mc:AlternateContent xmlns:mc="http://schemas.openxmlformats.org/markup-compatibility/2006">
              <mc:Choice xmlns:v="urn:schemas-microsoft-com:vml" Requires="v">
                <p:oleObj spid="_x0000_s9753" name="Equation" r:id="rId9" imgW="3238200" imgH="495000" progId="Equation.3">
                  <p:embed/>
                </p:oleObj>
              </mc:Choice>
              <mc:Fallback>
                <p:oleObj name="Equation" r:id="rId9" imgW="3238200" imgH="495000" progId="Equation.3">
                  <p:embed/>
                  <p:pic>
                    <p:nvPicPr>
                      <p:cNvPr id="0" name=""/>
                      <p:cNvPicPr>
                        <a:picLocks noChangeAspect="1" noChangeArrowheads="1"/>
                      </p:cNvPicPr>
                      <p:nvPr/>
                    </p:nvPicPr>
                    <p:blipFill>
                      <a:blip r:embed="rId10"/>
                      <a:srcRect/>
                      <a:stretch>
                        <a:fillRect/>
                      </a:stretch>
                    </p:blipFill>
                    <p:spPr bwMode="auto">
                      <a:xfrm>
                        <a:off x="1044627" y="5048696"/>
                        <a:ext cx="2901950" cy="454025"/>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183675130"/>
              </p:ext>
            </p:extLst>
          </p:nvPr>
        </p:nvGraphicFramePr>
        <p:xfrm>
          <a:off x="4252128" y="5001230"/>
          <a:ext cx="1282700" cy="503238"/>
        </p:xfrm>
        <a:graphic>
          <a:graphicData uri="http://schemas.openxmlformats.org/presentationml/2006/ole">
            <mc:AlternateContent xmlns:mc="http://schemas.openxmlformats.org/markup-compatibility/2006">
              <mc:Choice xmlns:v="urn:schemas-microsoft-com:vml" Requires="v">
                <p:oleObj spid="_x0000_s9754" name="Equation" r:id="rId11" imgW="1282680" imgH="495000" progId="Equation.3">
                  <p:embed/>
                </p:oleObj>
              </mc:Choice>
              <mc:Fallback>
                <p:oleObj name="Equation" r:id="rId11" imgW="1282680" imgH="495000" progId="Equation.3">
                  <p:embed/>
                  <p:pic>
                    <p:nvPicPr>
                      <p:cNvPr id="0" name=""/>
                      <p:cNvPicPr>
                        <a:picLocks noChangeAspect="1" noChangeArrowheads="1"/>
                      </p:cNvPicPr>
                      <p:nvPr/>
                    </p:nvPicPr>
                    <p:blipFill>
                      <a:blip r:embed="rId12"/>
                      <a:srcRect/>
                      <a:stretch>
                        <a:fillRect/>
                      </a:stretch>
                    </p:blipFill>
                    <p:spPr bwMode="auto">
                      <a:xfrm>
                        <a:off x="4252128" y="5001230"/>
                        <a:ext cx="1282700"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524512985"/>
              </p:ext>
            </p:extLst>
          </p:nvPr>
        </p:nvGraphicFramePr>
        <p:xfrm>
          <a:off x="5738420" y="5018927"/>
          <a:ext cx="1228725" cy="454025"/>
        </p:xfrm>
        <a:graphic>
          <a:graphicData uri="http://schemas.openxmlformats.org/presentationml/2006/ole">
            <mc:AlternateContent xmlns:mc="http://schemas.openxmlformats.org/markup-compatibility/2006">
              <mc:Choice xmlns:v="urn:schemas-microsoft-com:vml" Requires="v">
                <p:oleObj spid="_x0000_s9755" name="Equation" r:id="rId13" imgW="1371600" imgH="495000" progId="Equation.3">
                  <p:embed/>
                </p:oleObj>
              </mc:Choice>
              <mc:Fallback>
                <p:oleObj name="Equation" r:id="rId13" imgW="1371600" imgH="495000" progId="Equation.3">
                  <p:embed/>
                  <p:pic>
                    <p:nvPicPr>
                      <p:cNvPr id="0" name=""/>
                      <p:cNvPicPr>
                        <a:picLocks noChangeAspect="1" noChangeArrowheads="1"/>
                      </p:cNvPicPr>
                      <p:nvPr/>
                    </p:nvPicPr>
                    <p:blipFill>
                      <a:blip r:embed="rId14"/>
                      <a:srcRect/>
                      <a:stretch>
                        <a:fillRect/>
                      </a:stretch>
                    </p:blipFill>
                    <p:spPr bwMode="auto">
                      <a:xfrm>
                        <a:off x="5738420" y="5018927"/>
                        <a:ext cx="1228725" cy="454025"/>
                      </a:xfrm>
                      <a:prstGeom prst="rect">
                        <a:avLst/>
                      </a:prstGeom>
                      <a:noFill/>
                    </p:spPr>
                  </p:pic>
                </p:oleObj>
              </mc:Fallback>
            </mc:AlternateContent>
          </a:graphicData>
        </a:graphic>
      </p:graphicFrame>
      <p:sp>
        <p:nvSpPr>
          <p:cNvPr id="17" name="Content Placeholder 3"/>
          <p:cNvSpPr txBox="1">
            <a:spLocks/>
          </p:cNvSpPr>
          <p:nvPr/>
        </p:nvSpPr>
        <p:spPr>
          <a:xfrm>
            <a:off x="453633" y="5745021"/>
            <a:ext cx="8231580" cy="420283"/>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Wingdings" charset="2"/>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1200" b="1" dirty="0" smtClean="0">
                <a:solidFill>
                  <a:schemeClr val="tx1"/>
                </a:solidFill>
              </a:rPr>
              <a:t>Note:</a:t>
            </a:r>
            <a:r>
              <a:rPr lang="en-US" sz="1200" dirty="0" smtClean="0">
                <a:solidFill>
                  <a:schemeClr val="tx1"/>
                </a:solidFill>
              </a:rPr>
              <a:t> in order to have a fair comparison of MIMO performance to the SISO case, one should make the SNR adjustment.</a:t>
            </a:r>
            <a:endParaRPr lang="ru-RU" sz="1200" dirty="0">
              <a:solidFill>
                <a:schemeClr val="tx1"/>
              </a:solidFill>
            </a:endParaRPr>
          </a:p>
        </p:txBody>
      </p:sp>
    </p:spTree>
    <p:extLst>
      <p:ext uri="{BB962C8B-B14F-4D97-AF65-F5344CB8AC3E}">
        <p14:creationId xmlns:p14="http://schemas.microsoft.com/office/powerpoint/2010/main" val="2538720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SISO vs. MIMO</a:t>
            </a:r>
            <a:endParaRPr lang="ru-RU" dirty="0"/>
          </a:p>
        </p:txBody>
      </p:sp>
      <p:sp>
        <p:nvSpPr>
          <p:cNvPr id="3" name="Content Placeholder 2"/>
          <p:cNvSpPr>
            <a:spLocks noGrp="1"/>
          </p:cNvSpPr>
          <p:nvPr>
            <p:ph idx="1"/>
          </p:nvPr>
        </p:nvSpPr>
        <p:spPr>
          <a:xfrm>
            <a:off x="685800" y="1981200"/>
            <a:ext cx="7772400" cy="4400128"/>
          </a:xfrm>
        </p:spPr>
        <p:txBody>
          <a:bodyPr/>
          <a:lstStyle/>
          <a:p>
            <a:pPr algn="just"/>
            <a:r>
              <a:rPr lang="en-US" sz="1600" dirty="0" smtClean="0"/>
              <a:t>Let’s consider Phased Antenna Array (PAA) of size 4 x 4 with dual polarizations, there are 32 Power Amplifiers (PAs) and 32 Low Noise Amplifiers (LNAs).</a:t>
            </a:r>
          </a:p>
          <a:p>
            <a:pPr algn="just"/>
            <a:r>
              <a:rPr lang="en-US" sz="1600" dirty="0"/>
              <a:t>Let’s assume no cross-polarization leakage, </a:t>
            </a:r>
            <a:r>
              <a:rPr lang="en-US" sz="1600" dirty="0" smtClean="0"/>
              <a:t>PA power </a:t>
            </a:r>
            <a:r>
              <a:rPr lang="en-US" sz="1600" dirty="0"/>
              <a:t>= p, LNA noise power = </a:t>
            </a:r>
            <a:r>
              <a:rPr lang="en-US" sz="1600" dirty="0" smtClean="0"/>
              <a:t>n.</a:t>
            </a:r>
          </a:p>
          <a:p>
            <a:r>
              <a:rPr lang="en-US" sz="1600" dirty="0"/>
              <a:t>Scenario 1: We transmit two streams, each one in its polarization.</a:t>
            </a:r>
            <a:endParaRPr lang="ru-RU" sz="1600" dirty="0"/>
          </a:p>
          <a:p>
            <a:pPr lvl="1"/>
            <a:r>
              <a:rPr lang="en-US" sz="1200" dirty="0" smtClean="0"/>
              <a:t>At </a:t>
            </a:r>
            <a:r>
              <a:rPr lang="en-US" sz="1200" dirty="0"/>
              <a:t>each LNA, the signal power = (</a:t>
            </a:r>
            <a:r>
              <a:rPr lang="en-US" sz="1200" dirty="0" smtClean="0"/>
              <a:t>16)</a:t>
            </a:r>
            <a:r>
              <a:rPr lang="en-US" sz="1200" baseline="30000" dirty="0" smtClean="0"/>
              <a:t>2</a:t>
            </a:r>
            <a:r>
              <a:rPr lang="en-US" sz="1200" dirty="0" smtClean="0"/>
              <a:t>×p;</a:t>
            </a:r>
            <a:endParaRPr lang="ru-RU" sz="1200" dirty="0"/>
          </a:p>
          <a:p>
            <a:pPr lvl="1"/>
            <a:r>
              <a:rPr lang="en-US" sz="1200" dirty="0" smtClean="0"/>
              <a:t>Combining </a:t>
            </a:r>
            <a:r>
              <a:rPr lang="en-US" sz="1200" dirty="0"/>
              <a:t>coherently 16 LNAs, we get “Rx stream power” = (</a:t>
            </a:r>
            <a:r>
              <a:rPr lang="en-US" sz="1200" dirty="0" smtClean="0"/>
              <a:t>16)</a:t>
            </a:r>
            <a:r>
              <a:rPr lang="en-US" sz="1200" baseline="30000" dirty="0" smtClean="0"/>
              <a:t>4</a:t>
            </a:r>
            <a:r>
              <a:rPr lang="en-US" sz="1200" dirty="0" smtClean="0"/>
              <a:t>×p</a:t>
            </a:r>
            <a:r>
              <a:rPr lang="en-US" sz="1200" dirty="0"/>
              <a:t>, “Rx stream noise” = </a:t>
            </a:r>
            <a:r>
              <a:rPr lang="en-US" sz="1200" dirty="0" smtClean="0"/>
              <a:t>16×n, </a:t>
            </a:r>
            <a:r>
              <a:rPr lang="en-US" sz="1200" dirty="0">
                <a:solidFill>
                  <a:schemeClr val="accent2"/>
                </a:solidFill>
              </a:rPr>
              <a:t>“average SNR” = </a:t>
            </a:r>
            <a:r>
              <a:rPr lang="en-US" sz="1200" dirty="0" err="1">
                <a:solidFill>
                  <a:schemeClr val="accent2"/>
                </a:solidFill>
              </a:rPr>
              <a:t>p/n</a:t>
            </a:r>
            <a:r>
              <a:rPr lang="en-US" sz="1200" i="1" dirty="0">
                <a:solidFill>
                  <a:schemeClr val="accent2"/>
                </a:solidFill>
              </a:rPr>
              <a:t> </a:t>
            </a:r>
            <a:r>
              <a:rPr lang="en-US" sz="1200" dirty="0">
                <a:solidFill>
                  <a:schemeClr val="accent2"/>
                </a:solidFill>
              </a:rPr>
              <a:t>+ 36 </a:t>
            </a:r>
            <a:r>
              <a:rPr lang="en-US" sz="1200" dirty="0" smtClean="0">
                <a:solidFill>
                  <a:schemeClr val="accent2"/>
                </a:solidFill>
              </a:rPr>
              <a:t>dB</a:t>
            </a:r>
            <a:r>
              <a:rPr lang="en-US" sz="1200" dirty="0" smtClean="0"/>
              <a:t>;</a:t>
            </a:r>
            <a:endParaRPr lang="ru-RU" sz="1200" dirty="0"/>
          </a:p>
          <a:p>
            <a:pPr algn="just"/>
            <a:r>
              <a:rPr lang="en-US" sz="1600" dirty="0"/>
              <a:t>Scenario 2: We transmit single stream, the same one in both </a:t>
            </a:r>
            <a:r>
              <a:rPr lang="en-US" sz="1600" dirty="0" smtClean="0"/>
              <a:t>polarizations.</a:t>
            </a:r>
            <a:endParaRPr lang="ru-RU" sz="1600" dirty="0"/>
          </a:p>
          <a:p>
            <a:pPr lvl="1"/>
            <a:r>
              <a:rPr lang="en-US" sz="1200" dirty="0" smtClean="0"/>
              <a:t>At </a:t>
            </a:r>
            <a:r>
              <a:rPr lang="en-US" sz="1200" dirty="0"/>
              <a:t>each LNA, the signal power = (</a:t>
            </a:r>
            <a:r>
              <a:rPr lang="en-US" sz="1200" dirty="0" smtClean="0"/>
              <a:t>16)</a:t>
            </a:r>
            <a:r>
              <a:rPr lang="en-US" sz="1200" baseline="30000" dirty="0" smtClean="0"/>
              <a:t>2</a:t>
            </a:r>
            <a:r>
              <a:rPr lang="en-US" sz="1200" dirty="0" smtClean="0"/>
              <a:t>×p;</a:t>
            </a:r>
            <a:endParaRPr lang="ru-RU" sz="1200" dirty="0"/>
          </a:p>
          <a:p>
            <a:pPr lvl="1"/>
            <a:r>
              <a:rPr lang="en-US" sz="1200" dirty="0"/>
              <a:t>C</a:t>
            </a:r>
            <a:r>
              <a:rPr lang="en-US" sz="1200" dirty="0" smtClean="0"/>
              <a:t>ombining </a:t>
            </a:r>
            <a:r>
              <a:rPr lang="en-US" sz="1200" dirty="0"/>
              <a:t>coherently 32 LNAs, we get “Rx power” = (</a:t>
            </a:r>
            <a:r>
              <a:rPr lang="en-US" sz="1200" dirty="0" smtClean="0"/>
              <a:t>32)</a:t>
            </a:r>
            <a:r>
              <a:rPr lang="en-US" sz="1200" baseline="30000" dirty="0" smtClean="0"/>
              <a:t>2</a:t>
            </a:r>
            <a:r>
              <a:rPr lang="en-US" sz="1200" dirty="0" smtClean="0"/>
              <a:t>×(16)</a:t>
            </a:r>
            <a:r>
              <a:rPr lang="en-US" sz="1200" baseline="30000" dirty="0" smtClean="0"/>
              <a:t>2</a:t>
            </a:r>
            <a:r>
              <a:rPr lang="en-US" sz="1200" dirty="0" smtClean="0"/>
              <a:t>×p</a:t>
            </a:r>
            <a:r>
              <a:rPr lang="en-US" sz="1200" dirty="0"/>
              <a:t>, “Rx noise” = 32×n  , </a:t>
            </a:r>
            <a:r>
              <a:rPr lang="en-US" sz="1200" dirty="0">
                <a:solidFill>
                  <a:schemeClr val="accent2"/>
                </a:solidFill>
              </a:rPr>
              <a:t>SNR = </a:t>
            </a:r>
            <a:r>
              <a:rPr lang="en-US" sz="1200" dirty="0" err="1">
                <a:solidFill>
                  <a:schemeClr val="accent2"/>
                </a:solidFill>
              </a:rPr>
              <a:t>p/n</a:t>
            </a:r>
            <a:r>
              <a:rPr lang="en-US" sz="1200" dirty="0">
                <a:solidFill>
                  <a:schemeClr val="accent2"/>
                </a:solidFill>
              </a:rPr>
              <a:t> + 39 </a:t>
            </a:r>
            <a:r>
              <a:rPr lang="en-US" sz="1200" dirty="0" smtClean="0">
                <a:solidFill>
                  <a:schemeClr val="accent2"/>
                </a:solidFill>
              </a:rPr>
              <a:t>dB</a:t>
            </a:r>
            <a:r>
              <a:rPr lang="en-US" sz="1200" dirty="0" smtClean="0"/>
              <a:t>;</a:t>
            </a:r>
            <a:endParaRPr lang="ru-RU" sz="1200" dirty="0" smtClean="0"/>
          </a:p>
          <a:p>
            <a:pPr algn="just"/>
            <a:r>
              <a:rPr lang="en-US" sz="1600" dirty="0"/>
              <a:t>Scenario 3: We transmit/receive single stream with 32 </a:t>
            </a:r>
            <a:r>
              <a:rPr lang="en-US" sz="1600" dirty="0" smtClean="0"/>
              <a:t>elements, </a:t>
            </a:r>
            <a:r>
              <a:rPr lang="en-US" sz="1600" dirty="0"/>
              <a:t>all of them have the same polarization.</a:t>
            </a:r>
            <a:endParaRPr lang="ru-RU" sz="1600" dirty="0"/>
          </a:p>
          <a:p>
            <a:pPr lvl="1" algn="just"/>
            <a:r>
              <a:rPr lang="en-US" sz="1200" dirty="0" smtClean="0"/>
              <a:t>At </a:t>
            </a:r>
            <a:r>
              <a:rPr lang="en-US" sz="1200" dirty="0"/>
              <a:t>each LNA, the signal power = (</a:t>
            </a:r>
            <a:r>
              <a:rPr lang="en-US" sz="1200" dirty="0" smtClean="0"/>
              <a:t>32)</a:t>
            </a:r>
            <a:r>
              <a:rPr lang="en-US" sz="1200" baseline="30000" dirty="0" smtClean="0"/>
              <a:t>2</a:t>
            </a:r>
            <a:r>
              <a:rPr lang="en-US" sz="1200" dirty="0"/>
              <a:t>×</a:t>
            </a:r>
            <a:r>
              <a:rPr lang="en-US" sz="1200" dirty="0" smtClean="0"/>
              <a:t>p;</a:t>
            </a:r>
            <a:endParaRPr lang="en-US" sz="1200" dirty="0"/>
          </a:p>
          <a:p>
            <a:pPr lvl="1" algn="just"/>
            <a:r>
              <a:rPr lang="en-US" sz="1200" dirty="0" smtClean="0"/>
              <a:t>Combining </a:t>
            </a:r>
            <a:r>
              <a:rPr lang="en-US" sz="1200" dirty="0"/>
              <a:t>coherently 32 LNAs, we get “Rx power” = (</a:t>
            </a:r>
            <a:r>
              <a:rPr lang="en-US" sz="1200" dirty="0" smtClean="0"/>
              <a:t>32)</a:t>
            </a:r>
            <a:r>
              <a:rPr lang="en-US" sz="1200" baseline="30000" dirty="0" smtClean="0"/>
              <a:t>2</a:t>
            </a:r>
            <a:r>
              <a:rPr lang="en-US" sz="1200" dirty="0" smtClean="0"/>
              <a:t>×(32)</a:t>
            </a:r>
            <a:r>
              <a:rPr lang="en-US" sz="1200" baseline="30000" dirty="0" smtClean="0"/>
              <a:t>2</a:t>
            </a:r>
            <a:r>
              <a:rPr lang="en-US" sz="1200" dirty="0"/>
              <a:t>×</a:t>
            </a:r>
            <a:r>
              <a:rPr lang="en-US" sz="1200" dirty="0" smtClean="0"/>
              <a:t>p</a:t>
            </a:r>
            <a:r>
              <a:rPr lang="en-US" sz="1200" dirty="0"/>
              <a:t>, “Rx noise” = </a:t>
            </a:r>
            <a:r>
              <a:rPr lang="en-US" sz="1200" dirty="0" smtClean="0"/>
              <a:t>32</a:t>
            </a:r>
            <a:r>
              <a:rPr lang="en-US" sz="1200" dirty="0"/>
              <a:t>×</a:t>
            </a:r>
            <a:r>
              <a:rPr lang="en-US" sz="1200" dirty="0" smtClean="0"/>
              <a:t>n  </a:t>
            </a:r>
            <a:r>
              <a:rPr lang="en-US" sz="1200" dirty="0"/>
              <a:t>, </a:t>
            </a:r>
            <a:r>
              <a:rPr lang="en-US" sz="1200" dirty="0">
                <a:solidFill>
                  <a:schemeClr val="accent2"/>
                </a:solidFill>
              </a:rPr>
              <a:t>SNR = </a:t>
            </a:r>
            <a:r>
              <a:rPr lang="en-US" sz="1200" dirty="0" err="1">
                <a:solidFill>
                  <a:schemeClr val="accent2"/>
                </a:solidFill>
              </a:rPr>
              <a:t>p/n</a:t>
            </a:r>
            <a:r>
              <a:rPr lang="en-US" sz="1200" dirty="0">
                <a:solidFill>
                  <a:schemeClr val="accent2"/>
                </a:solidFill>
              </a:rPr>
              <a:t> + 45 </a:t>
            </a:r>
            <a:r>
              <a:rPr lang="en-US" sz="1200" dirty="0" smtClean="0">
                <a:solidFill>
                  <a:schemeClr val="accent2"/>
                </a:solidFill>
              </a:rPr>
              <a:t>dB</a:t>
            </a:r>
            <a:r>
              <a:rPr lang="en-US" sz="1200" dirty="0" smtClean="0"/>
              <a:t>;</a:t>
            </a:r>
          </a:p>
          <a:p>
            <a:pPr algn="just"/>
            <a:r>
              <a:rPr lang="en-US" sz="1600" dirty="0" smtClean="0">
                <a:solidFill>
                  <a:schemeClr val="accent2"/>
                </a:solidFill>
              </a:rPr>
              <a:t>In this work when SISO is compared to MIMO, scenario 1 vs. scenario 2 is considered. So, the SNR is adjusted by 3 dB.</a:t>
            </a:r>
            <a:endParaRPr lang="ru-RU" sz="1600" dirty="0">
              <a:solidFill>
                <a:schemeClr val="accent2"/>
              </a:solidFill>
            </a:endParaRPr>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15</a:t>
            </a:fld>
            <a:endParaRPr lang="en-US" altLang="en-US"/>
          </a:p>
        </p:txBody>
      </p:sp>
    </p:spTree>
    <p:extLst>
      <p:ext uri="{BB962C8B-B14F-4D97-AF65-F5344CB8AC3E}">
        <p14:creationId xmlns:p14="http://schemas.microsoft.com/office/powerpoint/2010/main" val="2580731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 Channel Model</a:t>
            </a:r>
            <a:endParaRPr lang="ru-RU"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16</a:t>
            </a:fld>
            <a:endParaRPr lang="en-US" altLang="en-US"/>
          </a:p>
        </p:txBody>
      </p:sp>
      <p:sp>
        <p:nvSpPr>
          <p:cNvPr id="7" name="Content Placeholder 3"/>
          <p:cNvSpPr txBox="1">
            <a:spLocks/>
          </p:cNvSpPr>
          <p:nvPr/>
        </p:nvSpPr>
        <p:spPr>
          <a:xfrm>
            <a:off x="455613" y="2176104"/>
            <a:ext cx="8228012" cy="74884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285750" indent="-285750" algn="just">
              <a:buFont typeface="Arial" panose="020B0604020202020204" pitchFamily="34" charset="0"/>
              <a:buChar char="•"/>
            </a:pPr>
            <a:r>
              <a:rPr lang="en-US" sz="1600" b="0" kern="0" dirty="0" smtClean="0"/>
              <a:t>The Line Of Sight (LOS) channel model for the particular case of 2 x 2 MIMO scheme is introduced as follows:</a:t>
            </a:r>
            <a:endParaRPr lang="ru-RU" sz="1600" b="0" kern="0" dirty="0"/>
          </a:p>
        </p:txBody>
      </p:sp>
      <p:graphicFrame>
        <p:nvGraphicFramePr>
          <p:cNvPr id="8" name="Object 7"/>
          <p:cNvGraphicFramePr>
            <a:graphicFrameLocks noChangeAspect="1"/>
          </p:cNvGraphicFramePr>
          <p:nvPr>
            <p:extLst>
              <p:ext uri="{D42A27DB-BD31-4B8C-83A1-F6EECF244321}">
                <p14:modId xmlns:p14="http://schemas.microsoft.com/office/powerpoint/2010/main" val="1516139185"/>
              </p:ext>
            </p:extLst>
          </p:nvPr>
        </p:nvGraphicFramePr>
        <p:xfrm>
          <a:off x="3203848" y="2866666"/>
          <a:ext cx="2114473" cy="709202"/>
        </p:xfrm>
        <a:graphic>
          <a:graphicData uri="http://schemas.openxmlformats.org/presentationml/2006/ole">
            <mc:AlternateContent xmlns:mc="http://schemas.openxmlformats.org/markup-compatibility/2006">
              <mc:Choice xmlns:v="urn:schemas-microsoft-com:vml" Requires="v">
                <p:oleObj spid="_x0000_s6573" name="Equation" r:id="rId3" imgW="1536700" imgH="508000" progId="Equation.3">
                  <p:embed/>
                </p:oleObj>
              </mc:Choice>
              <mc:Fallback>
                <p:oleObj name="Equation" r:id="rId3" imgW="1536700" imgH="508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866666"/>
                        <a:ext cx="2114473" cy="709202"/>
                      </a:xfrm>
                      <a:prstGeom prst="rect">
                        <a:avLst/>
                      </a:prstGeom>
                      <a:noFill/>
                      <a:extLst/>
                    </p:spPr>
                  </p:pic>
                </p:oleObj>
              </mc:Fallback>
            </mc:AlternateContent>
          </a:graphicData>
        </a:graphic>
      </p:graphicFrame>
      <p:sp>
        <p:nvSpPr>
          <p:cNvPr id="9" name="Content Placeholder 3"/>
          <p:cNvSpPr txBox="1">
            <a:spLocks/>
          </p:cNvSpPr>
          <p:nvPr/>
        </p:nvSpPr>
        <p:spPr>
          <a:xfrm>
            <a:off x="456585" y="3732286"/>
            <a:ext cx="8228012" cy="1663699"/>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Wingdings" charset="2"/>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1600" dirty="0" smtClean="0">
                <a:solidFill>
                  <a:schemeClr val="tx1"/>
                </a:solidFill>
              </a:rPr>
              <a:t>where </a:t>
            </a:r>
            <a:r>
              <a:rPr lang="en-US" sz="1600" dirty="0" err="1">
                <a:solidFill>
                  <a:schemeClr val="tx1"/>
                </a:solidFill>
              </a:rPr>
              <a:t>φ</a:t>
            </a:r>
            <a:r>
              <a:rPr lang="en-US" sz="1600" baseline="-25000" dirty="0" err="1">
                <a:solidFill>
                  <a:schemeClr val="tx1"/>
                </a:solidFill>
              </a:rPr>
              <a:t>ij</a:t>
            </a:r>
            <a:r>
              <a:rPr lang="en-US" sz="1600" dirty="0">
                <a:solidFill>
                  <a:schemeClr val="tx1"/>
                </a:solidFill>
              </a:rPr>
              <a:t> describes channel phase between j-</a:t>
            </a:r>
            <a:r>
              <a:rPr lang="en-US" sz="1600" dirty="0" err="1">
                <a:solidFill>
                  <a:schemeClr val="tx1"/>
                </a:solidFill>
              </a:rPr>
              <a:t>th</a:t>
            </a:r>
            <a:r>
              <a:rPr lang="en-US" sz="1600" dirty="0">
                <a:solidFill>
                  <a:schemeClr val="tx1"/>
                </a:solidFill>
              </a:rPr>
              <a:t> transmitter and </a:t>
            </a:r>
            <a:r>
              <a:rPr lang="en-US" sz="1600" dirty="0" err="1">
                <a:solidFill>
                  <a:schemeClr val="tx1"/>
                </a:solidFill>
              </a:rPr>
              <a:t>i-th</a:t>
            </a:r>
            <a:r>
              <a:rPr lang="en-US" sz="1600" dirty="0">
                <a:solidFill>
                  <a:schemeClr val="tx1"/>
                </a:solidFill>
              </a:rPr>
              <a:t> receiver antennas and α defines the power attenuation of </a:t>
            </a:r>
            <a:r>
              <a:rPr lang="en-US" sz="1600" dirty="0" smtClean="0">
                <a:solidFill>
                  <a:schemeClr val="tx1"/>
                </a:solidFill>
              </a:rPr>
              <a:t>cross-link terms.</a:t>
            </a:r>
          </a:p>
          <a:p>
            <a:pPr marL="285750" indent="-285750" algn="just">
              <a:buFont typeface="Arial" panose="020B0604020202020204" pitchFamily="34" charset="0"/>
              <a:buChar char="•"/>
            </a:pPr>
            <a:r>
              <a:rPr lang="en-US" sz="1600" dirty="0" smtClean="0">
                <a:solidFill>
                  <a:schemeClr val="tx1"/>
                </a:solidFill>
              </a:rPr>
              <a:t>The </a:t>
            </a:r>
            <a:r>
              <a:rPr lang="en-US" sz="1600" dirty="0">
                <a:solidFill>
                  <a:schemeClr val="tx1"/>
                </a:solidFill>
              </a:rPr>
              <a:t>model supposes that phases are independent random variables and uniformly distributed from 0 to </a:t>
            </a:r>
            <a:r>
              <a:rPr lang="en-US" sz="1600" dirty="0" smtClean="0">
                <a:solidFill>
                  <a:schemeClr val="tx1"/>
                </a:solidFill>
              </a:rPr>
              <a:t>2π.</a:t>
            </a:r>
          </a:p>
          <a:p>
            <a:pPr marL="285750" indent="-285750" algn="just">
              <a:buFont typeface="Arial" panose="020B0604020202020204" pitchFamily="34" charset="0"/>
              <a:buChar char="•"/>
            </a:pPr>
            <a:r>
              <a:rPr lang="en-US" sz="1600" dirty="0" smtClean="0">
                <a:solidFill>
                  <a:schemeClr val="tx1"/>
                </a:solidFill>
              </a:rPr>
              <a:t>The </a:t>
            </a:r>
            <a:r>
              <a:rPr lang="en-US" sz="1600" dirty="0">
                <a:solidFill>
                  <a:schemeClr val="tx1"/>
                </a:solidFill>
              </a:rPr>
              <a:t>cross-link power attenuation coefficient α depends on the coupling between transmit antennas </a:t>
            </a:r>
            <a:r>
              <a:rPr lang="en-US" sz="1600" dirty="0" smtClean="0">
                <a:solidFill>
                  <a:schemeClr val="tx1"/>
                </a:solidFill>
              </a:rPr>
              <a:t>and the </a:t>
            </a:r>
            <a:r>
              <a:rPr lang="en-US" sz="1600" dirty="0">
                <a:solidFill>
                  <a:schemeClr val="tx1"/>
                </a:solidFill>
              </a:rPr>
              <a:t>distance between transmit and receive antennas. The α coefficient lies in the range [0, 1</a:t>
            </a:r>
            <a:r>
              <a:rPr lang="en-US" sz="1600" dirty="0" smtClean="0">
                <a:solidFill>
                  <a:schemeClr val="tx1"/>
                </a:solidFill>
              </a:rPr>
              <a:t>].</a:t>
            </a:r>
            <a:endParaRPr lang="ru-RU" sz="1600" dirty="0">
              <a:solidFill>
                <a:schemeClr val="tx1"/>
              </a:solidFill>
            </a:endParaRPr>
          </a:p>
        </p:txBody>
      </p:sp>
    </p:spTree>
    <p:extLst>
      <p:ext uri="{BB962C8B-B14F-4D97-AF65-F5344CB8AC3E}">
        <p14:creationId xmlns:p14="http://schemas.microsoft.com/office/powerpoint/2010/main" val="911262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NLOS Rayleigh Channel Model</a:t>
            </a:r>
            <a:endParaRPr lang="ru-RU"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17</a:t>
            </a:fld>
            <a:endParaRPr lang="en-US" altLang="en-US"/>
          </a:p>
        </p:txBody>
      </p:sp>
      <p:sp>
        <p:nvSpPr>
          <p:cNvPr id="7" name="Content Placeholder 3"/>
          <p:cNvSpPr txBox="1">
            <a:spLocks/>
          </p:cNvSpPr>
          <p:nvPr/>
        </p:nvSpPr>
        <p:spPr>
          <a:xfrm>
            <a:off x="455613" y="1903239"/>
            <a:ext cx="8228012" cy="733673"/>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285750" indent="-285750" algn="just">
              <a:buFont typeface="Arial" panose="020B0604020202020204" pitchFamily="34" charset="0"/>
              <a:buChar char="•"/>
            </a:pPr>
            <a:r>
              <a:rPr lang="en-US" sz="1600" b="0" kern="0" dirty="0" smtClean="0"/>
              <a:t>The Non Line of Sight (NLOS) channel model is defined by the 3D channel matrix with additional third time dimension as follows:</a:t>
            </a:r>
          </a:p>
        </p:txBody>
      </p:sp>
      <p:graphicFrame>
        <p:nvGraphicFramePr>
          <p:cNvPr id="8" name="Object 7"/>
          <p:cNvGraphicFramePr>
            <a:graphicFrameLocks noChangeAspect="1"/>
          </p:cNvGraphicFramePr>
          <p:nvPr>
            <p:extLst>
              <p:ext uri="{D42A27DB-BD31-4B8C-83A1-F6EECF244321}">
                <p14:modId xmlns:p14="http://schemas.microsoft.com/office/powerpoint/2010/main" val="2102471580"/>
              </p:ext>
            </p:extLst>
          </p:nvPr>
        </p:nvGraphicFramePr>
        <p:xfrm>
          <a:off x="2483768" y="2708920"/>
          <a:ext cx="4143809" cy="360331"/>
        </p:xfrm>
        <a:graphic>
          <a:graphicData uri="http://schemas.openxmlformats.org/presentationml/2006/ole">
            <mc:AlternateContent xmlns:mc="http://schemas.openxmlformats.org/markup-compatibility/2006">
              <mc:Choice xmlns:v="urn:schemas-microsoft-com:vml" Requires="v">
                <p:oleObj spid="_x0000_s7594" name="Equation" r:id="rId3" imgW="2819400" imgH="241300" progId="Equation.3">
                  <p:embed/>
                </p:oleObj>
              </mc:Choice>
              <mc:Fallback>
                <p:oleObj name="Equation" r:id="rId3" imgW="28194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708920"/>
                        <a:ext cx="4143809" cy="360331"/>
                      </a:xfrm>
                      <a:prstGeom prst="rect">
                        <a:avLst/>
                      </a:prstGeom>
                      <a:noFill/>
                      <a:extLst/>
                    </p:spPr>
                  </p:pic>
                </p:oleObj>
              </mc:Fallback>
            </mc:AlternateContent>
          </a:graphicData>
        </a:graphic>
      </p:graphicFrame>
      <p:sp>
        <p:nvSpPr>
          <p:cNvPr id="9" name="Content Placeholder 3"/>
          <p:cNvSpPr txBox="1">
            <a:spLocks/>
          </p:cNvSpPr>
          <p:nvPr/>
        </p:nvSpPr>
        <p:spPr>
          <a:xfrm>
            <a:off x="455613" y="3336596"/>
            <a:ext cx="8228012" cy="2972724"/>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Wingdings" charset="2"/>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1600" dirty="0" smtClean="0">
                <a:solidFill>
                  <a:schemeClr val="tx1"/>
                </a:solidFill>
              </a:rPr>
              <a:t>where </a:t>
            </a:r>
            <a:r>
              <a:rPr lang="en-US" sz="1600" dirty="0">
                <a:solidFill>
                  <a:schemeClr val="tx1"/>
                </a:solidFill>
              </a:rPr>
              <a:t>N</a:t>
            </a:r>
            <a:r>
              <a:rPr lang="en-US" sz="1600" baseline="-25000" dirty="0">
                <a:solidFill>
                  <a:schemeClr val="tx1"/>
                </a:solidFill>
              </a:rPr>
              <a:t>RX</a:t>
            </a:r>
            <a:r>
              <a:rPr lang="en-US" sz="1600" dirty="0">
                <a:solidFill>
                  <a:schemeClr val="tx1"/>
                </a:solidFill>
              </a:rPr>
              <a:t> </a:t>
            </a:r>
            <a:r>
              <a:rPr lang="en-US" sz="1600" dirty="0" smtClean="0">
                <a:solidFill>
                  <a:schemeClr val="tx1"/>
                </a:solidFill>
              </a:rPr>
              <a:t>= 2 is </a:t>
            </a:r>
            <a:r>
              <a:rPr lang="en-US" sz="1600" dirty="0">
                <a:solidFill>
                  <a:schemeClr val="tx1"/>
                </a:solidFill>
              </a:rPr>
              <a:t>the number of receiver antennas, N</a:t>
            </a:r>
            <a:r>
              <a:rPr lang="en-US" sz="1600" baseline="-25000" dirty="0">
                <a:solidFill>
                  <a:schemeClr val="tx1"/>
                </a:solidFill>
              </a:rPr>
              <a:t>TX</a:t>
            </a:r>
            <a:r>
              <a:rPr lang="en-US" sz="1600" dirty="0">
                <a:solidFill>
                  <a:schemeClr val="tx1"/>
                </a:solidFill>
              </a:rPr>
              <a:t> </a:t>
            </a:r>
            <a:r>
              <a:rPr lang="en-US" sz="1600" dirty="0" smtClean="0">
                <a:solidFill>
                  <a:schemeClr val="tx1"/>
                </a:solidFill>
              </a:rPr>
              <a:t>= 2 is </a:t>
            </a:r>
            <a:r>
              <a:rPr lang="en-US" sz="1600" dirty="0">
                <a:solidFill>
                  <a:schemeClr val="tx1"/>
                </a:solidFill>
              </a:rPr>
              <a:t>the number of transmit antennas, and </a:t>
            </a:r>
            <a:r>
              <a:rPr lang="en-US" sz="1600" dirty="0" err="1">
                <a:solidFill>
                  <a:schemeClr val="tx1"/>
                </a:solidFill>
              </a:rPr>
              <a:t>N</a:t>
            </a:r>
            <a:r>
              <a:rPr lang="en-US" sz="1600" baseline="-25000" dirty="0" err="1">
                <a:solidFill>
                  <a:schemeClr val="tx1"/>
                </a:solidFill>
              </a:rPr>
              <a:t>taps</a:t>
            </a:r>
            <a:r>
              <a:rPr lang="en-US" sz="1600" dirty="0">
                <a:solidFill>
                  <a:schemeClr val="tx1"/>
                </a:solidFill>
              </a:rPr>
              <a:t> is the maximum number of taps in the channel impulse response realization</a:t>
            </a:r>
            <a:r>
              <a:rPr lang="en-US" sz="1600" dirty="0" smtClean="0">
                <a:solidFill>
                  <a:schemeClr val="tx1"/>
                </a:solidFill>
              </a:rPr>
              <a:t>.</a:t>
            </a:r>
          </a:p>
          <a:p>
            <a:pPr marL="285750" indent="-285750" algn="just">
              <a:buFont typeface="Arial" panose="020B0604020202020204" pitchFamily="34" charset="0"/>
              <a:buChar char="•"/>
            </a:pPr>
            <a:r>
              <a:rPr lang="en-US" sz="1600" dirty="0">
                <a:solidFill>
                  <a:schemeClr val="tx1"/>
                </a:solidFill>
              </a:rPr>
              <a:t>Each </a:t>
            </a:r>
            <a:r>
              <a:rPr lang="en-US" sz="1600" b="1" dirty="0" err="1">
                <a:solidFill>
                  <a:schemeClr val="tx1"/>
                </a:solidFill>
              </a:rPr>
              <a:t>H</a:t>
            </a:r>
            <a:r>
              <a:rPr lang="en-US" sz="1600" b="1" baseline="-25000" dirty="0" err="1">
                <a:solidFill>
                  <a:schemeClr val="tx1"/>
                </a:solidFill>
              </a:rPr>
              <a:t>ij</a:t>
            </a:r>
            <a:r>
              <a:rPr lang="en-US" sz="1600" dirty="0">
                <a:solidFill>
                  <a:schemeClr val="tx1"/>
                </a:solidFill>
              </a:rPr>
              <a:t> has exponential decay </a:t>
            </a:r>
            <a:r>
              <a:rPr lang="en-US" sz="1600" dirty="0" smtClean="0">
                <a:solidFill>
                  <a:schemeClr val="tx1"/>
                </a:solidFill>
              </a:rPr>
              <a:t>envelope in time domain with </a:t>
            </a:r>
            <a:r>
              <a:rPr lang="en-US" sz="1600" dirty="0" err="1" smtClean="0">
                <a:solidFill>
                  <a:schemeClr val="tx1"/>
                </a:solidFill>
              </a:rPr>
              <a:t>t</a:t>
            </a:r>
            <a:r>
              <a:rPr lang="en-US" sz="1600" baseline="-25000" dirty="0" err="1" smtClean="0">
                <a:solidFill>
                  <a:schemeClr val="tx1"/>
                </a:solidFill>
              </a:rPr>
              <a:t>RMS</a:t>
            </a:r>
            <a:r>
              <a:rPr lang="en-US" sz="1600" dirty="0" smtClean="0">
                <a:solidFill>
                  <a:schemeClr val="tx1"/>
                </a:solidFill>
              </a:rPr>
              <a:t> = 3 ns and independent distributed taps. The amplitudes of the taps are Rayleigh distributed and taps are taken at the sampling rate 2.64 </a:t>
            </a:r>
            <a:r>
              <a:rPr lang="en-US" sz="1600" dirty="0" err="1" smtClean="0">
                <a:solidFill>
                  <a:schemeClr val="tx1"/>
                </a:solidFill>
              </a:rPr>
              <a:t>Gsps</a:t>
            </a:r>
            <a:r>
              <a:rPr lang="en-US" sz="1600" dirty="0" smtClean="0">
                <a:solidFill>
                  <a:schemeClr val="tx1"/>
                </a:solidFill>
              </a:rPr>
              <a:t>.</a:t>
            </a:r>
          </a:p>
          <a:p>
            <a:pPr marL="285750" indent="-285750" algn="just">
              <a:buFont typeface="Arial" panose="020B0604020202020204" pitchFamily="34" charset="0"/>
              <a:buChar char="•"/>
            </a:pPr>
            <a:r>
              <a:rPr lang="en-US" sz="1600" dirty="0" smtClean="0">
                <a:solidFill>
                  <a:schemeClr val="tx1"/>
                </a:solidFill>
              </a:rPr>
              <a:t>The total power of each </a:t>
            </a:r>
            <a:r>
              <a:rPr lang="en-US" sz="1600" b="1" dirty="0" err="1" smtClean="0">
                <a:solidFill>
                  <a:schemeClr val="tx1"/>
                </a:solidFill>
              </a:rPr>
              <a:t>H</a:t>
            </a:r>
            <a:r>
              <a:rPr lang="en-US" sz="1600" b="1" baseline="-25000" dirty="0" err="1" smtClean="0">
                <a:solidFill>
                  <a:schemeClr val="tx1"/>
                </a:solidFill>
              </a:rPr>
              <a:t>ij</a:t>
            </a:r>
            <a:r>
              <a:rPr lang="en-US" sz="1600" dirty="0" smtClean="0">
                <a:solidFill>
                  <a:schemeClr val="tx1"/>
                </a:solidFill>
              </a:rPr>
              <a:t> channel realization in time domain is normalized to unit power on instantaneous basis.</a:t>
            </a:r>
          </a:p>
          <a:p>
            <a:pPr marL="285750" indent="-285750" algn="just">
              <a:buFont typeface="Arial" panose="020B0604020202020204" pitchFamily="34" charset="0"/>
              <a:buChar char="•"/>
            </a:pPr>
            <a:r>
              <a:rPr lang="en-US" sz="1600" dirty="0">
                <a:solidFill>
                  <a:schemeClr val="tx1"/>
                </a:solidFill>
              </a:rPr>
              <a:t>The cross links are independent of the main </a:t>
            </a:r>
            <a:r>
              <a:rPr lang="en-US" sz="1600" dirty="0" smtClean="0">
                <a:solidFill>
                  <a:schemeClr val="tx1"/>
                </a:solidFill>
              </a:rPr>
              <a:t>links and have the same power as the main links.</a:t>
            </a:r>
          </a:p>
        </p:txBody>
      </p:sp>
    </p:spTree>
    <p:extLst>
      <p:ext uri="{BB962C8B-B14F-4D97-AF65-F5344CB8AC3E}">
        <p14:creationId xmlns:p14="http://schemas.microsoft.com/office/powerpoint/2010/main" val="3315359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Assumptions</a:t>
            </a:r>
            <a:endParaRPr lang="ru-RU" dirty="0"/>
          </a:p>
        </p:txBody>
      </p:sp>
      <p:sp>
        <p:nvSpPr>
          <p:cNvPr id="3" name="Content Placeholder 2"/>
          <p:cNvSpPr>
            <a:spLocks noGrp="1"/>
          </p:cNvSpPr>
          <p:nvPr>
            <p:ph idx="1"/>
          </p:nvPr>
        </p:nvSpPr>
        <p:spPr/>
        <p:txBody>
          <a:bodyPr/>
          <a:lstStyle/>
          <a:p>
            <a:pPr marL="285750" indent="-285750" algn="just">
              <a:buFont typeface="Arial" panose="020B0604020202020204" pitchFamily="34" charset="0"/>
              <a:buChar char="•"/>
            </a:pPr>
            <a:r>
              <a:rPr lang="en-US" sz="1400" dirty="0"/>
              <a:t>The performance of SC and OFDM MIMO receivers was simulated and compared under LOS and NLOS channel models described above.</a:t>
            </a:r>
          </a:p>
          <a:p>
            <a:pPr marL="285750" indent="-285750" algn="just">
              <a:buFont typeface="Arial" panose="020B0604020202020204" pitchFamily="34" charset="0"/>
              <a:buChar char="•"/>
            </a:pPr>
            <a:r>
              <a:rPr lang="en-US" sz="1400" dirty="0"/>
              <a:t>LOS model:</a:t>
            </a:r>
          </a:p>
          <a:p>
            <a:pPr marL="511175" lvl="1" algn="just">
              <a:buFont typeface="Arial" panose="020B0604020202020204" pitchFamily="34" charset="0"/>
              <a:buChar char="•"/>
            </a:pPr>
            <a:r>
              <a:rPr lang="en-US" sz="1200" dirty="0"/>
              <a:t>For LOS channel model several values for the cross-link power attenuation coefficient α equal to -5, -10, -15, and -20 dB were simulated. </a:t>
            </a:r>
          </a:p>
          <a:p>
            <a:pPr marL="511175" lvl="1" algn="just">
              <a:buFont typeface="Arial" panose="020B0604020202020204" pitchFamily="34" charset="0"/>
              <a:buChar char="•"/>
            </a:pPr>
            <a:r>
              <a:rPr lang="en-US" sz="1200" dirty="0"/>
              <a:t>The real measured cross coupling for two orthogonal polarizations is equal to ~-20 - -23 dB, </a:t>
            </a:r>
            <a:r>
              <a:rPr lang="en-US" sz="1200" dirty="0" smtClean="0"/>
              <a:t>[3]. </a:t>
            </a:r>
            <a:r>
              <a:rPr lang="en-US" sz="1200" dirty="0"/>
              <a:t>The cross-link attenuation for two arrays spaced by the distance of 30 cm (equal to the length of the laptop’s lid) is equal to ~-15 dB for the distance up to 2 m between devices, </a:t>
            </a:r>
            <a:r>
              <a:rPr lang="en-US" sz="1200" dirty="0" smtClean="0"/>
              <a:t>[3].</a:t>
            </a:r>
            <a:endParaRPr lang="en-US" sz="1200" dirty="0"/>
          </a:p>
          <a:p>
            <a:pPr marL="285750" indent="-285750" algn="just">
              <a:buFont typeface="Arial" panose="020B0604020202020204" pitchFamily="34" charset="0"/>
              <a:buChar char="•"/>
            </a:pPr>
            <a:r>
              <a:rPr lang="en-US" sz="1400" dirty="0"/>
              <a:t>NLOS Rayleigh model:</a:t>
            </a:r>
          </a:p>
          <a:p>
            <a:pPr marL="511175" lvl="1" algn="just">
              <a:buFont typeface="Arial" panose="020B0604020202020204" pitchFamily="34" charset="0"/>
              <a:buChar char="•"/>
            </a:pPr>
            <a:r>
              <a:rPr lang="en-US" sz="1200" dirty="0"/>
              <a:t>Rayleigh model with exponential delay profile, </a:t>
            </a:r>
            <a:r>
              <a:rPr lang="en-US" sz="1200" dirty="0" err="1"/>
              <a:t>t</a:t>
            </a:r>
            <a:r>
              <a:rPr lang="en-US" sz="1200" baseline="-25000" dirty="0" err="1"/>
              <a:t>RMS</a:t>
            </a:r>
            <a:r>
              <a:rPr lang="en-US" sz="1200" dirty="0"/>
              <a:t> = 3 ns, 4 independent channels with equal power.</a:t>
            </a:r>
          </a:p>
          <a:p>
            <a:pPr marL="285750" indent="-285750" algn="just">
              <a:buFont typeface="Arial" panose="020B0604020202020204" pitchFamily="34" charset="0"/>
              <a:buChar char="•"/>
            </a:pPr>
            <a:r>
              <a:rPr lang="en-US" sz="1400" dirty="0"/>
              <a:t>The PPDU length in the simulation was equal to 8192 bytes. LDPC decoder used Layered Belief Propagation (LBP) algorithm with “min-sum” approximation. The maximum number of iterations per codeword is limited to 20. The total number of simulated packets per SNR point is equal to 10</a:t>
            </a:r>
            <a:r>
              <a:rPr lang="en-US" sz="1400" baseline="30000" dirty="0"/>
              <a:t>5</a:t>
            </a:r>
            <a:r>
              <a:rPr lang="en-US" sz="1400" dirty="0"/>
              <a:t>.</a:t>
            </a:r>
          </a:p>
          <a:p>
            <a:pPr marL="285750" indent="-285750" algn="just">
              <a:buFont typeface="Arial" panose="020B0604020202020204" pitchFamily="34" charset="0"/>
              <a:buChar char="•"/>
            </a:pPr>
            <a:r>
              <a:rPr lang="en-US" sz="1400" dirty="0"/>
              <a:t>The receivers used ideal channel knowledge to perform demodulation of the packet. The impairments like Phase Noise (PN), Power Amplifier (PA), Carrier Frequency Offset (CFO), and Sampling Frequency Offset (SFO) were not simulated. An ideal packet acquisition was considered.</a:t>
            </a:r>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18</a:t>
            </a:fld>
            <a:endParaRPr lang="en-US" altLang="en-US"/>
          </a:p>
        </p:txBody>
      </p:sp>
    </p:spTree>
    <p:extLst>
      <p:ext uri="{BB962C8B-B14F-4D97-AF65-F5344CB8AC3E}">
        <p14:creationId xmlns:p14="http://schemas.microsoft.com/office/powerpoint/2010/main" val="4244388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 Simulation Results – MIMO SC</a:t>
            </a:r>
            <a:endParaRPr lang="ru-RU" dirty="0"/>
          </a:p>
        </p:txBody>
      </p:sp>
      <p:sp>
        <p:nvSpPr>
          <p:cNvPr id="3" name="Content Placeholder 2"/>
          <p:cNvSpPr>
            <a:spLocks noGrp="1"/>
          </p:cNvSpPr>
          <p:nvPr>
            <p:ph idx="1"/>
          </p:nvPr>
        </p:nvSpPr>
        <p:spPr>
          <a:xfrm>
            <a:off x="685800" y="4973844"/>
            <a:ext cx="7772400" cy="1454974"/>
          </a:xfrm>
        </p:spPr>
        <p:txBody>
          <a:bodyPr/>
          <a:lstStyle/>
          <a:p>
            <a:pPr marL="285750" indent="-285750" algn="just">
              <a:buFont typeface="Arial" panose="020B0604020202020204" pitchFamily="34" charset="0"/>
              <a:buChar char="•"/>
            </a:pPr>
            <a:r>
              <a:rPr lang="en-US" sz="1600" dirty="0"/>
              <a:t>The performance of the receiver significantly degrades with increasing of </a:t>
            </a:r>
            <a:r>
              <a:rPr lang="el-GR" sz="1600" dirty="0"/>
              <a:t>α</a:t>
            </a:r>
            <a:r>
              <a:rPr lang="en-US" sz="1600" dirty="0"/>
              <a:t> from -20 to -5 dB;</a:t>
            </a:r>
          </a:p>
          <a:p>
            <a:pPr marL="285750" indent="-285750" algn="just">
              <a:buFont typeface="Arial" panose="020B0604020202020204" pitchFamily="34" charset="0"/>
              <a:buChar char="•"/>
            </a:pPr>
            <a:r>
              <a:rPr lang="en-US" sz="1600" dirty="0"/>
              <a:t>The unbiased LMMSE exhibits better performance comparing to the ZF receiver. The ZF SNR loss comparing to the unbiased LMMSE is larger for larger </a:t>
            </a:r>
            <a:r>
              <a:rPr lang="el-GR" sz="1600" dirty="0"/>
              <a:t>α</a:t>
            </a:r>
            <a:r>
              <a:rPr lang="en-US" sz="1600" dirty="0"/>
              <a:t> and decreases with MCS index</a:t>
            </a:r>
            <a:r>
              <a:rPr lang="en-US" sz="1600" dirty="0" smtClean="0"/>
              <a:t>.</a:t>
            </a:r>
            <a:endParaRPr lang="ru-RU" sz="1600"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19</a:t>
            </a:fld>
            <a:endParaRPr lang="en-US" altLang="en-US"/>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8461" y="2046301"/>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6049" y="2066635"/>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2807" y="3503508"/>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1497" y="3524994"/>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256057" y="1870645"/>
            <a:ext cx="1424728" cy="246221"/>
          </a:xfrm>
          <a:prstGeom prst="rect">
            <a:avLst/>
          </a:prstGeom>
        </p:spPr>
        <p:txBody>
          <a:bodyPr wrap="square">
            <a:spAutoFit/>
          </a:bodyPr>
          <a:lstStyle/>
          <a:p>
            <a:pPr algn="ctr"/>
            <a:r>
              <a:rPr lang="en-US" sz="1000" b="1" dirty="0" smtClean="0">
                <a:latin typeface="Times New Roman" panose="02020603050405020304" pitchFamily="18" charset="0"/>
                <a:ea typeface="Times New Roman" panose="02020603050405020304" pitchFamily="18" charset="0"/>
              </a:rPr>
              <a:t>α </a:t>
            </a:r>
            <a:r>
              <a:rPr lang="en-US" sz="1000" b="1" dirty="0">
                <a:latin typeface="Times New Roman" panose="02020603050405020304" pitchFamily="18" charset="0"/>
                <a:ea typeface="Times New Roman" panose="02020603050405020304" pitchFamily="18" charset="0"/>
              </a:rPr>
              <a:t>= -20 dB</a:t>
            </a:r>
            <a:endParaRPr lang="ru-RU" sz="1000" dirty="0"/>
          </a:p>
        </p:txBody>
      </p:sp>
      <p:sp>
        <p:nvSpPr>
          <p:cNvPr id="12" name="Rectangle 11"/>
          <p:cNvSpPr/>
          <p:nvPr/>
        </p:nvSpPr>
        <p:spPr>
          <a:xfrm>
            <a:off x="4805377" y="1893447"/>
            <a:ext cx="1424728" cy="246221"/>
          </a:xfrm>
          <a:prstGeom prst="rect">
            <a:avLst/>
          </a:prstGeom>
        </p:spPr>
        <p:txBody>
          <a:bodyPr wrap="square">
            <a:spAutoFit/>
          </a:bodyPr>
          <a:lstStyle/>
          <a:p>
            <a:pPr algn="ctr"/>
            <a:r>
              <a:rPr lang="en-US" sz="1000" b="1" dirty="0" smtClean="0">
                <a:latin typeface="Times New Roman" panose="02020603050405020304" pitchFamily="18" charset="0"/>
                <a:ea typeface="Times New Roman" panose="02020603050405020304" pitchFamily="18" charset="0"/>
              </a:rPr>
              <a:t>α </a:t>
            </a:r>
            <a:r>
              <a:rPr lang="en-US" sz="1000" b="1" dirty="0">
                <a:latin typeface="Times New Roman" panose="02020603050405020304" pitchFamily="18" charset="0"/>
                <a:ea typeface="Times New Roman" panose="02020603050405020304" pitchFamily="18" charset="0"/>
              </a:rPr>
              <a:t>= </a:t>
            </a:r>
            <a:r>
              <a:rPr lang="en-US" sz="1000" b="1" dirty="0" smtClean="0">
                <a:latin typeface="Times New Roman" panose="02020603050405020304" pitchFamily="18" charset="0"/>
                <a:ea typeface="Times New Roman" panose="02020603050405020304" pitchFamily="18" charset="0"/>
              </a:rPr>
              <a:t>-15 </a:t>
            </a:r>
            <a:r>
              <a:rPr lang="en-US" sz="1000" b="1" dirty="0">
                <a:latin typeface="Times New Roman" panose="02020603050405020304" pitchFamily="18" charset="0"/>
                <a:ea typeface="Times New Roman" panose="02020603050405020304" pitchFamily="18" charset="0"/>
              </a:rPr>
              <a:t>dB</a:t>
            </a:r>
            <a:endParaRPr lang="ru-RU" sz="1000" dirty="0"/>
          </a:p>
        </p:txBody>
      </p:sp>
      <p:sp>
        <p:nvSpPr>
          <p:cNvPr id="13" name="Rectangle 12"/>
          <p:cNvSpPr/>
          <p:nvPr/>
        </p:nvSpPr>
        <p:spPr>
          <a:xfrm>
            <a:off x="3227276" y="3335194"/>
            <a:ext cx="1424728" cy="246221"/>
          </a:xfrm>
          <a:prstGeom prst="rect">
            <a:avLst/>
          </a:prstGeom>
        </p:spPr>
        <p:txBody>
          <a:bodyPr wrap="square">
            <a:spAutoFit/>
          </a:bodyPr>
          <a:lstStyle/>
          <a:p>
            <a:pPr algn="ctr"/>
            <a:r>
              <a:rPr lang="en-US" sz="1000" b="1" dirty="0" smtClean="0">
                <a:latin typeface="Times New Roman" panose="02020603050405020304" pitchFamily="18" charset="0"/>
                <a:ea typeface="Times New Roman" panose="02020603050405020304" pitchFamily="18" charset="0"/>
              </a:rPr>
              <a:t>α </a:t>
            </a:r>
            <a:r>
              <a:rPr lang="en-US" sz="1000" b="1" dirty="0">
                <a:latin typeface="Times New Roman" panose="02020603050405020304" pitchFamily="18" charset="0"/>
                <a:ea typeface="Times New Roman" panose="02020603050405020304" pitchFamily="18" charset="0"/>
              </a:rPr>
              <a:t>= </a:t>
            </a:r>
            <a:r>
              <a:rPr lang="en-US" sz="1000" b="1" dirty="0" smtClean="0">
                <a:latin typeface="Times New Roman" panose="02020603050405020304" pitchFamily="18" charset="0"/>
                <a:ea typeface="Times New Roman" panose="02020603050405020304" pitchFamily="18" charset="0"/>
              </a:rPr>
              <a:t>-10 </a:t>
            </a:r>
            <a:r>
              <a:rPr lang="en-US" sz="1000" b="1" dirty="0">
                <a:latin typeface="Times New Roman" panose="02020603050405020304" pitchFamily="18" charset="0"/>
                <a:ea typeface="Times New Roman" panose="02020603050405020304" pitchFamily="18" charset="0"/>
              </a:rPr>
              <a:t>dB</a:t>
            </a:r>
            <a:endParaRPr lang="ru-RU" sz="1000" dirty="0"/>
          </a:p>
        </p:txBody>
      </p:sp>
      <p:sp>
        <p:nvSpPr>
          <p:cNvPr id="14" name="Rectangle 13"/>
          <p:cNvSpPr/>
          <p:nvPr/>
        </p:nvSpPr>
        <p:spPr>
          <a:xfrm>
            <a:off x="4818859" y="3354085"/>
            <a:ext cx="1424728" cy="246221"/>
          </a:xfrm>
          <a:prstGeom prst="rect">
            <a:avLst/>
          </a:prstGeom>
        </p:spPr>
        <p:txBody>
          <a:bodyPr wrap="square">
            <a:spAutoFit/>
          </a:bodyPr>
          <a:lstStyle/>
          <a:p>
            <a:pPr algn="ctr"/>
            <a:r>
              <a:rPr lang="en-US" sz="1000" b="1" dirty="0" smtClean="0">
                <a:latin typeface="Times New Roman" panose="02020603050405020304" pitchFamily="18" charset="0"/>
                <a:ea typeface="Times New Roman" panose="02020603050405020304" pitchFamily="18" charset="0"/>
              </a:rPr>
              <a:t>α </a:t>
            </a:r>
            <a:r>
              <a:rPr lang="en-US" sz="1000" b="1" dirty="0">
                <a:latin typeface="Times New Roman" panose="02020603050405020304" pitchFamily="18" charset="0"/>
                <a:ea typeface="Times New Roman" panose="02020603050405020304" pitchFamily="18" charset="0"/>
              </a:rPr>
              <a:t>= </a:t>
            </a:r>
            <a:r>
              <a:rPr lang="en-US" sz="1000" b="1" dirty="0" smtClean="0">
                <a:latin typeface="Times New Roman" panose="02020603050405020304" pitchFamily="18" charset="0"/>
                <a:ea typeface="Times New Roman" panose="02020603050405020304" pitchFamily="18" charset="0"/>
              </a:rPr>
              <a:t>-5 </a:t>
            </a:r>
            <a:r>
              <a:rPr lang="en-US" sz="1000" b="1" dirty="0">
                <a:latin typeface="Times New Roman" panose="02020603050405020304" pitchFamily="18" charset="0"/>
                <a:ea typeface="Times New Roman" panose="02020603050405020304" pitchFamily="18" charset="0"/>
              </a:rPr>
              <a:t>dB</a:t>
            </a:r>
            <a:endParaRPr lang="ru-RU" sz="1000" dirty="0"/>
          </a:p>
        </p:txBody>
      </p:sp>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07" y="2001939"/>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2913" y="2027953"/>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937" y="3456913"/>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2913" y="3481468"/>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52400" y="1846430"/>
            <a:ext cx="1424728" cy="246221"/>
          </a:xfrm>
          <a:prstGeom prst="rect">
            <a:avLst/>
          </a:prstGeom>
        </p:spPr>
        <p:txBody>
          <a:bodyPr wrap="square">
            <a:spAutoFit/>
          </a:bodyPr>
          <a:lstStyle/>
          <a:p>
            <a:pPr algn="ctr"/>
            <a:r>
              <a:rPr lang="en-US" sz="1000" b="1" dirty="0" smtClean="0">
                <a:latin typeface="Times New Roman" panose="02020603050405020304" pitchFamily="18" charset="0"/>
                <a:ea typeface="Times New Roman" panose="02020603050405020304" pitchFamily="18" charset="0"/>
              </a:rPr>
              <a:t>α </a:t>
            </a:r>
            <a:r>
              <a:rPr lang="en-US" sz="1000" b="1" dirty="0">
                <a:latin typeface="Times New Roman" panose="02020603050405020304" pitchFamily="18" charset="0"/>
                <a:ea typeface="Times New Roman" panose="02020603050405020304" pitchFamily="18" charset="0"/>
              </a:rPr>
              <a:t>= -20 dB</a:t>
            </a:r>
            <a:endParaRPr lang="ru-RU" sz="1000" dirty="0"/>
          </a:p>
        </p:txBody>
      </p:sp>
      <p:sp>
        <p:nvSpPr>
          <p:cNvPr id="20" name="Rectangle 19"/>
          <p:cNvSpPr/>
          <p:nvPr/>
        </p:nvSpPr>
        <p:spPr>
          <a:xfrm>
            <a:off x="1609617" y="1862654"/>
            <a:ext cx="1424728" cy="246221"/>
          </a:xfrm>
          <a:prstGeom prst="rect">
            <a:avLst/>
          </a:prstGeom>
        </p:spPr>
        <p:txBody>
          <a:bodyPr wrap="square">
            <a:spAutoFit/>
          </a:bodyPr>
          <a:lstStyle/>
          <a:p>
            <a:pPr algn="ctr"/>
            <a:r>
              <a:rPr lang="en-US" sz="1000" b="1" dirty="0" smtClean="0">
                <a:latin typeface="Times New Roman" panose="02020603050405020304" pitchFamily="18" charset="0"/>
                <a:ea typeface="Times New Roman" panose="02020603050405020304" pitchFamily="18" charset="0"/>
              </a:rPr>
              <a:t>α </a:t>
            </a:r>
            <a:r>
              <a:rPr lang="en-US" sz="1000" b="1" dirty="0">
                <a:latin typeface="Times New Roman" panose="02020603050405020304" pitchFamily="18" charset="0"/>
                <a:ea typeface="Times New Roman" panose="02020603050405020304" pitchFamily="18" charset="0"/>
              </a:rPr>
              <a:t>= </a:t>
            </a:r>
            <a:r>
              <a:rPr lang="en-US" sz="1000" b="1" dirty="0" smtClean="0">
                <a:latin typeface="Times New Roman" panose="02020603050405020304" pitchFamily="18" charset="0"/>
                <a:ea typeface="Times New Roman" panose="02020603050405020304" pitchFamily="18" charset="0"/>
              </a:rPr>
              <a:t>-15 </a:t>
            </a:r>
            <a:r>
              <a:rPr lang="en-US" sz="1000" b="1" dirty="0">
                <a:latin typeface="Times New Roman" panose="02020603050405020304" pitchFamily="18" charset="0"/>
                <a:ea typeface="Times New Roman" panose="02020603050405020304" pitchFamily="18" charset="0"/>
              </a:rPr>
              <a:t>dB</a:t>
            </a:r>
            <a:endParaRPr lang="ru-RU" sz="1000" dirty="0"/>
          </a:p>
        </p:txBody>
      </p:sp>
      <p:sp>
        <p:nvSpPr>
          <p:cNvPr id="21" name="Rectangle 20"/>
          <p:cNvSpPr/>
          <p:nvPr/>
        </p:nvSpPr>
        <p:spPr>
          <a:xfrm>
            <a:off x="115143" y="3293622"/>
            <a:ext cx="1424728" cy="246221"/>
          </a:xfrm>
          <a:prstGeom prst="rect">
            <a:avLst/>
          </a:prstGeom>
        </p:spPr>
        <p:txBody>
          <a:bodyPr wrap="square">
            <a:spAutoFit/>
          </a:bodyPr>
          <a:lstStyle/>
          <a:p>
            <a:pPr algn="ctr"/>
            <a:r>
              <a:rPr lang="en-US" sz="1000" b="1" dirty="0" smtClean="0">
                <a:latin typeface="Times New Roman" panose="02020603050405020304" pitchFamily="18" charset="0"/>
                <a:ea typeface="Times New Roman" panose="02020603050405020304" pitchFamily="18" charset="0"/>
              </a:rPr>
              <a:t>α </a:t>
            </a:r>
            <a:r>
              <a:rPr lang="en-US" sz="1000" b="1" dirty="0">
                <a:latin typeface="Times New Roman" panose="02020603050405020304" pitchFamily="18" charset="0"/>
                <a:ea typeface="Times New Roman" panose="02020603050405020304" pitchFamily="18" charset="0"/>
              </a:rPr>
              <a:t>= </a:t>
            </a:r>
            <a:r>
              <a:rPr lang="en-US" sz="1000" b="1" dirty="0" smtClean="0">
                <a:latin typeface="Times New Roman" panose="02020603050405020304" pitchFamily="18" charset="0"/>
                <a:ea typeface="Times New Roman" panose="02020603050405020304" pitchFamily="18" charset="0"/>
              </a:rPr>
              <a:t>-10 </a:t>
            </a:r>
            <a:r>
              <a:rPr lang="en-US" sz="1000" b="1" dirty="0">
                <a:latin typeface="Times New Roman" panose="02020603050405020304" pitchFamily="18" charset="0"/>
                <a:ea typeface="Times New Roman" panose="02020603050405020304" pitchFamily="18" charset="0"/>
              </a:rPr>
              <a:t>dB</a:t>
            </a:r>
            <a:endParaRPr lang="ru-RU" sz="1000" dirty="0"/>
          </a:p>
        </p:txBody>
      </p:sp>
      <p:sp>
        <p:nvSpPr>
          <p:cNvPr id="22" name="Rectangle 21"/>
          <p:cNvSpPr/>
          <p:nvPr/>
        </p:nvSpPr>
        <p:spPr>
          <a:xfrm>
            <a:off x="1622898" y="3319396"/>
            <a:ext cx="1424728" cy="246221"/>
          </a:xfrm>
          <a:prstGeom prst="rect">
            <a:avLst/>
          </a:prstGeom>
        </p:spPr>
        <p:txBody>
          <a:bodyPr wrap="square">
            <a:spAutoFit/>
          </a:bodyPr>
          <a:lstStyle/>
          <a:p>
            <a:pPr algn="ctr"/>
            <a:r>
              <a:rPr lang="en-US" sz="1000" b="1" dirty="0" smtClean="0">
                <a:latin typeface="Times New Roman" panose="02020603050405020304" pitchFamily="18" charset="0"/>
                <a:ea typeface="Times New Roman" panose="02020603050405020304" pitchFamily="18" charset="0"/>
              </a:rPr>
              <a:t>α </a:t>
            </a:r>
            <a:r>
              <a:rPr lang="en-US" sz="1000" b="1" dirty="0">
                <a:latin typeface="Times New Roman" panose="02020603050405020304" pitchFamily="18" charset="0"/>
                <a:ea typeface="Times New Roman" panose="02020603050405020304" pitchFamily="18" charset="0"/>
              </a:rPr>
              <a:t>= </a:t>
            </a:r>
            <a:r>
              <a:rPr lang="en-US" sz="1000" b="1" dirty="0" smtClean="0">
                <a:latin typeface="Times New Roman" panose="02020603050405020304" pitchFamily="18" charset="0"/>
                <a:ea typeface="Times New Roman" panose="02020603050405020304" pitchFamily="18" charset="0"/>
              </a:rPr>
              <a:t>-5 </a:t>
            </a:r>
            <a:r>
              <a:rPr lang="en-US" sz="1000" b="1" dirty="0">
                <a:latin typeface="Times New Roman" panose="02020603050405020304" pitchFamily="18" charset="0"/>
                <a:ea typeface="Times New Roman" panose="02020603050405020304" pitchFamily="18" charset="0"/>
              </a:rPr>
              <a:t>dB</a:t>
            </a:r>
            <a:endParaRPr lang="ru-RU" sz="1000" dirty="0"/>
          </a:p>
        </p:txBody>
      </p:sp>
      <p:sp>
        <p:nvSpPr>
          <p:cNvPr id="23" name="Rectangle 22"/>
          <p:cNvSpPr/>
          <p:nvPr/>
        </p:nvSpPr>
        <p:spPr>
          <a:xfrm>
            <a:off x="157618" y="1683518"/>
            <a:ext cx="3323458"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Unbiased LMMSE receiver</a:t>
            </a:r>
            <a:endParaRPr lang="ru-RU" sz="1000" b="1" dirty="0">
              <a:solidFill>
                <a:schemeClr val="tx2"/>
              </a:solidFill>
              <a:cs typeface="Intel Clear" panose="020B0604020203020204" pitchFamily="34" charset="0"/>
            </a:endParaRPr>
          </a:p>
        </p:txBody>
      </p:sp>
      <p:sp>
        <p:nvSpPr>
          <p:cNvPr id="24" name="Rectangle 23"/>
          <p:cNvSpPr/>
          <p:nvPr/>
        </p:nvSpPr>
        <p:spPr>
          <a:xfrm>
            <a:off x="3049076" y="1691197"/>
            <a:ext cx="3323458"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ZF receiver</a:t>
            </a:r>
            <a:endParaRPr lang="ru-RU" sz="1000" b="1" dirty="0">
              <a:solidFill>
                <a:schemeClr val="tx2"/>
              </a:solidFill>
              <a:cs typeface="Intel Clear" panose="020B0604020203020204" pitchFamily="34" charset="0"/>
            </a:endParaRPr>
          </a:p>
        </p:txBody>
      </p:sp>
      <p:pic>
        <p:nvPicPr>
          <p:cNvPr id="25" name="Picture 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43587" y="2310256"/>
            <a:ext cx="2874751" cy="21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6651232" y="2194840"/>
            <a:ext cx="2055015" cy="230832"/>
          </a:xfrm>
          <a:prstGeom prst="rect">
            <a:avLst/>
          </a:prstGeom>
        </p:spPr>
        <p:txBody>
          <a:bodyPr wrap="square">
            <a:spAutoFit/>
          </a:bodyPr>
          <a:lstStyle/>
          <a:p>
            <a:pPr algn="ctr"/>
            <a:r>
              <a:rPr lang="en-US" sz="900" b="1" dirty="0" smtClean="0">
                <a:solidFill>
                  <a:schemeClr val="tx2"/>
                </a:solidFill>
                <a:cs typeface="Intel Clear" panose="020B0604020203020204" pitchFamily="34" charset="0"/>
              </a:rPr>
              <a:t>SNR loss of ZF comp. to LMMSE</a:t>
            </a:r>
            <a:endParaRPr lang="ru-RU" sz="900" b="1" dirty="0">
              <a:solidFill>
                <a:schemeClr val="tx2"/>
              </a:solidFill>
              <a:cs typeface="Intel Clear" panose="020B0604020203020204" pitchFamily="34" charset="0"/>
            </a:endParaRPr>
          </a:p>
        </p:txBody>
      </p:sp>
    </p:spTree>
    <p:extLst>
      <p:ext uri="{BB962C8B-B14F-4D97-AF65-F5344CB8AC3E}">
        <p14:creationId xmlns:p14="http://schemas.microsoft.com/office/powerpoint/2010/main" val="1154331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ru-RU" altLang="en-US" sz="1800" smtClean="0"/>
              <a:t>March 2016</a:t>
            </a:r>
            <a:endParaRPr lang="en-US" altLang="en-US" sz="1800"/>
          </a:p>
        </p:txBody>
      </p:sp>
      <p:sp>
        <p:nvSpPr>
          <p:cNvPr id="3075"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Intel Corporation</a:t>
            </a:r>
            <a:endParaRPr lang="en-US" altLang="en-US"/>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47A48EA4-A075-4523-9ADE-5EC53206D380}" type="slidenum">
              <a:rPr lang="en-US" altLang="en-US"/>
              <a:pPr/>
              <a:t>2</a:t>
            </a:fld>
            <a:endParaRPr lang="en-US" altLang="en-US"/>
          </a:p>
        </p:txBody>
      </p:sp>
      <p:sp>
        <p:nvSpPr>
          <p:cNvPr id="3077" name="Rectangle 2"/>
          <p:cNvSpPr>
            <a:spLocks noGrp="1" noChangeArrowheads="1"/>
          </p:cNvSpPr>
          <p:nvPr>
            <p:ph type="title"/>
          </p:nvPr>
        </p:nvSpPr>
        <p:spPr>
          <a:noFill/>
        </p:spPr>
        <p:txBody>
          <a:bodyPr/>
          <a:lstStyle/>
          <a:p>
            <a:r>
              <a:rPr lang="en-US" altLang="en-US" dirty="0" smtClean="0"/>
              <a:t>Introduction</a:t>
            </a:r>
          </a:p>
        </p:txBody>
      </p:sp>
      <p:sp>
        <p:nvSpPr>
          <p:cNvPr id="3078" name="Rectangle 3"/>
          <p:cNvSpPr>
            <a:spLocks noGrp="1" noChangeArrowheads="1"/>
          </p:cNvSpPr>
          <p:nvPr>
            <p:ph type="body" idx="1"/>
          </p:nvPr>
        </p:nvSpPr>
        <p:spPr>
          <a:xfrm>
            <a:off x="685800" y="1752600"/>
            <a:ext cx="7772400" cy="4343400"/>
          </a:xfrm>
          <a:noFill/>
        </p:spPr>
        <p:txBody>
          <a:bodyPr/>
          <a:lstStyle/>
          <a:p>
            <a:pPr marL="285750" indent="-285750" algn="just">
              <a:buFont typeface="Arial" panose="020B0604020202020204" pitchFamily="34" charset="0"/>
              <a:buChar char="•"/>
            </a:pPr>
            <a:r>
              <a:rPr lang="en-US" sz="1800" dirty="0"/>
              <a:t>This work presents the performance analysis of the open loop 2 x 2 SU-MIMO schemes using OFDM and SC modulations with parameters defined in IEEE 802.11ad standard, [1].</a:t>
            </a:r>
          </a:p>
          <a:p>
            <a:pPr marL="285750" indent="-285750" algn="just">
              <a:buFont typeface="Arial" panose="020B0604020202020204" pitchFamily="34" charset="0"/>
              <a:buChar char="•"/>
            </a:pPr>
            <a:r>
              <a:rPr lang="en-US" sz="1800" dirty="0"/>
              <a:t>The Maximum Likelihood (ML), Zero Forcing (ZF), and Linear Minimum Mean Square Error (LMMSE) receivers are considered and the performance of the Single Carrier (SC) and OFDM modulations is compared.</a:t>
            </a:r>
          </a:p>
          <a:p>
            <a:pPr marL="285750" indent="-285750" algn="just">
              <a:buFont typeface="Arial" panose="020B0604020202020204" pitchFamily="34" charset="0"/>
              <a:buChar char="•"/>
            </a:pPr>
            <a:r>
              <a:rPr lang="en-US" sz="1800" dirty="0"/>
              <a:t>The simulations were completed for the frame format proposed in [</a:t>
            </a:r>
            <a:r>
              <a:rPr lang="en-US" sz="1800" dirty="0" smtClean="0"/>
              <a:t>2].</a:t>
            </a:r>
            <a:endParaRPr lang="en-US" altLang="en-US" sz="1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 Simulation Results – MIMO OFDM</a:t>
            </a:r>
            <a:endParaRPr lang="ru-RU" dirty="0"/>
          </a:p>
        </p:txBody>
      </p:sp>
      <p:sp>
        <p:nvSpPr>
          <p:cNvPr id="3" name="Content Placeholder 2"/>
          <p:cNvSpPr>
            <a:spLocks noGrp="1"/>
          </p:cNvSpPr>
          <p:nvPr>
            <p:ph idx="1"/>
          </p:nvPr>
        </p:nvSpPr>
        <p:spPr>
          <a:xfrm>
            <a:off x="685800" y="4941619"/>
            <a:ext cx="7772400" cy="1489886"/>
          </a:xfrm>
        </p:spPr>
        <p:txBody>
          <a:bodyPr/>
          <a:lstStyle/>
          <a:p>
            <a:pPr marL="285750" indent="-285750" algn="just">
              <a:buFont typeface="Arial" panose="020B0604020202020204" pitchFamily="34" charset="0"/>
              <a:buChar char="•"/>
            </a:pPr>
            <a:r>
              <a:rPr lang="en-US" sz="1800" dirty="0"/>
              <a:t>The performance of the receiver significantly degrades with increasing of </a:t>
            </a:r>
            <a:r>
              <a:rPr lang="el-GR" sz="1800" dirty="0"/>
              <a:t>α</a:t>
            </a:r>
            <a:r>
              <a:rPr lang="en-US" sz="1800" dirty="0"/>
              <a:t> from -20 to -5 dB;</a:t>
            </a:r>
          </a:p>
          <a:p>
            <a:pPr marL="285750" indent="-285750" algn="just">
              <a:buFont typeface="Arial" panose="020B0604020202020204" pitchFamily="34" charset="0"/>
              <a:buChar char="•"/>
            </a:pPr>
            <a:r>
              <a:rPr lang="en-US" sz="1800" dirty="0"/>
              <a:t>The ML receiver exhibits the best performance, unbiased LMMSE has an intermediate result, and ZF has a worst performance among the considered receivers</a:t>
            </a:r>
            <a:r>
              <a:rPr lang="en-US" sz="1800" dirty="0" smtClean="0"/>
              <a:t>.</a:t>
            </a:r>
            <a:endParaRPr lang="ru-RU" sz="1800"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20</a:t>
            </a:fld>
            <a:endParaRPr lang="en-US" altLang="en-US"/>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69" y="2039662"/>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956" y="2039662"/>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69" y="3535337"/>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9831" y="3535337"/>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30211" y="1700808"/>
            <a:ext cx="2876126"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ML receiver</a:t>
            </a:r>
            <a:endParaRPr lang="ru-RU" sz="1000" b="1" dirty="0">
              <a:solidFill>
                <a:schemeClr val="tx2"/>
              </a:solidFill>
              <a:cs typeface="Intel Clear" panose="020B0604020203020204" pitchFamily="34" charset="0"/>
            </a:endParaRPr>
          </a:p>
        </p:txBody>
      </p:sp>
      <p:sp>
        <p:nvSpPr>
          <p:cNvPr id="12" name="Rectangle 11"/>
          <p:cNvSpPr/>
          <p:nvPr/>
        </p:nvSpPr>
        <p:spPr>
          <a:xfrm>
            <a:off x="138149" y="1890032"/>
            <a:ext cx="1424728" cy="246221"/>
          </a:xfrm>
          <a:prstGeom prst="rect">
            <a:avLst/>
          </a:prstGeom>
        </p:spPr>
        <p:txBody>
          <a:bodyPr wrap="square">
            <a:spAutoFit/>
          </a:bodyPr>
          <a:lstStyle/>
          <a:p>
            <a:pPr algn="ctr"/>
            <a:r>
              <a:rPr lang="en-US" sz="1000" b="1" dirty="0" smtClean="0">
                <a:latin typeface="Times New Roman" panose="02020603050405020304" pitchFamily="18" charset="0"/>
                <a:ea typeface="Times New Roman" panose="02020603050405020304" pitchFamily="18" charset="0"/>
              </a:rPr>
              <a:t>α </a:t>
            </a:r>
            <a:r>
              <a:rPr lang="en-US" sz="1000" b="1" dirty="0">
                <a:latin typeface="Times New Roman" panose="02020603050405020304" pitchFamily="18" charset="0"/>
                <a:ea typeface="Times New Roman" panose="02020603050405020304" pitchFamily="18" charset="0"/>
              </a:rPr>
              <a:t>= -20 dB</a:t>
            </a:r>
            <a:endParaRPr lang="ru-RU" sz="1000" dirty="0"/>
          </a:p>
        </p:txBody>
      </p:sp>
      <p:sp>
        <p:nvSpPr>
          <p:cNvPr id="13" name="Rectangle 12"/>
          <p:cNvSpPr/>
          <p:nvPr/>
        </p:nvSpPr>
        <p:spPr>
          <a:xfrm>
            <a:off x="1595366" y="1906256"/>
            <a:ext cx="1424728" cy="246221"/>
          </a:xfrm>
          <a:prstGeom prst="rect">
            <a:avLst/>
          </a:prstGeom>
        </p:spPr>
        <p:txBody>
          <a:bodyPr wrap="square">
            <a:spAutoFit/>
          </a:bodyPr>
          <a:lstStyle/>
          <a:p>
            <a:pPr algn="ctr"/>
            <a:r>
              <a:rPr lang="en-US" sz="1000" b="1" dirty="0" smtClean="0">
                <a:latin typeface="Times New Roman" panose="02020603050405020304" pitchFamily="18" charset="0"/>
                <a:ea typeface="Times New Roman" panose="02020603050405020304" pitchFamily="18" charset="0"/>
              </a:rPr>
              <a:t>α </a:t>
            </a:r>
            <a:r>
              <a:rPr lang="en-US" sz="1000" b="1" dirty="0">
                <a:latin typeface="Times New Roman" panose="02020603050405020304" pitchFamily="18" charset="0"/>
                <a:ea typeface="Times New Roman" panose="02020603050405020304" pitchFamily="18" charset="0"/>
              </a:rPr>
              <a:t>= </a:t>
            </a:r>
            <a:r>
              <a:rPr lang="en-US" sz="1000" b="1" dirty="0" smtClean="0">
                <a:latin typeface="Times New Roman" panose="02020603050405020304" pitchFamily="18" charset="0"/>
                <a:ea typeface="Times New Roman" panose="02020603050405020304" pitchFamily="18" charset="0"/>
              </a:rPr>
              <a:t>-15 </a:t>
            </a:r>
            <a:r>
              <a:rPr lang="en-US" sz="1000" b="1" dirty="0">
                <a:latin typeface="Times New Roman" panose="02020603050405020304" pitchFamily="18" charset="0"/>
                <a:ea typeface="Times New Roman" panose="02020603050405020304" pitchFamily="18" charset="0"/>
              </a:rPr>
              <a:t>dB</a:t>
            </a:r>
            <a:endParaRPr lang="ru-RU" sz="1000" dirty="0"/>
          </a:p>
        </p:txBody>
      </p:sp>
      <p:sp>
        <p:nvSpPr>
          <p:cNvPr id="14" name="Rectangle 13"/>
          <p:cNvSpPr/>
          <p:nvPr/>
        </p:nvSpPr>
        <p:spPr>
          <a:xfrm>
            <a:off x="100892" y="3337224"/>
            <a:ext cx="1424728" cy="246221"/>
          </a:xfrm>
          <a:prstGeom prst="rect">
            <a:avLst/>
          </a:prstGeom>
        </p:spPr>
        <p:txBody>
          <a:bodyPr wrap="square">
            <a:spAutoFit/>
          </a:bodyPr>
          <a:lstStyle/>
          <a:p>
            <a:pPr algn="ctr"/>
            <a:r>
              <a:rPr lang="en-US" sz="1000" b="1" dirty="0" smtClean="0">
                <a:latin typeface="Times New Roman" panose="02020603050405020304" pitchFamily="18" charset="0"/>
                <a:ea typeface="Times New Roman" panose="02020603050405020304" pitchFamily="18" charset="0"/>
              </a:rPr>
              <a:t>α </a:t>
            </a:r>
            <a:r>
              <a:rPr lang="en-US" sz="1000" b="1" dirty="0">
                <a:latin typeface="Times New Roman" panose="02020603050405020304" pitchFamily="18" charset="0"/>
                <a:ea typeface="Times New Roman" panose="02020603050405020304" pitchFamily="18" charset="0"/>
              </a:rPr>
              <a:t>= </a:t>
            </a:r>
            <a:r>
              <a:rPr lang="en-US" sz="1000" b="1" dirty="0" smtClean="0">
                <a:latin typeface="Times New Roman" panose="02020603050405020304" pitchFamily="18" charset="0"/>
                <a:ea typeface="Times New Roman" panose="02020603050405020304" pitchFamily="18" charset="0"/>
              </a:rPr>
              <a:t>-10 </a:t>
            </a:r>
            <a:r>
              <a:rPr lang="en-US" sz="1000" b="1" dirty="0">
                <a:latin typeface="Times New Roman" panose="02020603050405020304" pitchFamily="18" charset="0"/>
                <a:ea typeface="Times New Roman" panose="02020603050405020304" pitchFamily="18" charset="0"/>
              </a:rPr>
              <a:t>dB</a:t>
            </a:r>
            <a:endParaRPr lang="ru-RU" sz="1000" dirty="0"/>
          </a:p>
        </p:txBody>
      </p:sp>
      <p:sp>
        <p:nvSpPr>
          <p:cNvPr id="15" name="Rectangle 14"/>
          <p:cNvSpPr/>
          <p:nvPr/>
        </p:nvSpPr>
        <p:spPr>
          <a:xfrm>
            <a:off x="1608647" y="3362998"/>
            <a:ext cx="1424728" cy="246221"/>
          </a:xfrm>
          <a:prstGeom prst="rect">
            <a:avLst/>
          </a:prstGeom>
        </p:spPr>
        <p:txBody>
          <a:bodyPr wrap="square">
            <a:spAutoFit/>
          </a:bodyPr>
          <a:lstStyle/>
          <a:p>
            <a:pPr algn="ctr"/>
            <a:r>
              <a:rPr lang="en-US" sz="1000" b="1" dirty="0" smtClean="0">
                <a:latin typeface="Times New Roman" panose="02020603050405020304" pitchFamily="18" charset="0"/>
                <a:ea typeface="Times New Roman" panose="02020603050405020304" pitchFamily="18" charset="0"/>
              </a:rPr>
              <a:t>α </a:t>
            </a:r>
            <a:r>
              <a:rPr lang="en-US" sz="1000" b="1" dirty="0">
                <a:latin typeface="Times New Roman" panose="02020603050405020304" pitchFamily="18" charset="0"/>
                <a:ea typeface="Times New Roman" panose="02020603050405020304" pitchFamily="18" charset="0"/>
              </a:rPr>
              <a:t>= </a:t>
            </a:r>
            <a:r>
              <a:rPr lang="en-US" sz="1000" b="1" dirty="0" smtClean="0">
                <a:latin typeface="Times New Roman" panose="02020603050405020304" pitchFamily="18" charset="0"/>
                <a:ea typeface="Times New Roman" panose="02020603050405020304" pitchFamily="18" charset="0"/>
              </a:rPr>
              <a:t>-5 </a:t>
            </a:r>
            <a:r>
              <a:rPr lang="en-US" sz="1000" b="1" dirty="0">
                <a:latin typeface="Times New Roman" panose="02020603050405020304" pitchFamily="18" charset="0"/>
                <a:ea typeface="Times New Roman" panose="02020603050405020304" pitchFamily="18" charset="0"/>
              </a:rPr>
              <a:t>dB</a:t>
            </a:r>
            <a:endParaRPr lang="ru-RU" sz="1000" dirty="0"/>
          </a:p>
        </p:txBody>
      </p:sp>
      <p:pic>
        <p:nvPicPr>
          <p:cNvPr id="16"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2583" y="2065003"/>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0413" y="208357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2583" y="3560678"/>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06847" y="3579245"/>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3190268" y="1701904"/>
            <a:ext cx="2876126"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Unbiased LMMSE  receiver</a:t>
            </a:r>
            <a:endParaRPr lang="ru-RU" sz="1000" b="1" dirty="0">
              <a:solidFill>
                <a:schemeClr val="tx2"/>
              </a:solidFill>
              <a:cs typeface="Intel Clear" panose="020B0604020203020204" pitchFamily="34" charset="0"/>
            </a:endParaRPr>
          </a:p>
        </p:txBody>
      </p:sp>
      <p:sp>
        <p:nvSpPr>
          <p:cNvPr id="21" name="Rectangle 20"/>
          <p:cNvSpPr/>
          <p:nvPr/>
        </p:nvSpPr>
        <p:spPr>
          <a:xfrm>
            <a:off x="3198206" y="1891128"/>
            <a:ext cx="1424728" cy="246221"/>
          </a:xfrm>
          <a:prstGeom prst="rect">
            <a:avLst/>
          </a:prstGeom>
        </p:spPr>
        <p:txBody>
          <a:bodyPr wrap="square">
            <a:spAutoFit/>
          </a:bodyPr>
          <a:lstStyle/>
          <a:p>
            <a:pPr algn="ctr"/>
            <a:r>
              <a:rPr lang="en-US" sz="1000" b="1" dirty="0" smtClean="0">
                <a:latin typeface="Times New Roman" panose="02020603050405020304" pitchFamily="18" charset="0"/>
                <a:ea typeface="Times New Roman" panose="02020603050405020304" pitchFamily="18" charset="0"/>
              </a:rPr>
              <a:t>α </a:t>
            </a:r>
            <a:r>
              <a:rPr lang="en-US" sz="1000" b="1" dirty="0">
                <a:latin typeface="Times New Roman" panose="02020603050405020304" pitchFamily="18" charset="0"/>
                <a:ea typeface="Times New Roman" panose="02020603050405020304" pitchFamily="18" charset="0"/>
              </a:rPr>
              <a:t>= -20 dB</a:t>
            </a:r>
            <a:endParaRPr lang="ru-RU" sz="1000" dirty="0"/>
          </a:p>
        </p:txBody>
      </p:sp>
      <p:sp>
        <p:nvSpPr>
          <p:cNvPr id="22" name="Rectangle 21"/>
          <p:cNvSpPr/>
          <p:nvPr/>
        </p:nvSpPr>
        <p:spPr>
          <a:xfrm>
            <a:off x="4655423" y="1907352"/>
            <a:ext cx="1424728" cy="246221"/>
          </a:xfrm>
          <a:prstGeom prst="rect">
            <a:avLst/>
          </a:prstGeom>
        </p:spPr>
        <p:txBody>
          <a:bodyPr wrap="square">
            <a:spAutoFit/>
          </a:bodyPr>
          <a:lstStyle/>
          <a:p>
            <a:pPr algn="ctr"/>
            <a:r>
              <a:rPr lang="en-US" sz="1000" b="1" dirty="0" smtClean="0">
                <a:latin typeface="Times New Roman" panose="02020603050405020304" pitchFamily="18" charset="0"/>
                <a:ea typeface="Times New Roman" panose="02020603050405020304" pitchFamily="18" charset="0"/>
              </a:rPr>
              <a:t>α </a:t>
            </a:r>
            <a:r>
              <a:rPr lang="en-US" sz="1000" b="1" dirty="0">
                <a:latin typeface="Times New Roman" panose="02020603050405020304" pitchFamily="18" charset="0"/>
                <a:ea typeface="Times New Roman" panose="02020603050405020304" pitchFamily="18" charset="0"/>
              </a:rPr>
              <a:t>= </a:t>
            </a:r>
            <a:r>
              <a:rPr lang="en-US" sz="1000" b="1" dirty="0" smtClean="0">
                <a:latin typeface="Times New Roman" panose="02020603050405020304" pitchFamily="18" charset="0"/>
                <a:ea typeface="Times New Roman" panose="02020603050405020304" pitchFamily="18" charset="0"/>
              </a:rPr>
              <a:t>-15 </a:t>
            </a:r>
            <a:r>
              <a:rPr lang="en-US" sz="1000" b="1" dirty="0">
                <a:latin typeface="Times New Roman" panose="02020603050405020304" pitchFamily="18" charset="0"/>
                <a:ea typeface="Times New Roman" panose="02020603050405020304" pitchFamily="18" charset="0"/>
              </a:rPr>
              <a:t>dB</a:t>
            </a:r>
            <a:endParaRPr lang="ru-RU" sz="1000" dirty="0"/>
          </a:p>
        </p:txBody>
      </p:sp>
      <p:sp>
        <p:nvSpPr>
          <p:cNvPr id="23" name="Rectangle 22"/>
          <p:cNvSpPr/>
          <p:nvPr/>
        </p:nvSpPr>
        <p:spPr>
          <a:xfrm>
            <a:off x="3160949" y="3338320"/>
            <a:ext cx="1424728" cy="246221"/>
          </a:xfrm>
          <a:prstGeom prst="rect">
            <a:avLst/>
          </a:prstGeom>
        </p:spPr>
        <p:txBody>
          <a:bodyPr wrap="square">
            <a:spAutoFit/>
          </a:bodyPr>
          <a:lstStyle/>
          <a:p>
            <a:pPr algn="ctr"/>
            <a:r>
              <a:rPr lang="en-US" sz="1000" b="1" dirty="0" smtClean="0">
                <a:latin typeface="Times New Roman" panose="02020603050405020304" pitchFamily="18" charset="0"/>
                <a:ea typeface="Times New Roman" panose="02020603050405020304" pitchFamily="18" charset="0"/>
              </a:rPr>
              <a:t>α </a:t>
            </a:r>
            <a:r>
              <a:rPr lang="en-US" sz="1000" b="1" dirty="0">
                <a:latin typeface="Times New Roman" panose="02020603050405020304" pitchFamily="18" charset="0"/>
                <a:ea typeface="Times New Roman" panose="02020603050405020304" pitchFamily="18" charset="0"/>
              </a:rPr>
              <a:t>= </a:t>
            </a:r>
            <a:r>
              <a:rPr lang="en-US" sz="1000" b="1" dirty="0" smtClean="0">
                <a:latin typeface="Times New Roman" panose="02020603050405020304" pitchFamily="18" charset="0"/>
                <a:ea typeface="Times New Roman" panose="02020603050405020304" pitchFamily="18" charset="0"/>
              </a:rPr>
              <a:t>-10 </a:t>
            </a:r>
            <a:r>
              <a:rPr lang="en-US" sz="1000" b="1" dirty="0">
                <a:latin typeface="Times New Roman" panose="02020603050405020304" pitchFamily="18" charset="0"/>
                <a:ea typeface="Times New Roman" panose="02020603050405020304" pitchFamily="18" charset="0"/>
              </a:rPr>
              <a:t>dB</a:t>
            </a:r>
            <a:endParaRPr lang="ru-RU" sz="1000" dirty="0"/>
          </a:p>
        </p:txBody>
      </p:sp>
      <p:sp>
        <p:nvSpPr>
          <p:cNvPr id="24" name="Rectangle 23"/>
          <p:cNvSpPr/>
          <p:nvPr/>
        </p:nvSpPr>
        <p:spPr>
          <a:xfrm>
            <a:off x="4668704" y="3364094"/>
            <a:ext cx="1424728" cy="246221"/>
          </a:xfrm>
          <a:prstGeom prst="rect">
            <a:avLst/>
          </a:prstGeom>
        </p:spPr>
        <p:txBody>
          <a:bodyPr wrap="square">
            <a:spAutoFit/>
          </a:bodyPr>
          <a:lstStyle/>
          <a:p>
            <a:pPr algn="ctr"/>
            <a:r>
              <a:rPr lang="en-US" sz="1000" b="1" dirty="0" smtClean="0">
                <a:latin typeface="Times New Roman" panose="02020603050405020304" pitchFamily="18" charset="0"/>
                <a:ea typeface="Times New Roman" panose="02020603050405020304" pitchFamily="18" charset="0"/>
              </a:rPr>
              <a:t>α </a:t>
            </a:r>
            <a:r>
              <a:rPr lang="en-US" sz="1000" b="1" dirty="0">
                <a:latin typeface="Times New Roman" panose="02020603050405020304" pitchFamily="18" charset="0"/>
                <a:ea typeface="Times New Roman" panose="02020603050405020304" pitchFamily="18" charset="0"/>
              </a:rPr>
              <a:t>= </a:t>
            </a:r>
            <a:r>
              <a:rPr lang="en-US" sz="1000" b="1" dirty="0" smtClean="0">
                <a:latin typeface="Times New Roman" panose="02020603050405020304" pitchFamily="18" charset="0"/>
                <a:ea typeface="Times New Roman" panose="02020603050405020304" pitchFamily="18" charset="0"/>
              </a:rPr>
              <a:t>-5 </a:t>
            </a:r>
            <a:r>
              <a:rPr lang="en-US" sz="1000" b="1" dirty="0">
                <a:latin typeface="Times New Roman" panose="02020603050405020304" pitchFamily="18" charset="0"/>
                <a:ea typeface="Times New Roman" panose="02020603050405020304" pitchFamily="18" charset="0"/>
              </a:rPr>
              <a:t>dB</a:t>
            </a:r>
            <a:endParaRPr lang="ru-RU" sz="1000" dirty="0"/>
          </a:p>
        </p:txBody>
      </p:sp>
      <p:pic>
        <p:nvPicPr>
          <p:cNvPr id="25" name="Picture 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2640" y="2071961"/>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40008" y="2071961"/>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6197698" y="1709582"/>
            <a:ext cx="2876126"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ZF receiver</a:t>
            </a:r>
            <a:endParaRPr lang="ru-RU" sz="1000" b="1" dirty="0">
              <a:solidFill>
                <a:schemeClr val="tx2"/>
              </a:solidFill>
              <a:cs typeface="Intel Clear" panose="020B0604020203020204" pitchFamily="34" charset="0"/>
            </a:endParaRPr>
          </a:p>
        </p:txBody>
      </p:sp>
      <p:sp>
        <p:nvSpPr>
          <p:cNvPr id="28" name="Rectangle 27"/>
          <p:cNvSpPr/>
          <p:nvPr/>
        </p:nvSpPr>
        <p:spPr>
          <a:xfrm>
            <a:off x="6205636" y="1898806"/>
            <a:ext cx="1424728" cy="246221"/>
          </a:xfrm>
          <a:prstGeom prst="rect">
            <a:avLst/>
          </a:prstGeom>
        </p:spPr>
        <p:txBody>
          <a:bodyPr wrap="square">
            <a:spAutoFit/>
          </a:bodyPr>
          <a:lstStyle/>
          <a:p>
            <a:pPr algn="ctr"/>
            <a:r>
              <a:rPr lang="en-US" sz="1000" b="1" dirty="0" smtClean="0">
                <a:latin typeface="Times New Roman" panose="02020603050405020304" pitchFamily="18" charset="0"/>
                <a:ea typeface="Times New Roman" panose="02020603050405020304" pitchFamily="18" charset="0"/>
              </a:rPr>
              <a:t>α </a:t>
            </a:r>
            <a:r>
              <a:rPr lang="en-US" sz="1000" b="1" dirty="0">
                <a:latin typeface="Times New Roman" panose="02020603050405020304" pitchFamily="18" charset="0"/>
                <a:ea typeface="Times New Roman" panose="02020603050405020304" pitchFamily="18" charset="0"/>
              </a:rPr>
              <a:t>= -20 dB</a:t>
            </a:r>
            <a:endParaRPr lang="ru-RU" sz="1000" dirty="0"/>
          </a:p>
        </p:txBody>
      </p:sp>
      <p:sp>
        <p:nvSpPr>
          <p:cNvPr id="29" name="Rectangle 28"/>
          <p:cNvSpPr/>
          <p:nvPr/>
        </p:nvSpPr>
        <p:spPr>
          <a:xfrm>
            <a:off x="7662853" y="1915030"/>
            <a:ext cx="1424728" cy="246221"/>
          </a:xfrm>
          <a:prstGeom prst="rect">
            <a:avLst/>
          </a:prstGeom>
        </p:spPr>
        <p:txBody>
          <a:bodyPr wrap="square">
            <a:spAutoFit/>
          </a:bodyPr>
          <a:lstStyle/>
          <a:p>
            <a:pPr algn="ctr"/>
            <a:r>
              <a:rPr lang="en-US" sz="1000" b="1" dirty="0" smtClean="0">
                <a:latin typeface="Times New Roman" panose="02020603050405020304" pitchFamily="18" charset="0"/>
                <a:ea typeface="Times New Roman" panose="02020603050405020304" pitchFamily="18" charset="0"/>
              </a:rPr>
              <a:t>α </a:t>
            </a:r>
            <a:r>
              <a:rPr lang="en-US" sz="1000" b="1" dirty="0">
                <a:latin typeface="Times New Roman" panose="02020603050405020304" pitchFamily="18" charset="0"/>
                <a:ea typeface="Times New Roman" panose="02020603050405020304" pitchFamily="18" charset="0"/>
              </a:rPr>
              <a:t>= </a:t>
            </a:r>
            <a:r>
              <a:rPr lang="en-US" sz="1000" b="1" dirty="0" smtClean="0">
                <a:latin typeface="Times New Roman" panose="02020603050405020304" pitchFamily="18" charset="0"/>
                <a:ea typeface="Times New Roman" panose="02020603050405020304" pitchFamily="18" charset="0"/>
              </a:rPr>
              <a:t>-15 </a:t>
            </a:r>
            <a:r>
              <a:rPr lang="en-US" sz="1000" b="1" dirty="0">
                <a:latin typeface="Times New Roman" panose="02020603050405020304" pitchFamily="18" charset="0"/>
                <a:ea typeface="Times New Roman" panose="02020603050405020304" pitchFamily="18" charset="0"/>
              </a:rPr>
              <a:t>dB</a:t>
            </a:r>
            <a:endParaRPr lang="ru-RU" sz="1000" dirty="0"/>
          </a:p>
        </p:txBody>
      </p:sp>
      <p:sp>
        <p:nvSpPr>
          <p:cNvPr id="30" name="Rectangle 29"/>
          <p:cNvSpPr/>
          <p:nvPr/>
        </p:nvSpPr>
        <p:spPr>
          <a:xfrm>
            <a:off x="6168379" y="3345998"/>
            <a:ext cx="1424728" cy="246221"/>
          </a:xfrm>
          <a:prstGeom prst="rect">
            <a:avLst/>
          </a:prstGeom>
        </p:spPr>
        <p:txBody>
          <a:bodyPr wrap="square">
            <a:spAutoFit/>
          </a:bodyPr>
          <a:lstStyle/>
          <a:p>
            <a:pPr algn="ctr"/>
            <a:r>
              <a:rPr lang="en-US" sz="1000" b="1" dirty="0" smtClean="0">
                <a:latin typeface="Times New Roman" panose="02020603050405020304" pitchFamily="18" charset="0"/>
                <a:ea typeface="Times New Roman" panose="02020603050405020304" pitchFamily="18" charset="0"/>
              </a:rPr>
              <a:t>α </a:t>
            </a:r>
            <a:r>
              <a:rPr lang="en-US" sz="1000" b="1" dirty="0">
                <a:latin typeface="Times New Roman" panose="02020603050405020304" pitchFamily="18" charset="0"/>
                <a:ea typeface="Times New Roman" panose="02020603050405020304" pitchFamily="18" charset="0"/>
              </a:rPr>
              <a:t>= </a:t>
            </a:r>
            <a:r>
              <a:rPr lang="en-US" sz="1000" b="1" dirty="0" smtClean="0">
                <a:latin typeface="Times New Roman" panose="02020603050405020304" pitchFamily="18" charset="0"/>
                <a:ea typeface="Times New Roman" panose="02020603050405020304" pitchFamily="18" charset="0"/>
              </a:rPr>
              <a:t>-10 </a:t>
            </a:r>
            <a:r>
              <a:rPr lang="en-US" sz="1000" b="1" dirty="0">
                <a:latin typeface="Times New Roman" panose="02020603050405020304" pitchFamily="18" charset="0"/>
                <a:ea typeface="Times New Roman" panose="02020603050405020304" pitchFamily="18" charset="0"/>
              </a:rPr>
              <a:t>dB</a:t>
            </a:r>
            <a:endParaRPr lang="ru-RU" sz="1000" dirty="0"/>
          </a:p>
        </p:txBody>
      </p:sp>
      <p:sp>
        <p:nvSpPr>
          <p:cNvPr id="31" name="Rectangle 30"/>
          <p:cNvSpPr/>
          <p:nvPr/>
        </p:nvSpPr>
        <p:spPr>
          <a:xfrm>
            <a:off x="7676134" y="3371772"/>
            <a:ext cx="1424728" cy="246221"/>
          </a:xfrm>
          <a:prstGeom prst="rect">
            <a:avLst/>
          </a:prstGeom>
        </p:spPr>
        <p:txBody>
          <a:bodyPr wrap="square">
            <a:spAutoFit/>
          </a:bodyPr>
          <a:lstStyle/>
          <a:p>
            <a:pPr algn="ctr"/>
            <a:r>
              <a:rPr lang="en-US" sz="1000" b="1" dirty="0" smtClean="0">
                <a:latin typeface="Times New Roman" panose="02020603050405020304" pitchFamily="18" charset="0"/>
                <a:ea typeface="Times New Roman" panose="02020603050405020304" pitchFamily="18" charset="0"/>
              </a:rPr>
              <a:t>α </a:t>
            </a:r>
            <a:r>
              <a:rPr lang="en-US" sz="1000" b="1" dirty="0">
                <a:latin typeface="Times New Roman" panose="02020603050405020304" pitchFamily="18" charset="0"/>
                <a:ea typeface="Times New Roman" panose="02020603050405020304" pitchFamily="18" charset="0"/>
              </a:rPr>
              <a:t>= </a:t>
            </a:r>
            <a:r>
              <a:rPr lang="en-US" sz="1000" b="1" dirty="0" smtClean="0">
                <a:latin typeface="Times New Roman" panose="02020603050405020304" pitchFamily="18" charset="0"/>
                <a:ea typeface="Times New Roman" panose="02020603050405020304" pitchFamily="18" charset="0"/>
              </a:rPr>
              <a:t>-5 </a:t>
            </a:r>
            <a:r>
              <a:rPr lang="en-US" sz="1000" b="1" dirty="0">
                <a:latin typeface="Times New Roman" panose="02020603050405020304" pitchFamily="18" charset="0"/>
                <a:ea typeface="Times New Roman" panose="02020603050405020304" pitchFamily="18" charset="0"/>
              </a:rPr>
              <a:t>dB</a:t>
            </a:r>
            <a:endParaRPr lang="ru-RU" sz="1000" dirty="0"/>
          </a:p>
        </p:txBody>
      </p:sp>
      <p:pic>
        <p:nvPicPr>
          <p:cNvPr id="32" name="Picture 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89315" y="3585732"/>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20396" y="3598797"/>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877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 Simulation Results – MIMO OFDM (Cont’d)</a:t>
            </a:r>
            <a:endParaRPr lang="ru-RU" dirty="0"/>
          </a:p>
        </p:txBody>
      </p:sp>
      <p:sp>
        <p:nvSpPr>
          <p:cNvPr id="3" name="Content Placeholder 2"/>
          <p:cNvSpPr>
            <a:spLocks noGrp="1"/>
          </p:cNvSpPr>
          <p:nvPr>
            <p:ph idx="1"/>
          </p:nvPr>
        </p:nvSpPr>
        <p:spPr>
          <a:xfrm>
            <a:off x="685800" y="4769396"/>
            <a:ext cx="7772400" cy="1326604"/>
          </a:xfrm>
        </p:spPr>
        <p:txBody>
          <a:bodyPr/>
          <a:lstStyle/>
          <a:p>
            <a:pPr marL="285750" indent="-285750" algn="just">
              <a:buFont typeface="Arial" panose="020B0604020202020204" pitchFamily="34" charset="0"/>
              <a:buChar char="•"/>
            </a:pPr>
            <a:r>
              <a:rPr lang="en-US" sz="1600" dirty="0"/>
              <a:t>The degradation of the unbiased LMMSE performance comparing to the ML receiver is larger for larger </a:t>
            </a:r>
            <a:r>
              <a:rPr lang="el-GR" sz="1600" dirty="0"/>
              <a:t>α</a:t>
            </a:r>
            <a:r>
              <a:rPr lang="en-US" sz="1600" dirty="0"/>
              <a:t>. Also ML has better performance for the high encoding rates.</a:t>
            </a:r>
          </a:p>
          <a:p>
            <a:pPr marL="285750" indent="-285750" algn="just">
              <a:buFont typeface="Arial" panose="020B0604020202020204" pitchFamily="34" charset="0"/>
              <a:buChar char="•"/>
            </a:pPr>
            <a:r>
              <a:rPr lang="en-US" sz="1600" dirty="0"/>
              <a:t>The degradation of the ZF performance comparing to the unbiased LMMSE receiver is larger for larger </a:t>
            </a:r>
            <a:r>
              <a:rPr lang="el-GR" sz="1600" dirty="0"/>
              <a:t>α</a:t>
            </a:r>
            <a:r>
              <a:rPr lang="en-US" sz="1600" dirty="0"/>
              <a:t> and decreases with MCS index</a:t>
            </a:r>
            <a:r>
              <a:rPr lang="en-US" sz="1600" dirty="0" smtClean="0"/>
              <a:t>.</a:t>
            </a:r>
            <a:endParaRPr lang="ru-RU" sz="1600"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21</a:t>
            </a:fld>
            <a:endParaRPr lang="en-US" altLang="en-US"/>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620" y="2109892"/>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060848"/>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826366" y="1994476"/>
            <a:ext cx="2484942" cy="230832"/>
          </a:xfrm>
          <a:prstGeom prst="rect">
            <a:avLst/>
          </a:prstGeom>
        </p:spPr>
        <p:txBody>
          <a:bodyPr wrap="square">
            <a:spAutoFit/>
          </a:bodyPr>
          <a:lstStyle/>
          <a:p>
            <a:pPr algn="ctr"/>
            <a:r>
              <a:rPr lang="en-US" sz="900" b="1" dirty="0" smtClean="0">
                <a:solidFill>
                  <a:schemeClr val="tx2"/>
                </a:solidFill>
                <a:cs typeface="Intel Clear" panose="020B0604020203020204" pitchFamily="34" charset="0"/>
              </a:rPr>
              <a:t>SNR loss of LMMSE comp. to ML</a:t>
            </a:r>
            <a:endParaRPr lang="ru-RU" sz="900" b="1" dirty="0">
              <a:solidFill>
                <a:schemeClr val="tx2"/>
              </a:solidFill>
              <a:cs typeface="Intel Clear" panose="020B0604020203020204" pitchFamily="34" charset="0"/>
            </a:endParaRPr>
          </a:p>
        </p:txBody>
      </p:sp>
      <p:sp>
        <p:nvSpPr>
          <p:cNvPr id="10" name="Rectangle 9"/>
          <p:cNvSpPr/>
          <p:nvPr/>
        </p:nvSpPr>
        <p:spPr>
          <a:xfrm>
            <a:off x="4760338" y="1994476"/>
            <a:ext cx="2484942" cy="230832"/>
          </a:xfrm>
          <a:prstGeom prst="rect">
            <a:avLst/>
          </a:prstGeom>
        </p:spPr>
        <p:txBody>
          <a:bodyPr wrap="square">
            <a:spAutoFit/>
          </a:bodyPr>
          <a:lstStyle/>
          <a:p>
            <a:pPr algn="ctr"/>
            <a:r>
              <a:rPr lang="en-US" sz="900" b="1" dirty="0" smtClean="0">
                <a:solidFill>
                  <a:schemeClr val="tx2"/>
                </a:solidFill>
                <a:cs typeface="Intel Clear" panose="020B0604020203020204" pitchFamily="34" charset="0"/>
              </a:rPr>
              <a:t>SNR loss of ZF comp. to LMMSE</a:t>
            </a:r>
            <a:endParaRPr lang="ru-RU" sz="900" b="1" dirty="0">
              <a:solidFill>
                <a:schemeClr val="tx2"/>
              </a:solidFill>
              <a:cs typeface="Intel Clear" panose="020B0604020203020204" pitchFamily="34" charset="0"/>
            </a:endParaRPr>
          </a:p>
        </p:txBody>
      </p:sp>
    </p:spTree>
    <p:extLst>
      <p:ext uri="{BB962C8B-B14F-4D97-AF65-F5344CB8AC3E}">
        <p14:creationId xmlns:p14="http://schemas.microsoft.com/office/powerpoint/2010/main" val="2273086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 Simulation Results – MIMO vs. SISO</a:t>
            </a:r>
            <a:endParaRPr lang="ru-RU" dirty="0"/>
          </a:p>
        </p:txBody>
      </p:sp>
      <p:sp>
        <p:nvSpPr>
          <p:cNvPr id="3" name="Content Placeholder 2"/>
          <p:cNvSpPr>
            <a:spLocks noGrp="1"/>
          </p:cNvSpPr>
          <p:nvPr>
            <p:ph idx="1"/>
          </p:nvPr>
        </p:nvSpPr>
        <p:spPr>
          <a:xfrm>
            <a:off x="6069742" y="1916832"/>
            <a:ext cx="2678722" cy="4179168"/>
          </a:xfrm>
        </p:spPr>
        <p:txBody>
          <a:bodyPr/>
          <a:lstStyle/>
          <a:p>
            <a:pPr marL="285750" indent="-285750" algn="just">
              <a:buFont typeface="Arial" panose="020B0604020202020204" pitchFamily="34" charset="0"/>
              <a:buChar char="•"/>
            </a:pPr>
            <a:r>
              <a:rPr lang="en-US" sz="1400" u="sng" dirty="0"/>
              <a:t>Note:</a:t>
            </a:r>
            <a:r>
              <a:rPr lang="en-US" sz="1400" dirty="0"/>
              <a:t> the SNR in MIMO case is adjusted by 3 dB for fair comparison to the SISO case.</a:t>
            </a:r>
          </a:p>
          <a:p>
            <a:pPr marL="285750" indent="-285750" algn="just">
              <a:buFont typeface="Arial" panose="020B0604020202020204" pitchFamily="34" charset="0"/>
              <a:buChar char="•"/>
            </a:pPr>
            <a:r>
              <a:rPr lang="en-US" sz="1400" dirty="0"/>
              <a:t>The MCSs 4 and 5 were excluded from the data rate vs. SNR curves.</a:t>
            </a:r>
          </a:p>
          <a:p>
            <a:pPr marL="285750" indent="-285750" algn="just">
              <a:buFont typeface="Arial" panose="020B0604020202020204" pitchFamily="34" charset="0"/>
              <a:buChar char="•"/>
            </a:pPr>
            <a:r>
              <a:rPr lang="en-US" sz="1400" dirty="0"/>
              <a:t>The sensitivity SNR corresponds to the fixed level of PER = 10</a:t>
            </a:r>
            <a:r>
              <a:rPr lang="en-US" sz="1400" baseline="30000" dirty="0"/>
              <a:t>-2</a:t>
            </a:r>
            <a:r>
              <a:rPr lang="en-US" sz="1400" dirty="0"/>
              <a:t>.</a:t>
            </a:r>
          </a:p>
          <a:p>
            <a:pPr marL="285750" indent="-285750" algn="just">
              <a:buFont typeface="Arial" panose="020B0604020202020204" pitchFamily="34" charset="0"/>
              <a:buChar char="•"/>
            </a:pPr>
            <a:r>
              <a:rPr lang="en-US" sz="1400" dirty="0"/>
              <a:t>The smoothed curves in the second row were obtained from the simulated ones by cubic interpolation.</a:t>
            </a:r>
          </a:p>
          <a:p>
            <a:pPr marL="285750" indent="-285750" algn="just">
              <a:buFont typeface="Arial" panose="020B0604020202020204" pitchFamily="34" charset="0"/>
              <a:buChar char="•"/>
            </a:pPr>
            <a:r>
              <a:rPr lang="en-US" sz="1400" dirty="0"/>
              <a:t>The data rate/SNR when the MIMO provides benefit comparing to the SISO case depends on the modulation type (SC or OFDM) and </a:t>
            </a:r>
            <a:r>
              <a:rPr lang="el-GR" sz="1400" dirty="0"/>
              <a:t>α</a:t>
            </a:r>
            <a:r>
              <a:rPr lang="en-US" sz="1400" dirty="0" smtClean="0"/>
              <a:t>.</a:t>
            </a:r>
            <a:endParaRPr lang="ru-RU" sz="1400"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22</a:t>
            </a:fld>
            <a:endParaRPr lang="en-US" altLang="en-US"/>
          </a:p>
        </p:txBody>
      </p:sp>
      <p:pic>
        <p:nvPicPr>
          <p:cNvPr id="7" name="Picture 6"/>
          <p:cNvPicPr>
            <a:picLocks noChangeAspect="1"/>
          </p:cNvPicPr>
          <p:nvPr/>
        </p:nvPicPr>
        <p:blipFill>
          <a:blip r:embed="rId2"/>
          <a:stretch>
            <a:fillRect/>
          </a:stretch>
        </p:blipFill>
        <p:spPr>
          <a:xfrm>
            <a:off x="5493" y="4021314"/>
            <a:ext cx="2133600" cy="1600200"/>
          </a:xfrm>
          <a:prstGeom prst="rect">
            <a:avLst/>
          </a:prstGeom>
        </p:spPr>
      </p:pic>
      <p:sp>
        <p:nvSpPr>
          <p:cNvPr id="8" name="Rectangle 7"/>
          <p:cNvSpPr/>
          <p:nvPr/>
        </p:nvSpPr>
        <p:spPr>
          <a:xfrm>
            <a:off x="30893" y="3853085"/>
            <a:ext cx="2298700"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SC interpolated curves</a:t>
            </a:r>
            <a:endParaRPr lang="ru-RU" sz="1000" b="1" dirty="0">
              <a:solidFill>
                <a:schemeClr val="tx2"/>
              </a:solidFill>
              <a:cs typeface="Intel Clear" panose="020B0604020203020204" pitchFamily="34" charset="0"/>
            </a:endParaRPr>
          </a:p>
        </p:txBody>
      </p:sp>
      <p:pic>
        <p:nvPicPr>
          <p:cNvPr id="9" name="Picture 8"/>
          <p:cNvPicPr>
            <a:picLocks noChangeAspect="1"/>
          </p:cNvPicPr>
          <p:nvPr/>
        </p:nvPicPr>
        <p:blipFill>
          <a:blip r:embed="rId3"/>
          <a:stretch>
            <a:fillRect/>
          </a:stretch>
        </p:blipFill>
        <p:spPr>
          <a:xfrm>
            <a:off x="7080" y="1960025"/>
            <a:ext cx="2133600" cy="1600200"/>
          </a:xfrm>
          <a:prstGeom prst="rect">
            <a:avLst/>
          </a:prstGeom>
        </p:spPr>
      </p:pic>
      <p:pic>
        <p:nvPicPr>
          <p:cNvPr id="10" name="Picture 9"/>
          <p:cNvPicPr>
            <a:picLocks noChangeAspect="1"/>
          </p:cNvPicPr>
          <p:nvPr/>
        </p:nvPicPr>
        <p:blipFill>
          <a:blip r:embed="rId4"/>
          <a:stretch>
            <a:fillRect/>
          </a:stretch>
        </p:blipFill>
        <p:spPr>
          <a:xfrm>
            <a:off x="1979550" y="1970351"/>
            <a:ext cx="2133600" cy="1600200"/>
          </a:xfrm>
          <a:prstGeom prst="rect">
            <a:avLst/>
          </a:prstGeom>
        </p:spPr>
      </p:pic>
      <p:pic>
        <p:nvPicPr>
          <p:cNvPr id="11" name="Picture 10"/>
          <p:cNvPicPr>
            <a:picLocks noChangeAspect="1"/>
          </p:cNvPicPr>
          <p:nvPr/>
        </p:nvPicPr>
        <p:blipFill>
          <a:blip r:embed="rId5"/>
          <a:stretch>
            <a:fillRect/>
          </a:stretch>
        </p:blipFill>
        <p:spPr>
          <a:xfrm>
            <a:off x="1970818" y="4050169"/>
            <a:ext cx="2133600" cy="1600200"/>
          </a:xfrm>
          <a:prstGeom prst="rect">
            <a:avLst/>
          </a:prstGeom>
        </p:spPr>
      </p:pic>
      <p:sp>
        <p:nvSpPr>
          <p:cNvPr id="12" name="Rectangle 11"/>
          <p:cNvSpPr/>
          <p:nvPr/>
        </p:nvSpPr>
        <p:spPr>
          <a:xfrm>
            <a:off x="1977565" y="1787505"/>
            <a:ext cx="2298700"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OFDM unbiased LMMSE receiver</a:t>
            </a:r>
            <a:endParaRPr lang="ru-RU" sz="1000" b="1" dirty="0">
              <a:solidFill>
                <a:schemeClr val="tx2"/>
              </a:solidFill>
              <a:cs typeface="Intel Clear" panose="020B0604020203020204" pitchFamily="34" charset="0"/>
            </a:endParaRPr>
          </a:p>
        </p:txBody>
      </p:sp>
      <p:sp>
        <p:nvSpPr>
          <p:cNvPr id="13" name="Rectangle 12"/>
          <p:cNvSpPr/>
          <p:nvPr/>
        </p:nvSpPr>
        <p:spPr>
          <a:xfrm>
            <a:off x="1945418" y="3866205"/>
            <a:ext cx="2298700"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OFDM LMMSE interpolated curves</a:t>
            </a:r>
            <a:endParaRPr lang="ru-RU" sz="1000" b="1" dirty="0">
              <a:solidFill>
                <a:schemeClr val="tx2"/>
              </a:solidFill>
              <a:cs typeface="Intel Clear" panose="020B0604020203020204" pitchFamily="34" charset="0"/>
            </a:endParaRPr>
          </a:p>
        </p:txBody>
      </p:sp>
      <p:sp>
        <p:nvSpPr>
          <p:cNvPr id="14" name="Rectangle 13"/>
          <p:cNvSpPr/>
          <p:nvPr/>
        </p:nvSpPr>
        <p:spPr>
          <a:xfrm>
            <a:off x="-7207" y="1777179"/>
            <a:ext cx="2298700"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SC unbiased LMMSE receiver</a:t>
            </a:r>
            <a:endParaRPr lang="ru-RU" sz="1000" b="1" dirty="0">
              <a:solidFill>
                <a:schemeClr val="tx2"/>
              </a:solidFill>
              <a:cs typeface="Intel Clear" panose="020B0604020203020204" pitchFamily="34" charset="0"/>
            </a:endParaRPr>
          </a:p>
        </p:txBody>
      </p:sp>
      <p:pic>
        <p:nvPicPr>
          <p:cNvPr id="15" name="Picture 14"/>
          <p:cNvPicPr>
            <a:picLocks noChangeAspect="1"/>
          </p:cNvPicPr>
          <p:nvPr/>
        </p:nvPicPr>
        <p:blipFill>
          <a:blip r:embed="rId6"/>
          <a:stretch>
            <a:fillRect/>
          </a:stretch>
        </p:blipFill>
        <p:spPr>
          <a:xfrm>
            <a:off x="3936143" y="1982975"/>
            <a:ext cx="2133600" cy="1600200"/>
          </a:xfrm>
          <a:prstGeom prst="rect">
            <a:avLst/>
          </a:prstGeom>
        </p:spPr>
      </p:pic>
      <p:sp>
        <p:nvSpPr>
          <p:cNvPr id="16" name="Rectangle 15"/>
          <p:cNvSpPr/>
          <p:nvPr/>
        </p:nvSpPr>
        <p:spPr>
          <a:xfrm>
            <a:off x="3853593" y="1806034"/>
            <a:ext cx="2298700"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OFDM ML receiver</a:t>
            </a:r>
            <a:endParaRPr lang="ru-RU" sz="1000" b="1" dirty="0">
              <a:solidFill>
                <a:schemeClr val="tx2"/>
              </a:solidFill>
              <a:cs typeface="Intel Clear" panose="020B0604020203020204" pitchFamily="34" charset="0"/>
            </a:endParaRPr>
          </a:p>
        </p:txBody>
      </p:sp>
      <p:pic>
        <p:nvPicPr>
          <p:cNvPr id="17" name="Picture 16"/>
          <p:cNvPicPr>
            <a:picLocks noChangeAspect="1"/>
          </p:cNvPicPr>
          <p:nvPr/>
        </p:nvPicPr>
        <p:blipFill>
          <a:blip r:embed="rId7"/>
          <a:stretch>
            <a:fillRect/>
          </a:stretch>
        </p:blipFill>
        <p:spPr>
          <a:xfrm>
            <a:off x="3936143" y="4059424"/>
            <a:ext cx="2133600" cy="1600200"/>
          </a:xfrm>
          <a:prstGeom prst="rect">
            <a:avLst/>
          </a:prstGeom>
        </p:spPr>
      </p:pic>
      <p:sp>
        <p:nvSpPr>
          <p:cNvPr id="18" name="Rectangle 17"/>
          <p:cNvSpPr/>
          <p:nvPr/>
        </p:nvSpPr>
        <p:spPr>
          <a:xfrm>
            <a:off x="3936143" y="3866205"/>
            <a:ext cx="2298700"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OFDM ML interpolated curves</a:t>
            </a:r>
            <a:endParaRPr lang="ru-RU" sz="1000" b="1" dirty="0">
              <a:solidFill>
                <a:schemeClr val="tx2"/>
              </a:solidFill>
              <a:cs typeface="Intel Clear" panose="020B0604020203020204" pitchFamily="34" charset="0"/>
            </a:endParaRPr>
          </a:p>
        </p:txBody>
      </p:sp>
    </p:spTree>
    <p:extLst>
      <p:ext uri="{BB962C8B-B14F-4D97-AF65-F5344CB8AC3E}">
        <p14:creationId xmlns:p14="http://schemas.microsoft.com/office/powerpoint/2010/main" val="1323533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 Simulation Results – SC vs. OFDM</a:t>
            </a:r>
            <a:endParaRPr lang="ru-RU" dirty="0"/>
          </a:p>
        </p:txBody>
      </p:sp>
      <p:sp>
        <p:nvSpPr>
          <p:cNvPr id="3" name="Content Placeholder 2"/>
          <p:cNvSpPr>
            <a:spLocks noGrp="1"/>
          </p:cNvSpPr>
          <p:nvPr>
            <p:ph idx="1"/>
          </p:nvPr>
        </p:nvSpPr>
        <p:spPr>
          <a:xfrm>
            <a:off x="685800" y="4797152"/>
            <a:ext cx="7772400" cy="1298848"/>
          </a:xfrm>
        </p:spPr>
        <p:txBody>
          <a:bodyPr/>
          <a:lstStyle/>
          <a:p>
            <a:pPr marL="285750" indent="-285750" algn="just">
              <a:buFont typeface="Arial" panose="020B0604020202020204" pitchFamily="34" charset="0"/>
              <a:buChar char="•"/>
            </a:pPr>
            <a:r>
              <a:rPr lang="en-US" sz="1600" u="sng" dirty="0"/>
              <a:t>SISO:</a:t>
            </a:r>
            <a:r>
              <a:rPr lang="en-US" sz="1600" dirty="0"/>
              <a:t> </a:t>
            </a:r>
            <a:r>
              <a:rPr lang="en-US" sz="1600" b="0" dirty="0"/>
              <a:t>SC has better performance than OFDM, the OFDM SNR loss can be ~ 0.7 – 1.8 dB;</a:t>
            </a:r>
          </a:p>
          <a:p>
            <a:pPr marL="285750" indent="-285750" algn="just">
              <a:buFont typeface="Arial" panose="020B0604020202020204" pitchFamily="34" charset="0"/>
              <a:buChar char="•"/>
            </a:pPr>
            <a:r>
              <a:rPr lang="en-US" sz="1600" u="sng" dirty="0"/>
              <a:t>MIMO:</a:t>
            </a:r>
            <a:r>
              <a:rPr lang="en-US" sz="1600" dirty="0"/>
              <a:t> </a:t>
            </a:r>
            <a:r>
              <a:rPr lang="en-US" sz="1600" b="0" dirty="0"/>
              <a:t>SC unbiased LMMSE has better performance than OFDM unbiased LMMSE for all </a:t>
            </a:r>
            <a:r>
              <a:rPr lang="el-GR" sz="1600" b="0" dirty="0"/>
              <a:t>α</a:t>
            </a:r>
            <a:r>
              <a:rPr lang="en-US" sz="1600" b="0" dirty="0"/>
              <a:t>, the OFDM SNR loss can be ~0.6 - 1.7 dB;</a:t>
            </a:r>
          </a:p>
          <a:p>
            <a:pPr marL="285750" indent="-285750" algn="just">
              <a:buFont typeface="Arial" panose="020B0604020202020204" pitchFamily="34" charset="0"/>
              <a:buChar char="•"/>
            </a:pPr>
            <a:r>
              <a:rPr lang="en-US" sz="1600" u="sng" dirty="0"/>
              <a:t>MIMO:</a:t>
            </a:r>
            <a:r>
              <a:rPr lang="en-US" sz="1600" dirty="0"/>
              <a:t> </a:t>
            </a:r>
            <a:r>
              <a:rPr lang="en-US" sz="1600" b="0" dirty="0"/>
              <a:t>OFDM ML has an advantage over the SC unbiased LMMSE for </a:t>
            </a:r>
            <a:r>
              <a:rPr lang="el-GR" sz="1600" b="0" dirty="0"/>
              <a:t>α</a:t>
            </a:r>
            <a:r>
              <a:rPr lang="en-US" sz="1600" b="0" dirty="0"/>
              <a:t> = -5 dB, for all other </a:t>
            </a:r>
            <a:r>
              <a:rPr lang="el-GR" sz="1600" b="0" dirty="0"/>
              <a:t>α</a:t>
            </a:r>
            <a:r>
              <a:rPr lang="en-US" sz="1600" b="0" dirty="0"/>
              <a:t> SC is better</a:t>
            </a:r>
            <a:r>
              <a:rPr lang="en-US" sz="1600" b="0" dirty="0" smtClean="0"/>
              <a:t>;</a:t>
            </a:r>
            <a:endParaRPr lang="ru-RU" sz="1600" b="0"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23</a:t>
            </a:fld>
            <a:endParaRPr lang="en-US" altLang="en-US"/>
          </a:p>
        </p:txBody>
      </p:sp>
      <p:pic>
        <p:nvPicPr>
          <p:cNvPr id="7" name="Picture 6"/>
          <p:cNvPicPr>
            <a:picLocks noChangeAspect="1"/>
          </p:cNvPicPr>
          <p:nvPr/>
        </p:nvPicPr>
        <p:blipFill>
          <a:blip r:embed="rId2"/>
          <a:stretch>
            <a:fillRect/>
          </a:stretch>
        </p:blipFill>
        <p:spPr>
          <a:xfrm>
            <a:off x="7923" y="2206748"/>
            <a:ext cx="3200400" cy="2400300"/>
          </a:xfrm>
          <a:prstGeom prst="rect">
            <a:avLst/>
          </a:prstGeom>
        </p:spPr>
      </p:pic>
      <p:pic>
        <p:nvPicPr>
          <p:cNvPr id="8" name="Picture 7"/>
          <p:cNvPicPr>
            <a:picLocks noChangeAspect="1"/>
          </p:cNvPicPr>
          <p:nvPr/>
        </p:nvPicPr>
        <p:blipFill>
          <a:blip r:embed="rId3"/>
          <a:stretch>
            <a:fillRect/>
          </a:stretch>
        </p:blipFill>
        <p:spPr>
          <a:xfrm>
            <a:off x="2920211" y="2204864"/>
            <a:ext cx="3200400" cy="2400300"/>
          </a:xfrm>
          <a:prstGeom prst="rect">
            <a:avLst/>
          </a:prstGeom>
        </p:spPr>
      </p:pic>
      <p:pic>
        <p:nvPicPr>
          <p:cNvPr id="9" name="Picture 8"/>
          <p:cNvPicPr>
            <a:picLocks noChangeAspect="1"/>
          </p:cNvPicPr>
          <p:nvPr/>
        </p:nvPicPr>
        <p:blipFill>
          <a:blip r:embed="rId4"/>
          <a:stretch>
            <a:fillRect/>
          </a:stretch>
        </p:blipFill>
        <p:spPr>
          <a:xfrm>
            <a:off x="5879311" y="2204864"/>
            <a:ext cx="3200400" cy="2400300"/>
          </a:xfrm>
          <a:prstGeom prst="rect">
            <a:avLst/>
          </a:prstGeom>
        </p:spPr>
      </p:pic>
      <p:sp>
        <p:nvSpPr>
          <p:cNvPr id="10" name="Rectangle 9"/>
          <p:cNvSpPr/>
          <p:nvPr/>
        </p:nvSpPr>
        <p:spPr>
          <a:xfrm>
            <a:off x="3193261" y="1973803"/>
            <a:ext cx="2779711" cy="400110"/>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MIMO SC unbiased LMMSE receiver</a:t>
            </a:r>
          </a:p>
          <a:p>
            <a:pPr algn="ctr"/>
            <a:r>
              <a:rPr lang="en-US" sz="1000" b="1" dirty="0" smtClean="0">
                <a:solidFill>
                  <a:schemeClr val="tx2"/>
                </a:solidFill>
                <a:cs typeface="Intel Clear" panose="020B0604020203020204" pitchFamily="34" charset="0"/>
              </a:rPr>
              <a:t>MIMO OFDM unbiased LMMSE receiver</a:t>
            </a:r>
            <a:endParaRPr lang="ru-RU" sz="1000" b="1" dirty="0">
              <a:solidFill>
                <a:schemeClr val="tx2"/>
              </a:solidFill>
              <a:cs typeface="Intel Clear" panose="020B0604020203020204" pitchFamily="34" charset="0"/>
            </a:endParaRPr>
          </a:p>
        </p:txBody>
      </p:sp>
      <p:sp>
        <p:nvSpPr>
          <p:cNvPr id="11" name="Rectangle 10"/>
          <p:cNvSpPr/>
          <p:nvPr/>
        </p:nvSpPr>
        <p:spPr>
          <a:xfrm>
            <a:off x="6290473" y="1973803"/>
            <a:ext cx="2471737" cy="400110"/>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MIMO SC unbiased LMMSE receiver</a:t>
            </a:r>
          </a:p>
          <a:p>
            <a:pPr algn="ctr"/>
            <a:r>
              <a:rPr lang="en-US" sz="1000" b="1" dirty="0" smtClean="0">
                <a:solidFill>
                  <a:schemeClr val="tx2"/>
                </a:solidFill>
                <a:cs typeface="Intel Clear" panose="020B0604020203020204" pitchFamily="34" charset="0"/>
              </a:rPr>
              <a:t>MIMO OFDM ML receiver</a:t>
            </a:r>
            <a:endParaRPr lang="ru-RU" sz="1000" b="1" dirty="0">
              <a:solidFill>
                <a:schemeClr val="tx2"/>
              </a:solidFill>
              <a:cs typeface="Intel Clear" panose="020B0604020203020204" pitchFamily="34" charset="0"/>
            </a:endParaRPr>
          </a:p>
        </p:txBody>
      </p:sp>
      <p:sp>
        <p:nvSpPr>
          <p:cNvPr id="12" name="Rectangle 11"/>
          <p:cNvSpPr/>
          <p:nvPr/>
        </p:nvSpPr>
        <p:spPr>
          <a:xfrm>
            <a:off x="310361" y="1967453"/>
            <a:ext cx="2779711" cy="400110"/>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SISO SC unbiased LMMSE receiver</a:t>
            </a:r>
          </a:p>
          <a:p>
            <a:pPr algn="ctr"/>
            <a:r>
              <a:rPr lang="en-US" sz="1000" b="1" dirty="0" smtClean="0">
                <a:solidFill>
                  <a:schemeClr val="tx2"/>
                </a:solidFill>
                <a:cs typeface="Intel Clear" panose="020B0604020203020204" pitchFamily="34" charset="0"/>
              </a:rPr>
              <a:t>SISO OFDM ML (or ZF) receiver</a:t>
            </a:r>
            <a:endParaRPr lang="ru-RU" sz="1000" b="1" dirty="0">
              <a:solidFill>
                <a:schemeClr val="tx2"/>
              </a:solidFill>
              <a:cs typeface="Intel Clear" panose="020B0604020203020204" pitchFamily="34" charset="0"/>
            </a:endParaRPr>
          </a:p>
        </p:txBody>
      </p:sp>
    </p:spTree>
    <p:extLst>
      <p:ext uri="{BB962C8B-B14F-4D97-AF65-F5344CB8AC3E}">
        <p14:creationId xmlns:p14="http://schemas.microsoft.com/office/powerpoint/2010/main" val="1919456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NLOS Simulation Results – MIMO SC</a:t>
            </a:r>
            <a:endParaRPr lang="ru-RU"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a:xfrm>
            <a:off x="7273627" y="6475413"/>
            <a:ext cx="466725" cy="182562"/>
          </a:xfrm>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a:xfrm>
            <a:off x="3541415" y="6475413"/>
            <a:ext cx="530225" cy="182562"/>
          </a:xfrm>
        </p:spPr>
        <p:txBody>
          <a:bodyPr/>
          <a:lstStyle/>
          <a:p>
            <a:pPr>
              <a:defRPr/>
            </a:pPr>
            <a:r>
              <a:rPr lang="en-US" altLang="en-US" smtClean="0"/>
              <a:t>Slide </a:t>
            </a:r>
            <a:fld id="{0391809B-2015-42AC-9A4A-427CE29EAC4D}" type="slidenum">
              <a:rPr lang="en-US" altLang="en-US" smtClean="0"/>
              <a:pPr>
                <a:defRPr/>
              </a:pPr>
              <a:t>24</a:t>
            </a:fld>
            <a:endParaRPr lang="en-US" altLang="en-US"/>
          </a:p>
        </p:txBody>
      </p:sp>
      <p:pic>
        <p:nvPicPr>
          <p:cNvPr id="7" name="Picture 6"/>
          <p:cNvPicPr>
            <a:picLocks noChangeAspect="1"/>
          </p:cNvPicPr>
          <p:nvPr/>
        </p:nvPicPr>
        <p:blipFill>
          <a:blip r:embed="rId2"/>
          <a:stretch>
            <a:fillRect/>
          </a:stretch>
        </p:blipFill>
        <p:spPr>
          <a:xfrm>
            <a:off x="11460" y="2361017"/>
            <a:ext cx="2400300" cy="1800225"/>
          </a:xfrm>
          <a:prstGeom prst="rect">
            <a:avLst/>
          </a:prstGeom>
        </p:spPr>
      </p:pic>
      <p:pic>
        <p:nvPicPr>
          <p:cNvPr id="8" name="Picture 7"/>
          <p:cNvPicPr>
            <a:picLocks noChangeAspect="1"/>
          </p:cNvPicPr>
          <p:nvPr/>
        </p:nvPicPr>
        <p:blipFill>
          <a:blip r:embed="rId3"/>
          <a:stretch>
            <a:fillRect/>
          </a:stretch>
        </p:blipFill>
        <p:spPr>
          <a:xfrm>
            <a:off x="2171700" y="2348880"/>
            <a:ext cx="2400300" cy="1800225"/>
          </a:xfrm>
          <a:prstGeom prst="rect">
            <a:avLst/>
          </a:prstGeom>
        </p:spPr>
      </p:pic>
      <p:pic>
        <p:nvPicPr>
          <p:cNvPr id="9" name="Picture 8"/>
          <p:cNvPicPr>
            <a:picLocks noChangeAspect="1"/>
          </p:cNvPicPr>
          <p:nvPr/>
        </p:nvPicPr>
        <p:blipFill>
          <a:blip r:embed="rId4"/>
          <a:stretch>
            <a:fillRect/>
          </a:stretch>
        </p:blipFill>
        <p:spPr>
          <a:xfrm>
            <a:off x="4355976" y="2366548"/>
            <a:ext cx="2400300" cy="1800225"/>
          </a:xfrm>
          <a:prstGeom prst="rect">
            <a:avLst/>
          </a:prstGeom>
        </p:spPr>
      </p:pic>
      <p:sp>
        <p:nvSpPr>
          <p:cNvPr id="10" name="Content Placeholder 3"/>
          <p:cNvSpPr txBox="1">
            <a:spLocks/>
          </p:cNvSpPr>
          <p:nvPr/>
        </p:nvSpPr>
        <p:spPr>
          <a:xfrm>
            <a:off x="455613" y="1647944"/>
            <a:ext cx="8228012" cy="844952"/>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Wingdings" charset="2"/>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600" b="1" kern="0" dirty="0">
                <a:solidFill>
                  <a:schemeClr val="tx1"/>
                </a:solidFill>
                <a:cs typeface="+mn-cs"/>
              </a:rPr>
              <a:t>The figures below present simulation results for the unbiased LMMSE receiver only. ZF receiver exhibits poor performance and these results are not provided.</a:t>
            </a:r>
            <a:endParaRPr lang="ru-RU" sz="1600" b="1" kern="0" dirty="0">
              <a:solidFill>
                <a:schemeClr val="tx1"/>
              </a:solidFill>
              <a:cs typeface="+mn-cs"/>
            </a:endParaRPr>
          </a:p>
        </p:txBody>
      </p:sp>
      <p:sp>
        <p:nvSpPr>
          <p:cNvPr id="11" name="Rectangle 10"/>
          <p:cNvSpPr/>
          <p:nvPr/>
        </p:nvSpPr>
        <p:spPr>
          <a:xfrm>
            <a:off x="171144" y="2279757"/>
            <a:ext cx="2055015" cy="230832"/>
          </a:xfrm>
          <a:prstGeom prst="rect">
            <a:avLst/>
          </a:prstGeom>
        </p:spPr>
        <p:txBody>
          <a:bodyPr wrap="square">
            <a:spAutoFit/>
          </a:bodyPr>
          <a:lstStyle/>
          <a:p>
            <a:pPr algn="ctr"/>
            <a:r>
              <a:rPr lang="en-US" sz="900" b="1" dirty="0" smtClean="0">
                <a:solidFill>
                  <a:schemeClr val="tx2"/>
                </a:solidFill>
                <a:cs typeface="Intel Clear" panose="020B0604020203020204" pitchFamily="34" charset="0"/>
              </a:rPr>
              <a:t>Horizontal</a:t>
            </a:r>
            <a:endParaRPr lang="ru-RU" sz="900" b="1" dirty="0">
              <a:solidFill>
                <a:schemeClr val="tx2"/>
              </a:solidFill>
              <a:cs typeface="Intel Clear" panose="020B0604020203020204" pitchFamily="34" charset="0"/>
            </a:endParaRPr>
          </a:p>
        </p:txBody>
      </p:sp>
      <p:sp>
        <p:nvSpPr>
          <p:cNvPr id="12" name="Rectangle 11"/>
          <p:cNvSpPr/>
          <p:nvPr/>
        </p:nvSpPr>
        <p:spPr>
          <a:xfrm>
            <a:off x="2411760" y="2276872"/>
            <a:ext cx="2055015" cy="230832"/>
          </a:xfrm>
          <a:prstGeom prst="rect">
            <a:avLst/>
          </a:prstGeom>
        </p:spPr>
        <p:txBody>
          <a:bodyPr wrap="square">
            <a:spAutoFit/>
          </a:bodyPr>
          <a:lstStyle/>
          <a:p>
            <a:pPr algn="ctr"/>
            <a:r>
              <a:rPr lang="en-US" sz="900" b="1" dirty="0" smtClean="0">
                <a:solidFill>
                  <a:schemeClr val="tx2"/>
                </a:solidFill>
                <a:cs typeface="Intel Clear" panose="020B0604020203020204" pitchFamily="34" charset="0"/>
              </a:rPr>
              <a:t>Vertical</a:t>
            </a:r>
            <a:endParaRPr lang="ru-RU" sz="900" b="1" dirty="0">
              <a:solidFill>
                <a:schemeClr val="tx2"/>
              </a:solidFill>
              <a:cs typeface="Intel Clear" panose="020B0604020203020204" pitchFamily="34" charset="0"/>
            </a:endParaRPr>
          </a:p>
        </p:txBody>
      </p:sp>
      <p:sp>
        <p:nvSpPr>
          <p:cNvPr id="13" name="Rectangle 12"/>
          <p:cNvSpPr/>
          <p:nvPr/>
        </p:nvSpPr>
        <p:spPr>
          <a:xfrm>
            <a:off x="4605217" y="2276872"/>
            <a:ext cx="2055015" cy="230832"/>
          </a:xfrm>
          <a:prstGeom prst="rect">
            <a:avLst/>
          </a:prstGeom>
        </p:spPr>
        <p:txBody>
          <a:bodyPr wrap="square">
            <a:spAutoFit/>
          </a:bodyPr>
          <a:lstStyle/>
          <a:p>
            <a:pPr algn="ctr"/>
            <a:r>
              <a:rPr lang="en-US" sz="900" b="1" dirty="0" smtClean="0">
                <a:solidFill>
                  <a:schemeClr val="tx2"/>
                </a:solidFill>
                <a:cs typeface="Intel Clear" panose="020B0604020203020204" pitchFamily="34" charset="0"/>
              </a:rPr>
              <a:t>Vertical + interleaver</a:t>
            </a:r>
            <a:endParaRPr lang="ru-RU" sz="900" b="1" dirty="0">
              <a:solidFill>
                <a:schemeClr val="tx2"/>
              </a:solidFill>
              <a:cs typeface="Intel Clear" panose="020B0604020203020204" pitchFamily="34" charset="0"/>
            </a:endParaRPr>
          </a:p>
        </p:txBody>
      </p:sp>
      <p:sp>
        <p:nvSpPr>
          <p:cNvPr id="17" name="Rectangle 16"/>
          <p:cNvSpPr/>
          <p:nvPr/>
        </p:nvSpPr>
        <p:spPr>
          <a:xfrm>
            <a:off x="107504" y="4411242"/>
            <a:ext cx="2055015" cy="230832"/>
          </a:xfrm>
          <a:prstGeom prst="rect">
            <a:avLst/>
          </a:prstGeom>
        </p:spPr>
        <p:txBody>
          <a:bodyPr wrap="square">
            <a:spAutoFit/>
          </a:bodyPr>
          <a:lstStyle/>
          <a:p>
            <a:pPr algn="ctr"/>
            <a:r>
              <a:rPr lang="en-US" sz="900" b="1" dirty="0" smtClean="0">
                <a:solidFill>
                  <a:schemeClr val="tx2"/>
                </a:solidFill>
                <a:cs typeface="Intel Clear" panose="020B0604020203020204" pitchFamily="34" charset="0"/>
              </a:rPr>
              <a:t>Horizontal vs. Vertical </a:t>
            </a:r>
            <a:endParaRPr lang="ru-RU" sz="900" b="1" dirty="0">
              <a:solidFill>
                <a:schemeClr val="tx2"/>
              </a:solidFill>
              <a:cs typeface="Intel Clear" panose="020B0604020203020204" pitchFamily="34" charset="0"/>
            </a:endParaRPr>
          </a:p>
        </p:txBody>
      </p:sp>
      <p:sp>
        <p:nvSpPr>
          <p:cNvPr id="18" name="Rectangle 17"/>
          <p:cNvSpPr/>
          <p:nvPr/>
        </p:nvSpPr>
        <p:spPr>
          <a:xfrm>
            <a:off x="2146720" y="4416589"/>
            <a:ext cx="2353272" cy="230832"/>
          </a:xfrm>
          <a:prstGeom prst="rect">
            <a:avLst/>
          </a:prstGeom>
        </p:spPr>
        <p:txBody>
          <a:bodyPr wrap="square">
            <a:spAutoFit/>
          </a:bodyPr>
          <a:lstStyle/>
          <a:p>
            <a:pPr algn="ctr"/>
            <a:r>
              <a:rPr lang="en-US" sz="900" b="1" dirty="0" smtClean="0">
                <a:solidFill>
                  <a:schemeClr val="tx2"/>
                </a:solidFill>
                <a:cs typeface="Intel Clear" panose="020B0604020203020204" pitchFamily="34" charset="0"/>
              </a:rPr>
              <a:t>Vertical  vs. Vertical + interleaver</a:t>
            </a:r>
            <a:endParaRPr lang="ru-RU" sz="900" b="1" dirty="0">
              <a:solidFill>
                <a:schemeClr val="tx2"/>
              </a:solidFill>
              <a:cs typeface="Intel Clear" panose="020B0604020203020204" pitchFamily="34" charset="0"/>
            </a:endParaRPr>
          </a:p>
        </p:txBody>
      </p:sp>
      <p:sp>
        <p:nvSpPr>
          <p:cNvPr id="19" name="Rectangle 18"/>
          <p:cNvSpPr/>
          <p:nvPr/>
        </p:nvSpPr>
        <p:spPr>
          <a:xfrm>
            <a:off x="4234952" y="4422304"/>
            <a:ext cx="2353272" cy="230832"/>
          </a:xfrm>
          <a:prstGeom prst="rect">
            <a:avLst/>
          </a:prstGeom>
        </p:spPr>
        <p:txBody>
          <a:bodyPr wrap="square">
            <a:spAutoFit/>
          </a:bodyPr>
          <a:lstStyle/>
          <a:p>
            <a:pPr algn="ctr"/>
            <a:r>
              <a:rPr lang="en-US" sz="900" b="1" dirty="0" smtClean="0">
                <a:solidFill>
                  <a:schemeClr val="tx2"/>
                </a:solidFill>
                <a:cs typeface="Intel Clear" panose="020B0604020203020204" pitchFamily="34" charset="0"/>
              </a:rPr>
              <a:t>Horizontal vs. Vertical + interleaver</a:t>
            </a:r>
            <a:endParaRPr lang="ru-RU" sz="900" b="1" dirty="0">
              <a:solidFill>
                <a:schemeClr val="tx2"/>
              </a:solidFill>
              <a:cs typeface="Intel Clear" panose="020B0604020203020204" pitchFamily="34" charset="0"/>
            </a:endParaRPr>
          </a:p>
        </p:txBody>
      </p:sp>
      <p:sp>
        <p:nvSpPr>
          <p:cNvPr id="20" name="Content Placeholder 2"/>
          <p:cNvSpPr>
            <a:spLocks noGrp="1"/>
          </p:cNvSpPr>
          <p:nvPr>
            <p:ph idx="1"/>
          </p:nvPr>
        </p:nvSpPr>
        <p:spPr>
          <a:xfrm>
            <a:off x="6572425" y="2361017"/>
            <a:ext cx="2471239" cy="3734983"/>
          </a:xfrm>
        </p:spPr>
        <p:txBody>
          <a:bodyPr/>
          <a:lstStyle/>
          <a:p>
            <a:pPr marL="285750" indent="-285750" algn="just">
              <a:buFont typeface="Arial" panose="020B0604020202020204" pitchFamily="34" charset="0"/>
              <a:buChar char="•"/>
            </a:pPr>
            <a:r>
              <a:rPr lang="en-US" sz="1400" dirty="0" smtClean="0"/>
              <a:t>SNR loss for horizontal coding comparing to the vertical + interleaving for 16QAM modulation can be up to ~1.2 dB.</a:t>
            </a:r>
          </a:p>
          <a:p>
            <a:pPr marL="285750" indent="-285750" algn="just">
              <a:buFont typeface="Arial" panose="020B0604020202020204" pitchFamily="34" charset="0"/>
              <a:buChar char="•"/>
            </a:pPr>
            <a:r>
              <a:rPr lang="en-US" sz="1400" dirty="0" smtClean="0"/>
              <a:t>Vertical coding provides enhancement starting from QPSK modulation.</a:t>
            </a:r>
          </a:p>
          <a:p>
            <a:pPr marL="285750" indent="-285750" algn="just">
              <a:buFont typeface="Arial" panose="020B0604020202020204" pitchFamily="34" charset="0"/>
              <a:buChar char="•"/>
            </a:pPr>
            <a:r>
              <a:rPr lang="en-US" sz="1400" dirty="0" smtClean="0"/>
              <a:t>Interleaver </a:t>
            </a:r>
            <a:r>
              <a:rPr lang="en-US" sz="1400" dirty="0"/>
              <a:t>provides enhancement starting </a:t>
            </a:r>
            <a:r>
              <a:rPr lang="en-US" sz="1400" dirty="0" smtClean="0"/>
              <a:t>from 16QAM modulation.</a:t>
            </a:r>
            <a:endParaRPr lang="ru-RU" sz="1400" dirty="0"/>
          </a:p>
        </p:txBody>
      </p:sp>
      <p:pic>
        <p:nvPicPr>
          <p:cNvPr id="3" name="Picture 2"/>
          <p:cNvPicPr>
            <a:picLocks noChangeAspect="1"/>
          </p:cNvPicPr>
          <p:nvPr/>
        </p:nvPicPr>
        <p:blipFill>
          <a:blip r:embed="rId5"/>
          <a:stretch>
            <a:fillRect/>
          </a:stretch>
        </p:blipFill>
        <p:spPr>
          <a:xfrm>
            <a:off x="4332465" y="4672748"/>
            <a:ext cx="2133600" cy="1600200"/>
          </a:xfrm>
          <a:prstGeom prst="rect">
            <a:avLst/>
          </a:prstGeom>
        </p:spPr>
      </p:pic>
      <p:pic>
        <p:nvPicPr>
          <p:cNvPr id="21" name="Picture 20"/>
          <p:cNvPicPr>
            <a:picLocks noChangeAspect="1"/>
          </p:cNvPicPr>
          <p:nvPr/>
        </p:nvPicPr>
        <p:blipFill>
          <a:blip r:embed="rId6"/>
          <a:stretch>
            <a:fillRect/>
          </a:stretch>
        </p:blipFill>
        <p:spPr>
          <a:xfrm>
            <a:off x="2200565" y="4655080"/>
            <a:ext cx="2133600" cy="1600200"/>
          </a:xfrm>
          <a:prstGeom prst="rect">
            <a:avLst/>
          </a:prstGeom>
        </p:spPr>
      </p:pic>
      <p:pic>
        <p:nvPicPr>
          <p:cNvPr id="22" name="Picture 21"/>
          <p:cNvPicPr>
            <a:picLocks noChangeAspect="1"/>
          </p:cNvPicPr>
          <p:nvPr/>
        </p:nvPicPr>
        <p:blipFill>
          <a:blip r:embed="rId7"/>
          <a:stretch>
            <a:fillRect/>
          </a:stretch>
        </p:blipFill>
        <p:spPr>
          <a:xfrm>
            <a:off x="16853" y="4655080"/>
            <a:ext cx="2133600" cy="1600200"/>
          </a:xfrm>
          <a:prstGeom prst="rect">
            <a:avLst/>
          </a:prstGeom>
        </p:spPr>
      </p:pic>
    </p:spTree>
    <p:extLst>
      <p:ext uri="{BB962C8B-B14F-4D97-AF65-F5344CB8AC3E}">
        <p14:creationId xmlns:p14="http://schemas.microsoft.com/office/powerpoint/2010/main" val="2933604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NLOS Simulation Results – MIMO OFDM</a:t>
            </a:r>
            <a:endParaRPr lang="ru-RU" dirty="0"/>
          </a:p>
        </p:txBody>
      </p:sp>
      <p:sp>
        <p:nvSpPr>
          <p:cNvPr id="3" name="Content Placeholder 2"/>
          <p:cNvSpPr>
            <a:spLocks noGrp="1"/>
          </p:cNvSpPr>
          <p:nvPr>
            <p:ph idx="1"/>
          </p:nvPr>
        </p:nvSpPr>
        <p:spPr>
          <a:xfrm>
            <a:off x="6013068" y="1981200"/>
            <a:ext cx="2879412" cy="4114800"/>
          </a:xfrm>
        </p:spPr>
        <p:txBody>
          <a:bodyPr/>
          <a:lstStyle/>
          <a:p>
            <a:pPr marL="285750" indent="-285750" algn="just">
              <a:buFont typeface="Arial" panose="020B0604020202020204" pitchFamily="34" charset="0"/>
              <a:buChar char="•"/>
            </a:pPr>
            <a:r>
              <a:rPr lang="en-US" sz="1400" dirty="0" smtClean="0"/>
              <a:t>The </a:t>
            </a:r>
            <a:r>
              <a:rPr lang="en-US" sz="1400" dirty="0"/>
              <a:t>ML receiver exhibits the best performance, unbiased LMMSE has the intermediate result, and ZF has the worst performance.</a:t>
            </a:r>
          </a:p>
          <a:p>
            <a:pPr marL="285750" indent="-285750" algn="just">
              <a:buFont typeface="Arial" panose="020B0604020202020204" pitchFamily="34" charset="0"/>
              <a:buChar char="•"/>
            </a:pPr>
            <a:r>
              <a:rPr lang="en-US" sz="1400" dirty="0"/>
              <a:t>The SNR loss for the unbiased LMMSE comparing to the ML receiver increases for high encoding rates and can be up to ~ 3.7 dB.</a:t>
            </a:r>
          </a:p>
          <a:p>
            <a:pPr marL="285750" indent="-285750" algn="just">
              <a:buFont typeface="Arial" panose="020B0604020202020204" pitchFamily="34" charset="0"/>
              <a:buChar char="•"/>
            </a:pPr>
            <a:r>
              <a:rPr lang="en-US" sz="1400" dirty="0"/>
              <a:t>The SNR loss of the ZF receiver decreases with MCS index. The largest value is equal to ~</a:t>
            </a:r>
            <a:r>
              <a:rPr lang="en-US" sz="1400" dirty="0" smtClean="0"/>
              <a:t>2.6 </a:t>
            </a:r>
            <a:r>
              <a:rPr lang="en-US" sz="1400" dirty="0"/>
              <a:t>dB</a:t>
            </a:r>
            <a:r>
              <a:rPr lang="en-US" sz="1400" dirty="0" smtClean="0"/>
              <a:t>.</a:t>
            </a:r>
            <a:endParaRPr lang="ru-RU" sz="1400"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25</a:t>
            </a:fld>
            <a:endParaRPr lang="en-US" altLang="en-US"/>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21" y="2299265"/>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14719" y="2157864"/>
            <a:ext cx="2055015"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ML receiver</a:t>
            </a:r>
            <a:endParaRPr lang="ru-RU" sz="1000" b="1" dirty="0">
              <a:solidFill>
                <a:schemeClr val="tx2"/>
              </a:solidFill>
              <a:cs typeface="Intel Clear" panose="020B0604020203020204" pitchFamily="34" charset="0"/>
            </a:endParaRPr>
          </a:p>
        </p:txBody>
      </p:sp>
      <p:pic>
        <p:nvPicPr>
          <p:cNvPr id="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3417" y="2312421"/>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079874" y="2164442"/>
            <a:ext cx="2055015"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Unbiased LMMSE receiver</a:t>
            </a:r>
            <a:endParaRPr lang="ru-RU" sz="1000" b="1" dirty="0">
              <a:solidFill>
                <a:schemeClr val="tx2"/>
              </a:solidFill>
              <a:cs typeface="Intel Clear" panose="020B0604020203020204" pitchFamily="34" charset="0"/>
            </a:endParaRPr>
          </a:p>
        </p:txBody>
      </p:sp>
      <p:pic>
        <p:nvPicPr>
          <p:cNvPr id="11"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675" y="4237062"/>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942330" y="4121646"/>
            <a:ext cx="2055015" cy="230832"/>
          </a:xfrm>
          <a:prstGeom prst="rect">
            <a:avLst/>
          </a:prstGeom>
        </p:spPr>
        <p:txBody>
          <a:bodyPr wrap="square">
            <a:spAutoFit/>
          </a:bodyPr>
          <a:lstStyle/>
          <a:p>
            <a:pPr algn="ctr"/>
            <a:r>
              <a:rPr lang="en-US" sz="900" b="1" dirty="0" smtClean="0">
                <a:solidFill>
                  <a:schemeClr val="tx2"/>
                </a:solidFill>
                <a:cs typeface="Intel Clear" panose="020B0604020203020204" pitchFamily="34" charset="0"/>
              </a:rPr>
              <a:t>SNR loss of LMMSE comp. to ML</a:t>
            </a:r>
            <a:endParaRPr lang="ru-RU" sz="900" b="1" dirty="0">
              <a:solidFill>
                <a:schemeClr val="tx2"/>
              </a:solidFill>
              <a:cs typeface="Intel Clear" panose="020B0604020203020204" pitchFamily="34" charset="0"/>
            </a:endParaRPr>
          </a:p>
        </p:txBody>
      </p:sp>
      <p:pic>
        <p:nvPicPr>
          <p:cNvPr id="13"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4806" y="4237062"/>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669651" y="4115068"/>
            <a:ext cx="2055015" cy="230832"/>
          </a:xfrm>
          <a:prstGeom prst="rect">
            <a:avLst/>
          </a:prstGeom>
        </p:spPr>
        <p:txBody>
          <a:bodyPr wrap="square">
            <a:spAutoFit/>
          </a:bodyPr>
          <a:lstStyle/>
          <a:p>
            <a:pPr algn="ctr"/>
            <a:r>
              <a:rPr lang="en-US" sz="900" b="1" dirty="0" smtClean="0">
                <a:solidFill>
                  <a:schemeClr val="tx2"/>
                </a:solidFill>
                <a:cs typeface="Intel Clear" panose="020B0604020203020204" pitchFamily="34" charset="0"/>
              </a:rPr>
              <a:t>SNR loss of ZF comp. to LMMSE</a:t>
            </a:r>
            <a:endParaRPr lang="ru-RU" sz="900" b="1" dirty="0">
              <a:solidFill>
                <a:schemeClr val="tx2"/>
              </a:solidFill>
              <a:cs typeface="Intel Clear" panose="020B0604020203020204" pitchFamily="34" charset="0"/>
            </a:endParaRPr>
          </a:p>
        </p:txBody>
      </p:sp>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2913" y="2312421"/>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3962205" y="2157863"/>
            <a:ext cx="2055015"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ZF receiver</a:t>
            </a:r>
            <a:endParaRPr lang="ru-RU" sz="1000" b="1" dirty="0">
              <a:solidFill>
                <a:schemeClr val="tx2"/>
              </a:solidFill>
              <a:cs typeface="Intel Clear" panose="020B0604020203020204" pitchFamily="34" charset="0"/>
            </a:endParaRPr>
          </a:p>
        </p:txBody>
      </p:sp>
      <p:sp>
        <p:nvSpPr>
          <p:cNvPr id="17" name="Rectangle 16"/>
          <p:cNvSpPr/>
          <p:nvPr/>
        </p:nvSpPr>
        <p:spPr>
          <a:xfrm>
            <a:off x="251520" y="1772816"/>
            <a:ext cx="5616623" cy="338554"/>
          </a:xfrm>
          <a:prstGeom prst="rect">
            <a:avLst/>
          </a:prstGeom>
        </p:spPr>
        <p:txBody>
          <a:bodyPr wrap="square">
            <a:spAutoFit/>
          </a:bodyPr>
          <a:lstStyle/>
          <a:p>
            <a:pPr algn="ctr"/>
            <a:r>
              <a:rPr lang="en-US" sz="1600" b="1" dirty="0" smtClean="0">
                <a:solidFill>
                  <a:schemeClr val="tx2"/>
                </a:solidFill>
                <a:cs typeface="Intel Clear" panose="020B0604020203020204" pitchFamily="34" charset="0"/>
              </a:rPr>
              <a:t>Horizontal coding/mapping</a:t>
            </a:r>
            <a:endParaRPr lang="ru-RU" sz="1600" b="1" dirty="0">
              <a:solidFill>
                <a:schemeClr val="tx2"/>
              </a:solidFill>
              <a:cs typeface="Intel Clear" panose="020B0604020203020204" pitchFamily="34" charset="0"/>
            </a:endParaRPr>
          </a:p>
        </p:txBody>
      </p:sp>
    </p:spTree>
    <p:extLst>
      <p:ext uri="{BB962C8B-B14F-4D97-AF65-F5344CB8AC3E}">
        <p14:creationId xmlns:p14="http://schemas.microsoft.com/office/powerpoint/2010/main" val="2134219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NLOS Simulation Results – MIMO </a:t>
            </a:r>
            <a:r>
              <a:rPr lang="en-US" dirty="0" smtClean="0"/>
              <a:t>OFDM (Cont’d)</a:t>
            </a:r>
            <a:endParaRPr lang="ru-RU"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26</a:t>
            </a:fld>
            <a:endParaRPr lang="en-US" altLang="en-US"/>
          </a:p>
        </p:txBody>
      </p:sp>
      <p:sp>
        <p:nvSpPr>
          <p:cNvPr id="7" name="Rectangle 6"/>
          <p:cNvSpPr/>
          <p:nvPr/>
        </p:nvSpPr>
        <p:spPr>
          <a:xfrm>
            <a:off x="251520" y="1772816"/>
            <a:ext cx="5616623" cy="338554"/>
          </a:xfrm>
          <a:prstGeom prst="rect">
            <a:avLst/>
          </a:prstGeom>
        </p:spPr>
        <p:txBody>
          <a:bodyPr wrap="square">
            <a:spAutoFit/>
          </a:bodyPr>
          <a:lstStyle/>
          <a:p>
            <a:pPr algn="ctr"/>
            <a:r>
              <a:rPr lang="en-US" sz="1600" b="1" dirty="0" smtClean="0">
                <a:solidFill>
                  <a:schemeClr val="tx2"/>
                </a:solidFill>
                <a:cs typeface="Intel Clear" panose="020B0604020203020204" pitchFamily="34" charset="0"/>
              </a:rPr>
              <a:t>Vertical coding/mapping</a:t>
            </a:r>
            <a:endParaRPr lang="ru-RU" sz="1600" b="1" dirty="0">
              <a:solidFill>
                <a:schemeClr val="tx2"/>
              </a:solidFill>
              <a:cs typeface="Intel Clear" panose="020B0604020203020204" pitchFamily="34" charset="0"/>
            </a:endParaRPr>
          </a:p>
        </p:txBody>
      </p:sp>
      <p:sp>
        <p:nvSpPr>
          <p:cNvPr id="8" name="Rectangle 7"/>
          <p:cNvSpPr/>
          <p:nvPr/>
        </p:nvSpPr>
        <p:spPr>
          <a:xfrm>
            <a:off x="214719" y="2157864"/>
            <a:ext cx="2055015"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ML receiver</a:t>
            </a:r>
            <a:endParaRPr lang="ru-RU" sz="1000" b="1" dirty="0">
              <a:solidFill>
                <a:schemeClr val="tx2"/>
              </a:solidFill>
              <a:cs typeface="Intel Clear" panose="020B0604020203020204" pitchFamily="34" charset="0"/>
            </a:endParaRPr>
          </a:p>
        </p:txBody>
      </p:sp>
      <p:sp>
        <p:nvSpPr>
          <p:cNvPr id="9" name="Rectangle 8"/>
          <p:cNvSpPr/>
          <p:nvPr/>
        </p:nvSpPr>
        <p:spPr>
          <a:xfrm>
            <a:off x="2079874" y="2164442"/>
            <a:ext cx="2055015"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Unbiased LMMSE receiver</a:t>
            </a:r>
            <a:endParaRPr lang="ru-RU" sz="1000" b="1" dirty="0">
              <a:solidFill>
                <a:schemeClr val="tx2"/>
              </a:solidFill>
              <a:cs typeface="Intel Clear" panose="020B0604020203020204" pitchFamily="34" charset="0"/>
            </a:endParaRPr>
          </a:p>
        </p:txBody>
      </p:sp>
      <p:sp>
        <p:nvSpPr>
          <p:cNvPr id="10" name="Rectangle 9"/>
          <p:cNvSpPr/>
          <p:nvPr/>
        </p:nvSpPr>
        <p:spPr>
          <a:xfrm>
            <a:off x="3962205" y="2157863"/>
            <a:ext cx="2055015"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ZF receiver</a:t>
            </a:r>
            <a:endParaRPr lang="ru-RU" sz="1000" b="1" dirty="0">
              <a:solidFill>
                <a:schemeClr val="tx2"/>
              </a:solidFill>
              <a:cs typeface="Intel Clear" panose="020B0604020203020204" pitchFamily="34" charset="0"/>
            </a:endParaRPr>
          </a:p>
        </p:txBody>
      </p:sp>
      <p:pic>
        <p:nvPicPr>
          <p:cNvPr id="11" name="Picture 10"/>
          <p:cNvPicPr>
            <a:picLocks noChangeAspect="1"/>
          </p:cNvPicPr>
          <p:nvPr/>
        </p:nvPicPr>
        <p:blipFill>
          <a:blip r:embed="rId2"/>
          <a:stretch>
            <a:fillRect/>
          </a:stretch>
        </p:blipFill>
        <p:spPr>
          <a:xfrm>
            <a:off x="4094584" y="2402375"/>
            <a:ext cx="2133600" cy="1600200"/>
          </a:xfrm>
          <a:prstGeom prst="rect">
            <a:avLst/>
          </a:prstGeom>
        </p:spPr>
      </p:pic>
      <p:pic>
        <p:nvPicPr>
          <p:cNvPr id="13" name="Picture 12"/>
          <p:cNvPicPr>
            <a:picLocks noChangeAspect="1"/>
          </p:cNvPicPr>
          <p:nvPr/>
        </p:nvPicPr>
        <p:blipFill>
          <a:blip r:embed="rId3"/>
          <a:stretch>
            <a:fillRect/>
          </a:stretch>
        </p:blipFill>
        <p:spPr>
          <a:xfrm>
            <a:off x="35496" y="2404864"/>
            <a:ext cx="2133600" cy="1600200"/>
          </a:xfrm>
          <a:prstGeom prst="rect">
            <a:avLst/>
          </a:prstGeom>
        </p:spPr>
      </p:pic>
      <p:pic>
        <p:nvPicPr>
          <p:cNvPr id="12" name="Picture 11"/>
          <p:cNvPicPr>
            <a:picLocks noChangeAspect="1"/>
          </p:cNvPicPr>
          <p:nvPr/>
        </p:nvPicPr>
        <p:blipFill>
          <a:blip r:embed="rId4"/>
          <a:stretch>
            <a:fillRect/>
          </a:stretch>
        </p:blipFill>
        <p:spPr>
          <a:xfrm>
            <a:off x="1995365" y="2420888"/>
            <a:ext cx="2133600" cy="1600200"/>
          </a:xfrm>
          <a:prstGeom prst="rect">
            <a:avLst/>
          </a:prstGeom>
        </p:spPr>
      </p:pic>
      <p:sp>
        <p:nvSpPr>
          <p:cNvPr id="14" name="Rectangle 13"/>
          <p:cNvSpPr/>
          <p:nvPr/>
        </p:nvSpPr>
        <p:spPr>
          <a:xfrm>
            <a:off x="942330" y="4121646"/>
            <a:ext cx="2055015" cy="230832"/>
          </a:xfrm>
          <a:prstGeom prst="rect">
            <a:avLst/>
          </a:prstGeom>
        </p:spPr>
        <p:txBody>
          <a:bodyPr wrap="square">
            <a:spAutoFit/>
          </a:bodyPr>
          <a:lstStyle/>
          <a:p>
            <a:pPr algn="ctr"/>
            <a:r>
              <a:rPr lang="en-US" sz="900" b="1" dirty="0" smtClean="0">
                <a:solidFill>
                  <a:schemeClr val="tx2"/>
                </a:solidFill>
                <a:cs typeface="Intel Clear" panose="020B0604020203020204" pitchFamily="34" charset="0"/>
              </a:rPr>
              <a:t>SNR loss of LMMSE comp. to ML</a:t>
            </a:r>
            <a:endParaRPr lang="ru-RU" sz="900" b="1" dirty="0">
              <a:solidFill>
                <a:schemeClr val="tx2"/>
              </a:solidFill>
              <a:cs typeface="Intel Clear" panose="020B0604020203020204" pitchFamily="34" charset="0"/>
            </a:endParaRPr>
          </a:p>
        </p:txBody>
      </p:sp>
      <p:sp>
        <p:nvSpPr>
          <p:cNvPr id="15" name="Rectangle 14"/>
          <p:cNvSpPr/>
          <p:nvPr/>
        </p:nvSpPr>
        <p:spPr>
          <a:xfrm>
            <a:off x="3669651" y="4115068"/>
            <a:ext cx="2055015" cy="230832"/>
          </a:xfrm>
          <a:prstGeom prst="rect">
            <a:avLst/>
          </a:prstGeom>
        </p:spPr>
        <p:txBody>
          <a:bodyPr wrap="square">
            <a:spAutoFit/>
          </a:bodyPr>
          <a:lstStyle/>
          <a:p>
            <a:pPr algn="ctr"/>
            <a:r>
              <a:rPr lang="en-US" sz="900" b="1" dirty="0" smtClean="0">
                <a:solidFill>
                  <a:schemeClr val="tx2"/>
                </a:solidFill>
                <a:cs typeface="Intel Clear" panose="020B0604020203020204" pitchFamily="34" charset="0"/>
              </a:rPr>
              <a:t>SNR loss of ZF comp. to LMMSE</a:t>
            </a:r>
            <a:endParaRPr lang="ru-RU" sz="900" b="1" dirty="0">
              <a:solidFill>
                <a:schemeClr val="tx2"/>
              </a:solidFill>
              <a:cs typeface="Intel Clear" panose="020B0604020203020204" pitchFamily="34" charset="0"/>
            </a:endParaRPr>
          </a:p>
        </p:txBody>
      </p:sp>
      <p:pic>
        <p:nvPicPr>
          <p:cNvPr id="16" name="Picture 15"/>
          <p:cNvPicPr>
            <a:picLocks noChangeAspect="1"/>
          </p:cNvPicPr>
          <p:nvPr/>
        </p:nvPicPr>
        <p:blipFill>
          <a:blip r:embed="rId5"/>
          <a:stretch>
            <a:fillRect/>
          </a:stretch>
        </p:blipFill>
        <p:spPr>
          <a:xfrm>
            <a:off x="539552" y="4345900"/>
            <a:ext cx="2667000" cy="2000250"/>
          </a:xfrm>
          <a:prstGeom prst="rect">
            <a:avLst/>
          </a:prstGeom>
        </p:spPr>
      </p:pic>
      <p:pic>
        <p:nvPicPr>
          <p:cNvPr id="17" name="Picture 16"/>
          <p:cNvPicPr>
            <a:picLocks noChangeAspect="1"/>
          </p:cNvPicPr>
          <p:nvPr/>
        </p:nvPicPr>
        <p:blipFill>
          <a:blip r:embed="rId6"/>
          <a:stretch>
            <a:fillRect/>
          </a:stretch>
        </p:blipFill>
        <p:spPr>
          <a:xfrm>
            <a:off x="3369689" y="4352478"/>
            <a:ext cx="2667000" cy="2000250"/>
          </a:xfrm>
          <a:prstGeom prst="rect">
            <a:avLst/>
          </a:prstGeom>
        </p:spPr>
      </p:pic>
      <p:sp>
        <p:nvSpPr>
          <p:cNvPr id="18" name="Content Placeholder 2"/>
          <p:cNvSpPr>
            <a:spLocks noGrp="1"/>
          </p:cNvSpPr>
          <p:nvPr>
            <p:ph idx="1"/>
          </p:nvPr>
        </p:nvSpPr>
        <p:spPr>
          <a:xfrm>
            <a:off x="6013068" y="1981200"/>
            <a:ext cx="2879412" cy="4114800"/>
          </a:xfrm>
        </p:spPr>
        <p:txBody>
          <a:bodyPr/>
          <a:lstStyle/>
          <a:p>
            <a:pPr marL="285750" indent="-285750" algn="just">
              <a:buFont typeface="Arial" panose="020B0604020202020204" pitchFamily="34" charset="0"/>
              <a:buChar char="•"/>
            </a:pPr>
            <a:r>
              <a:rPr lang="en-US" sz="1400" dirty="0" smtClean="0"/>
              <a:t>The </a:t>
            </a:r>
            <a:r>
              <a:rPr lang="en-US" sz="1400" dirty="0"/>
              <a:t>ML receiver exhibits the best performance, unbiased LMMSE has the intermediate result, and ZF has the worst performance.</a:t>
            </a:r>
          </a:p>
          <a:p>
            <a:pPr marL="285750" indent="-285750" algn="just">
              <a:buFont typeface="Arial" panose="020B0604020202020204" pitchFamily="34" charset="0"/>
              <a:buChar char="•"/>
            </a:pPr>
            <a:r>
              <a:rPr lang="en-US" sz="1400" dirty="0"/>
              <a:t>The SNR loss for the unbiased LMMSE comparing to the ML receiver increases for high encoding rates and can be up to ~ </a:t>
            </a:r>
            <a:r>
              <a:rPr lang="en-US" sz="1400" dirty="0" smtClean="0"/>
              <a:t>3.1 </a:t>
            </a:r>
            <a:r>
              <a:rPr lang="en-US" sz="1400" dirty="0"/>
              <a:t>dB.</a:t>
            </a:r>
          </a:p>
          <a:p>
            <a:pPr marL="285750" indent="-285750" algn="just">
              <a:buFont typeface="Arial" panose="020B0604020202020204" pitchFamily="34" charset="0"/>
              <a:buChar char="•"/>
            </a:pPr>
            <a:r>
              <a:rPr lang="en-US" sz="1400" dirty="0"/>
              <a:t>The SNR loss of the ZF receiver decreases with MCS index. The largest value is equal to ~</a:t>
            </a:r>
            <a:r>
              <a:rPr lang="en-US" sz="1400" dirty="0" smtClean="0"/>
              <a:t>2.6 </a:t>
            </a:r>
            <a:r>
              <a:rPr lang="en-US" sz="1400" dirty="0"/>
              <a:t>dB</a:t>
            </a:r>
            <a:r>
              <a:rPr lang="en-US" sz="1400" dirty="0" smtClean="0"/>
              <a:t>.</a:t>
            </a:r>
            <a:endParaRPr lang="ru-RU" sz="1400" dirty="0"/>
          </a:p>
        </p:txBody>
      </p:sp>
    </p:spTree>
    <p:extLst>
      <p:ext uri="{BB962C8B-B14F-4D97-AF65-F5344CB8AC3E}">
        <p14:creationId xmlns:p14="http://schemas.microsoft.com/office/powerpoint/2010/main" val="3850182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NLOS Simulation Results – MIMO </a:t>
            </a:r>
            <a:r>
              <a:rPr lang="en-US" dirty="0" smtClean="0"/>
              <a:t>OFDM (Cont’d)</a:t>
            </a:r>
            <a:endParaRPr lang="ru-RU"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27</a:t>
            </a:fld>
            <a:endParaRPr lang="en-US" altLang="en-US"/>
          </a:p>
        </p:txBody>
      </p:sp>
      <p:sp>
        <p:nvSpPr>
          <p:cNvPr id="7" name="Rectangle 6"/>
          <p:cNvSpPr/>
          <p:nvPr/>
        </p:nvSpPr>
        <p:spPr>
          <a:xfrm>
            <a:off x="251521" y="1772816"/>
            <a:ext cx="3528392" cy="338554"/>
          </a:xfrm>
          <a:prstGeom prst="rect">
            <a:avLst/>
          </a:prstGeom>
        </p:spPr>
        <p:txBody>
          <a:bodyPr wrap="square">
            <a:spAutoFit/>
          </a:bodyPr>
          <a:lstStyle/>
          <a:p>
            <a:pPr algn="ctr"/>
            <a:r>
              <a:rPr lang="en-US" sz="1600" b="1" dirty="0" smtClean="0">
                <a:solidFill>
                  <a:schemeClr val="tx2"/>
                </a:solidFill>
                <a:cs typeface="Intel Clear" panose="020B0604020203020204" pitchFamily="34" charset="0"/>
              </a:rPr>
              <a:t>Horizontal vs. Vertical</a:t>
            </a:r>
            <a:endParaRPr lang="ru-RU" sz="1600" b="1" dirty="0">
              <a:solidFill>
                <a:schemeClr val="tx2"/>
              </a:solidFill>
              <a:cs typeface="Intel Clear" panose="020B0604020203020204" pitchFamily="34" charset="0"/>
            </a:endParaRPr>
          </a:p>
        </p:txBody>
      </p:sp>
      <p:sp>
        <p:nvSpPr>
          <p:cNvPr id="9" name="Rectangle 8"/>
          <p:cNvSpPr/>
          <p:nvPr/>
        </p:nvSpPr>
        <p:spPr>
          <a:xfrm>
            <a:off x="1115617" y="2225769"/>
            <a:ext cx="1800200"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Unbiased LMMSE receiver</a:t>
            </a:r>
            <a:endParaRPr lang="ru-RU" sz="1000" b="1" dirty="0">
              <a:solidFill>
                <a:schemeClr val="tx2"/>
              </a:solidFill>
              <a:cs typeface="Intel Clear" panose="020B0604020203020204" pitchFamily="34" charset="0"/>
            </a:endParaRPr>
          </a:p>
        </p:txBody>
      </p:sp>
      <p:pic>
        <p:nvPicPr>
          <p:cNvPr id="11" name="Picture 10"/>
          <p:cNvPicPr>
            <a:picLocks noChangeAspect="1"/>
          </p:cNvPicPr>
          <p:nvPr/>
        </p:nvPicPr>
        <p:blipFill>
          <a:blip r:embed="rId2"/>
          <a:stretch>
            <a:fillRect/>
          </a:stretch>
        </p:blipFill>
        <p:spPr>
          <a:xfrm>
            <a:off x="35495" y="2450576"/>
            <a:ext cx="3744417" cy="2808313"/>
          </a:xfrm>
          <a:prstGeom prst="rect">
            <a:avLst/>
          </a:prstGeom>
        </p:spPr>
      </p:pic>
      <p:sp>
        <p:nvSpPr>
          <p:cNvPr id="12" name="Content Placeholder 2"/>
          <p:cNvSpPr>
            <a:spLocks noGrp="1"/>
          </p:cNvSpPr>
          <p:nvPr>
            <p:ph idx="1"/>
          </p:nvPr>
        </p:nvSpPr>
        <p:spPr>
          <a:xfrm>
            <a:off x="3779913" y="2852936"/>
            <a:ext cx="5112568" cy="3243064"/>
          </a:xfrm>
        </p:spPr>
        <p:txBody>
          <a:bodyPr/>
          <a:lstStyle/>
          <a:p>
            <a:pPr marL="285750" indent="-285750" algn="just">
              <a:buFont typeface="Arial" panose="020B0604020202020204" pitchFamily="34" charset="0"/>
              <a:buChar char="•"/>
            </a:pPr>
            <a:r>
              <a:rPr lang="en-US" sz="1400" dirty="0" smtClean="0"/>
              <a:t>For ML receiver horizontal and vertical coding provide similar performance results.</a:t>
            </a:r>
          </a:p>
          <a:p>
            <a:pPr marL="285750" indent="-285750" algn="just">
              <a:buFont typeface="Arial" panose="020B0604020202020204" pitchFamily="34" charset="0"/>
              <a:buChar char="•"/>
            </a:pPr>
            <a:r>
              <a:rPr lang="en-US" sz="1400" dirty="0" smtClean="0"/>
              <a:t>For  unbiased LMMSE receiver horizontal coding can have SNR loss up to ~0.7 dB comparing to the vertical coding.</a:t>
            </a:r>
            <a:endParaRPr lang="en-US" sz="1400" dirty="0"/>
          </a:p>
        </p:txBody>
      </p:sp>
    </p:spTree>
    <p:extLst>
      <p:ext uri="{BB962C8B-B14F-4D97-AF65-F5344CB8AC3E}">
        <p14:creationId xmlns:p14="http://schemas.microsoft.com/office/powerpoint/2010/main" val="1164562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35496" y="2569590"/>
            <a:ext cx="2133600" cy="1600200"/>
          </a:xfrm>
          <a:prstGeom prst="rect">
            <a:avLst/>
          </a:prstGeom>
        </p:spPr>
      </p:pic>
      <p:pic>
        <p:nvPicPr>
          <p:cNvPr id="17" name="Picture 16"/>
          <p:cNvPicPr>
            <a:picLocks noChangeAspect="1"/>
          </p:cNvPicPr>
          <p:nvPr/>
        </p:nvPicPr>
        <p:blipFill>
          <a:blip r:embed="rId3"/>
          <a:stretch>
            <a:fillRect/>
          </a:stretch>
        </p:blipFill>
        <p:spPr>
          <a:xfrm>
            <a:off x="2339752" y="4606671"/>
            <a:ext cx="2133600" cy="1600200"/>
          </a:xfrm>
          <a:prstGeom prst="rect">
            <a:avLst/>
          </a:prstGeom>
        </p:spPr>
      </p:pic>
      <p:sp>
        <p:nvSpPr>
          <p:cNvPr id="2" name="Title 1"/>
          <p:cNvSpPr>
            <a:spLocks noGrp="1"/>
          </p:cNvSpPr>
          <p:nvPr>
            <p:ph type="title"/>
          </p:nvPr>
        </p:nvSpPr>
        <p:spPr/>
        <p:txBody>
          <a:bodyPr/>
          <a:lstStyle/>
          <a:p>
            <a:r>
              <a:rPr lang="en-US" dirty="0"/>
              <a:t>NLOS Simulation Results – MIMO vs. SISO</a:t>
            </a:r>
            <a:endParaRPr lang="ru-RU" dirty="0"/>
          </a:p>
        </p:txBody>
      </p:sp>
      <p:sp>
        <p:nvSpPr>
          <p:cNvPr id="3" name="Content Placeholder 2"/>
          <p:cNvSpPr>
            <a:spLocks noGrp="1"/>
          </p:cNvSpPr>
          <p:nvPr>
            <p:ph idx="1"/>
          </p:nvPr>
        </p:nvSpPr>
        <p:spPr>
          <a:xfrm>
            <a:off x="4788024" y="1981200"/>
            <a:ext cx="3960440" cy="4114800"/>
          </a:xfrm>
        </p:spPr>
        <p:txBody>
          <a:bodyPr/>
          <a:lstStyle/>
          <a:p>
            <a:pPr marL="285750" indent="-285750" algn="just">
              <a:buFont typeface="Arial" panose="020B0604020202020204" pitchFamily="34" charset="0"/>
              <a:buChar char="•"/>
            </a:pPr>
            <a:r>
              <a:rPr lang="en-US" sz="1400" u="sng" dirty="0"/>
              <a:t>Note:</a:t>
            </a:r>
            <a:r>
              <a:rPr lang="en-US" sz="1400" dirty="0"/>
              <a:t> the SNR in MIMO case is adjusted by 3 dB for fair comparison to the SISO case.</a:t>
            </a:r>
          </a:p>
          <a:p>
            <a:pPr marL="285750" indent="-285750" algn="just">
              <a:buFont typeface="Arial" panose="020B0604020202020204" pitchFamily="34" charset="0"/>
              <a:buChar char="•"/>
            </a:pPr>
            <a:r>
              <a:rPr lang="en-US" sz="1400" dirty="0"/>
              <a:t>The MCSs 4 and 5 were excluded from the data rate vs. SNR curves.</a:t>
            </a:r>
          </a:p>
          <a:p>
            <a:pPr marL="285750" indent="-285750" algn="just">
              <a:buFont typeface="Arial" panose="020B0604020202020204" pitchFamily="34" charset="0"/>
              <a:buChar char="•"/>
            </a:pPr>
            <a:r>
              <a:rPr lang="en-US" sz="1400" dirty="0"/>
              <a:t>The sensitivity SNR corresponds to the fixed level of PER = 10</a:t>
            </a:r>
            <a:r>
              <a:rPr lang="en-US" sz="1400" baseline="30000" dirty="0"/>
              <a:t>-2</a:t>
            </a:r>
            <a:r>
              <a:rPr lang="en-US" sz="1400" dirty="0"/>
              <a:t>.</a:t>
            </a:r>
          </a:p>
          <a:p>
            <a:pPr marL="285750" indent="-285750" algn="just">
              <a:buFont typeface="Arial" panose="020B0604020202020204" pitchFamily="34" charset="0"/>
              <a:buChar char="•"/>
            </a:pPr>
            <a:r>
              <a:rPr lang="en-US" sz="1400" dirty="0"/>
              <a:t>The smoothed curves in the second row were obtained from the simulated ones by cubic interpolation.</a:t>
            </a:r>
          </a:p>
          <a:p>
            <a:pPr marL="285750" indent="-285750" algn="just">
              <a:buFont typeface="Arial" panose="020B0604020202020204" pitchFamily="34" charset="0"/>
              <a:buChar char="•"/>
            </a:pPr>
            <a:r>
              <a:rPr lang="en-US" sz="1400" dirty="0"/>
              <a:t>The MIMO SC provides better data rate for the same SNR as in SISO case starting from the data rate ~1.0 Gbps.</a:t>
            </a:r>
          </a:p>
          <a:p>
            <a:pPr marL="285750" indent="-285750" algn="just">
              <a:buFont typeface="Arial" panose="020B0604020202020204" pitchFamily="34" charset="0"/>
              <a:buChar char="•"/>
            </a:pPr>
            <a:r>
              <a:rPr lang="en-US" sz="1400" dirty="0"/>
              <a:t>The MIMO OFDM ML and unbiased LMMSE receivers exhibit data rate enhancement over the SISO case for all SNRs. The MIMO ZF receiver provides better data rate starting from the data rate ~2.5 Gbps</a:t>
            </a:r>
            <a:r>
              <a:rPr lang="en-US" sz="1400" dirty="0" smtClean="0"/>
              <a:t>.</a:t>
            </a:r>
            <a:endParaRPr lang="ru-RU" sz="1400"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28</a:t>
            </a:fld>
            <a:endParaRPr lang="en-US" altLang="en-US"/>
          </a:p>
        </p:txBody>
      </p:sp>
      <p:sp>
        <p:nvSpPr>
          <p:cNvPr id="9" name="Rectangle 8"/>
          <p:cNvSpPr/>
          <p:nvPr/>
        </p:nvSpPr>
        <p:spPr>
          <a:xfrm>
            <a:off x="21650" y="4413624"/>
            <a:ext cx="2298700"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SC interpolated curves</a:t>
            </a:r>
            <a:endParaRPr lang="ru-RU" sz="1000" b="1" dirty="0">
              <a:solidFill>
                <a:schemeClr val="tx2"/>
              </a:solidFill>
              <a:cs typeface="Intel Clear" panose="020B0604020203020204" pitchFamily="34" charset="0"/>
            </a:endParaRPr>
          </a:p>
        </p:txBody>
      </p:sp>
      <p:sp>
        <p:nvSpPr>
          <p:cNvPr id="10" name="Rectangle 9"/>
          <p:cNvSpPr/>
          <p:nvPr/>
        </p:nvSpPr>
        <p:spPr>
          <a:xfrm>
            <a:off x="2051031" y="2384660"/>
            <a:ext cx="2799865"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OFDM ML / unbiased LMMSE / ZF receiver</a:t>
            </a:r>
            <a:endParaRPr lang="ru-RU" sz="1000" b="1" dirty="0">
              <a:solidFill>
                <a:schemeClr val="tx2"/>
              </a:solidFill>
              <a:cs typeface="Intel Clear" panose="020B0604020203020204" pitchFamily="34" charset="0"/>
            </a:endParaRPr>
          </a:p>
        </p:txBody>
      </p:sp>
      <p:sp>
        <p:nvSpPr>
          <p:cNvPr id="11" name="Rectangle 10"/>
          <p:cNvSpPr/>
          <p:nvPr/>
        </p:nvSpPr>
        <p:spPr>
          <a:xfrm>
            <a:off x="2265250" y="4301561"/>
            <a:ext cx="2277600" cy="400110"/>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OFDM ML / unbiased LMMSE / ZF</a:t>
            </a:r>
          </a:p>
          <a:p>
            <a:pPr algn="ctr"/>
            <a:r>
              <a:rPr lang="en-US" sz="1000" b="1" dirty="0" smtClean="0">
                <a:solidFill>
                  <a:schemeClr val="tx2"/>
                </a:solidFill>
                <a:cs typeface="Intel Clear" panose="020B0604020203020204" pitchFamily="34" charset="0"/>
              </a:rPr>
              <a:t>interpolated curves</a:t>
            </a:r>
            <a:endParaRPr lang="ru-RU" sz="1000" b="1" dirty="0">
              <a:solidFill>
                <a:schemeClr val="tx2"/>
              </a:solidFill>
              <a:cs typeface="Intel Clear" panose="020B0604020203020204" pitchFamily="34" charset="0"/>
            </a:endParaRPr>
          </a:p>
        </p:txBody>
      </p:sp>
      <p:sp>
        <p:nvSpPr>
          <p:cNvPr id="12" name="Rectangle 11"/>
          <p:cNvSpPr/>
          <p:nvPr/>
        </p:nvSpPr>
        <p:spPr>
          <a:xfrm>
            <a:off x="42750" y="2375341"/>
            <a:ext cx="2298700" cy="246221"/>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SC unbiased LMMSE receiver</a:t>
            </a:r>
            <a:endParaRPr lang="ru-RU" sz="1000" b="1" dirty="0">
              <a:solidFill>
                <a:schemeClr val="tx2"/>
              </a:solidFill>
              <a:cs typeface="Intel Clear" panose="020B0604020203020204" pitchFamily="34" charset="0"/>
            </a:endParaRPr>
          </a:p>
        </p:txBody>
      </p:sp>
      <p:sp>
        <p:nvSpPr>
          <p:cNvPr id="15" name="Rectangle 14"/>
          <p:cNvSpPr/>
          <p:nvPr/>
        </p:nvSpPr>
        <p:spPr>
          <a:xfrm>
            <a:off x="251521" y="1938318"/>
            <a:ext cx="4093468" cy="338554"/>
          </a:xfrm>
          <a:prstGeom prst="rect">
            <a:avLst/>
          </a:prstGeom>
        </p:spPr>
        <p:txBody>
          <a:bodyPr wrap="square">
            <a:spAutoFit/>
          </a:bodyPr>
          <a:lstStyle/>
          <a:p>
            <a:pPr algn="ctr"/>
            <a:r>
              <a:rPr lang="en-US" sz="1600" b="1" dirty="0" smtClean="0">
                <a:solidFill>
                  <a:schemeClr val="tx2"/>
                </a:solidFill>
                <a:cs typeface="Intel Clear" panose="020B0604020203020204" pitchFamily="34" charset="0"/>
              </a:rPr>
              <a:t>Vertical coding/mapping + interleaving</a:t>
            </a:r>
            <a:endParaRPr lang="ru-RU" sz="1600" b="1" dirty="0">
              <a:solidFill>
                <a:schemeClr val="tx2"/>
              </a:solidFill>
              <a:cs typeface="Intel Clear" panose="020B0604020203020204" pitchFamily="34" charset="0"/>
            </a:endParaRPr>
          </a:p>
        </p:txBody>
      </p:sp>
      <p:pic>
        <p:nvPicPr>
          <p:cNvPr id="16" name="Picture 15"/>
          <p:cNvPicPr>
            <a:picLocks noChangeAspect="1"/>
          </p:cNvPicPr>
          <p:nvPr/>
        </p:nvPicPr>
        <p:blipFill>
          <a:blip r:embed="rId4"/>
          <a:stretch>
            <a:fillRect/>
          </a:stretch>
        </p:blipFill>
        <p:spPr>
          <a:xfrm>
            <a:off x="2341450" y="2569590"/>
            <a:ext cx="2133600" cy="1600200"/>
          </a:xfrm>
          <a:prstGeom prst="rect">
            <a:avLst/>
          </a:prstGeom>
        </p:spPr>
      </p:pic>
      <p:pic>
        <p:nvPicPr>
          <p:cNvPr id="19" name="Picture 18"/>
          <p:cNvPicPr>
            <a:picLocks noChangeAspect="1"/>
          </p:cNvPicPr>
          <p:nvPr/>
        </p:nvPicPr>
        <p:blipFill>
          <a:blip r:embed="rId5"/>
          <a:stretch>
            <a:fillRect/>
          </a:stretch>
        </p:blipFill>
        <p:spPr>
          <a:xfrm>
            <a:off x="0" y="4606671"/>
            <a:ext cx="2133600" cy="1600200"/>
          </a:xfrm>
          <a:prstGeom prst="rect">
            <a:avLst/>
          </a:prstGeom>
        </p:spPr>
      </p:pic>
    </p:spTree>
    <p:extLst>
      <p:ext uri="{BB962C8B-B14F-4D97-AF65-F5344CB8AC3E}">
        <p14:creationId xmlns:p14="http://schemas.microsoft.com/office/powerpoint/2010/main" val="3995675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NLOS Simulation Results – SC vs. OFDM</a:t>
            </a:r>
            <a:endParaRPr lang="ru-RU" dirty="0"/>
          </a:p>
        </p:txBody>
      </p:sp>
      <p:sp>
        <p:nvSpPr>
          <p:cNvPr id="3" name="Content Placeholder 2"/>
          <p:cNvSpPr>
            <a:spLocks noGrp="1"/>
          </p:cNvSpPr>
          <p:nvPr>
            <p:ph idx="1"/>
          </p:nvPr>
        </p:nvSpPr>
        <p:spPr>
          <a:xfrm>
            <a:off x="179512" y="4725144"/>
            <a:ext cx="8712968" cy="1719840"/>
          </a:xfrm>
        </p:spPr>
        <p:txBody>
          <a:bodyPr/>
          <a:lstStyle/>
          <a:p>
            <a:pPr marL="285750" indent="-285750" algn="just">
              <a:buFont typeface="Arial" panose="020B0604020202020204" pitchFamily="34" charset="0"/>
              <a:buChar char="•"/>
            </a:pPr>
            <a:r>
              <a:rPr lang="en-US" sz="1400" u="sng" dirty="0" smtClean="0"/>
              <a:t>SISO:</a:t>
            </a:r>
            <a:r>
              <a:rPr lang="en-US" sz="1400" dirty="0" smtClean="0"/>
              <a:t> </a:t>
            </a:r>
            <a:r>
              <a:rPr lang="en-US" sz="1400" b="0" dirty="0" smtClean="0"/>
              <a:t>SC has better performance (~ 0.4 dB) than OFDM for the data rate &lt; 2.2 Gbps, for the data rate &gt; 2.2 Gbps OFDM is significantly better (~2.0 dB).</a:t>
            </a:r>
          </a:p>
          <a:p>
            <a:pPr marL="285750" indent="-285750" algn="just">
              <a:buFont typeface="Arial" panose="020B0604020202020204" pitchFamily="34" charset="0"/>
              <a:buChar char="•"/>
            </a:pPr>
            <a:r>
              <a:rPr lang="en-US" sz="1400" u="sng" dirty="0" smtClean="0"/>
              <a:t>Horizontal MIMO:</a:t>
            </a:r>
            <a:r>
              <a:rPr lang="en-US" sz="1400" b="0" dirty="0" smtClean="0"/>
              <a:t> SC unbiased LMMSE has better performance (~1.1 dB) than OFDM unbiased LMMSE for the data rate up to 7.0 Gbps, for the data rate &gt; 7.0 Gbps OFDM is better (~ 0.5 dB); OFDM ML has significant SNR gain over the SC unbiased LMMSE receiver which can be up to ~2.8 dB.</a:t>
            </a:r>
          </a:p>
          <a:p>
            <a:pPr marL="285750" indent="-285750" algn="just">
              <a:buFont typeface="Arial" panose="020B0604020202020204" pitchFamily="34" charset="0"/>
              <a:buChar char="•"/>
            </a:pPr>
            <a:r>
              <a:rPr lang="en-US" sz="1400" u="sng" dirty="0" smtClean="0"/>
              <a:t>Vertical MIMO:</a:t>
            </a:r>
            <a:r>
              <a:rPr lang="en-US" sz="1400" b="0" dirty="0" smtClean="0"/>
              <a:t> SC unbiased LMMSE has better performance (~1.1 dB) than OFDM unbiased LMMSE; </a:t>
            </a:r>
            <a:r>
              <a:rPr lang="en-US" sz="1400" b="0" dirty="0"/>
              <a:t>OFDM ML has significant SNR gain over the SC unbiased LMMSE receiver which can be up to </a:t>
            </a:r>
            <a:r>
              <a:rPr lang="en-US" sz="1400" b="0" dirty="0" smtClean="0"/>
              <a:t>~1.6 </a:t>
            </a:r>
            <a:r>
              <a:rPr lang="en-US" sz="1400" b="0" dirty="0"/>
              <a:t>dB.</a:t>
            </a:r>
            <a:endParaRPr lang="ru-RU" sz="1400" b="0"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29</a:t>
            </a:fld>
            <a:endParaRPr lang="en-US" altLang="en-US"/>
          </a:p>
        </p:txBody>
      </p:sp>
      <p:pic>
        <p:nvPicPr>
          <p:cNvPr id="7" name="Picture 6"/>
          <p:cNvPicPr>
            <a:picLocks noChangeAspect="1"/>
          </p:cNvPicPr>
          <p:nvPr/>
        </p:nvPicPr>
        <p:blipFill>
          <a:blip r:embed="rId2"/>
          <a:stretch>
            <a:fillRect/>
          </a:stretch>
        </p:blipFill>
        <p:spPr>
          <a:xfrm>
            <a:off x="35496" y="2191884"/>
            <a:ext cx="3200400" cy="2400300"/>
          </a:xfrm>
          <a:prstGeom prst="rect">
            <a:avLst/>
          </a:prstGeom>
        </p:spPr>
      </p:pic>
      <p:sp>
        <p:nvSpPr>
          <p:cNvPr id="9" name="Rectangle 8"/>
          <p:cNvSpPr/>
          <p:nvPr/>
        </p:nvSpPr>
        <p:spPr>
          <a:xfrm>
            <a:off x="245841" y="1887135"/>
            <a:ext cx="2779711" cy="400110"/>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SISO SC unbiased LMMSE receiver</a:t>
            </a:r>
          </a:p>
          <a:p>
            <a:pPr algn="ctr"/>
            <a:r>
              <a:rPr lang="en-US" sz="1000" b="1" dirty="0" smtClean="0">
                <a:solidFill>
                  <a:schemeClr val="tx2"/>
                </a:solidFill>
                <a:cs typeface="Intel Clear" panose="020B0604020203020204" pitchFamily="34" charset="0"/>
              </a:rPr>
              <a:t>SISO OFDM ML (or ZF) receiver</a:t>
            </a:r>
            <a:endParaRPr lang="ru-RU" sz="1000" b="1" dirty="0">
              <a:solidFill>
                <a:schemeClr val="tx2"/>
              </a:solidFill>
              <a:cs typeface="Intel Clear" panose="020B0604020203020204" pitchFamily="34" charset="0"/>
            </a:endParaRPr>
          </a:p>
        </p:txBody>
      </p:sp>
      <p:pic>
        <p:nvPicPr>
          <p:cNvPr id="10" name="Picture 9"/>
          <p:cNvPicPr>
            <a:picLocks noChangeAspect="1"/>
          </p:cNvPicPr>
          <p:nvPr/>
        </p:nvPicPr>
        <p:blipFill>
          <a:blip r:embed="rId3"/>
          <a:stretch>
            <a:fillRect/>
          </a:stretch>
        </p:blipFill>
        <p:spPr>
          <a:xfrm>
            <a:off x="3015725" y="2191884"/>
            <a:ext cx="3200400" cy="2400300"/>
          </a:xfrm>
          <a:prstGeom prst="rect">
            <a:avLst/>
          </a:prstGeom>
        </p:spPr>
      </p:pic>
      <p:sp>
        <p:nvSpPr>
          <p:cNvPr id="8" name="Rectangle 7"/>
          <p:cNvSpPr/>
          <p:nvPr/>
        </p:nvSpPr>
        <p:spPr>
          <a:xfrm>
            <a:off x="2987824" y="1876762"/>
            <a:ext cx="3298886" cy="400110"/>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MIMO SC unbiased LMMSE receiver</a:t>
            </a:r>
          </a:p>
          <a:p>
            <a:pPr algn="ctr"/>
            <a:r>
              <a:rPr lang="en-US" sz="1000" b="1" dirty="0" smtClean="0">
                <a:solidFill>
                  <a:schemeClr val="tx2"/>
                </a:solidFill>
                <a:cs typeface="Intel Clear" panose="020B0604020203020204" pitchFamily="34" charset="0"/>
              </a:rPr>
              <a:t>MIMO OFDM ML / unbiased LMMSE receiver</a:t>
            </a:r>
            <a:endParaRPr lang="ru-RU" sz="1000" b="1" dirty="0">
              <a:solidFill>
                <a:schemeClr val="tx2"/>
              </a:solidFill>
              <a:cs typeface="Intel Clear" panose="020B0604020203020204" pitchFamily="34" charset="0"/>
            </a:endParaRPr>
          </a:p>
        </p:txBody>
      </p:sp>
      <p:pic>
        <p:nvPicPr>
          <p:cNvPr id="11" name="Picture 10"/>
          <p:cNvPicPr>
            <a:picLocks noChangeAspect="1"/>
          </p:cNvPicPr>
          <p:nvPr/>
        </p:nvPicPr>
        <p:blipFill>
          <a:blip r:embed="rId4"/>
          <a:stretch>
            <a:fillRect/>
          </a:stretch>
        </p:blipFill>
        <p:spPr>
          <a:xfrm>
            <a:off x="5940152" y="2161455"/>
            <a:ext cx="3200400" cy="2400300"/>
          </a:xfrm>
          <a:prstGeom prst="rect">
            <a:avLst/>
          </a:prstGeom>
        </p:spPr>
      </p:pic>
      <p:sp>
        <p:nvSpPr>
          <p:cNvPr id="12" name="Rectangle 11"/>
          <p:cNvSpPr/>
          <p:nvPr/>
        </p:nvSpPr>
        <p:spPr>
          <a:xfrm>
            <a:off x="5881626" y="1876762"/>
            <a:ext cx="3298886" cy="400110"/>
          </a:xfrm>
          <a:prstGeom prst="rect">
            <a:avLst/>
          </a:prstGeom>
        </p:spPr>
        <p:txBody>
          <a:bodyPr wrap="square">
            <a:spAutoFit/>
          </a:bodyPr>
          <a:lstStyle/>
          <a:p>
            <a:pPr algn="ctr"/>
            <a:r>
              <a:rPr lang="en-US" sz="1000" b="1" dirty="0" smtClean="0">
                <a:solidFill>
                  <a:schemeClr val="tx2"/>
                </a:solidFill>
                <a:cs typeface="Intel Clear" panose="020B0604020203020204" pitchFamily="34" charset="0"/>
              </a:rPr>
              <a:t>MIMO SC unbiased LMMSE receiver</a:t>
            </a:r>
          </a:p>
          <a:p>
            <a:pPr algn="ctr"/>
            <a:r>
              <a:rPr lang="en-US" sz="1000" b="1" dirty="0" smtClean="0">
                <a:solidFill>
                  <a:schemeClr val="tx2"/>
                </a:solidFill>
                <a:cs typeface="Intel Clear" panose="020B0604020203020204" pitchFamily="34" charset="0"/>
              </a:rPr>
              <a:t>MIMO OFDM ML / unbiased LMMSE receiver</a:t>
            </a:r>
            <a:endParaRPr lang="ru-RU" sz="1000" b="1" dirty="0">
              <a:solidFill>
                <a:schemeClr val="tx2"/>
              </a:solidFill>
              <a:cs typeface="Intel Clear" panose="020B0604020203020204" pitchFamily="34" charset="0"/>
            </a:endParaRPr>
          </a:p>
        </p:txBody>
      </p:sp>
      <p:sp>
        <p:nvSpPr>
          <p:cNvPr id="13" name="Rectangle 12"/>
          <p:cNvSpPr/>
          <p:nvPr/>
        </p:nvSpPr>
        <p:spPr>
          <a:xfrm>
            <a:off x="3347864" y="1550487"/>
            <a:ext cx="2571490" cy="338554"/>
          </a:xfrm>
          <a:prstGeom prst="rect">
            <a:avLst/>
          </a:prstGeom>
        </p:spPr>
        <p:txBody>
          <a:bodyPr wrap="square">
            <a:spAutoFit/>
          </a:bodyPr>
          <a:lstStyle/>
          <a:p>
            <a:pPr algn="ctr"/>
            <a:r>
              <a:rPr lang="en-US" sz="1600" b="1" dirty="0" smtClean="0">
                <a:solidFill>
                  <a:schemeClr val="tx2"/>
                </a:solidFill>
                <a:cs typeface="Intel Clear" panose="020B0604020203020204" pitchFamily="34" charset="0"/>
              </a:rPr>
              <a:t>Horizontal</a:t>
            </a:r>
            <a:endParaRPr lang="ru-RU" sz="1600" b="1" dirty="0">
              <a:solidFill>
                <a:schemeClr val="tx2"/>
              </a:solidFill>
              <a:cs typeface="Intel Clear" panose="020B0604020203020204" pitchFamily="34" charset="0"/>
            </a:endParaRPr>
          </a:p>
        </p:txBody>
      </p:sp>
      <p:sp>
        <p:nvSpPr>
          <p:cNvPr id="14" name="Rectangle 13"/>
          <p:cNvSpPr/>
          <p:nvPr/>
        </p:nvSpPr>
        <p:spPr>
          <a:xfrm>
            <a:off x="6228184" y="1556792"/>
            <a:ext cx="2571490" cy="338554"/>
          </a:xfrm>
          <a:prstGeom prst="rect">
            <a:avLst/>
          </a:prstGeom>
        </p:spPr>
        <p:txBody>
          <a:bodyPr wrap="square">
            <a:spAutoFit/>
          </a:bodyPr>
          <a:lstStyle/>
          <a:p>
            <a:pPr algn="ctr"/>
            <a:r>
              <a:rPr lang="en-US" sz="1600" b="1" dirty="0" smtClean="0">
                <a:solidFill>
                  <a:schemeClr val="tx2"/>
                </a:solidFill>
                <a:cs typeface="Intel Clear" panose="020B0604020203020204" pitchFamily="34" charset="0"/>
              </a:rPr>
              <a:t>Vertical + interleaving</a:t>
            </a:r>
            <a:endParaRPr lang="ru-RU" sz="1600" b="1" dirty="0">
              <a:solidFill>
                <a:schemeClr val="tx2"/>
              </a:solidFill>
              <a:cs typeface="Intel Clear" panose="020B0604020203020204" pitchFamily="34" charset="0"/>
            </a:endParaRPr>
          </a:p>
        </p:txBody>
      </p:sp>
    </p:spTree>
    <p:extLst>
      <p:ext uri="{BB962C8B-B14F-4D97-AF65-F5344CB8AC3E}">
        <p14:creationId xmlns:p14="http://schemas.microsoft.com/office/powerpoint/2010/main" val="604971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SU-MIMO PPDU Frame Format</a:t>
            </a:r>
            <a:endParaRPr lang="ru-RU" dirty="0"/>
          </a:p>
        </p:txBody>
      </p:sp>
      <p:sp>
        <p:nvSpPr>
          <p:cNvPr id="3" name="Content Placeholder 2"/>
          <p:cNvSpPr>
            <a:spLocks noGrp="1"/>
          </p:cNvSpPr>
          <p:nvPr>
            <p:ph idx="1"/>
          </p:nvPr>
        </p:nvSpPr>
        <p:spPr>
          <a:xfrm>
            <a:off x="685800" y="1981200"/>
            <a:ext cx="7772400" cy="2815952"/>
          </a:xfrm>
        </p:spPr>
        <p:txBody>
          <a:bodyPr/>
          <a:lstStyle/>
          <a:p>
            <a:pPr marL="285750" indent="-285750" algn="just">
              <a:buFont typeface="Arial" panose="020B0604020202020204" pitchFamily="34" charset="0"/>
              <a:buChar char="•"/>
            </a:pPr>
            <a:r>
              <a:rPr lang="en-US" sz="1400" dirty="0"/>
              <a:t>The MIMO frame </a:t>
            </a:r>
            <a:r>
              <a:rPr lang="en-US" sz="1400" dirty="0" smtClean="0"/>
              <a:t>uses a structure similar to one proposed </a:t>
            </a:r>
            <a:r>
              <a:rPr lang="en-US" sz="1400" dirty="0"/>
              <a:t>in [</a:t>
            </a:r>
            <a:r>
              <a:rPr lang="en-US" sz="1400" dirty="0" smtClean="0"/>
              <a:t>2], </a:t>
            </a:r>
            <a:r>
              <a:rPr lang="en-US" sz="1400" dirty="0"/>
              <a:t>defines 2 streams and consists of preamble, header and PSDU:</a:t>
            </a:r>
          </a:p>
          <a:p>
            <a:pPr marL="285750" indent="-285750" algn="just">
              <a:buFont typeface="Arial" panose="020B0604020202020204" pitchFamily="34" charset="0"/>
              <a:buChar char="•"/>
            </a:pPr>
            <a:r>
              <a:rPr lang="en-US" sz="1400" dirty="0"/>
              <a:t>Legacy preamble and header, uses SC modulation:</a:t>
            </a:r>
          </a:p>
          <a:p>
            <a:pPr marL="511175" lvl="1" algn="just">
              <a:buFont typeface="Arial" panose="020B0604020202020204" pitchFamily="34" charset="0"/>
              <a:buChar char="•"/>
            </a:pPr>
            <a:r>
              <a:rPr lang="en-US" sz="1200" dirty="0"/>
              <a:t>L-STF – legacy Short Training Field (STF), “L” means legacy;</a:t>
            </a:r>
          </a:p>
          <a:p>
            <a:pPr marL="511175" lvl="1" algn="just">
              <a:buFont typeface="Arial" panose="020B0604020202020204" pitchFamily="34" charset="0"/>
              <a:buChar char="•"/>
            </a:pPr>
            <a:r>
              <a:rPr lang="en-US" sz="1200" dirty="0"/>
              <a:t>L-CE – legacy Channel Estimation (CE);</a:t>
            </a:r>
          </a:p>
          <a:p>
            <a:pPr marL="511175" lvl="1" algn="just">
              <a:buFont typeface="Arial" panose="020B0604020202020204" pitchFamily="34" charset="0"/>
              <a:buChar char="•"/>
            </a:pPr>
            <a:r>
              <a:rPr lang="en-US" sz="1200" dirty="0"/>
              <a:t>L-Header – legacy header;</a:t>
            </a:r>
          </a:p>
          <a:p>
            <a:pPr marL="285750" indent="-285750" algn="just">
              <a:buFont typeface="Arial" panose="020B0604020202020204" pitchFamily="34" charset="0"/>
              <a:buChar char="•"/>
            </a:pPr>
            <a:r>
              <a:rPr lang="en-US" sz="1400" dirty="0"/>
              <a:t>New part, uses SC modulation:</a:t>
            </a:r>
          </a:p>
          <a:p>
            <a:pPr marL="511175" lvl="1" algn="just">
              <a:buFont typeface="Arial" panose="020B0604020202020204" pitchFamily="34" charset="0"/>
              <a:buChar char="•"/>
            </a:pPr>
            <a:r>
              <a:rPr lang="en-US" sz="1200" dirty="0"/>
              <a:t>EDMG Header-A new header of type “A” used to support new capabilities for reception of SU-MIMO or “bonding” frames;</a:t>
            </a:r>
          </a:p>
          <a:p>
            <a:pPr marL="511175" lvl="1" algn="just">
              <a:buFont typeface="Arial" panose="020B0604020202020204" pitchFamily="34" charset="0"/>
              <a:buChar char="•"/>
            </a:pPr>
            <a:r>
              <a:rPr lang="en-US" sz="1200" dirty="0"/>
              <a:t>EDMG-CE - new CE used for channel estimation for the considered SU-MIMO stream;</a:t>
            </a:r>
          </a:p>
          <a:p>
            <a:pPr marL="285750" indent="-285750" algn="just">
              <a:buFont typeface="Arial" panose="020B0604020202020204" pitchFamily="34" charset="0"/>
              <a:buChar char="•"/>
            </a:pPr>
            <a:r>
              <a:rPr lang="en-US" sz="1400" dirty="0"/>
              <a:t>Data part, uses OFDM or SC modulation:</a:t>
            </a:r>
          </a:p>
          <a:p>
            <a:pPr marL="511175" lvl="1" algn="just">
              <a:buFont typeface="Arial" panose="020B0604020202020204" pitchFamily="34" charset="0"/>
              <a:buChar char="•"/>
            </a:pPr>
            <a:r>
              <a:rPr lang="en-US" sz="1200" dirty="0"/>
              <a:t>PSDU – contains data, single PSDU is mapped to the streams applying horizontal or vertical coding/mapping</a:t>
            </a:r>
            <a:r>
              <a:rPr lang="en-US" sz="1200" dirty="0" smtClean="0"/>
              <a:t>;</a:t>
            </a:r>
            <a:endParaRPr lang="ru-RU" sz="3600"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3</a:t>
            </a:fld>
            <a:endParaRPr lang="en-US" altLang="en-US"/>
          </a:p>
        </p:txBody>
      </p:sp>
      <p:pic>
        <p:nvPicPr>
          <p:cNvPr id="7" name="Picture 6"/>
          <p:cNvPicPr>
            <a:picLocks noChangeAspect="1"/>
          </p:cNvPicPr>
          <p:nvPr/>
        </p:nvPicPr>
        <p:blipFill>
          <a:blip r:embed="rId2"/>
          <a:stretch>
            <a:fillRect/>
          </a:stretch>
        </p:blipFill>
        <p:spPr>
          <a:xfrm>
            <a:off x="1403648" y="5143863"/>
            <a:ext cx="6019048" cy="938138"/>
          </a:xfrm>
          <a:prstGeom prst="rect">
            <a:avLst/>
          </a:prstGeom>
        </p:spPr>
      </p:pic>
    </p:spTree>
    <p:extLst>
      <p:ext uri="{BB962C8B-B14F-4D97-AF65-F5344CB8AC3E}">
        <p14:creationId xmlns:p14="http://schemas.microsoft.com/office/powerpoint/2010/main" val="345263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endParaRPr lang="ru-RU" dirty="0"/>
          </a:p>
        </p:txBody>
      </p:sp>
      <p:sp>
        <p:nvSpPr>
          <p:cNvPr id="3" name="Content Placeholder 2"/>
          <p:cNvSpPr>
            <a:spLocks noGrp="1"/>
          </p:cNvSpPr>
          <p:nvPr>
            <p:ph idx="1"/>
          </p:nvPr>
        </p:nvSpPr>
        <p:spPr/>
        <p:txBody>
          <a:bodyPr/>
          <a:lstStyle/>
          <a:p>
            <a:pPr marL="285750" indent="-285750" algn="just">
              <a:buFont typeface="Arial" panose="020B0604020202020204" pitchFamily="34" charset="0"/>
              <a:buChar char="•"/>
            </a:pPr>
            <a:r>
              <a:rPr lang="en-US" sz="1600" dirty="0"/>
              <a:t>This work presents the results of simulation analysis of SU-MIMO schemes using OFDM and SC modulations. The ML, ZF, and LMMSE receivers are considered and the performance of the SC and OFDM modulations were compared.</a:t>
            </a:r>
          </a:p>
          <a:p>
            <a:pPr marL="285750" indent="-285750" algn="just">
              <a:buFont typeface="Arial" panose="020B0604020202020204" pitchFamily="34" charset="0"/>
              <a:buChar char="•"/>
            </a:pPr>
            <a:r>
              <a:rPr lang="en-US" sz="1600" dirty="0"/>
              <a:t>It was shown that MIMO SC has an advantage over the MIMO OFDM for the considered LOS channel model</a:t>
            </a:r>
            <a:r>
              <a:rPr lang="en-US" sz="1600" dirty="0" smtClean="0"/>
              <a:t>.</a:t>
            </a:r>
            <a:endParaRPr lang="en-US" sz="1600" dirty="0"/>
          </a:p>
          <a:p>
            <a:pPr marL="285750" indent="-285750" algn="just">
              <a:buFont typeface="Arial" panose="020B0604020202020204" pitchFamily="34" charset="0"/>
              <a:buChar char="•"/>
            </a:pPr>
            <a:r>
              <a:rPr lang="en-US" sz="1600" dirty="0"/>
              <a:t>For the NLOS channel model </a:t>
            </a:r>
            <a:r>
              <a:rPr lang="en-US" sz="1600" dirty="0" smtClean="0"/>
              <a:t>for horizontal coding the </a:t>
            </a:r>
            <a:r>
              <a:rPr lang="en-US" sz="1600" dirty="0"/>
              <a:t>MIMO SC unbiased LMMSE receiver exhibits better performance for the data rates up to 7.0 Gbps and the MIMO OFDM unbiased LMMSE exhibits better performance for the data rates &gt; 7.0 Gbps</a:t>
            </a:r>
            <a:r>
              <a:rPr lang="en-US" sz="1600" dirty="0" smtClean="0"/>
              <a:t>.</a:t>
            </a:r>
          </a:p>
          <a:p>
            <a:pPr marL="285750" indent="-285750" algn="just">
              <a:buFont typeface="Arial" panose="020B0604020202020204" pitchFamily="34" charset="0"/>
              <a:buChar char="•"/>
            </a:pPr>
            <a:r>
              <a:rPr lang="en-US" sz="1600" dirty="0"/>
              <a:t>For the NLOS channel model </a:t>
            </a:r>
            <a:r>
              <a:rPr lang="en-US" sz="1600" dirty="0" smtClean="0"/>
              <a:t>for vertical coding and interleaving the </a:t>
            </a:r>
            <a:r>
              <a:rPr lang="en-US" sz="1600" dirty="0"/>
              <a:t>MIMO SC unbiased LMMSE receiver exhibits better performance for the </a:t>
            </a:r>
            <a:r>
              <a:rPr lang="en-US" sz="1600" dirty="0" smtClean="0"/>
              <a:t>entire considered data range.</a:t>
            </a:r>
          </a:p>
          <a:p>
            <a:pPr marL="285750" indent="-285750" algn="just">
              <a:buFont typeface="Arial" panose="020B0604020202020204" pitchFamily="34" charset="0"/>
              <a:buChar char="•"/>
            </a:pPr>
            <a:r>
              <a:rPr lang="en-US" sz="1600" dirty="0" smtClean="0"/>
              <a:t>However </a:t>
            </a:r>
            <a:r>
              <a:rPr lang="en-US" sz="1600" dirty="0"/>
              <a:t>MIMO OFDM ML receiver has significantly better performance in the entire </a:t>
            </a:r>
            <a:r>
              <a:rPr lang="en-US" sz="1600" dirty="0" smtClean="0"/>
              <a:t>considered data </a:t>
            </a:r>
            <a:r>
              <a:rPr lang="en-US" sz="1600" dirty="0"/>
              <a:t>range </a:t>
            </a:r>
            <a:r>
              <a:rPr lang="en-US" sz="1600" dirty="0" smtClean="0"/>
              <a:t>over the MIMO </a:t>
            </a:r>
            <a:r>
              <a:rPr lang="en-US" sz="1600" dirty="0"/>
              <a:t>SC unbiased LMMSE in the considered NLOS channel</a:t>
            </a:r>
            <a:r>
              <a:rPr lang="en-US" sz="1600" dirty="0" smtClean="0"/>
              <a:t>.</a:t>
            </a:r>
            <a:endParaRPr lang="ru-RU" sz="1600"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30</a:t>
            </a:fld>
            <a:endParaRPr lang="en-US" altLang="en-US"/>
          </a:p>
        </p:txBody>
      </p:sp>
    </p:spTree>
    <p:extLst>
      <p:ext uri="{BB962C8B-B14F-4D97-AF65-F5344CB8AC3E}">
        <p14:creationId xmlns:p14="http://schemas.microsoft.com/office/powerpoint/2010/main" val="3235890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SFD SP/M</a:t>
            </a:r>
            <a:endParaRPr lang="ru-RU" dirty="0"/>
          </a:p>
        </p:txBody>
      </p:sp>
      <p:sp>
        <p:nvSpPr>
          <p:cNvPr id="3" name="Content Placeholder 2"/>
          <p:cNvSpPr>
            <a:spLocks noGrp="1"/>
          </p:cNvSpPr>
          <p:nvPr>
            <p:ph idx="1"/>
          </p:nvPr>
        </p:nvSpPr>
        <p:spPr/>
        <p:txBody>
          <a:bodyPr/>
          <a:lstStyle/>
          <a:p>
            <a:pPr algn="just"/>
            <a:r>
              <a:rPr lang="en-US" dirty="0"/>
              <a:t>Would you agree to insert the following in section </a:t>
            </a:r>
            <a:r>
              <a:rPr lang="en-US" dirty="0" smtClean="0"/>
              <a:t>7 </a:t>
            </a:r>
            <a:r>
              <a:rPr lang="en-US" dirty="0"/>
              <a:t>of the SFD:”</a:t>
            </a:r>
          </a:p>
          <a:p>
            <a:pPr lvl="1" algn="just"/>
            <a:r>
              <a:rPr lang="en-US" dirty="0" smtClean="0"/>
              <a:t>The 11ay specification shall enable both SC and OFDM modulations for SU-MIMO and MU-MIMO data transmission;</a:t>
            </a:r>
          </a:p>
          <a:p>
            <a:pPr marL="457200" lvl="1" indent="0" algn="just">
              <a:buNone/>
            </a:pPr>
            <a:r>
              <a:rPr lang="en-US" dirty="0" smtClean="0"/>
              <a:t>“</a:t>
            </a:r>
            <a:endParaRPr lang="ru-RU" dirty="0"/>
          </a:p>
          <a:p>
            <a:endParaRPr lang="ru-RU"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31</a:t>
            </a:fld>
            <a:endParaRPr lang="en-US" altLang="en-US"/>
          </a:p>
        </p:txBody>
      </p:sp>
    </p:spTree>
    <p:extLst>
      <p:ext uri="{BB962C8B-B14F-4D97-AF65-F5344CB8AC3E}">
        <p14:creationId xmlns:p14="http://schemas.microsoft.com/office/powerpoint/2010/main" val="28714305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ru-RU" altLang="en-US" sz="1800" smtClean="0"/>
              <a:t>March 2016</a:t>
            </a:r>
            <a:endParaRPr lang="en-US" altLang="en-US" sz="1800"/>
          </a:p>
        </p:txBody>
      </p:sp>
      <p:sp>
        <p:nvSpPr>
          <p:cNvPr id="1024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mtClean="0"/>
              <a:t>Intel Corporation</a:t>
            </a:r>
            <a:endParaRPr lang="en-US" altLang="en-US"/>
          </a:p>
        </p:txBody>
      </p:sp>
      <p:sp>
        <p:nvSpPr>
          <p:cNvPr id="1024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C6E6ADA7-6ACE-45C4-9475-61B528C605FA}" type="slidenum">
              <a:rPr lang="en-US" altLang="en-US"/>
              <a:pPr/>
              <a:t>32</a:t>
            </a:fld>
            <a:endParaRPr lang="en-US" altLang="en-US"/>
          </a:p>
        </p:txBody>
      </p:sp>
      <p:sp>
        <p:nvSpPr>
          <p:cNvPr id="10245" name="Rectangle 2"/>
          <p:cNvSpPr>
            <a:spLocks noGrp="1" noChangeArrowheads="1"/>
          </p:cNvSpPr>
          <p:nvPr>
            <p:ph type="title"/>
          </p:nvPr>
        </p:nvSpPr>
        <p:spPr/>
        <p:txBody>
          <a:bodyPr/>
          <a:lstStyle/>
          <a:p>
            <a:r>
              <a:rPr lang="en-GB" altLang="en-US" smtClean="0"/>
              <a:t>References</a:t>
            </a:r>
          </a:p>
        </p:txBody>
      </p:sp>
      <p:sp>
        <p:nvSpPr>
          <p:cNvPr id="10246" name="Rectangle 3"/>
          <p:cNvSpPr>
            <a:spLocks noGrp="1" noChangeArrowheads="1"/>
          </p:cNvSpPr>
          <p:nvPr>
            <p:ph type="body" idx="1"/>
          </p:nvPr>
        </p:nvSpPr>
        <p:spPr/>
        <p:txBody>
          <a:bodyPr/>
          <a:lstStyle/>
          <a:p>
            <a:pPr algn="just">
              <a:buFont typeface="+mj-lt"/>
              <a:buAutoNum type="arabicPeriod"/>
            </a:pPr>
            <a:r>
              <a:rPr lang="en-US" sz="1800" dirty="0"/>
              <a:t>IEEE 802.11ad standard, December 2012.</a:t>
            </a:r>
          </a:p>
          <a:p>
            <a:pPr algn="just">
              <a:buFont typeface="+mj-lt"/>
              <a:buAutoNum type="arabicPeriod"/>
            </a:pPr>
            <a:r>
              <a:rPr lang="en-US" sz="1800" dirty="0" smtClean="0"/>
              <a:t>A</a:t>
            </a:r>
            <a:r>
              <a:rPr lang="en-US" sz="1800" dirty="0"/>
              <a:t>. </a:t>
            </a:r>
            <a:r>
              <a:rPr lang="en-US" sz="1800" dirty="0" err="1" smtClean="0"/>
              <a:t>Eitan</a:t>
            </a:r>
            <a:r>
              <a:rPr lang="en-US" sz="1800" dirty="0" smtClean="0"/>
              <a:t>, et al., “</a:t>
            </a:r>
            <a:r>
              <a:rPr lang="en-US" altLang="en-US" sz="1800" dirty="0"/>
              <a:t>PHY Frame Format proposal for 11ay</a:t>
            </a:r>
            <a:r>
              <a:rPr lang="en-US" sz="1800" dirty="0" smtClean="0"/>
              <a:t>,” IEEE 11-16/0061r0.</a:t>
            </a:r>
            <a:endParaRPr lang="en-US" sz="1800" dirty="0"/>
          </a:p>
          <a:p>
            <a:pPr algn="just">
              <a:buFont typeface="+mj-lt"/>
              <a:buAutoNum type="arabicPeriod"/>
            </a:pPr>
            <a:r>
              <a:rPr lang="en-US" sz="1800" dirty="0"/>
              <a:t>A. </a:t>
            </a:r>
            <a:r>
              <a:rPr lang="en-US" sz="1800" dirty="0" smtClean="0"/>
              <a:t>Maltsev, et al., </a:t>
            </a:r>
            <a:r>
              <a:rPr lang="en-US" sz="1800" dirty="0"/>
              <a:t>“</a:t>
            </a:r>
            <a:r>
              <a:rPr lang="en-US" altLang="en-US" sz="1800" dirty="0"/>
              <a:t>Experimental Measurements for Short Range LOS SU-MIMO,</a:t>
            </a:r>
            <a:r>
              <a:rPr lang="en-US" sz="1800" dirty="0"/>
              <a:t>” IEEE 11-15/ 0632r1.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MIMO MCS Set</a:t>
            </a:r>
            <a:endParaRPr lang="ru-RU" dirty="0"/>
          </a:p>
        </p:txBody>
      </p:sp>
      <p:sp>
        <p:nvSpPr>
          <p:cNvPr id="3" name="Content Placeholder 2"/>
          <p:cNvSpPr>
            <a:spLocks noGrp="1"/>
          </p:cNvSpPr>
          <p:nvPr>
            <p:ph idx="1"/>
          </p:nvPr>
        </p:nvSpPr>
        <p:spPr/>
        <p:txBody>
          <a:bodyPr/>
          <a:lstStyle/>
          <a:p>
            <a:pPr marL="285750" indent="-285750" algn="just">
              <a:buFont typeface="Arial" panose="020B0604020202020204" pitchFamily="34" charset="0"/>
              <a:buChar char="•"/>
            </a:pPr>
            <a:r>
              <a:rPr lang="en-US" sz="1800" dirty="0"/>
              <a:t>MIMO configuration:</a:t>
            </a:r>
          </a:p>
          <a:p>
            <a:pPr marL="511175" lvl="1" algn="just">
              <a:buFont typeface="Arial" panose="020B0604020202020204" pitchFamily="34" charset="0"/>
              <a:buChar char="•"/>
            </a:pPr>
            <a:r>
              <a:rPr lang="en-US" sz="1600" dirty="0"/>
              <a:t>N</a:t>
            </a:r>
            <a:r>
              <a:rPr lang="en-US" sz="1600" baseline="-25000" dirty="0"/>
              <a:t>TX</a:t>
            </a:r>
            <a:r>
              <a:rPr lang="en-US" sz="1600" dirty="0"/>
              <a:t> = 2 transmit and N</a:t>
            </a:r>
            <a:r>
              <a:rPr lang="en-US" sz="1600" baseline="-25000" dirty="0"/>
              <a:t>RX</a:t>
            </a:r>
            <a:r>
              <a:rPr lang="en-US" sz="1600" dirty="0"/>
              <a:t> = 2 receive antennas;</a:t>
            </a:r>
          </a:p>
          <a:p>
            <a:pPr marL="285750" indent="-285750" algn="just">
              <a:buFont typeface="Arial" panose="020B0604020202020204" pitchFamily="34" charset="0"/>
              <a:buChar char="•"/>
            </a:pPr>
            <a:r>
              <a:rPr lang="en-US" sz="1800" dirty="0" smtClean="0"/>
              <a:t>The </a:t>
            </a:r>
            <a:r>
              <a:rPr lang="en-US" sz="1800" dirty="0"/>
              <a:t>original set of the Modulation and Coding Schemes (MCSs) is considered, in case of MIMO transmission the corresponding data rate is increased 2x times:</a:t>
            </a:r>
          </a:p>
          <a:p>
            <a:pPr marL="511175" lvl="1" algn="just">
              <a:buFont typeface="Arial" panose="020B0604020202020204" pitchFamily="34" charset="0"/>
              <a:buChar char="•"/>
            </a:pPr>
            <a:r>
              <a:rPr lang="en-US" sz="1400" dirty="0" smtClean="0"/>
              <a:t>SC</a:t>
            </a:r>
            <a:r>
              <a:rPr lang="en-US" sz="1400" dirty="0"/>
              <a:t>: MCSs 1 – 12, original rate: 0.385 – 4.62 Gbps, </a:t>
            </a:r>
            <a:r>
              <a:rPr lang="en-US" sz="1400" b="1" dirty="0"/>
              <a:t>the extended MIMO rate: 0.77 – 9.24 Gbps</a:t>
            </a:r>
            <a:r>
              <a:rPr lang="en-US" sz="1400" dirty="0"/>
              <a:t>;</a:t>
            </a:r>
          </a:p>
          <a:p>
            <a:pPr marL="511175" lvl="1" algn="just">
              <a:buFont typeface="Arial" panose="020B0604020202020204" pitchFamily="34" charset="0"/>
              <a:buChar char="•"/>
            </a:pPr>
            <a:r>
              <a:rPr lang="en-US" sz="1400" dirty="0" smtClean="0"/>
              <a:t>OFDM</a:t>
            </a:r>
            <a:r>
              <a:rPr lang="en-US" sz="1400" dirty="0"/>
              <a:t>: MCSs 13 – 24, original rate: 0.693 - 6.7568 Gbps, </a:t>
            </a:r>
            <a:r>
              <a:rPr lang="en-US" sz="1400" b="1" dirty="0"/>
              <a:t>the extended MIMO rate: 1.386 - 13.5136 Gbps</a:t>
            </a:r>
            <a:r>
              <a:rPr lang="en-US" sz="1400" dirty="0" smtClean="0"/>
              <a:t>;</a:t>
            </a:r>
          </a:p>
          <a:p>
            <a:pPr marL="285750" indent="-285750" algn="just">
              <a:buFont typeface="Arial" panose="020B0604020202020204" pitchFamily="34" charset="0"/>
              <a:buChar char="•"/>
            </a:pPr>
            <a:r>
              <a:rPr lang="en-US" sz="1800" dirty="0" smtClean="0"/>
              <a:t>MCS index is the same for both streams, MCS link adaptation per stream is not performed;</a:t>
            </a:r>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4</a:t>
            </a:fld>
            <a:endParaRPr lang="en-US" altLang="en-US"/>
          </a:p>
        </p:txBody>
      </p:sp>
    </p:spTree>
    <p:extLst>
      <p:ext uri="{BB962C8B-B14F-4D97-AF65-F5344CB8AC3E}">
        <p14:creationId xmlns:p14="http://schemas.microsoft.com/office/powerpoint/2010/main" val="3103059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14368" y="2495960"/>
            <a:ext cx="8715263" cy="1653120"/>
          </a:xfrm>
          <a:prstGeom prst="rect">
            <a:avLst/>
          </a:prstGeom>
        </p:spPr>
      </p:pic>
      <p:sp>
        <p:nvSpPr>
          <p:cNvPr id="2" name="Title 1"/>
          <p:cNvSpPr>
            <a:spLocks noGrp="1"/>
          </p:cNvSpPr>
          <p:nvPr>
            <p:ph type="title"/>
          </p:nvPr>
        </p:nvSpPr>
        <p:spPr/>
        <p:txBody>
          <a:bodyPr/>
          <a:lstStyle/>
          <a:p>
            <a:r>
              <a:rPr lang="en-US" dirty="0" smtClean="0"/>
              <a:t>SC PHY MIMO Mapping</a:t>
            </a:r>
            <a:endParaRPr lang="ru-RU"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5</a:t>
            </a:fld>
            <a:endParaRPr lang="en-US" altLang="en-US"/>
          </a:p>
        </p:txBody>
      </p:sp>
      <p:sp>
        <p:nvSpPr>
          <p:cNvPr id="7" name="Content Placeholder 3"/>
          <p:cNvSpPr txBox="1">
            <a:spLocks/>
          </p:cNvSpPr>
          <p:nvPr/>
        </p:nvSpPr>
        <p:spPr>
          <a:xfrm>
            <a:off x="313326" y="2132856"/>
            <a:ext cx="8370299" cy="318543"/>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285750" indent="-285750" algn="just">
              <a:buFont typeface="Arial" panose="020B0604020202020204" pitchFamily="34" charset="0"/>
              <a:buChar char="•"/>
            </a:pPr>
            <a:r>
              <a:rPr lang="en-US" sz="1400" kern="0" dirty="0" smtClean="0"/>
              <a:t>Horizontal mapping:</a:t>
            </a:r>
            <a:endParaRPr lang="ru-RU" sz="1050" kern="0" dirty="0"/>
          </a:p>
        </p:txBody>
      </p:sp>
      <p:sp>
        <p:nvSpPr>
          <p:cNvPr id="8" name="Content Placeholder 3"/>
          <p:cNvSpPr txBox="1">
            <a:spLocks/>
          </p:cNvSpPr>
          <p:nvPr/>
        </p:nvSpPr>
        <p:spPr>
          <a:xfrm>
            <a:off x="312256" y="4118569"/>
            <a:ext cx="8370299" cy="318543"/>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Wingdings" charset="2"/>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1400" b="1" kern="0" dirty="0">
                <a:solidFill>
                  <a:schemeClr val="tx1"/>
                </a:solidFill>
                <a:cs typeface="+mn-cs"/>
              </a:rPr>
              <a:t>Vertical </a:t>
            </a:r>
            <a:r>
              <a:rPr lang="en-US" sz="1400" b="1" kern="0" dirty="0" smtClean="0">
                <a:solidFill>
                  <a:schemeClr val="tx1"/>
                </a:solidFill>
                <a:cs typeface="+mn-cs"/>
              </a:rPr>
              <a:t>mapping:</a:t>
            </a:r>
            <a:endParaRPr lang="ru-RU" sz="1400" b="1" kern="0" dirty="0">
              <a:solidFill>
                <a:schemeClr val="tx1"/>
              </a:solidFill>
              <a:cs typeface="+mn-cs"/>
            </a:endParaRPr>
          </a:p>
        </p:txBody>
      </p:sp>
      <p:pic>
        <p:nvPicPr>
          <p:cNvPr id="10" name="Picture 9"/>
          <p:cNvPicPr>
            <a:picLocks noChangeAspect="1"/>
          </p:cNvPicPr>
          <p:nvPr/>
        </p:nvPicPr>
        <p:blipFill>
          <a:blip r:embed="rId3"/>
          <a:stretch>
            <a:fillRect/>
          </a:stretch>
        </p:blipFill>
        <p:spPr>
          <a:xfrm>
            <a:off x="251520" y="4509120"/>
            <a:ext cx="8642971" cy="1542912"/>
          </a:xfrm>
          <a:prstGeom prst="rect">
            <a:avLst/>
          </a:prstGeom>
        </p:spPr>
      </p:pic>
    </p:spTree>
    <p:extLst>
      <p:ext uri="{BB962C8B-B14F-4D97-AF65-F5344CB8AC3E}">
        <p14:creationId xmlns:p14="http://schemas.microsoft.com/office/powerpoint/2010/main" val="4177255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 PHY MIMO Mapping (Cont’d)</a:t>
            </a:r>
            <a:endParaRPr lang="ru-RU"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6</a:t>
            </a:fld>
            <a:endParaRPr lang="en-US" altLang="en-US"/>
          </a:p>
        </p:txBody>
      </p:sp>
      <p:sp>
        <p:nvSpPr>
          <p:cNvPr id="7" name="Content Placeholder 3"/>
          <p:cNvSpPr txBox="1">
            <a:spLocks/>
          </p:cNvSpPr>
          <p:nvPr/>
        </p:nvSpPr>
        <p:spPr>
          <a:xfrm>
            <a:off x="313326" y="2132856"/>
            <a:ext cx="8370299" cy="318543"/>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285750" indent="-285750" algn="just">
              <a:buFont typeface="Arial" panose="020B0604020202020204" pitchFamily="34" charset="0"/>
              <a:buChar char="•"/>
            </a:pPr>
            <a:r>
              <a:rPr lang="en-US" sz="1400" kern="0" dirty="0" smtClean="0"/>
              <a:t>Vertical mapping + interleaving (“interlacing”):</a:t>
            </a:r>
            <a:endParaRPr lang="ru-RU" sz="1050" kern="0" dirty="0"/>
          </a:p>
        </p:txBody>
      </p:sp>
      <p:pic>
        <p:nvPicPr>
          <p:cNvPr id="11" name="Picture 10"/>
          <p:cNvPicPr>
            <a:picLocks noChangeAspect="1"/>
          </p:cNvPicPr>
          <p:nvPr/>
        </p:nvPicPr>
        <p:blipFill>
          <a:blip r:embed="rId2"/>
          <a:stretch>
            <a:fillRect/>
          </a:stretch>
        </p:blipFill>
        <p:spPr>
          <a:xfrm>
            <a:off x="313326" y="2801402"/>
            <a:ext cx="8488632" cy="1515360"/>
          </a:xfrm>
          <a:prstGeom prst="rect">
            <a:avLst/>
          </a:prstGeom>
        </p:spPr>
      </p:pic>
      <p:sp>
        <p:nvSpPr>
          <p:cNvPr id="12" name="Content Placeholder 3"/>
          <p:cNvSpPr txBox="1">
            <a:spLocks/>
          </p:cNvSpPr>
          <p:nvPr/>
        </p:nvSpPr>
        <p:spPr>
          <a:xfrm>
            <a:off x="323528" y="4478609"/>
            <a:ext cx="8370299" cy="1902719"/>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285750" indent="-285750" algn="just">
              <a:buFont typeface="Arial" panose="020B0604020202020204" pitchFamily="34" charset="0"/>
              <a:buChar char="•"/>
            </a:pPr>
            <a:r>
              <a:rPr lang="en-US" sz="1400" kern="0" dirty="0" smtClean="0"/>
              <a:t>Vertical mapping:</a:t>
            </a:r>
          </a:p>
          <a:p>
            <a:pPr marL="685800" lvl="1" algn="just">
              <a:buFont typeface="Arial" panose="020B0604020202020204" pitchFamily="34" charset="0"/>
              <a:buChar char="•"/>
            </a:pPr>
            <a:r>
              <a:rPr lang="en-US" sz="1400" kern="0" dirty="0"/>
              <a:t>Codewords are equally distributed over the streams;</a:t>
            </a:r>
            <a:endParaRPr lang="en-US" sz="1400" kern="0" dirty="0" smtClean="0"/>
          </a:p>
          <a:p>
            <a:pPr marL="285750" indent="-285750" algn="just">
              <a:buFont typeface="Arial" panose="020B0604020202020204" pitchFamily="34" charset="0"/>
              <a:buChar char="•"/>
            </a:pPr>
            <a:r>
              <a:rPr lang="en-US" sz="1400" kern="0" dirty="0" smtClean="0"/>
              <a:t>Interleaving:</a:t>
            </a:r>
          </a:p>
          <a:p>
            <a:pPr marL="685800" lvl="1" algn="just">
              <a:buFont typeface="Arial" panose="020B0604020202020204" pitchFamily="34" charset="0"/>
              <a:buChar char="•"/>
            </a:pPr>
            <a:r>
              <a:rPr lang="en-US" sz="1400" kern="0" dirty="0" smtClean="0"/>
              <a:t>Spans codeword over the time;</a:t>
            </a:r>
            <a:endParaRPr lang="ru-RU" sz="1400" kern="0" dirty="0" smtClean="0"/>
          </a:p>
        </p:txBody>
      </p:sp>
    </p:spTree>
    <p:extLst>
      <p:ext uri="{BB962C8B-B14F-4D97-AF65-F5344CB8AC3E}">
        <p14:creationId xmlns:p14="http://schemas.microsoft.com/office/powerpoint/2010/main" val="503023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OFDM PHY MIMO Mapping</a:t>
            </a:r>
            <a:endParaRPr lang="ru-RU"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7</a:t>
            </a:fld>
            <a:endParaRPr lang="en-US" altLang="en-US"/>
          </a:p>
        </p:txBody>
      </p:sp>
      <p:sp>
        <p:nvSpPr>
          <p:cNvPr id="7" name="Content Placeholder 3"/>
          <p:cNvSpPr txBox="1">
            <a:spLocks/>
          </p:cNvSpPr>
          <p:nvPr/>
        </p:nvSpPr>
        <p:spPr>
          <a:xfrm>
            <a:off x="313326" y="2276872"/>
            <a:ext cx="8370299" cy="318543"/>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285750" indent="-285750" algn="just">
              <a:buFont typeface="Arial" panose="020B0604020202020204" pitchFamily="34" charset="0"/>
              <a:buChar char="•"/>
            </a:pPr>
            <a:r>
              <a:rPr lang="en-US" sz="1400" kern="0" dirty="0" smtClean="0"/>
              <a:t>Horizontal mapping:</a:t>
            </a:r>
            <a:endParaRPr lang="ru-RU" sz="1050" kern="0" dirty="0"/>
          </a:p>
        </p:txBody>
      </p:sp>
      <p:pic>
        <p:nvPicPr>
          <p:cNvPr id="9" name="Picture 8"/>
          <p:cNvPicPr>
            <a:picLocks noChangeAspect="1"/>
          </p:cNvPicPr>
          <p:nvPr/>
        </p:nvPicPr>
        <p:blipFill>
          <a:blip r:embed="rId2"/>
          <a:stretch>
            <a:fillRect/>
          </a:stretch>
        </p:blipFill>
        <p:spPr>
          <a:xfrm>
            <a:off x="107504" y="2924944"/>
            <a:ext cx="9001000" cy="1255976"/>
          </a:xfrm>
          <a:prstGeom prst="rect">
            <a:avLst/>
          </a:prstGeom>
        </p:spPr>
      </p:pic>
      <p:sp>
        <p:nvSpPr>
          <p:cNvPr id="11" name="Content Placeholder 3"/>
          <p:cNvSpPr txBox="1">
            <a:spLocks/>
          </p:cNvSpPr>
          <p:nvPr/>
        </p:nvSpPr>
        <p:spPr>
          <a:xfrm>
            <a:off x="323528" y="4406601"/>
            <a:ext cx="8370299" cy="1398663"/>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285750" indent="-285750" algn="just">
              <a:buFont typeface="Arial" panose="020B0604020202020204" pitchFamily="34" charset="0"/>
              <a:buChar char="•"/>
            </a:pPr>
            <a:r>
              <a:rPr lang="en-US" sz="1400" kern="0" dirty="0" smtClean="0"/>
              <a:t>Horizontal coding/mapping:</a:t>
            </a:r>
          </a:p>
          <a:p>
            <a:pPr marL="685800" lvl="1" algn="just">
              <a:buFont typeface="Arial" panose="020B0604020202020204" pitchFamily="34" charset="0"/>
              <a:buChar char="•"/>
            </a:pPr>
            <a:r>
              <a:rPr lang="en-US" sz="1400" kern="0" dirty="0" smtClean="0"/>
              <a:t>Assigns legacy data block of 336 subcarriers alternatively to the first or the second stream;</a:t>
            </a:r>
          </a:p>
          <a:p>
            <a:pPr marL="685800" lvl="1" algn="just">
              <a:buFont typeface="Arial" panose="020B0604020202020204" pitchFamily="34" charset="0"/>
              <a:buChar char="•"/>
            </a:pPr>
            <a:r>
              <a:rPr lang="en-US" sz="1400" kern="0" dirty="0" smtClean="0"/>
              <a:t>Interleaving and mapping inside each data block is the same as in the IEEE 802.11ad standard;</a:t>
            </a:r>
            <a:endParaRPr lang="ru-RU" sz="1400" kern="0" dirty="0"/>
          </a:p>
        </p:txBody>
      </p:sp>
    </p:spTree>
    <p:extLst>
      <p:ext uri="{BB962C8B-B14F-4D97-AF65-F5344CB8AC3E}">
        <p14:creationId xmlns:p14="http://schemas.microsoft.com/office/powerpoint/2010/main" val="2866900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OFDM PHY MIMO </a:t>
            </a:r>
            <a:r>
              <a:rPr lang="en-US" dirty="0" smtClean="0"/>
              <a:t>Mapping </a:t>
            </a:r>
            <a:r>
              <a:rPr lang="en-US" dirty="0"/>
              <a:t>(Cont’d)</a:t>
            </a:r>
            <a:endParaRPr lang="ru-RU"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8</a:t>
            </a:fld>
            <a:endParaRPr lang="en-US" altLang="en-US"/>
          </a:p>
        </p:txBody>
      </p:sp>
      <p:sp>
        <p:nvSpPr>
          <p:cNvPr id="7" name="Content Placeholder 3"/>
          <p:cNvSpPr txBox="1">
            <a:spLocks/>
          </p:cNvSpPr>
          <p:nvPr/>
        </p:nvSpPr>
        <p:spPr>
          <a:xfrm>
            <a:off x="313326" y="1844824"/>
            <a:ext cx="8370299" cy="648072"/>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285750" indent="-285750" algn="just">
              <a:buFont typeface="Arial" panose="020B0604020202020204" pitchFamily="34" charset="0"/>
              <a:buChar char="•"/>
            </a:pPr>
            <a:r>
              <a:rPr lang="en-US" sz="1400" kern="0" dirty="0" smtClean="0"/>
              <a:t>Legacy mapping of symbols to subcarriers defined in the IEEE 802.11ad standard for dual carrier modulations SQPSK/QPSK:</a:t>
            </a:r>
            <a:endParaRPr lang="ru-RU" sz="1050" kern="0" dirty="0"/>
          </a:p>
        </p:txBody>
      </p:sp>
      <p:sp>
        <p:nvSpPr>
          <p:cNvPr id="11" name="Content Placeholder 3"/>
          <p:cNvSpPr txBox="1">
            <a:spLocks/>
          </p:cNvSpPr>
          <p:nvPr/>
        </p:nvSpPr>
        <p:spPr>
          <a:xfrm>
            <a:off x="323528" y="5877272"/>
            <a:ext cx="8370299" cy="648072"/>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285750" indent="-285750" algn="just">
              <a:buFont typeface="Arial" panose="020B0604020202020204" pitchFamily="34" charset="0"/>
              <a:buChar char="•"/>
            </a:pPr>
            <a:r>
              <a:rPr lang="en-US" sz="1400" kern="0" dirty="0" smtClean="0"/>
              <a:t>Index P(k) in the second half sub-band is defined based on the STP/DTP mapping.</a:t>
            </a:r>
            <a:endParaRPr lang="ru-RU" sz="1050" kern="0" dirty="0"/>
          </a:p>
        </p:txBody>
      </p:sp>
      <p:pic>
        <p:nvPicPr>
          <p:cNvPr id="9" name="Picture 8"/>
          <p:cNvPicPr>
            <a:picLocks noChangeAspect="1"/>
          </p:cNvPicPr>
          <p:nvPr/>
        </p:nvPicPr>
        <p:blipFill>
          <a:blip r:embed="rId2"/>
          <a:stretch>
            <a:fillRect/>
          </a:stretch>
        </p:blipFill>
        <p:spPr>
          <a:xfrm>
            <a:off x="1057780" y="2428107"/>
            <a:ext cx="6901794" cy="3449165"/>
          </a:xfrm>
          <a:prstGeom prst="rect">
            <a:avLst/>
          </a:prstGeom>
        </p:spPr>
      </p:pic>
    </p:spTree>
    <p:extLst>
      <p:ext uri="{BB962C8B-B14F-4D97-AF65-F5344CB8AC3E}">
        <p14:creationId xmlns:p14="http://schemas.microsoft.com/office/powerpoint/2010/main" val="3075129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OFDM PHY MIMO </a:t>
            </a:r>
            <a:r>
              <a:rPr lang="en-US" dirty="0" smtClean="0"/>
              <a:t>Mapping </a:t>
            </a:r>
            <a:r>
              <a:rPr lang="en-US" dirty="0"/>
              <a:t>(Cont’d)</a:t>
            </a:r>
            <a:endParaRPr lang="ru-RU" dirty="0"/>
          </a:p>
        </p:txBody>
      </p:sp>
      <p:sp>
        <p:nvSpPr>
          <p:cNvPr id="4" name="Date Placeholder 3"/>
          <p:cNvSpPr>
            <a:spLocks noGrp="1"/>
          </p:cNvSpPr>
          <p:nvPr>
            <p:ph type="dt" sz="half" idx="10"/>
          </p:nvPr>
        </p:nvSpPr>
        <p:spPr/>
        <p:txBody>
          <a:bodyPr/>
          <a:lstStyle/>
          <a:p>
            <a:pPr>
              <a:defRPr/>
            </a:pPr>
            <a:r>
              <a:rPr lang="ru-RU" altLang="en-US" smtClean="0"/>
              <a:t>March 2016</a:t>
            </a: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Intel Corporation</a:t>
            </a:r>
            <a:endParaRPr lang="en-US" altLang="en-US"/>
          </a:p>
        </p:txBody>
      </p:sp>
      <p:sp>
        <p:nvSpPr>
          <p:cNvPr id="6" name="Slide Number Placeholder 5"/>
          <p:cNvSpPr>
            <a:spLocks noGrp="1"/>
          </p:cNvSpPr>
          <p:nvPr>
            <p:ph type="sldNum" sz="quarter" idx="12"/>
          </p:nvPr>
        </p:nvSpPr>
        <p:spPr/>
        <p:txBody>
          <a:bodyPr/>
          <a:lstStyle/>
          <a:p>
            <a:pPr>
              <a:defRPr/>
            </a:pPr>
            <a:r>
              <a:rPr lang="en-US" altLang="en-US" smtClean="0"/>
              <a:t>Slide </a:t>
            </a:r>
            <a:fld id="{0391809B-2015-42AC-9A4A-427CE29EAC4D}" type="slidenum">
              <a:rPr lang="en-US" altLang="en-US" smtClean="0"/>
              <a:pPr>
                <a:defRPr/>
              </a:pPr>
              <a:t>9</a:t>
            </a:fld>
            <a:endParaRPr lang="en-US" altLang="en-US"/>
          </a:p>
        </p:txBody>
      </p:sp>
      <p:sp>
        <p:nvSpPr>
          <p:cNvPr id="7" name="Content Placeholder 3"/>
          <p:cNvSpPr txBox="1">
            <a:spLocks/>
          </p:cNvSpPr>
          <p:nvPr/>
        </p:nvSpPr>
        <p:spPr>
          <a:xfrm>
            <a:off x="313326" y="1670297"/>
            <a:ext cx="8370299" cy="318543"/>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285750" indent="-285750" algn="just">
              <a:buFont typeface="Arial" panose="020B0604020202020204" pitchFamily="34" charset="0"/>
              <a:buChar char="•"/>
            </a:pPr>
            <a:r>
              <a:rPr lang="en-US" sz="1400" kern="0" dirty="0" smtClean="0"/>
              <a:t>Vertical mapping </a:t>
            </a:r>
            <a:r>
              <a:rPr lang="en-US" sz="1400" kern="0" dirty="0"/>
              <a:t>+ interleaving (“interlacing</a:t>
            </a:r>
            <a:r>
              <a:rPr lang="en-US" sz="1400" kern="0" dirty="0" smtClean="0"/>
              <a:t>”) for SQPSK/QPSK:</a:t>
            </a:r>
            <a:endParaRPr lang="ru-RU" sz="1050" kern="0" dirty="0"/>
          </a:p>
        </p:txBody>
      </p:sp>
      <p:pic>
        <p:nvPicPr>
          <p:cNvPr id="3" name="Picture 2"/>
          <p:cNvPicPr>
            <a:picLocks noChangeAspect="1"/>
          </p:cNvPicPr>
          <p:nvPr/>
        </p:nvPicPr>
        <p:blipFill>
          <a:blip r:embed="rId2"/>
          <a:stretch>
            <a:fillRect/>
          </a:stretch>
        </p:blipFill>
        <p:spPr>
          <a:xfrm>
            <a:off x="696913" y="2038312"/>
            <a:ext cx="7538761" cy="3118880"/>
          </a:xfrm>
          <a:prstGeom prst="rect">
            <a:avLst/>
          </a:prstGeom>
        </p:spPr>
      </p:pic>
      <p:sp>
        <p:nvSpPr>
          <p:cNvPr id="10" name="Content Placeholder 3"/>
          <p:cNvSpPr txBox="1">
            <a:spLocks/>
          </p:cNvSpPr>
          <p:nvPr/>
        </p:nvSpPr>
        <p:spPr>
          <a:xfrm>
            <a:off x="323528" y="5301208"/>
            <a:ext cx="8370299" cy="1224136"/>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285750" indent="-285750" algn="just">
              <a:buFont typeface="Arial" panose="020B0604020202020204" pitchFamily="34" charset="0"/>
              <a:buChar char="•"/>
            </a:pPr>
            <a:r>
              <a:rPr lang="en-US" sz="1400" kern="0" dirty="0" smtClean="0"/>
              <a:t>Vertical mapping:</a:t>
            </a:r>
          </a:p>
          <a:p>
            <a:pPr marL="685800" lvl="1" algn="just">
              <a:buFont typeface="Arial" panose="020B0604020202020204" pitchFamily="34" charset="0"/>
              <a:buChar char="•"/>
            </a:pPr>
            <a:r>
              <a:rPr lang="en-US" sz="1400" kern="0" dirty="0"/>
              <a:t>Codewords are equally distributed over the </a:t>
            </a:r>
            <a:r>
              <a:rPr lang="en-US" sz="1400" kern="0" dirty="0" smtClean="0"/>
              <a:t>streams for QPSK modulation;</a:t>
            </a:r>
            <a:endParaRPr lang="en-US" sz="1400" kern="0" dirty="0"/>
          </a:p>
          <a:p>
            <a:pPr marL="285750" indent="-285750" algn="just">
              <a:buFont typeface="Arial" panose="020B0604020202020204" pitchFamily="34" charset="0"/>
              <a:buChar char="•"/>
            </a:pPr>
            <a:r>
              <a:rPr lang="en-US" sz="1400" kern="0" dirty="0" smtClean="0"/>
              <a:t>Note: in the simulations STP mode was used only.</a:t>
            </a:r>
          </a:p>
        </p:txBody>
      </p:sp>
    </p:spTree>
    <p:extLst>
      <p:ext uri="{BB962C8B-B14F-4D97-AF65-F5344CB8AC3E}">
        <p14:creationId xmlns:p14="http://schemas.microsoft.com/office/powerpoint/2010/main" val="2917461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4670</TotalTime>
  <Words>3301</Words>
  <Application>Microsoft Office PowerPoint</Application>
  <PresentationFormat>On-screen Show (4:3)</PresentationFormat>
  <Paragraphs>355</Paragraphs>
  <Slides>32</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39" baseType="lpstr">
      <vt:lpstr>Arial</vt:lpstr>
      <vt:lpstr>Intel Clear</vt:lpstr>
      <vt:lpstr>Times New Roman</vt:lpstr>
      <vt:lpstr>802-11-Submission</vt:lpstr>
      <vt:lpstr>Document</vt:lpstr>
      <vt:lpstr>Visio</vt:lpstr>
      <vt:lpstr>Equation</vt:lpstr>
      <vt:lpstr>Performance Analysis of Open Loop SU-MIMO Receivers for IEEE 802.11ay</vt:lpstr>
      <vt:lpstr>Introduction</vt:lpstr>
      <vt:lpstr>SU-MIMO PPDU Frame Format</vt:lpstr>
      <vt:lpstr>MIMO MCS Set</vt:lpstr>
      <vt:lpstr>SC PHY MIMO Mapping</vt:lpstr>
      <vt:lpstr>SC PHY MIMO Mapping (Cont’d)</vt:lpstr>
      <vt:lpstr>OFDM PHY MIMO Mapping</vt:lpstr>
      <vt:lpstr>OFDM PHY MIMO Mapping (Cont’d)</vt:lpstr>
      <vt:lpstr>OFDM PHY MIMO Mapping (Cont’d)</vt:lpstr>
      <vt:lpstr>OFDM PHY MIMO Mapping (Cont’d)</vt:lpstr>
      <vt:lpstr>OFDM PHY MIMO Mapping (Cont’d)</vt:lpstr>
      <vt:lpstr>OFDM PHY MIMO Mapping (Cont’d)</vt:lpstr>
      <vt:lpstr>Considered MIMO Receivers</vt:lpstr>
      <vt:lpstr>SNR Definition</vt:lpstr>
      <vt:lpstr>SISO vs. MIMO</vt:lpstr>
      <vt:lpstr>LOS Channel Model</vt:lpstr>
      <vt:lpstr>NLOS Rayleigh Channel Model</vt:lpstr>
      <vt:lpstr>Simulation Assumptions</vt:lpstr>
      <vt:lpstr>LOS Simulation Results – MIMO SC</vt:lpstr>
      <vt:lpstr>LOS Simulation Results – MIMO OFDM</vt:lpstr>
      <vt:lpstr>LOS Simulation Results – MIMO OFDM (Cont’d)</vt:lpstr>
      <vt:lpstr>LOS Simulation Results – MIMO vs. SISO</vt:lpstr>
      <vt:lpstr>LOS Simulation Results – SC vs. OFDM</vt:lpstr>
      <vt:lpstr>NLOS Simulation Results – MIMO SC</vt:lpstr>
      <vt:lpstr>NLOS Simulation Results – MIMO OFDM</vt:lpstr>
      <vt:lpstr>NLOS Simulation Results – MIMO OFDM (Cont’d)</vt:lpstr>
      <vt:lpstr>NLOS Simulation Results – MIMO OFDM (Cont’d)</vt:lpstr>
      <vt:lpstr>NLOS Simulation Results – MIMO vs. SISO</vt:lpstr>
      <vt:lpstr>NLOS Simulation Results – SC vs. OFDM</vt:lpstr>
      <vt:lpstr>Conclusions</vt:lpstr>
      <vt:lpstr>SFD SP/M</vt:lpstr>
      <vt:lpstr>References</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Verification of IEEE 802.11ad Channel Model for Enterprise Cubical Environment</dc:title>
  <dc:creator>Lomayev, Artyom</dc:creator>
  <cp:lastModifiedBy>Lomayev, Artyom</cp:lastModifiedBy>
  <cp:revision>2246</cp:revision>
  <cp:lastPrinted>1998-02-10T13:28:06Z</cp:lastPrinted>
  <dcterms:created xsi:type="dcterms:W3CDTF">2015-03-24T14:22:58Z</dcterms:created>
  <dcterms:modified xsi:type="dcterms:W3CDTF">2016-03-14T02:12:33Z</dcterms:modified>
</cp:coreProperties>
</file>