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0" r:id="rId3"/>
    <p:sldId id="308" r:id="rId4"/>
    <p:sldId id="309" r:id="rId5"/>
    <p:sldId id="310" r:id="rId6"/>
    <p:sldId id="311" r:id="rId7"/>
    <p:sldId id="312" r:id="rId8"/>
    <p:sldId id="314" r:id="rId9"/>
    <p:sldId id="315" r:id="rId10"/>
    <p:sldId id="316" r:id="rId11"/>
    <p:sldId id="317" r:id="rId12"/>
    <p:sldId id="288" r:id="rId13"/>
    <p:sldId id="287" r:id="rId14"/>
    <p:sldId id="305" r:id="rId15"/>
    <p:sldId id="307" r:id="rId16"/>
    <p:sldId id="301" r:id="rId17"/>
    <p:sldId id="299" r:id="rId18"/>
    <p:sldId id="302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2" autoAdjust="0"/>
    <p:restoredTop sz="94641" autoAdjust="0"/>
  </p:normalViewPr>
  <p:slideViewPr>
    <p:cSldViewPr>
      <p:cViewPr varScale="1">
        <p:scale>
          <a:sx n="80" d="100"/>
          <a:sy n="80" d="100"/>
        </p:scale>
        <p:origin x="-97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8072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3673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3673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605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Huawei</a:t>
            </a:r>
            <a:r>
              <a:rPr lang="en-GB" dirty="0" smtClean="0"/>
              <a:t> </a:t>
            </a:r>
            <a:r>
              <a:rPr lang="en-GB" dirty="0" smtClean="0"/>
              <a:t>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smtClean="0"/>
              <a:t>Huawei Technologies</a:t>
            </a:r>
            <a:endParaRPr lang="en-US" altLang="zh-CN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55410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Huawei</a:t>
            </a:r>
            <a:r>
              <a:rPr lang="en-GB" dirty="0" smtClean="0"/>
              <a:t> </a:t>
            </a:r>
            <a:r>
              <a:rPr lang="en-GB" dirty="0" smtClean="0"/>
              <a:t>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Jan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Huawei</a:t>
            </a:r>
            <a:r>
              <a:rPr lang="en-GB" dirty="0" smtClean="0"/>
              <a:t> </a:t>
            </a:r>
            <a:r>
              <a:rPr lang="en-GB" dirty="0" smtClean="0"/>
              <a:t>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Huawei</a:t>
            </a:r>
            <a:r>
              <a:rPr lang="en-GB" dirty="0" smtClean="0"/>
              <a:t> </a:t>
            </a:r>
            <a:r>
              <a:rPr lang="en-GB" dirty="0" smtClean="0"/>
              <a:t>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Huawei</a:t>
            </a:r>
            <a:r>
              <a:rPr lang="en-GB" dirty="0" smtClean="0"/>
              <a:t> </a:t>
            </a:r>
            <a:r>
              <a:rPr lang="en-GB" dirty="0" smtClean="0"/>
              <a:t>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 </a:t>
            </a:r>
            <a:r>
              <a:rPr lang="en-GB" dirty="0" err="1" smtClean="0"/>
              <a:t>Huawei</a:t>
            </a:r>
            <a:r>
              <a:rPr lang="en-GB" dirty="0" smtClean="0"/>
              <a:t> Technologies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Huawei</a:t>
            </a:r>
            <a:r>
              <a:rPr lang="en-GB" dirty="0" smtClean="0"/>
              <a:t> </a:t>
            </a:r>
            <a:r>
              <a:rPr lang="en-GB" dirty="0" smtClean="0"/>
              <a:t>Technologies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Huawei</a:t>
            </a:r>
            <a:r>
              <a:rPr lang="en-GB" dirty="0" smtClean="0"/>
              <a:t> </a:t>
            </a:r>
            <a:r>
              <a:rPr lang="en-GB" dirty="0" smtClean="0"/>
              <a:t>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Huawei</a:t>
            </a:r>
            <a:r>
              <a:rPr lang="en-GB" dirty="0" smtClean="0"/>
              <a:t> </a:t>
            </a:r>
            <a:r>
              <a:rPr lang="en-GB" dirty="0" smtClean="0"/>
              <a:t>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Jan 2016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Huawei</a:t>
            </a:r>
            <a:r>
              <a:rPr lang="en-GB" dirty="0" smtClean="0"/>
              <a:t> </a:t>
            </a:r>
            <a:r>
              <a:rPr lang="en-GB" dirty="0" smtClean="0"/>
              <a:t>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802.11-16/0382r0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Mar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Discussion on Spatial Reuse Operations in 11ax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3159082"/>
              </p:ext>
            </p:extLst>
          </p:nvPr>
        </p:nvGraphicFramePr>
        <p:xfrm>
          <a:off x="971600" y="2546257"/>
          <a:ext cx="7467600" cy="3764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No 200 </a:t>
                      </a:r>
                      <a:r>
                        <a:rPr lang="en-US" altLang="zh-CN" sz="1100" dirty="0" err="1" smtClean="0">
                          <a:latin typeface="+mn-lt"/>
                          <a:ea typeface="Times New Roman"/>
                          <a:cs typeface="Arial"/>
                        </a:rPr>
                        <a:t>Jinsu</a:t>
                      </a:r>
                      <a:r>
                        <a:rPr lang="en-US" altLang="zh-CN" sz="1100" baseline="0" dirty="0" smtClean="0">
                          <a:latin typeface="+mn-lt"/>
                          <a:ea typeface="Times New Roman"/>
                          <a:cs typeface="Arial"/>
                        </a:rPr>
                        <a:t> Road, Shanghai China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altLang="zh-CN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No 200 </a:t>
                      </a:r>
                      <a:r>
                        <a:rPr lang="en-US" altLang="zh-CN" sz="1100" dirty="0" err="1" smtClean="0">
                          <a:latin typeface="+mn-lt"/>
                          <a:ea typeface="Times New Roman"/>
                          <a:cs typeface="Arial"/>
                        </a:rPr>
                        <a:t>Jinsu</a:t>
                      </a:r>
                      <a:r>
                        <a:rPr lang="en-US" altLang="zh-CN" sz="1100" baseline="0" dirty="0" smtClean="0">
                          <a:latin typeface="+mn-lt"/>
                          <a:ea typeface="Times New Roman"/>
                          <a:cs typeface="Arial"/>
                        </a:rPr>
                        <a:t> Road, Shanghai China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Jun Zhu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No 200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Jinsu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Shanghai China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zhujun75@huawei.com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latin typeface="+mn-lt"/>
                          <a:ea typeface="Times New Roman"/>
                          <a:cs typeface="Arial"/>
                        </a:rPr>
                        <a:t>No 200 </a:t>
                      </a:r>
                      <a:r>
                        <a:rPr lang="en-US" altLang="zh-CN" sz="1000" dirty="0" err="1" smtClean="0">
                          <a:latin typeface="+mn-lt"/>
                          <a:ea typeface="Times New Roman"/>
                          <a:cs typeface="Arial"/>
                        </a:rPr>
                        <a:t>Jinsu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 Road, Shanghai China</a:t>
                      </a:r>
                      <a:endParaRPr lang="en-US" altLang="zh-CN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latin typeface="+mn-lt"/>
                          <a:ea typeface="Times New Roman"/>
                          <a:cs typeface="Arial"/>
                        </a:rPr>
                        <a:t>No 200 </a:t>
                      </a:r>
                      <a:r>
                        <a:rPr lang="en-US" altLang="zh-CN" sz="1000" dirty="0" err="1" smtClean="0">
                          <a:latin typeface="+mn-lt"/>
                          <a:ea typeface="Times New Roman"/>
                          <a:cs typeface="Arial"/>
                        </a:rPr>
                        <a:t>Jinsu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 Road, Shanghai China</a:t>
                      </a:r>
                      <a:endParaRPr lang="en-US" altLang="zh-CN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871788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8498799"/>
              </p:ext>
            </p:extLst>
          </p:nvPr>
        </p:nvGraphicFramePr>
        <p:xfrm>
          <a:off x="381000" y="990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4027572"/>
              </p:ext>
            </p:extLst>
          </p:nvPr>
        </p:nvGraphicFramePr>
        <p:xfrm>
          <a:off x="381000" y="2907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805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56792"/>
            <a:ext cx="8001000" cy="47525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zh-CN" dirty="0" smtClean="0"/>
              <a:t>Current SFD[1] has already approved the following SR operations:</a:t>
            </a:r>
          </a:p>
          <a:p>
            <a:pPr marL="800100" lvl="1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GB" altLang="zh-CN" sz="1800" dirty="0" smtClean="0"/>
              <a:t>An STA determines whether a detected frame is an inter-BSS or an intra-BSS frame by using BSS </a:t>
            </a:r>
            <a:r>
              <a:rPr lang="en-GB" altLang="zh-CN" sz="1800" dirty="0" err="1" smtClean="0"/>
              <a:t>color</a:t>
            </a:r>
            <a:r>
              <a:rPr lang="en-GB" altLang="zh-CN" sz="1800" dirty="0" smtClean="0"/>
              <a:t> or MAC address in the MAC header. If the detected frame is an inter-BSS frame, under TBD condition, uses TBD OBSS PD level that is greater than the minimum receives sensitivity level.</a:t>
            </a:r>
          </a:p>
          <a:p>
            <a:pPr marL="800100" lvl="1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GB" altLang="zh-CN" sz="1800" dirty="0" smtClean="0"/>
              <a:t>Spatial Reuse fields are decided to be carried in HE-SIG-A[1]. Currently the detailed fields and number of bits are TBD.</a:t>
            </a:r>
          </a:p>
          <a:p>
            <a:pPr marL="800100" lvl="1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endParaRPr lang="en-GB" altLang="zh-CN" sz="1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zh-CN" dirty="0" smtClean="0"/>
              <a:t>Questions: O</a:t>
            </a:r>
            <a:r>
              <a:rPr lang="en-US" altLang="zh-CN" sz="2400" b="1" dirty="0" smtClean="0">
                <a:cs typeface="+mn-cs"/>
              </a:rPr>
              <a:t>n what TBD condition, AP/STA can use OBSS PD(OPD) level to enable SR</a:t>
            </a:r>
            <a:r>
              <a:rPr lang="en-US" altLang="zh-CN" dirty="0" smtClean="0"/>
              <a:t> when detecting </a:t>
            </a:r>
            <a:r>
              <a:rPr lang="en-GB" altLang="zh-CN" dirty="0" smtClean="0"/>
              <a:t>inter-BSS </a:t>
            </a:r>
            <a:r>
              <a:rPr lang="en-US" altLang="zh-CN" dirty="0" smtClean="0"/>
              <a:t>frame</a:t>
            </a:r>
            <a:r>
              <a:rPr lang="en-US" altLang="zh-CN" sz="2400" b="1" dirty="0" smtClean="0">
                <a:cs typeface="+mn-cs"/>
              </a:rPr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altLang="zh-CN" i="1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5620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Recap on Spatial Reuse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603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Observations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3466659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 smtClean="0">
                <a:cs typeface="+mn-cs"/>
              </a:rPr>
              <a:t>Note that SR link from inter-BSS should be disallowed on some cases: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zh-CN" dirty="0" smtClean="0"/>
              <a:t>Ongoing transmitter/receiver is located in highly overlapped scenario with too many potential OBSS SR links (e.g. detecting number of OBSS larger than a threshold)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zh-CN" dirty="0" smtClean="0"/>
              <a:t>PPDU needs reliable transmission(e.g., VOIP data with high </a:t>
            </a:r>
            <a:r>
              <a:rPr lang="en-US" altLang="zh-CN" dirty="0" err="1" smtClean="0"/>
              <a:t>QoS</a:t>
            </a:r>
            <a:r>
              <a:rPr lang="en-US" altLang="zh-CN" dirty="0" smtClean="0"/>
              <a:t> requirement or management frame)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zh-CN" dirty="0" smtClean="0"/>
              <a:t>PPDU length is less than a threshold (e.g., maximum BA transmission time)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zh-CN" dirty="0" smtClean="0"/>
              <a:t>Other conditions……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03559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Proposal: “</a:t>
            </a:r>
            <a:r>
              <a:rPr lang="en-US" altLang="zh-CN" dirty="0" err="1" smtClean="0"/>
              <a:t>SR_allowed</a:t>
            </a:r>
            <a:r>
              <a:rPr lang="en-US" altLang="zh-CN" dirty="0" smtClean="0"/>
              <a:t>” Signaling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3466659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 smtClean="0">
                <a:cs typeface="+mn-cs"/>
              </a:rPr>
              <a:t>Propose to add “</a:t>
            </a:r>
            <a:r>
              <a:rPr lang="en-US" altLang="zh-CN" sz="2400" b="1" dirty="0" err="1" smtClean="0">
                <a:cs typeface="+mn-cs"/>
              </a:rPr>
              <a:t>SR_allowed</a:t>
            </a:r>
            <a:r>
              <a:rPr lang="en-US" altLang="zh-CN" sz="2400" b="1" dirty="0" smtClean="0">
                <a:cs typeface="+mn-cs"/>
              </a:rPr>
              <a:t>” signaling in HE-SIGA to indicate whether SR from OBSS is allowed or not.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zh-CN" sz="2000" dirty="0" smtClean="0"/>
              <a:t>use a value of SR field to indicate SR is disallowed (e.g. “all 0” of Spatial Reuse field means “disallowed”) 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zh-CN" sz="2000" dirty="0" smtClean="0"/>
              <a:t>Otherwise, SR can be allowed</a:t>
            </a:r>
          </a:p>
          <a:p>
            <a:pPr marL="800100" lvl="2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03559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How to Use “</a:t>
            </a:r>
            <a:r>
              <a:rPr lang="en-US" altLang="zh-CN" dirty="0" err="1" smtClean="0"/>
              <a:t>SR_Allowed</a:t>
            </a:r>
            <a:r>
              <a:rPr lang="en-US" altLang="zh-CN" dirty="0" smtClean="0"/>
              <a:t>” Signaling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矩形 7"/>
          <p:cNvSpPr/>
          <p:nvPr/>
        </p:nvSpPr>
        <p:spPr>
          <a:xfrm>
            <a:off x="533400" y="1397198"/>
            <a:ext cx="8001000" cy="265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b="1" dirty="0" smtClean="0">
                <a:solidFill>
                  <a:schemeClr val="tx1"/>
                </a:solidFill>
              </a:rPr>
              <a:t>AP makes the decision to allow or disallow SR:</a:t>
            </a:r>
          </a:p>
          <a:p>
            <a:pPr marL="800100" lvl="1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>
                <a:solidFill>
                  <a:schemeClr val="tx1"/>
                </a:solidFill>
              </a:rPr>
              <a:t>DL: AP carries </a:t>
            </a:r>
            <a:r>
              <a:rPr lang="en-US" altLang="zh-CN" sz="1600" dirty="0" smtClean="0">
                <a:solidFill>
                  <a:schemeClr val="tx1"/>
                </a:solidFill>
              </a:rPr>
              <a:t>“SR-allowed” indication </a:t>
            </a:r>
            <a:r>
              <a:rPr lang="en-GB" altLang="zh-CN" sz="1600" dirty="0" smtClean="0">
                <a:solidFill>
                  <a:schemeClr val="tx1"/>
                </a:solidFill>
              </a:rPr>
              <a:t>in </a:t>
            </a:r>
            <a:r>
              <a:rPr lang="en-GB" altLang="zh-CN" sz="1600" dirty="0">
                <a:solidFill>
                  <a:schemeClr val="tx1"/>
                </a:solidFill>
              </a:rPr>
              <a:t>HE-SIGA of </a:t>
            </a:r>
            <a:r>
              <a:rPr lang="en-GB" altLang="zh-CN" sz="1600" dirty="0" smtClean="0">
                <a:solidFill>
                  <a:schemeClr val="tx1"/>
                </a:solidFill>
              </a:rPr>
              <a:t>ongoing DL </a:t>
            </a:r>
            <a:r>
              <a:rPr lang="en-GB" altLang="zh-CN" sz="1600" dirty="0">
                <a:solidFill>
                  <a:schemeClr val="tx1"/>
                </a:solidFill>
              </a:rPr>
              <a:t>PPDU.</a:t>
            </a:r>
          </a:p>
          <a:p>
            <a:pPr marL="800100" lvl="1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>
                <a:solidFill>
                  <a:schemeClr val="tx1"/>
                </a:solidFill>
              </a:rPr>
              <a:t>UL:AP carries </a:t>
            </a:r>
            <a:r>
              <a:rPr lang="en-US" altLang="zh-CN" sz="1600" dirty="0" smtClean="0">
                <a:solidFill>
                  <a:schemeClr val="tx1"/>
                </a:solidFill>
              </a:rPr>
              <a:t>“SR-allowed” indication </a:t>
            </a:r>
            <a:r>
              <a:rPr lang="en-GB" altLang="zh-CN" sz="1600" dirty="0" smtClean="0">
                <a:solidFill>
                  <a:schemeClr val="tx1"/>
                </a:solidFill>
              </a:rPr>
              <a:t>in the common </a:t>
            </a:r>
            <a:r>
              <a:rPr lang="en-GB" altLang="zh-CN" sz="1600" dirty="0">
                <a:solidFill>
                  <a:schemeClr val="tx1"/>
                </a:solidFill>
              </a:rPr>
              <a:t>field of Trigger Frame. UL STAs copy </a:t>
            </a:r>
            <a:r>
              <a:rPr lang="en-GB" altLang="zh-CN" sz="1600" dirty="0" smtClean="0">
                <a:solidFill>
                  <a:schemeClr val="tx1"/>
                </a:solidFill>
              </a:rPr>
              <a:t>this indication from </a:t>
            </a:r>
            <a:r>
              <a:rPr lang="en-GB" altLang="zh-CN" sz="1600" dirty="0">
                <a:solidFill>
                  <a:schemeClr val="tx1"/>
                </a:solidFill>
              </a:rPr>
              <a:t>TF </a:t>
            </a:r>
            <a:r>
              <a:rPr lang="en-GB" altLang="zh-CN" sz="1600" dirty="0" smtClean="0">
                <a:solidFill>
                  <a:schemeClr val="tx1"/>
                </a:solidFill>
              </a:rPr>
              <a:t>to </a:t>
            </a:r>
            <a:r>
              <a:rPr lang="en-GB" altLang="zh-CN" sz="1600" dirty="0">
                <a:solidFill>
                  <a:schemeClr val="tx1"/>
                </a:solidFill>
              </a:rPr>
              <a:t>HE-SIGA of </a:t>
            </a:r>
            <a:r>
              <a:rPr lang="en-GB" altLang="zh-CN" sz="1600" dirty="0" smtClean="0">
                <a:solidFill>
                  <a:schemeClr val="tx1"/>
                </a:solidFill>
              </a:rPr>
              <a:t>UL </a:t>
            </a:r>
            <a:r>
              <a:rPr lang="en-GB" altLang="zh-CN" sz="1600" dirty="0">
                <a:solidFill>
                  <a:schemeClr val="tx1"/>
                </a:solidFill>
              </a:rPr>
              <a:t>PPDU</a:t>
            </a:r>
            <a:r>
              <a:rPr lang="en-GB" altLang="zh-CN" sz="1600" dirty="0" smtClean="0">
                <a:solidFill>
                  <a:schemeClr val="tx1"/>
                </a:solidFill>
              </a:rPr>
              <a:t>.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b="1" dirty="0" smtClean="0">
                <a:solidFill>
                  <a:schemeClr val="tx1"/>
                </a:solidFill>
              </a:rPr>
              <a:t>3</a:t>
            </a:r>
            <a:r>
              <a:rPr lang="en-US" altLang="zh-CN" sz="1800" b="1" baseline="30000" dirty="0" smtClean="0">
                <a:solidFill>
                  <a:schemeClr val="tx1"/>
                </a:solidFill>
              </a:rPr>
              <a:t>rd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 party node may enable SR</a:t>
            </a:r>
            <a:r>
              <a:rPr lang="en-US" altLang="zh-CN" sz="1800" b="1" baseline="30000" dirty="0" smtClean="0">
                <a:solidFill>
                  <a:schemeClr val="tx1"/>
                </a:solidFill>
              </a:rPr>
              <a:t>[*1]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 if all OBSS PPDUs it received indicate SR is allowed (i.e. the value of SR field is not equal to the SR disallowed value).</a:t>
            </a:r>
          </a:p>
          <a:p>
            <a:pPr marL="800100" lvl="1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>
                <a:solidFill>
                  <a:schemeClr val="tx1"/>
                </a:solidFill>
              </a:rPr>
              <a:t>If any OBSS PPDU indicates to disallow SR, 3</a:t>
            </a:r>
            <a:r>
              <a:rPr lang="en-GB" altLang="zh-CN" sz="1600" baseline="30000" dirty="0" smtClean="0">
                <a:solidFill>
                  <a:schemeClr val="tx1"/>
                </a:solidFill>
              </a:rPr>
              <a:t>rd</a:t>
            </a:r>
            <a:r>
              <a:rPr lang="en-GB" altLang="zh-CN" sz="1600" dirty="0" smtClean="0">
                <a:solidFill>
                  <a:schemeClr val="tx1"/>
                </a:solidFill>
              </a:rPr>
              <a:t> party nodes will use legacy CCA value (-82dBm) for channel assessment. </a:t>
            </a:r>
          </a:p>
          <a:p>
            <a:pPr marL="800100" lvl="1" indent="-342900" algn="just"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r>
              <a:rPr lang="en-GB" altLang="zh-CN" sz="1600" dirty="0" smtClean="0">
                <a:solidFill>
                  <a:schemeClr val="tx1"/>
                </a:solidFill>
              </a:rPr>
              <a:t>Note</a:t>
            </a:r>
            <a:r>
              <a:rPr lang="en-US" altLang="zh-CN" sz="1600" b="1" baseline="30000" dirty="0" smtClean="0">
                <a:solidFill>
                  <a:schemeClr val="tx1"/>
                </a:solidFill>
              </a:rPr>
              <a:t>*</a:t>
            </a:r>
            <a:r>
              <a:rPr lang="en-GB" altLang="zh-CN" sz="1600" dirty="0" smtClean="0">
                <a:solidFill>
                  <a:schemeClr val="tx1"/>
                </a:solidFill>
              </a:rPr>
              <a:t>1: Other TBD conditions(e.g. RSSI less than OPD) should also be satisfied.</a:t>
            </a:r>
            <a:endParaRPr lang="en-US" altLang="zh-CN" sz="1400" dirty="0">
              <a:solidFill>
                <a:schemeClr val="tx1"/>
              </a:solidFill>
            </a:endParaRPr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1949152" y="4826496"/>
            <a:ext cx="5791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1949152" y="5512296"/>
            <a:ext cx="5791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>
            <a:off x="1949152" y="6198096"/>
            <a:ext cx="5791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矩形 5"/>
          <p:cNvSpPr/>
          <p:nvPr/>
        </p:nvSpPr>
        <p:spPr bwMode="auto">
          <a:xfrm>
            <a:off x="3015952" y="4597896"/>
            <a:ext cx="1143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PPDU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3244552" y="5512296"/>
            <a:ext cx="1143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UL PPDU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23018" y="6021288"/>
            <a:ext cx="10406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3</a:t>
            </a:r>
            <a:r>
              <a:rPr lang="en-US" altLang="zh-CN" sz="1200" baseline="30000" dirty="0" smtClean="0">
                <a:solidFill>
                  <a:schemeClr val="tx1"/>
                </a:solidFill>
              </a:rPr>
              <a:t>rd</a:t>
            </a:r>
            <a:r>
              <a:rPr lang="en-US" altLang="zh-CN" sz="1200" dirty="0" smtClean="0">
                <a:solidFill>
                  <a:schemeClr val="tx1"/>
                </a:solidFill>
              </a:rPr>
              <a:t> party node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2366665" y="5283695"/>
            <a:ext cx="573087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TF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473152" y="5969496"/>
            <a:ext cx="9144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SR PPDU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5570239" y="5512296"/>
            <a:ext cx="1143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UL PPDU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692352" y="5283695"/>
            <a:ext cx="573087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TF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378152" y="4597896"/>
            <a:ext cx="1143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PPDU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123581" y="4293096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1200" dirty="0" smtClean="0">
                <a:solidFill>
                  <a:schemeClr val="tx1"/>
                </a:solidFill>
              </a:rPr>
              <a:t>“value!=all 0”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5513040" y="6121896"/>
            <a:ext cx="121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矩形 26"/>
          <p:cNvSpPr/>
          <p:nvPr/>
        </p:nvSpPr>
        <p:spPr>
          <a:xfrm>
            <a:off x="5420816" y="5880883"/>
            <a:ext cx="5982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No SR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263352" y="4674096"/>
            <a:ext cx="5341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BSS1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263352" y="5359896"/>
            <a:ext cx="5341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BSS2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339418" y="4293096"/>
            <a:ext cx="11047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1200" dirty="0" smtClean="0">
                <a:solidFill>
                  <a:schemeClr val="tx1"/>
                </a:solidFill>
              </a:rPr>
              <a:t> “value!=all 0”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652120" y="5258380"/>
            <a:ext cx="10534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1200" dirty="0" smtClean="0">
                <a:solidFill>
                  <a:schemeClr val="tx1"/>
                </a:solidFill>
              </a:rPr>
              <a:t>“</a:t>
            </a:r>
            <a:r>
              <a:rPr lang="en-GB" altLang="zh-CN" sz="1200" dirty="0" smtClean="0">
                <a:solidFill>
                  <a:srgbClr val="FF0000"/>
                </a:solidFill>
              </a:rPr>
              <a:t>value =all 0</a:t>
            </a:r>
            <a:r>
              <a:rPr lang="en-GB" altLang="zh-CN" sz="1200" dirty="0" smtClean="0">
                <a:solidFill>
                  <a:schemeClr val="tx1"/>
                </a:solidFill>
              </a:rPr>
              <a:t>”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137530" y="5027820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1200" dirty="0" smtClean="0">
                <a:solidFill>
                  <a:schemeClr val="tx1"/>
                </a:solidFill>
              </a:rPr>
              <a:t>“value!=all 0”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03848" y="5243844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1200" dirty="0" smtClean="0">
                <a:solidFill>
                  <a:schemeClr val="tx1"/>
                </a:solidFill>
              </a:rPr>
              <a:t>“value!=all 0”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427984" y="5027820"/>
            <a:ext cx="10150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1200" dirty="0" smtClean="0">
                <a:solidFill>
                  <a:schemeClr val="tx1"/>
                </a:solidFill>
              </a:rPr>
              <a:t>“</a:t>
            </a:r>
            <a:r>
              <a:rPr lang="en-GB" altLang="zh-CN" sz="1200" dirty="0" smtClean="0">
                <a:solidFill>
                  <a:srgbClr val="FF0000"/>
                </a:solidFill>
              </a:rPr>
              <a:t>value=all 0</a:t>
            </a:r>
            <a:r>
              <a:rPr lang="en-GB" altLang="zh-CN" sz="1200" dirty="0" smtClean="0">
                <a:solidFill>
                  <a:schemeClr val="tx1"/>
                </a:solidFill>
              </a:rPr>
              <a:t>”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835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In the presentation, we propose to carry “</a:t>
            </a:r>
            <a:r>
              <a:rPr lang="en-US" altLang="zh-CN" dirty="0" err="1" smtClean="0"/>
              <a:t>SR_allowed</a:t>
            </a:r>
            <a:r>
              <a:rPr lang="en-US" altLang="zh-CN" dirty="0" smtClean="0"/>
              <a:t>” signaling in HE-SIGA to indicate whether SR operation is allowed or not.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8663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Do you support to add to SFD </a:t>
            </a:r>
          </a:p>
          <a:p>
            <a:r>
              <a:rPr lang="en-US" altLang="zh-CN" b="0" dirty="0" smtClean="0"/>
              <a:t>	Include the “</a:t>
            </a:r>
            <a:r>
              <a:rPr lang="en-US" altLang="zh-CN" b="0" dirty="0" err="1" smtClean="0"/>
              <a:t>SR_allowed</a:t>
            </a:r>
            <a:r>
              <a:rPr lang="en-US" altLang="zh-CN" b="0" dirty="0" smtClean="0"/>
              <a:t>” signaling in HE-SIGA to indicate whether SR operation is allowed or not.</a:t>
            </a:r>
            <a:endParaRPr lang="zh-CN" altLang="zh-CN" sz="2800" b="0" dirty="0" smtClean="0"/>
          </a:p>
          <a:p>
            <a:pPr lvl="1" latinLnBrk="1">
              <a:buFont typeface="Times New Roman" pitchFamily="18" charset="0"/>
              <a:buChar char="‒"/>
            </a:pPr>
            <a:r>
              <a:rPr lang="en-US" altLang="zh-CN" dirty="0" smtClean="0"/>
              <a:t>use a value of Spatial Reuse field to indicate SR is disallowed</a:t>
            </a:r>
            <a:endParaRPr lang="zh-CN" altLang="zh-CN" sz="2400" dirty="0" smtClean="0"/>
          </a:p>
          <a:p>
            <a:pPr lvl="1" latinLnBrk="1">
              <a:buFont typeface="Times New Roman" pitchFamily="18" charset="0"/>
              <a:buChar char="‒"/>
            </a:pPr>
            <a:r>
              <a:rPr lang="en-US" altLang="zh-CN" dirty="0" smtClean="0"/>
              <a:t>The conditions to disallow SR are TBD</a:t>
            </a:r>
            <a:endParaRPr lang="zh-CN" altLang="zh-CN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en-US" altLang="zh-CN" b="0" dirty="0" smtClean="0"/>
              <a:t>	Y/N/A</a:t>
            </a:r>
            <a:endParaRPr lang="zh-CN" altLang="zh-CN" b="0" dirty="0"/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5179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</a:t>
            </a:r>
            <a:r>
              <a:rPr lang="en-US" altLang="zh-CN" dirty="0" smtClean="0"/>
              <a:t>1]11-15-0132-13-00ax-spec-framework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53195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1197496"/>
          <a:ext cx="7344818" cy="1295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4"/>
                <a:gridCol w="1159708"/>
                <a:gridCol w="1623592"/>
                <a:gridCol w="1314335"/>
                <a:gridCol w="1778219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Mar 2016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88385"/>
            <a:ext cx="3041644" cy="180975"/>
          </a:xfrm>
        </p:spPr>
        <p:txBody>
          <a:bodyPr/>
          <a:lstStyle/>
          <a:p>
            <a:r>
              <a:rPr lang="en-GB" dirty="0" smtClean="0"/>
              <a:t>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1371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6423643"/>
              </p:ext>
            </p:extLst>
          </p:nvPr>
        </p:nvGraphicFramePr>
        <p:xfrm>
          <a:off x="933400" y="371938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01722223"/>
              </p:ext>
            </p:extLst>
          </p:nvPr>
        </p:nvGraphicFramePr>
        <p:xfrm>
          <a:off x="933400" y="144026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798414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061113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09564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164823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20437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88385"/>
            <a:ext cx="3041644" cy="180975"/>
          </a:xfrm>
          <a:prstGeom prst="rect">
            <a:avLst/>
          </a:prstGeom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cs typeface="Arial Unicode MS" charset="0"/>
              </a:rPr>
              <a:t>Huawei Technologies</a:t>
            </a:r>
            <a:endParaRPr lang="en-GB" sz="1200" dirty="0">
              <a:solidFill>
                <a:srgbClr val="000000"/>
              </a:solidFill>
              <a:cs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6733</TotalTime>
  <Words>1624</Words>
  <Application>Microsoft Office PowerPoint</Application>
  <PresentationFormat>全屏显示(4:3)</PresentationFormat>
  <Paragraphs>614</Paragraphs>
  <Slides>18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802-11-Submission (1)</vt:lpstr>
      <vt:lpstr>Discussion on Spatial Reuse Operations in 11ax 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幻灯片 12</vt:lpstr>
      <vt:lpstr>Observations</vt:lpstr>
      <vt:lpstr>Proposal: “SR_allowed” Signaling</vt:lpstr>
      <vt:lpstr>How to Use “SR_Allowed” Signaling</vt:lpstr>
      <vt:lpstr>Conclusion</vt:lpstr>
      <vt:lpstr>Straw Poll </vt:lpstr>
      <vt:lpstr>Reference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z00275092</dc:creator>
  <cp:lastModifiedBy>l00140189</cp:lastModifiedBy>
  <cp:revision>102</cp:revision>
  <cp:lastPrinted>1601-01-01T00:00:00Z</cp:lastPrinted>
  <dcterms:created xsi:type="dcterms:W3CDTF">2015-07-11T18:28:29Z</dcterms:created>
  <dcterms:modified xsi:type="dcterms:W3CDTF">2016-03-14T05:16:06Z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(3)CQ8/XWjL7S22xqX+ZMA3bZ7cI1HCEuSO9+E1kYUxOXBjuFSrM/r9u6XTqCiZidVkiIIHVkVu
/BHZbO0RkHVo2LHeQEuFuhkz6FwDDWKXE0yrCN8BoGGMNz6eH028tXHke1V0GQ+riXQhxspk
qayBaoz2pg+uOI8sMgRXnZJBeornBrKht1O0JrLEbzHL6XXVemjB/gUjl8BVWOX+GqoDFxod
hKfUWX+2I+xWZQf7kI</vt:lpwstr>
  </property>
  <property fmtid="{D5CDD505-2E9C-101B-9397-08002B2CF9AE}" pid="3" name="_new_ms_pID_725431">
    <vt:lpwstr>APEWt+EPvJDKF2BKkJqVPR2QF/vNUAQcQhr2qS541L/WeEBpDw9Pk2
Wjie5yBtJc4eaqKWEbM1LZqPAj+W6OV0WP8xFZROgKkpySdIqYapcjmw91uw0jVJkNLPp853
QPfhNhKbdG1xdzqrBB/0LfRx4+Rp1zG1OZ+0QhXzJJPqakoleJUmACZtkgGEALRNtHkB78MH
01aiGMmM/N3rVaAvjt/ZxK2DpSPOuhNjS1Kv</vt:lpwstr>
  </property>
  <property fmtid="{D5CDD505-2E9C-101B-9397-08002B2CF9AE}" pid="4" name="_new_ms_pID_725432">
    <vt:lpwstr>Sa/416jbLYVN/H8I/WRKVNeMvwlSaFaskxgp
atX/GSIw9QshBWvP5JiyNY/5SObCqA/U8sowGywvOFOXtfmutI9mMKerHnpYXClLHjELI2fj
R+UwA14xlkCNU23wOqKQ4jYdvWQ5FjOGzjQWo93hgguwk792xUoOLsSu7LT2DQTsPPuF5kUQ
KfemdLvmBDESW18dKO7U19StmcfIZ85avAE=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_2015_ms_pID_725343">
    <vt:lpwstr>(3)Qgern/wJrYGzh2C1ZBmsHUN6eKj9ebBvarHr8vYqMtjX5d2eFrmpyUNiHjcbkOcRLD8iY2gd
1czwFwjR2pQ5gzkeYaoOxHjQKqwGy6fkSSU7rWFumhG5BC9KMuD8/lQGuOI1MJp8zln5+qsc
JeSkcO4CZF0ibt2utfzuuQdrqM1Cprll2EXDUmlBmP9dRJK/cxwcsbYl3LwAyxXo/gr/VAOa
+eST0r6mke0llSRWnj</vt:lpwstr>
  </property>
  <property fmtid="{D5CDD505-2E9C-101B-9397-08002B2CF9AE}" pid="9" name="_2015_ms_pID_7253431">
    <vt:lpwstr>2G42Vh4arJ60u7xRMX0B7X91qPYBIok0r6Zvae/L+fDTaX7FLVPvkR
G0UVWwvg9ed8ua7eGZ+twFQFFfugIwAoSDorqOSE73c/uzAme8PRZI1sthP+8F1dOJr7hsA1
e1BVaxGnaVTKXzqr0JrinrUDFwdHqTDah6wN5MnFNI8Ycnal6vLMg5aRSaWYii5kYMBXdgMz
pZK5hy9FptoheFFMQbAt5GKQl2HMh8fKmSwB</vt:lpwstr>
  </property>
  <property fmtid="{D5CDD505-2E9C-101B-9397-08002B2CF9AE}" pid="10" name="_2015_ms_pID_7253432">
    <vt:lpwstr>KSEyxsxAIpnsy5LaZOWbYSTy+SX6sx369huw
OGytyr215sSE9z3ZygnGJdYAquOujs3HmAKbHt51OH/bb5t0DziFCf5282xqK28SKedqBqdp
</vt:lpwstr>
  </property>
  <property fmtid="{D5CDD505-2E9C-101B-9397-08002B2CF9AE}" pid="11" name="sflag">
    <vt:lpwstr>1457655744</vt:lpwstr>
  </property>
</Properties>
</file>