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6"/>
  </p:sldMasterIdLst>
  <p:notesMasterIdLst>
    <p:notesMasterId r:id="rId22"/>
  </p:notesMasterIdLst>
  <p:handoutMasterIdLst>
    <p:handoutMasterId r:id="rId23"/>
  </p:handoutMasterIdLst>
  <p:sldIdLst>
    <p:sldId id="256" r:id="rId7"/>
    <p:sldId id="395" r:id="rId8"/>
    <p:sldId id="324" r:id="rId9"/>
    <p:sldId id="400" r:id="rId10"/>
    <p:sldId id="401" r:id="rId11"/>
    <p:sldId id="396" r:id="rId12"/>
    <p:sldId id="403" r:id="rId13"/>
    <p:sldId id="408" r:id="rId14"/>
    <p:sldId id="405" r:id="rId15"/>
    <p:sldId id="388" r:id="rId16"/>
    <p:sldId id="351" r:id="rId17"/>
    <p:sldId id="402" r:id="rId18"/>
    <p:sldId id="369" r:id="rId19"/>
    <p:sldId id="326" r:id="rId20"/>
    <p:sldId id="40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g Wang" initials="MW" lastIdx="6" clrIdx="0"/>
  <p:cmAuthor id="1" name="Leif Wilhelmsson R" initials="LWR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78788" autoAdjust="0"/>
  </p:normalViewPr>
  <p:slideViewPr>
    <p:cSldViewPr>
      <p:cViewPr varScale="1">
        <p:scale>
          <a:sx n="57" d="100"/>
          <a:sy n="57" d="100"/>
        </p:scale>
        <p:origin x="-168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6127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1866"/>
    </p:cViewPr>
  </p:sorterViewPr>
  <p:notesViewPr>
    <p:cSldViewPr>
      <p:cViewPr varScale="1">
        <p:scale>
          <a:sx n="55" d="100"/>
          <a:sy n="55" d="100"/>
        </p:scale>
        <p:origin x="-28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?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526BB-A0E8-4A2F-92D8-E6DD9286260A}" type="datetime1">
              <a:rPr lang="sv-SE" smtClean="0"/>
              <a:t>2016-03-14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?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CF0E46FF-2DF0-40EA-9CDE-BC44EAE440FB}" type="datetime1">
              <a:rPr lang="sv-SE" smtClean="0"/>
              <a:t>2016-03-14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1E4A1020-A492-4B1F-82D1-20D64B262EB4}" type="datetime1">
              <a:rPr lang="sv-SE" smtClean="0"/>
              <a:t>2016-03-14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Leif Wilhelmsson, Ericsson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" name="Header Placeholder 2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?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F0E46FF-2DF0-40EA-9CDE-BC44EAE440FB}" type="datetime1">
              <a:rPr lang="sv-SE" smtClean="0"/>
              <a:t>2016-03-14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Leif Wilhelmsson, Ericsson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5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?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F0E46FF-2DF0-40EA-9CDE-BC44EAE440FB}" type="datetime1">
              <a:rPr lang="sv-SE" smtClean="0"/>
              <a:t>2016-03-14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00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?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F0E46FF-2DF0-40EA-9CDE-BC44EAE440FB}" type="datetime1">
              <a:rPr lang="sv-SE" smtClean="0"/>
              <a:t>2016-03-14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0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?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F0E46FF-2DF0-40EA-9CDE-BC44EAE440FB}" type="datetime1">
              <a:rPr lang="sv-SE" smtClean="0"/>
              <a:t>2016-03-14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09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?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F0E46FF-2DF0-40EA-9CDE-BC44EAE440FB}" type="datetime1">
              <a:rPr lang="sv-SE" smtClean="0"/>
              <a:t>2016-03-14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58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2592FA9C-D12F-484D-9213-D685E92D68D6}" type="datetime1">
              <a:rPr lang="sv-SE" smtClean="0"/>
              <a:t>2016-03-14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Leif Wilhelmsson,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391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2016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802.11-16/0381r0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2" r:id="rId10"/>
    <p:sldLayoutId id="214748371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135408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Discussion of Wake-Up Receivers for LRLP 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837707"/>
              </p:ext>
            </p:extLst>
          </p:nvPr>
        </p:nvGraphicFramePr>
        <p:xfrm>
          <a:off x="685800" y="3641725"/>
          <a:ext cx="7543800" cy="257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7" name="Document" r:id="rId4" imgW="8123276" imgH="2789874" progId="Word.Document.8">
                  <p:embed/>
                </p:oleObj>
              </mc:Choice>
              <mc:Fallback>
                <p:oleObj name="Document" r:id="rId4" imgW="8123276" imgH="2789874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641725"/>
                        <a:ext cx="7543800" cy="257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Using a fairly old technology (65nm CMOS) it seems to be possible to make a ~50uw wake-up receiver. </a:t>
            </a:r>
            <a:endParaRPr lang="en-US" dirty="0" smtClean="0">
              <a:cs typeface="+mn-cs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cs typeface="+mn-cs"/>
              </a:rPr>
              <a:t>Power </a:t>
            </a:r>
            <a:r>
              <a:rPr lang="en-US" dirty="0">
                <a:cs typeface="+mn-cs"/>
              </a:rPr>
              <a:t>consumption will likely improve further using a modern 28nm or 14nm CMOS or </a:t>
            </a:r>
            <a:r>
              <a:rPr lang="en-US" dirty="0" err="1">
                <a:cs typeface="+mn-cs"/>
              </a:rPr>
              <a:t>SoI</a:t>
            </a:r>
            <a:r>
              <a:rPr lang="en-US" dirty="0">
                <a:cs typeface="+mn-cs"/>
              </a:rPr>
              <a:t> </a:t>
            </a:r>
            <a:r>
              <a:rPr lang="en-US" dirty="0" smtClean="0">
                <a:cs typeface="+mn-cs"/>
              </a:rPr>
              <a:t>technology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cs typeface="+mn-cs"/>
              </a:rPr>
              <a:t>Well-balanced </a:t>
            </a:r>
            <a:r>
              <a:rPr lang="en-US" dirty="0">
                <a:cs typeface="+mn-cs"/>
              </a:rPr>
              <a:t>requirements on the wake-up </a:t>
            </a:r>
            <a:r>
              <a:rPr lang="en-US" dirty="0" smtClean="0">
                <a:cs typeface="+mn-cs"/>
              </a:rPr>
              <a:t>receiver can enable both low power and improve usefulness compared to having only proprietary solutions. Without requirements, poor implementations may cause poor implementations giving the standard bad reputation</a:t>
            </a:r>
          </a:p>
          <a:p>
            <a:pPr marL="0" lvl="1" indent="0">
              <a:spcBef>
                <a:spcPts val="600"/>
              </a:spcBef>
            </a:pPr>
            <a:endParaRPr lang="en-US" dirty="0" smtClean="0">
              <a:solidFill>
                <a:srgbClr val="FF0000"/>
              </a:solidFill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The design of the preamble is key to enable good solutions for wake-up </a:t>
            </a:r>
            <a:r>
              <a:rPr lang="en-US" dirty="0" smtClean="0">
                <a:cs typeface="+mn-cs"/>
              </a:rPr>
              <a:t>receivers </a:t>
            </a:r>
            <a:endParaRPr lang="en-US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sv-SE" dirty="0" smtClean="0"/>
              <a:t>Possible Improvements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91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W</a:t>
            </a:r>
            <a:r>
              <a:rPr lang="sv-SE" b="0" dirty="0" smtClean="0"/>
              <a:t>ake-</a:t>
            </a:r>
            <a:r>
              <a:rPr lang="sv-SE" b="0" dirty="0" err="1" smtClean="0"/>
              <a:t>up</a:t>
            </a:r>
            <a:r>
              <a:rPr lang="sv-SE" b="0" dirty="0" smtClean="0"/>
              <a:t> receivers </a:t>
            </a:r>
            <a:r>
              <a:rPr lang="sv-SE" b="0" dirty="0" err="1" smtClean="0"/>
              <a:t>can</a:t>
            </a:r>
            <a:r>
              <a:rPr lang="sv-SE" b="0" dirty="0"/>
              <a:t> </a:t>
            </a:r>
            <a:r>
              <a:rPr lang="sv-SE" b="0" dirty="0" err="1" smtClean="0"/>
              <a:t>potentially</a:t>
            </a:r>
            <a:r>
              <a:rPr lang="sv-SE" b="0" dirty="0"/>
              <a:t> </a:t>
            </a:r>
            <a:r>
              <a:rPr lang="sv-SE" b="0" dirty="0" err="1" smtClean="0"/>
              <a:t>help</a:t>
            </a:r>
            <a:r>
              <a:rPr lang="sv-SE" b="0" dirty="0" smtClean="0"/>
              <a:t> achieve very low standby </a:t>
            </a:r>
            <a:r>
              <a:rPr lang="sv-SE" b="0" dirty="0" err="1" smtClean="0"/>
              <a:t>power</a:t>
            </a:r>
            <a:r>
              <a:rPr lang="sv-SE" b="0" dirty="0" smtClean="0"/>
              <a:t>, </a:t>
            </a:r>
            <a:r>
              <a:rPr lang="sv-SE" b="0" dirty="0" err="1" smtClean="0"/>
              <a:t>but</a:t>
            </a:r>
            <a:r>
              <a:rPr lang="sv-SE" b="0" dirty="0"/>
              <a:t> </a:t>
            </a:r>
            <a:r>
              <a:rPr lang="sv-SE" b="0" dirty="0" err="1" smtClean="0"/>
              <a:t>lot</a:t>
            </a:r>
            <a:r>
              <a:rPr lang="sv-SE" b="0" dirty="0" smtClean="0"/>
              <a:t> </a:t>
            </a:r>
            <a:r>
              <a:rPr lang="sv-SE" b="0" dirty="0" err="1" smtClean="0"/>
              <a:t>of</a:t>
            </a:r>
            <a:r>
              <a:rPr lang="sv-SE" b="0" dirty="0" smtClean="0"/>
              <a:t> </a:t>
            </a:r>
            <a:r>
              <a:rPr lang="sv-SE" b="0" dirty="0" err="1" smtClean="0"/>
              <a:t>questions</a:t>
            </a:r>
            <a:r>
              <a:rPr lang="sv-SE" b="0" dirty="0" smtClean="0"/>
              <a:t> </a:t>
            </a:r>
            <a:r>
              <a:rPr lang="sv-SE" b="0" dirty="0" err="1" smtClean="0"/>
              <a:t>remain</a:t>
            </a:r>
            <a:endParaRPr lang="sv-SE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 smtClean="0"/>
              <a:t>Current best wake-up receivers </a:t>
            </a:r>
            <a:r>
              <a:rPr lang="sv-SE" b="0" dirty="0" err="1" smtClean="0"/>
              <a:t>with</a:t>
            </a:r>
            <a:r>
              <a:rPr lang="sv-SE" b="0" dirty="0" smtClean="0"/>
              <a:t> </a:t>
            </a:r>
            <a:r>
              <a:rPr lang="sv-SE" b="0" dirty="0" err="1" smtClean="0"/>
              <a:t>reasonable</a:t>
            </a:r>
            <a:r>
              <a:rPr lang="sv-SE" b="0" dirty="0" smtClean="0"/>
              <a:t> </a:t>
            </a:r>
            <a:r>
              <a:rPr lang="sv-SE" b="0" dirty="0" err="1" smtClean="0"/>
              <a:t>sensitivity</a:t>
            </a:r>
            <a:r>
              <a:rPr lang="sv-SE" b="0" dirty="0" smtClean="0"/>
              <a:t> </a:t>
            </a:r>
            <a:r>
              <a:rPr lang="sv-SE" b="0" dirty="0" err="1" smtClean="0"/>
              <a:t>consume</a:t>
            </a:r>
            <a:r>
              <a:rPr lang="sv-SE" b="0" dirty="0" smtClean="0"/>
              <a:t> around 50uW active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 smtClean="0"/>
              <a:t>Typically</a:t>
            </a:r>
            <a:r>
              <a:rPr lang="sv-SE" dirty="0" smtClean="0"/>
              <a:t> simple OOK </a:t>
            </a:r>
            <a:r>
              <a:rPr lang="sv-SE" dirty="0" err="1" smtClean="0"/>
              <a:t>technique</a:t>
            </a:r>
            <a:r>
              <a:rPr lang="sv-SE" dirty="0" smtClean="0"/>
              <a:t> is </a:t>
            </a:r>
            <a:r>
              <a:rPr lang="sv-SE" dirty="0" err="1" smtClean="0"/>
              <a:t>used</a:t>
            </a:r>
            <a:endParaRPr lang="sv-SE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/>
              <a:t>Using preamble design </a:t>
            </a:r>
            <a:r>
              <a:rPr lang="sv-SE" dirty="0" err="1" smtClean="0"/>
              <a:t>tailored</a:t>
            </a:r>
            <a:r>
              <a:rPr lang="sv-SE" dirty="0" smtClean="0"/>
              <a:t> for wake-up receivers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smtClean="0"/>
              <a:t>Potential for further</a:t>
            </a:r>
            <a:r>
              <a:rPr lang="sv-SE" b="0" dirty="0" smtClean="0"/>
              <a:t> power (and area) reduction using state-of-the-art technology (28nm and below)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 smtClean="0"/>
              <a:t>Need to decide how to treat </a:t>
            </a:r>
            <a:r>
              <a:rPr lang="sv-SE" b="0" dirty="0"/>
              <a:t>Wake-up receivers </a:t>
            </a:r>
            <a:r>
              <a:rPr lang="sv-SE" b="0" dirty="0" smtClean="0"/>
              <a:t>in standardization</a:t>
            </a:r>
          </a:p>
        </p:txBody>
      </p:sp>
    </p:spTree>
    <p:extLst>
      <p:ext uri="{BB962C8B-B14F-4D97-AF65-F5344CB8AC3E}">
        <p14:creationId xmlns:p14="http://schemas.microsoft.com/office/powerpoint/2010/main" val="147204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the wake up receiver have a </a:t>
            </a:r>
            <a:r>
              <a:rPr lang="en-US" dirty="0" smtClean="0"/>
              <a:t>requirement on sensitivity?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Y/N/A: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8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</a:t>
            </a:r>
            <a:r>
              <a:rPr lang="en-US" dirty="0" smtClean="0"/>
              <a:t>ake-up receivers may operate in-band or in a separate (lower) frequency band. Should wake-up </a:t>
            </a:r>
            <a:r>
              <a:rPr lang="en-US" dirty="0"/>
              <a:t>receivers </a:t>
            </a:r>
            <a:r>
              <a:rPr lang="en-US" dirty="0" smtClean="0"/>
              <a:t>operate in-band?</a:t>
            </a:r>
          </a:p>
          <a:p>
            <a:endParaRPr lang="en-US" dirty="0"/>
          </a:p>
          <a:p>
            <a:r>
              <a:rPr lang="en-US" dirty="0" smtClean="0"/>
              <a:t>Y/N/A: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M. </a:t>
            </a:r>
            <a:r>
              <a:rPr lang="en-US" sz="2000" b="0" dirty="0"/>
              <a:t>Park, </a:t>
            </a:r>
            <a:r>
              <a:rPr lang="en-US" sz="2000" b="0" dirty="0" smtClean="0"/>
              <a:t>S. </a:t>
            </a:r>
            <a:r>
              <a:rPr lang="en-US" sz="2000" b="0" dirty="0" err="1"/>
              <a:t>Azizi</a:t>
            </a:r>
            <a:r>
              <a:rPr lang="en-US" sz="2000" b="0" dirty="0"/>
              <a:t>, </a:t>
            </a:r>
            <a:r>
              <a:rPr lang="en-US" sz="2000" b="0" dirty="0" smtClean="0"/>
              <a:t>R. </a:t>
            </a:r>
            <a:r>
              <a:rPr lang="en-US" sz="2000" b="0" dirty="0"/>
              <a:t>Stacey, </a:t>
            </a:r>
            <a:r>
              <a:rPr lang="en-US" sz="2000" b="0" dirty="0" smtClean="0"/>
              <a:t>E. </a:t>
            </a:r>
            <a:r>
              <a:rPr lang="en-US" sz="2000" b="0" dirty="0" err="1"/>
              <a:t>Perahia</a:t>
            </a:r>
            <a:r>
              <a:rPr lang="en-US" sz="2000" b="0" dirty="0"/>
              <a:t>. LP-WUR (Low-Power Wake-Up Receiver): </a:t>
            </a:r>
            <a:r>
              <a:rPr lang="en-US" sz="2000" b="0" dirty="0" smtClean="0"/>
              <a:t>Enabling </a:t>
            </a:r>
            <a:r>
              <a:rPr lang="en-US" sz="2000" b="0" dirty="0"/>
              <a:t>Low-Power and Low-Latency Capability for 802.11. </a:t>
            </a:r>
            <a:r>
              <a:rPr lang="en-GB" sz="2000" b="0" dirty="0"/>
              <a:t>2016-01-18</a:t>
            </a:r>
            <a:endParaRPr lang="sv-SE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N. </a:t>
            </a:r>
            <a:r>
              <a:rPr lang="en-US" sz="2000" b="0" dirty="0" err="1" smtClean="0"/>
              <a:t>Pletcher</a:t>
            </a:r>
            <a:r>
              <a:rPr lang="en-US" sz="2000" b="0" dirty="0" smtClean="0"/>
              <a:t>, J. </a:t>
            </a:r>
            <a:r>
              <a:rPr lang="en-US" sz="2000" b="0" dirty="0"/>
              <a:t>M. </a:t>
            </a:r>
            <a:r>
              <a:rPr lang="en-US" sz="2000" b="0" dirty="0" err="1" smtClean="0"/>
              <a:t>Rabaey</a:t>
            </a:r>
            <a:r>
              <a:rPr lang="en-US" sz="2000" b="0" dirty="0" smtClean="0"/>
              <a:t>, </a:t>
            </a:r>
            <a:r>
              <a:rPr lang="en-US" sz="2000" b="0" dirty="0"/>
              <a:t>Ultra-Low Power Wake-Up Receivers for Wireless Sensor </a:t>
            </a:r>
            <a:r>
              <a:rPr lang="en-US" sz="2000" b="0" dirty="0" smtClean="0"/>
              <a:t>Networks, </a:t>
            </a:r>
            <a:r>
              <a:rPr lang="en-US" sz="2000" b="0" dirty="0"/>
              <a:t>Technical Report No. </a:t>
            </a:r>
            <a:r>
              <a:rPr lang="en-US" sz="2000" b="0" dirty="0" smtClean="0"/>
              <a:t>UCB/EECS-2008-59, </a:t>
            </a:r>
            <a:r>
              <a:rPr lang="en-US" sz="2000" b="0" dirty="0"/>
              <a:t>May 20, </a:t>
            </a:r>
            <a:r>
              <a:rPr lang="en-US" sz="2000" b="0" dirty="0" smtClean="0"/>
              <a:t>2008.</a:t>
            </a:r>
            <a:endParaRPr lang="sv-SE" sz="2000" b="0" dirty="0"/>
          </a:p>
          <a:p>
            <a:pPr marL="457200" indent="-457200">
              <a:buFont typeface="+mj-lt"/>
              <a:buAutoNum type="arabicPeriod"/>
            </a:pPr>
            <a:r>
              <a:rPr lang="sv-SE" sz="2000" b="0" dirty="0" smtClean="0"/>
              <a:t>C</a:t>
            </a:r>
            <a:r>
              <a:rPr lang="sv-SE" sz="2000" b="0" dirty="0"/>
              <a:t>. Bryant, H. </a:t>
            </a:r>
            <a:r>
              <a:rPr lang="sv-SE" sz="2000" b="0" dirty="0" smtClean="0"/>
              <a:t>Sjöland, </a:t>
            </a:r>
            <a:r>
              <a:rPr lang="en-US" sz="2000" b="0" dirty="0" smtClean="0"/>
              <a:t>A </a:t>
            </a:r>
            <a:r>
              <a:rPr lang="en-US" sz="2000" b="0" dirty="0"/>
              <a:t>2.45GHz, 50uW wake-up receiver front-end with </a:t>
            </a:r>
            <a:r>
              <a:rPr lang="en-US" sz="2000" b="0" dirty="0" smtClean="0"/>
              <a:t> 88dBm </a:t>
            </a:r>
            <a:r>
              <a:rPr lang="en-US" sz="2000" b="0" dirty="0"/>
              <a:t>sensitivity and 250kbps data </a:t>
            </a:r>
            <a:r>
              <a:rPr lang="en-US" sz="2000" b="0" dirty="0" smtClean="0"/>
              <a:t>rate ESSCIRC </a:t>
            </a:r>
            <a:r>
              <a:rPr lang="en-US" sz="2000" b="0" dirty="0"/>
              <a:t>2014, Venice, Italy, pp. </a:t>
            </a:r>
            <a:r>
              <a:rPr lang="en-US" sz="2000" b="0" dirty="0" smtClean="0"/>
              <a:t>235-238.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N. </a:t>
            </a:r>
            <a:r>
              <a:rPr lang="en-US" sz="2000" b="0" dirty="0" err="1"/>
              <a:t>Seyed</a:t>
            </a:r>
            <a:r>
              <a:rPr lang="en-US" sz="2000" b="0" dirty="0"/>
              <a:t> </a:t>
            </a:r>
            <a:r>
              <a:rPr lang="en-US" sz="2000" b="0" dirty="0" err="1"/>
              <a:t>Mazloum</a:t>
            </a:r>
            <a:r>
              <a:rPr lang="en-US" sz="2000" b="0" dirty="0"/>
              <a:t>, O. </a:t>
            </a:r>
            <a:r>
              <a:rPr lang="en-US" sz="2000" b="0" dirty="0" err="1"/>
              <a:t>Edfors</a:t>
            </a:r>
            <a:r>
              <a:rPr lang="en-US" sz="2000" b="0" dirty="0"/>
              <a:t>, Performance Analysis and Energy Optimization of Wake-Up Receiver Schemes for Wireless Low-Power </a:t>
            </a:r>
            <a:r>
              <a:rPr lang="en-US" sz="2000" b="0" dirty="0" smtClean="0"/>
              <a:t>Applications, IEEE </a:t>
            </a:r>
            <a:r>
              <a:rPr lang="en-US" sz="2000" b="0" dirty="0"/>
              <a:t>Transactions on Wireless Communications, Vol. 13, No. 12, pp. 7050-7061, 2014.</a:t>
            </a:r>
            <a:endParaRPr lang="en-US" altLang="ko-KR" sz="2000" b="0" dirty="0"/>
          </a:p>
          <a:p>
            <a:pPr marL="0" indent="0"/>
            <a:endParaRPr lang="en-GB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065213"/>
          </a:xfrm>
        </p:spPr>
        <p:txBody>
          <a:bodyPr/>
          <a:lstStyle/>
          <a:p>
            <a:r>
              <a:rPr lang="en-US" dirty="0"/>
              <a:t>Wake-up receiver from Lund </a:t>
            </a:r>
            <a:r>
              <a:rPr lang="en-US" dirty="0" smtClean="0"/>
              <a:t>University</a:t>
            </a:r>
            <a:endParaRPr lang="en-US" dirty="0"/>
          </a:p>
        </p:txBody>
      </p:sp>
      <p:pic>
        <p:nvPicPr>
          <p:cNvPr id="7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3068960"/>
            <a:ext cx="7770813" cy="3145988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Comparison other Wake-up receivers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references in table see [3]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60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is a continued discussion of the LP-WUR (low-power wake-up receiver) </a:t>
            </a:r>
            <a:r>
              <a:rPr lang="en-US" sz="2000" dirty="0" smtClean="0"/>
              <a:t>that was brought up in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this presentation</a:t>
            </a:r>
            <a:r>
              <a:rPr lang="en-US" sz="2000" dirty="0"/>
              <a:t> </a:t>
            </a:r>
            <a:r>
              <a:rPr lang="en-US" sz="2000" dirty="0" smtClean="0"/>
              <a:t>we present a state-of-the-art </a:t>
            </a:r>
            <a:r>
              <a:rPr lang="en-US" sz="2000" dirty="0"/>
              <a:t>example of wake-up receiver from Lund </a:t>
            </a:r>
            <a:r>
              <a:rPr lang="en-US" sz="2000" dirty="0" smtClean="0"/>
              <a:t>University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We also address some questions related including WURs as part of an upcoming LRLP standard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1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Recap of wake-up receiver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Sensitivity requirements for LRLP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State-of-the-art example of </a:t>
            </a:r>
            <a:r>
              <a:rPr lang="en-US" dirty="0"/>
              <a:t>wake-up </a:t>
            </a:r>
            <a:r>
              <a:rPr lang="en-US" dirty="0" smtClean="0"/>
              <a:t>receiver from Lund University</a:t>
            </a:r>
          </a:p>
          <a:p>
            <a:pPr marL="0" indent="0"/>
            <a:endParaRPr lang="sv-S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smtClean="0"/>
              <a:t>Possible improvements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9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Wake-up receiver -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44824"/>
            <a:ext cx="4070648" cy="42495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low-power receiver that can detect an incoming wake-up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Incoming </a:t>
            </a:r>
            <a:r>
              <a:rPr lang="en-US" dirty="0"/>
              <a:t>wake-up </a:t>
            </a:r>
            <a:r>
              <a:rPr lang="en-US" dirty="0" smtClean="0"/>
              <a:t>request may be duty-cycled to achieve stand-by power consumption below level of the wake-up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 wake-up receiver may operate in-band or in another frequency band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448" y="2204864"/>
            <a:ext cx="4392488" cy="3045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84168" y="5157192"/>
            <a:ext cx="2448272" cy="566620"/>
          </a:xfrm>
        </p:spPr>
        <p:txBody>
          <a:bodyPr>
            <a:normAutofit/>
          </a:bodyPr>
          <a:lstStyle/>
          <a:p>
            <a:pPr marL="0" indent="0"/>
            <a:r>
              <a:rPr lang="sv-SE" sz="1800" b="0" dirty="0" smtClean="0"/>
              <a:t>Wake-up Receiver [2] 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56161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Wake-up sensitivity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the wake-up receiver is seen as a low-power option for short range only, then the wake-up receiver sensitivity may be quite poor. We may still want to have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 sensitivity requirement? 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If the </a:t>
            </a:r>
            <a:r>
              <a:rPr lang="en-US" dirty="0"/>
              <a:t>wake-up receiver </a:t>
            </a:r>
            <a:r>
              <a:rPr lang="en-US" dirty="0" smtClean="0"/>
              <a:t>shall be possible to use at all times it needs the same sensitivity as the regular receiver (hard to achieve low power in that case)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Any requirement for the wake-up receiver needs to have a reasonable balance to achieve both low power and sufficient usefulness.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10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08912" cy="1065213"/>
          </a:xfrm>
        </p:spPr>
        <p:txBody>
          <a:bodyPr/>
          <a:lstStyle/>
          <a:p>
            <a:r>
              <a:rPr lang="en-US" dirty="0" smtClean="0"/>
              <a:t>Wake-up </a:t>
            </a:r>
            <a:r>
              <a:rPr lang="en-US" dirty="0"/>
              <a:t>receiver from Lund </a:t>
            </a:r>
            <a:r>
              <a:rPr lang="en-US" dirty="0" smtClean="0"/>
              <a:t>University (1/4)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Research on wake-up receivers at </a:t>
            </a:r>
            <a:r>
              <a:rPr lang="en-US" dirty="0" smtClean="0"/>
              <a:t>LU </a:t>
            </a:r>
            <a:r>
              <a:rPr lang="en-US" dirty="0"/>
              <a:t>was conducted </a:t>
            </a:r>
            <a:r>
              <a:rPr lang="en-US" dirty="0" smtClean="0"/>
              <a:t>around 2012-2014 [3-4]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research shows </a:t>
            </a:r>
            <a:r>
              <a:rPr lang="en-US" dirty="0"/>
              <a:t>large gain by using a combination of periodic wake-up beacons together with wake-up receivers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LU </a:t>
            </a:r>
            <a:r>
              <a:rPr lang="en-US" dirty="0"/>
              <a:t>implementation </a:t>
            </a:r>
            <a:r>
              <a:rPr lang="en-US" dirty="0" smtClean="0"/>
              <a:t>show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~50uW, 0.07mm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for wake-up </a:t>
            </a:r>
            <a:r>
              <a:rPr lang="en-US" dirty="0" smtClean="0"/>
              <a:t>receiver in 65nm CMOS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It is possible to reach 1uw </a:t>
            </a:r>
            <a:r>
              <a:rPr lang="en-US" dirty="0"/>
              <a:t>stand-by power using periodic wake-up beacons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46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1" cy="13037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On-Off Keying to allow low-power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50uW </a:t>
            </a:r>
            <a:r>
              <a:rPr lang="en-US" dirty="0"/>
              <a:t>2.45GHz Wake-up receiver</a:t>
            </a:r>
          </a:p>
          <a:p>
            <a:pPr lvl="1"/>
            <a:r>
              <a:rPr lang="en-US" dirty="0"/>
              <a:t>97% beacon detection and 0.04% false alarm probability at -94dBm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065213"/>
          </a:xfrm>
        </p:spPr>
        <p:txBody>
          <a:bodyPr/>
          <a:lstStyle/>
          <a:p>
            <a:r>
              <a:rPr lang="en-US" dirty="0" smtClean="0"/>
              <a:t>Wake-up </a:t>
            </a:r>
            <a:r>
              <a:rPr lang="en-US" dirty="0"/>
              <a:t>receiver from Lund University </a:t>
            </a:r>
            <a:r>
              <a:rPr lang="en-US" dirty="0" smtClean="0"/>
              <a:t>(2/4)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425504"/>
            <a:ext cx="4392488" cy="302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798878" y="3573016"/>
            <a:ext cx="2229506" cy="507056"/>
          </a:xfrm>
        </p:spPr>
        <p:txBody>
          <a:bodyPr/>
          <a:lstStyle/>
          <a:p>
            <a:pPr marL="0" indent="0"/>
            <a:r>
              <a:rPr lang="en-US" sz="1800" dirty="0" smtClean="0"/>
              <a:t>Wake-up Receiver</a:t>
            </a:r>
            <a:endParaRPr lang="en-US" sz="1800" dirty="0"/>
          </a:p>
        </p:txBody>
      </p:sp>
      <p:pic>
        <p:nvPicPr>
          <p:cNvPr id="11" name="Content Placeholder 3"/>
          <p:cNvPicPr>
            <a:picLocks noGrp="1"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81" b="19196"/>
          <a:stretch>
            <a:fillRect/>
          </a:stretch>
        </p:blipFill>
        <p:spPr bwMode="auto">
          <a:xfrm>
            <a:off x="5090208" y="4050064"/>
            <a:ext cx="3639536" cy="2043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360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065213"/>
          </a:xfrm>
        </p:spPr>
        <p:txBody>
          <a:bodyPr/>
          <a:lstStyle/>
          <a:p>
            <a:r>
              <a:rPr lang="en-US" dirty="0"/>
              <a:t>Wake-up receiver from Lund University </a:t>
            </a:r>
            <a:r>
              <a:rPr lang="en-US" dirty="0" smtClean="0"/>
              <a:t>(3/4)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700808"/>
            <a:ext cx="7770813" cy="871736"/>
          </a:xfrm>
        </p:spPr>
        <p:txBody>
          <a:bodyPr/>
          <a:lstStyle/>
          <a:p>
            <a:r>
              <a:rPr lang="en-US" dirty="0" smtClean="0"/>
              <a:t>Wake-up Beacon and detector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6040338" cy="261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356992"/>
            <a:ext cx="4781699" cy="307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055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smtClean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 smtClean="0"/>
              <a:t>March 2016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39552" y="685800"/>
            <a:ext cx="8280920" cy="1065213"/>
          </a:xfrm>
        </p:spPr>
        <p:txBody>
          <a:bodyPr/>
          <a:lstStyle/>
          <a:p>
            <a:r>
              <a:rPr lang="en-US" dirty="0"/>
              <a:t>Wake-up receiver from Lund University </a:t>
            </a:r>
            <a:r>
              <a:rPr lang="en-US" dirty="0" smtClean="0"/>
              <a:t>(4/4)</a:t>
            </a:r>
            <a:endParaRPr lang="en-US" dirty="0"/>
          </a:p>
        </p:txBody>
      </p:sp>
      <p:pic>
        <p:nvPicPr>
          <p:cNvPr id="8" name="Content Placeholder 3"/>
          <p:cNvPicPr>
            <a:picLocks noGrp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087" b="19653"/>
          <a:stretch>
            <a:fillRect/>
          </a:stretch>
        </p:blipFill>
        <p:spPr bwMode="auto">
          <a:xfrm>
            <a:off x="4778403" y="2164358"/>
            <a:ext cx="4402109" cy="342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0277" y="2636912"/>
            <a:ext cx="4993771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516" tIns="45258" rIns="90516" bIns="45258"/>
          <a:lstStyle>
            <a:defPPr>
              <a:defRPr lang="sv-S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sv-SE" altLang="sv-SE" sz="2000" b="0" kern="0" dirty="0" smtClean="0">
                <a:ea typeface="ＭＳ Ｐゴシック" panose="020B0600070205080204" pitchFamily="34" charset="-128"/>
              </a:rPr>
              <a:t>Detector output is band-pass filtered</a:t>
            </a:r>
          </a:p>
          <a:p>
            <a:pPr lvl="1">
              <a:defRPr/>
            </a:pPr>
            <a:r>
              <a:rPr lang="sv-SE" altLang="sv-SE" sz="1600" b="0" kern="0" dirty="0" smtClean="0">
                <a:ea typeface="ＭＳ Ｐゴシック" panose="020B0600070205080204" pitchFamily="34" charset="-128"/>
              </a:rPr>
              <a:t>Low frequency information lost</a:t>
            </a:r>
          </a:p>
          <a:p>
            <a:pPr>
              <a:defRPr/>
            </a:pPr>
            <a:r>
              <a:rPr lang="sv-SE" altLang="sv-SE" sz="2000" b="0" kern="0" dirty="0" smtClean="0">
                <a:ea typeface="ＭＳ Ｐゴシック" panose="020B0600070205080204" pitchFamily="34" charset="-128"/>
              </a:rPr>
              <a:t>Use Manchester coding	(”1, 0” </a:t>
            </a:r>
            <a:r>
              <a:rPr lang="sv-SE" altLang="sv-SE" sz="2000" b="0" kern="0" dirty="0" smtClean="0">
                <a:ea typeface="ＭＳ Ｐゴシック" panose="020B0600070205080204" pitchFamily="34" charset="-128"/>
                <a:sym typeface="Wingdings" panose="05000000000000000000" pitchFamily="2" charset="2"/>
              </a:rPr>
              <a:t></a:t>
            </a:r>
            <a:r>
              <a:rPr lang="sv-SE" altLang="sv-SE" sz="2000" b="0" kern="0" dirty="0" smtClean="0">
                <a:ea typeface="ＭＳ Ｐゴシック" panose="020B0600070205080204" pitchFamily="34" charset="-128"/>
              </a:rPr>
              <a:t> ”10, 01”)</a:t>
            </a:r>
          </a:p>
          <a:p>
            <a:pPr lvl="1">
              <a:defRPr/>
            </a:pPr>
            <a:r>
              <a:rPr lang="sv-SE" altLang="sv-SE" sz="1600" b="0" kern="0" dirty="0" smtClean="0">
                <a:ea typeface="ＭＳ Ｐゴシック" panose="020B0600070205080204" pitchFamily="34" charset="-128"/>
              </a:rPr>
              <a:t>Band-pass characteristic</a:t>
            </a:r>
          </a:p>
          <a:p>
            <a:pPr lvl="1">
              <a:defRPr/>
            </a:pPr>
            <a:r>
              <a:rPr lang="sv-SE" altLang="sv-SE" sz="1600" b="0" kern="0" dirty="0" smtClean="0"/>
              <a:t>Improves sensitivity</a:t>
            </a:r>
            <a:endParaRPr lang="sv-SE" altLang="sv-SE" sz="1600" b="0" kern="0" dirty="0" smtClean="0">
              <a:ea typeface="ＭＳ Ｐゴシック" panose="020B0600070205080204" pitchFamily="34" charset="-128"/>
            </a:endParaRPr>
          </a:p>
          <a:p>
            <a:pPr lvl="1">
              <a:defRPr/>
            </a:pPr>
            <a:endParaRPr lang="sv-SE" altLang="sv-SE" sz="1600" b="0" kern="0" dirty="0"/>
          </a:p>
          <a:p>
            <a:r>
              <a:rPr lang="en-US" sz="2000" b="0" dirty="0" smtClean="0"/>
              <a:t>The figure </a:t>
            </a:r>
            <a:r>
              <a:rPr lang="en-US" sz="2000" b="0" dirty="0"/>
              <a:t>shows the measured BER for a </a:t>
            </a:r>
            <a:r>
              <a:rPr lang="en-US" sz="2000" b="0" dirty="0" smtClean="0"/>
              <a:t>Manchester coded </a:t>
            </a:r>
            <a:r>
              <a:rPr lang="en-US" sz="2000" b="0" dirty="0"/>
              <a:t>sequence </a:t>
            </a:r>
          </a:p>
          <a:p>
            <a:pPr lvl="1">
              <a:defRPr/>
            </a:pPr>
            <a:r>
              <a:rPr lang="en-US" sz="1600" b="0" kern="0" dirty="0" smtClean="0"/>
              <a:t>varying </a:t>
            </a:r>
            <a:r>
              <a:rPr lang="en-US" sz="1600" b="0" kern="0" dirty="0"/>
              <a:t>data rate</a:t>
            </a:r>
          </a:p>
          <a:p>
            <a:pPr lvl="1">
              <a:defRPr/>
            </a:pPr>
            <a:r>
              <a:rPr lang="en-US" sz="1600" b="0" kern="0" dirty="0"/>
              <a:t>RF powers of -85, -88 and -90 </a:t>
            </a:r>
            <a:r>
              <a:rPr lang="en-US" sz="1600" b="0" kern="0" dirty="0" err="1"/>
              <a:t>dBm</a:t>
            </a:r>
            <a:r>
              <a:rPr lang="en-US" sz="1600" b="0" kern="0" dirty="0"/>
              <a:t>.</a:t>
            </a:r>
            <a:endParaRPr lang="sv-SE" altLang="sv-SE" sz="1600" b="0" kern="0" dirty="0"/>
          </a:p>
          <a:p>
            <a:pPr>
              <a:defRPr/>
            </a:pPr>
            <a:endParaRPr lang="sv-SE" altLang="sv-SE" sz="2000" b="0" kern="0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360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BNET DURA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08b2df90-05d3-4030-90d4-c9feeb4a1cd9">YEDTRNYQWVVS-1-715</_dlc_DocId>
    <_dlc_DocIdUrl xmlns="08b2df90-05d3-4030-90d4-c9feeb4a1cd9">
      <Url>https://ericoll.internal.ericsson.com/sites/Wi-Fi_Standardization/_layouts/DocIdRedir.aspx?ID=YEDTRNYQWVVS-1-715</Url>
      <Description>YEDTRNYQWVVS-1-715</Description>
    </_dlc_DocIdUrl>
  </documentManagement>
</p:properties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8" ma:contentTypeDescription="EriCOLL Document Content Type" ma:contentTypeScope="" ma:versionID="5a91ce9b5e691e9b62f62bb34010d603">
  <xsd:schema xmlns:xsd="http://www.w3.org/2001/XMLSchema" xmlns:xs="http://www.w3.org/2001/XMLSchema" xmlns:p="http://schemas.microsoft.com/office/2006/metadata/properties" xmlns:ns2="08b2df90-05d3-4030-90d4-c9feeb4a1cd9" xmlns:ns3="8ebea429-6d6d-4c7c-abb9-61a944d4e928" xmlns:ns4="http://schemas.microsoft.com/sharepoint/v4" targetNamespace="http://schemas.microsoft.com/office/2006/metadata/properties" ma:root="true" ma:fieldsID="2e7ab7f62523a5e0a07f48d163e01cf3" ns2:_="" ns3:_="" ns4:_="">
    <xsd:import namespace="08b2df90-05d3-4030-90d4-c9feeb4a1cd9"/>
    <xsd:import namespace="8ebea429-6d6d-4c7c-abb9-61a944d4e92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5F01166-D271-4DA5-B5A2-2E6B4BD2E7C1}">
  <ds:schemaRefs>
    <ds:schemaRef ds:uri="08b2df90-05d3-4030-90d4-c9feeb4a1cd9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sharepoint/v4"/>
    <ds:schemaRef ds:uri="http://purl.org/dc/terms/"/>
    <ds:schemaRef ds:uri="8ebea429-6d6d-4c7c-abb9-61a944d4e928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E4A12CD-373C-4822-8C3F-78FC7E160CF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466F4A9-33E1-4525-84D2-B2FFB59A36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8ebea429-6d6d-4c7c-abb9-61a944d4e92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8596548-479A-4B67-A247-F90870942D1B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38918A6-DB74-4F8E-B32F-934CD4EBB90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46776</TotalTime>
  <Words>820</Words>
  <Application>Microsoft Office PowerPoint</Application>
  <PresentationFormat>On-screen Show (4:3)</PresentationFormat>
  <Paragraphs>155</Paragraphs>
  <Slides>15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Discussion of Wake-Up Receivers for LRLP    </vt:lpstr>
      <vt:lpstr>Introduction</vt:lpstr>
      <vt:lpstr>Outline</vt:lpstr>
      <vt:lpstr>Wake-up receiver - recap</vt:lpstr>
      <vt:lpstr>Wake-up sensitivity requirements</vt:lpstr>
      <vt:lpstr>Wake-up receiver from Lund University (1/4)</vt:lpstr>
      <vt:lpstr>Wake-up receiver from Lund University (2/4)</vt:lpstr>
      <vt:lpstr>Wake-up receiver from Lund University (3/4)</vt:lpstr>
      <vt:lpstr>Wake-up receiver from Lund University (4/4)</vt:lpstr>
      <vt:lpstr>Possible Improvements</vt:lpstr>
      <vt:lpstr>Conclusions</vt:lpstr>
      <vt:lpstr>Straw Poll</vt:lpstr>
      <vt:lpstr>Straw Poll</vt:lpstr>
      <vt:lpstr>References</vt:lpstr>
      <vt:lpstr>Wake-up receiver from Lund University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</dc:title>
  <dc:creator>leif.r.wilhelmsson@ericsson.com</dc:creator>
  <cp:lastModifiedBy>Leif Wilhelmsson R</cp:lastModifiedBy>
  <cp:revision>547</cp:revision>
  <cp:lastPrinted>1601-01-01T00:00:00Z</cp:lastPrinted>
  <dcterms:created xsi:type="dcterms:W3CDTF">2014-09-04T15:30:18Z</dcterms:created>
  <dcterms:modified xsi:type="dcterms:W3CDTF">2016-03-14T01:18:14Z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0x010100BB337192E63E44A7A744CE7393F41F4E00F757F2A418C8C64986192B3F5011F983</vt:lpwstr>
  </property>
  <property fmtid="{D5CDD505-2E9C-101B-9397-08002B2CF9AE}" pid="4" name="_dlc_DocIdItemGuid">
    <vt:lpwstr>e66cf3b4-fbcb-48b6-9f65-1a3ea08aec46</vt:lpwstr>
  </property>
  <property fmtid="{D5CDD505-2E9C-101B-9397-08002B2CF9AE}" pid="5" name="EriCOLLProjects">
    <vt:lpwstr/>
  </property>
  <property fmtid="{D5CDD505-2E9C-101B-9397-08002B2CF9AE}" pid="6" name="EriCOLLCategory">
    <vt:lpwstr>1;#Development|053fcc88-ab49-4f69-87df-fc64cb0bf305</vt:lpwstr>
  </property>
  <property fmtid="{D5CDD505-2E9C-101B-9397-08002B2CF9AE}" pid="7" name="TaxKeyword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OrganizationUnit">
    <vt:lpwstr>2;#BNET DURA PDU WCDMA ＆ MS RAN|4005b2b9-24ae-465f-85ea-efb8c08bab8a</vt:lpwstr>
  </property>
  <property fmtid="{D5CDD505-2E9C-101B-9397-08002B2CF9AE}" pid="12" name="EriCOLLCustomer">
    <vt:lpwstr/>
  </property>
  <property fmtid="{D5CDD505-2E9C-101B-9397-08002B2CF9AE}" pid="13" name="EriCOLLProducts">
    <vt:lpwstr/>
  </property>
</Properties>
</file>