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6"/>
    <p:sldMasterId id="2147483715" r:id="rId7"/>
  </p:sldMasterIdLst>
  <p:notesMasterIdLst>
    <p:notesMasterId r:id="rId22"/>
  </p:notesMasterIdLst>
  <p:handoutMasterIdLst>
    <p:handoutMasterId r:id="rId23"/>
  </p:handoutMasterIdLst>
  <p:sldIdLst>
    <p:sldId id="256" r:id="rId8"/>
    <p:sldId id="323" r:id="rId9"/>
    <p:sldId id="324" r:id="rId10"/>
    <p:sldId id="399" r:id="rId11"/>
    <p:sldId id="394" r:id="rId12"/>
    <p:sldId id="395" r:id="rId13"/>
    <p:sldId id="396" r:id="rId14"/>
    <p:sldId id="397" r:id="rId15"/>
    <p:sldId id="398" r:id="rId16"/>
    <p:sldId id="402" r:id="rId17"/>
    <p:sldId id="400" r:id="rId18"/>
    <p:sldId id="351" r:id="rId19"/>
    <p:sldId id="369" r:id="rId20"/>
    <p:sldId id="326"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3" clrIdx="1"/>
  <p:cmAuthor id="2" name="Kare Agardh" initials="KA" lastIdx="1" clrIdx="2"/>
  <p:cmAuthor id="3" name="Ericsson User" initials="eu" lastIdx="6"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0630" autoAdjust="0"/>
  </p:normalViewPr>
  <p:slideViewPr>
    <p:cSldViewPr>
      <p:cViewPr varScale="1">
        <p:scale>
          <a:sx n="66" d="100"/>
          <a:sy n="66" d="100"/>
        </p:scale>
        <p:origin x="-1440" y="-114"/>
      </p:cViewPr>
      <p:guideLst>
        <p:guide orient="horz" pos="2160"/>
        <p:guide pos="2880"/>
      </p:guideLst>
    </p:cSldViewPr>
  </p:slideViewPr>
  <p:outlineViewPr>
    <p:cViewPr varScale="1">
      <p:scale>
        <a:sx n="170" d="200"/>
        <a:sy n="170" d="200"/>
      </p:scale>
      <p:origin x="126" y="61272"/>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5" d="100"/>
          <a:sy n="55" d="100"/>
        </p:scale>
        <p:origin x="-28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802.11-15/0865r0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C7526BB-A0E8-4A2F-92D8-E6DD9286260A}" type="datetime1">
              <a:rPr lang="sv-SE" smtClean="0"/>
              <a:pPr/>
              <a:t>2016-03-14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Leif Wilhelmsson, Ericsson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802.11-15/0865r0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CF0E46FF-2DF0-40EA-9CDE-BC44EAE440FB}" type="datetime1">
              <a:rPr lang="sv-SE" smtClean="0"/>
              <a:pPr/>
              <a:t>2016-03-14</a:t>
            </a:fld>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Leif Wilhelmsson, Ericsson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1E4A1020-A492-4B1F-82D1-20D64B262EB4}" type="datetime1">
              <a:rPr lang="sv-SE" smtClean="0"/>
              <a:pPr/>
              <a:t>2016-03-14</a:t>
            </a:fld>
            <a:endParaRPr lang="en-US" dirty="0"/>
          </a:p>
        </p:txBody>
      </p:sp>
      <p:sp>
        <p:nvSpPr>
          <p:cNvPr id="6" name="Rectangle 6"/>
          <p:cNvSpPr>
            <a:spLocks noGrp="1" noChangeArrowheads="1"/>
          </p:cNvSpPr>
          <p:nvPr>
            <p:ph type="ftr"/>
          </p:nvPr>
        </p:nvSpPr>
        <p:spPr>
          <a:ln/>
        </p:spPr>
        <p:txBody>
          <a:bodyPr/>
          <a:lstStyle/>
          <a:p>
            <a:r>
              <a:rPr lang="en-US" dirty="0" smtClean="0"/>
              <a:t>Leif Wilhelmsson, Ericsson</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3" name="Header Placeholder 2"/>
          <p:cNvSpPr>
            <a:spLocks noGrp="1"/>
          </p:cNvSpPr>
          <p:nvPr>
            <p:ph type="hdr" idx="10"/>
          </p:nvPr>
        </p:nvSpPr>
        <p:spPr/>
        <p:txBody>
          <a:bodyPr/>
          <a:lstStyle/>
          <a:p>
            <a:r>
              <a:rPr lang="en-US" dirty="0" smtClean="0"/>
              <a:t>doc.: IEEE 802.11-15/0865r0</a:t>
            </a: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802.11-15/0865r0</a:t>
            </a:r>
            <a:endParaRPr lang="en-US" dirty="0"/>
          </a:p>
        </p:txBody>
      </p:sp>
      <p:sp>
        <p:nvSpPr>
          <p:cNvPr id="5" name="Date Placeholder 4"/>
          <p:cNvSpPr>
            <a:spLocks noGrp="1"/>
          </p:cNvSpPr>
          <p:nvPr>
            <p:ph type="dt" idx="11"/>
          </p:nvPr>
        </p:nvSpPr>
        <p:spPr/>
        <p:txBody>
          <a:bodyPr/>
          <a:lstStyle/>
          <a:p>
            <a:fld id="{AFD7A4AB-07DA-4CD2-8FFB-EF664F9B3509}" type="datetime1">
              <a:rPr lang="sv-SE" smtClean="0"/>
              <a:pPr/>
              <a:t>2016-03-14</a:t>
            </a:fld>
            <a:endParaRPr lang="en-US" dirty="0"/>
          </a:p>
        </p:txBody>
      </p:sp>
      <p:sp>
        <p:nvSpPr>
          <p:cNvPr id="6" name="Footer Placeholder 5"/>
          <p:cNvSpPr>
            <a:spLocks noGrp="1"/>
          </p:cNvSpPr>
          <p:nvPr>
            <p:ph type="ftr" idx="12"/>
          </p:nvPr>
        </p:nvSpPr>
        <p:spPr/>
        <p:txBody>
          <a:bodyPr/>
          <a:lstStyle/>
          <a:p>
            <a:r>
              <a:rPr lang="en-US" dirty="0" smtClean="0"/>
              <a:t>Leif Wilhelmsson, Ericsson</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4103900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2592FA9C-D12F-484D-9213-D685E92D68D6}" type="datetime1">
              <a:rPr lang="sv-SE" smtClean="0"/>
              <a:pPr/>
              <a:t>2016-03-14</a:t>
            </a:fld>
            <a:endParaRPr lang="en-US"/>
          </a:p>
        </p:txBody>
      </p:sp>
      <p:sp>
        <p:nvSpPr>
          <p:cNvPr id="6" name="Rectangle 6"/>
          <p:cNvSpPr>
            <a:spLocks noGrp="1" noChangeArrowheads="1"/>
          </p:cNvSpPr>
          <p:nvPr>
            <p:ph type="ftr"/>
          </p:nvPr>
        </p:nvSpPr>
        <p:spPr>
          <a:ln/>
        </p:spPr>
        <p:txBody>
          <a:bodyPr/>
          <a:lstStyle/>
          <a:p>
            <a:r>
              <a:rPr lang="en-US" smtClean="0"/>
              <a:t>Leif Wilhelmsson, Ericsson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802.11-15/0865r0</a:t>
            </a:r>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smtClean="0"/>
              <a:t>March 2016</a:t>
            </a:r>
            <a:endParaRPr lang="en-GB" dirty="0"/>
          </a:p>
        </p:txBody>
      </p:sp>
      <p:sp>
        <p:nvSpPr>
          <p:cNvPr id="5" name="Footer Placeholder 4"/>
          <p:cNvSpPr>
            <a:spLocks noGrp="1"/>
          </p:cNvSpPr>
          <p:nvPr>
            <p:ph type="ftr" idx="11"/>
          </p:nvPr>
        </p:nvSpPr>
        <p:spPr/>
        <p:txBody>
          <a:bodyPr/>
          <a:lstStyle>
            <a:lvl1pPr>
              <a:defRPr/>
            </a:lvl1pPr>
          </a:lstStyle>
          <a:p>
            <a:r>
              <a:rPr lang="fr-FR" dirty="0" smtClean="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190600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1906006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Tree>
    <p:extLst>
      <p:ext uri="{BB962C8B-B14F-4D97-AF65-F5344CB8AC3E}">
        <p14:creationId xmlns:p14="http://schemas.microsoft.com/office/powerpoint/2010/main" val="10663911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Leif Wilhelmsson, Ericsson</a:t>
            </a:r>
            <a:endParaRPr lang="en-US"/>
          </a:p>
        </p:txBody>
      </p:sp>
      <p:sp>
        <p:nvSpPr>
          <p:cNvPr id="6" name="Slide Number Placeholder 5"/>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13023804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Leif Wilhelmsson, Ericsson</a:t>
            </a:r>
            <a:endParaRPr lang="en-US"/>
          </a:p>
        </p:txBody>
      </p:sp>
      <p:sp>
        <p:nvSpPr>
          <p:cNvPr id="6" name="Slide Number Placeholder 5"/>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11298312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Leif Wilhelmsson, Ericsson</a:t>
            </a:r>
            <a:endParaRPr lang="en-US"/>
          </a:p>
        </p:txBody>
      </p:sp>
      <p:sp>
        <p:nvSpPr>
          <p:cNvPr id="6" name="Slide Number Placeholder 5"/>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125735012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Leif Wilhelmsson, Ericsson</a:t>
            </a:r>
            <a:endParaRPr lang="en-US"/>
          </a:p>
        </p:txBody>
      </p:sp>
      <p:sp>
        <p:nvSpPr>
          <p:cNvPr id="7" name="Slide Number Placeholder 6"/>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241450968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2016</a:t>
            </a:r>
            <a:endParaRPr lang="en-US"/>
          </a:p>
        </p:txBody>
      </p:sp>
      <p:sp>
        <p:nvSpPr>
          <p:cNvPr id="8" name="Footer Placeholder 7"/>
          <p:cNvSpPr>
            <a:spLocks noGrp="1"/>
          </p:cNvSpPr>
          <p:nvPr>
            <p:ph type="ftr" sz="quarter" idx="11"/>
          </p:nvPr>
        </p:nvSpPr>
        <p:spPr/>
        <p:txBody>
          <a:bodyPr/>
          <a:lstStyle/>
          <a:p>
            <a:r>
              <a:rPr lang="en-US" smtClean="0"/>
              <a:t>Leif Wilhelmsson, Ericsson</a:t>
            </a:r>
            <a:endParaRPr lang="en-US"/>
          </a:p>
        </p:txBody>
      </p:sp>
      <p:sp>
        <p:nvSpPr>
          <p:cNvPr id="9" name="Slide Number Placeholder 8"/>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54217505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2016</a:t>
            </a:r>
            <a:endParaRPr lang="en-US"/>
          </a:p>
        </p:txBody>
      </p:sp>
      <p:sp>
        <p:nvSpPr>
          <p:cNvPr id="4" name="Footer Placeholder 3"/>
          <p:cNvSpPr>
            <a:spLocks noGrp="1"/>
          </p:cNvSpPr>
          <p:nvPr>
            <p:ph type="ftr" sz="quarter" idx="11"/>
          </p:nvPr>
        </p:nvSpPr>
        <p:spPr/>
        <p:txBody>
          <a:bodyPr/>
          <a:lstStyle/>
          <a:p>
            <a:r>
              <a:rPr lang="en-US" smtClean="0"/>
              <a:t>Leif Wilhelmsson, Ericsson</a:t>
            </a:r>
            <a:endParaRPr lang="en-US"/>
          </a:p>
        </p:txBody>
      </p:sp>
      <p:sp>
        <p:nvSpPr>
          <p:cNvPr id="5" name="Slide Number Placeholder 4"/>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287493319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2016</a:t>
            </a:r>
            <a:endParaRPr lang="en-US"/>
          </a:p>
        </p:txBody>
      </p:sp>
      <p:sp>
        <p:nvSpPr>
          <p:cNvPr id="3" name="Footer Placeholder 2"/>
          <p:cNvSpPr>
            <a:spLocks noGrp="1"/>
          </p:cNvSpPr>
          <p:nvPr>
            <p:ph type="ftr" sz="quarter" idx="11"/>
          </p:nvPr>
        </p:nvSpPr>
        <p:spPr/>
        <p:txBody>
          <a:bodyPr/>
          <a:lstStyle/>
          <a:p>
            <a:r>
              <a:rPr lang="en-US" smtClean="0"/>
              <a:t>Leif Wilhelmsson, Ericsson</a:t>
            </a:r>
            <a:endParaRPr lang="en-US"/>
          </a:p>
        </p:txBody>
      </p:sp>
      <p:sp>
        <p:nvSpPr>
          <p:cNvPr id="4" name="Slide Number Placeholder 3"/>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3824161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Title 10"/>
          <p:cNvSpPr>
            <a:spLocks noGrp="1"/>
          </p:cNvSpPr>
          <p:nvPr>
            <p:ph type="title"/>
          </p:nvPr>
        </p:nvSpPr>
        <p:spPr>
          <a:xfrm>
            <a:off x="1382315" y="476672"/>
            <a:ext cx="7770813" cy="1065213"/>
          </a:xfrm>
        </p:spPr>
        <p:txBody>
          <a:bodyPr/>
          <a:lstStyle/>
          <a:p>
            <a:r>
              <a:rPr lang="en-US" smtClean="0"/>
              <a:t>Click to edit Master title style</a:t>
            </a:r>
            <a:endParaRPr lang="en-US"/>
          </a:p>
        </p:txBody>
      </p:sp>
      <p:sp>
        <p:nvSpPr>
          <p:cNvPr id="15" name="Date Placeholder 14"/>
          <p:cNvSpPr>
            <a:spLocks noGrp="1"/>
          </p:cNvSpPr>
          <p:nvPr>
            <p:ph type="dt" idx="10"/>
          </p:nvPr>
        </p:nvSpPr>
        <p:spPr/>
        <p:txBody>
          <a:bodyPr/>
          <a:lstStyle/>
          <a:p>
            <a:r>
              <a:rPr lang="en-US" smtClean="0"/>
              <a:t>March 2016</a:t>
            </a:r>
            <a:endParaRPr lang="en-GB" dirty="0"/>
          </a:p>
        </p:txBody>
      </p:sp>
      <p:sp>
        <p:nvSpPr>
          <p:cNvPr id="16" name="Footer Placeholder 15"/>
          <p:cNvSpPr>
            <a:spLocks noGrp="1"/>
          </p:cNvSpPr>
          <p:nvPr>
            <p:ph type="ftr" idx="11"/>
          </p:nvPr>
        </p:nvSpPr>
        <p:spPr/>
        <p:txBody>
          <a:bodyPr/>
          <a:lstStyle/>
          <a:p>
            <a:r>
              <a:rPr lang="fr-FR" smtClean="0"/>
              <a:t>Leif Wilhelmsson, Ericsson</a:t>
            </a:r>
            <a:endParaRPr lang="en-GB" dirty="0"/>
          </a:p>
        </p:txBody>
      </p:sp>
      <p:sp>
        <p:nvSpPr>
          <p:cNvPr id="17" name="Slide Number Placeholder 16"/>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Leif Wilhelmsson, Ericsson</a:t>
            </a:r>
            <a:endParaRPr lang="en-US"/>
          </a:p>
        </p:txBody>
      </p:sp>
      <p:sp>
        <p:nvSpPr>
          <p:cNvPr id="7" name="Slide Number Placeholder 6"/>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318759440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Leif Wilhelmsson, Ericsson</a:t>
            </a:r>
            <a:endParaRPr lang="en-US"/>
          </a:p>
        </p:txBody>
      </p:sp>
      <p:sp>
        <p:nvSpPr>
          <p:cNvPr id="7" name="Slide Number Placeholder 6"/>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55310028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Leif Wilhelmsson, Ericsson</a:t>
            </a:r>
            <a:endParaRPr lang="en-US"/>
          </a:p>
        </p:txBody>
      </p:sp>
      <p:sp>
        <p:nvSpPr>
          <p:cNvPr id="6" name="Slide Number Placeholder 5"/>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185537399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Leif Wilhelmsson, Ericsson</a:t>
            </a:r>
            <a:endParaRPr lang="en-US"/>
          </a:p>
        </p:txBody>
      </p:sp>
      <p:sp>
        <p:nvSpPr>
          <p:cNvPr id="6" name="Slide Number Placeholder 5"/>
          <p:cNvSpPr>
            <a:spLocks noGrp="1"/>
          </p:cNvSpPr>
          <p:nvPr>
            <p:ph type="sldNum" sz="quarter" idx="12"/>
          </p:nvPr>
        </p:nvSpPr>
        <p:spPr/>
        <p:txBody>
          <a:bodyPr/>
          <a:lstStyle/>
          <a:p>
            <a:fld id="{7B48831A-60EE-46A2-A40D-01524AFC5337}" type="slidenum">
              <a:rPr lang="en-US" smtClean="0"/>
              <a:pPr/>
              <a:t>‹#›</a:t>
            </a:fld>
            <a:endParaRPr lang="en-US"/>
          </a:p>
        </p:txBody>
      </p:sp>
    </p:spTree>
    <p:extLst>
      <p:ext uri="{BB962C8B-B14F-4D97-AF65-F5344CB8AC3E}">
        <p14:creationId xmlns:p14="http://schemas.microsoft.com/office/powerpoint/2010/main" val="28775749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2016</a:t>
            </a:r>
            <a:endParaRPr lang="en-GB" dirty="0"/>
          </a:p>
        </p:txBody>
      </p:sp>
      <p:sp>
        <p:nvSpPr>
          <p:cNvPr id="5" name="Footer Placeholder 4"/>
          <p:cNvSpPr>
            <a:spLocks noGrp="1"/>
          </p:cNvSpPr>
          <p:nvPr>
            <p:ph type="ftr" idx="11"/>
          </p:nvPr>
        </p:nvSpPr>
        <p:spPr/>
        <p:txBody>
          <a:bodyPr/>
          <a:lstStyle>
            <a:lvl1pPr>
              <a:defRPr/>
            </a:lvl1pPr>
          </a:lstStyle>
          <a:p>
            <a:r>
              <a:rPr lang="fr-FR" dirty="0" smtClean="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2016</a:t>
            </a:r>
            <a:endParaRPr lang="en-US" dirty="0" smtClean="0"/>
          </a:p>
        </p:txBody>
      </p:sp>
      <p:sp>
        <p:nvSpPr>
          <p:cNvPr id="6" name="Footer Placeholder 5"/>
          <p:cNvSpPr>
            <a:spLocks noGrp="1"/>
          </p:cNvSpPr>
          <p:nvPr>
            <p:ph type="ftr" idx="11"/>
          </p:nvPr>
        </p:nvSpPr>
        <p:spPr/>
        <p:txBody>
          <a:bodyPr/>
          <a:lstStyle>
            <a:lvl1pPr>
              <a:defRPr/>
            </a:lvl1pPr>
          </a:lstStyle>
          <a:p>
            <a:r>
              <a:rPr lang="fr-FR" smtClean="0"/>
              <a:t>Leif Wilhelmsson,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smtClean="0"/>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smtClean="0"/>
              <a:t>March 2016</a:t>
            </a:r>
            <a:endParaRPr lang="en-GB" dirty="0"/>
          </a:p>
        </p:txBody>
      </p:sp>
      <p:sp>
        <p:nvSpPr>
          <p:cNvPr id="4" name="Footer Placeholder 3"/>
          <p:cNvSpPr>
            <a:spLocks noGrp="1"/>
          </p:cNvSpPr>
          <p:nvPr>
            <p:ph type="ftr" idx="11"/>
          </p:nvPr>
        </p:nvSpPr>
        <p:spPr/>
        <p:txBody>
          <a:bodyPr/>
          <a:lstStyle>
            <a:lvl1pPr>
              <a:defRPr/>
            </a:lvl1pPr>
          </a:lstStyle>
          <a:p>
            <a:r>
              <a:rPr lang="fr-FR" smtClean="0"/>
              <a:t>Leif Wilhelmsson,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2016</a:t>
            </a:r>
            <a:endParaRPr lang="en-GB" dirty="0"/>
          </a:p>
        </p:txBody>
      </p:sp>
      <p:sp>
        <p:nvSpPr>
          <p:cNvPr id="3" name="Footer Placeholder 2"/>
          <p:cNvSpPr>
            <a:spLocks noGrp="1"/>
          </p:cNvSpPr>
          <p:nvPr>
            <p:ph type="ftr" idx="11"/>
          </p:nvPr>
        </p:nvSpPr>
        <p:spPr/>
        <p:txBody>
          <a:bodyPr/>
          <a:lstStyle>
            <a:lvl1pPr>
              <a:defRPr/>
            </a:lvl1pPr>
          </a:lstStyle>
          <a:p>
            <a:r>
              <a:rPr lang="fr-FR" smtClean="0"/>
              <a:t>Leif Wilhelmsson,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dirty="0"/>
          </a:p>
        </p:txBody>
      </p:sp>
      <p:sp>
        <p:nvSpPr>
          <p:cNvPr id="5" name="Footer Placeholder 4"/>
          <p:cNvSpPr>
            <a:spLocks noGrp="1"/>
          </p:cNvSpPr>
          <p:nvPr>
            <p:ph type="ftr" idx="11"/>
          </p:nvPr>
        </p:nvSpPr>
        <p:spPr/>
        <p:txBody>
          <a:bodyPr/>
          <a:lstStyle>
            <a:lvl1pPr>
              <a:defRPr/>
            </a:lvl1p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dirty="0"/>
          </a:p>
        </p:txBody>
      </p:sp>
      <p:sp>
        <p:nvSpPr>
          <p:cNvPr id="5" name="Footer Placeholder 4"/>
          <p:cNvSpPr>
            <a:spLocks noGrp="1"/>
          </p:cNvSpPr>
          <p:nvPr>
            <p:ph type="ftr" idx="11"/>
          </p:nvPr>
        </p:nvSpPr>
        <p:spPr/>
        <p:txBody>
          <a:bodyPr/>
          <a:lstStyle>
            <a:lvl1pPr>
              <a:defRPr/>
            </a:lvl1p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802.11-16/0380r0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4" r:id="rId1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Leif Wilhelmsson, Ericsson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8831A-60EE-46A2-A40D-01524AFC5337}" type="slidenum">
              <a:rPr lang="en-US" smtClean="0"/>
              <a:pPr/>
              <a:t>‹#›</a:t>
            </a:fld>
            <a:endParaRPr lang="en-US"/>
          </a:p>
        </p:txBody>
      </p:sp>
    </p:spTree>
    <p:extLst>
      <p:ext uri="{BB962C8B-B14F-4D97-AF65-F5344CB8AC3E}">
        <p14:creationId xmlns:p14="http://schemas.microsoft.com/office/powerpoint/2010/main" val="3643907390"/>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3568" y="1354088"/>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LRLP: Discussion of Requirements and Potential STA Categories</a:t>
            </a:r>
            <a:br>
              <a:rPr lang="en-GB" dirty="0" smtClean="0"/>
            </a:br>
            <a:r>
              <a:rPr lang="en-GB" dirty="0" smtClean="0"/>
              <a:t/>
            </a:r>
            <a:br>
              <a:rPr lang="en-GB" dirty="0" smtClean="0"/>
            </a:br>
            <a:r>
              <a:rPr lang="en-GB" dirty="0" smtClean="0"/>
              <a:t> </a:t>
            </a:r>
            <a:endParaRPr lang="en-GB" dirty="0"/>
          </a:p>
        </p:txBody>
      </p:sp>
      <p:sp>
        <p:nvSpPr>
          <p:cNvPr id="3074" name="Rectangle 2"/>
          <p:cNvSpPr>
            <a:spLocks noGrp="1" noChangeArrowheads="1"/>
          </p:cNvSpPr>
          <p:nvPr>
            <p:ph idx="1"/>
          </p:nvPr>
        </p:nvSpPr>
        <p:spPr>
          <a:xfrm>
            <a:off x="683568" y="209602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2016-03-14</a:t>
            </a:r>
            <a:endParaRPr lang="en-GB" sz="2000" b="0"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dirty="0" smtClean="0"/>
              <a:t>Leif Wilhelmsson, Ericsson</a:t>
            </a:r>
            <a:endParaRPr lang="en-GB" dirty="0"/>
          </a:p>
        </p:txBody>
      </p:sp>
      <p:sp>
        <p:nvSpPr>
          <p:cNvPr id="6" name="Date Placeholder 3"/>
          <p:cNvSpPr>
            <a:spLocks noGrp="1"/>
          </p:cNvSpPr>
          <p:nvPr>
            <p:ph type="dt" idx="10"/>
          </p:nvPr>
        </p:nvSpPr>
        <p:spPr>
          <a:xfrm>
            <a:off x="696912" y="333375"/>
            <a:ext cx="2303451" cy="273050"/>
          </a:xfrm>
        </p:spPr>
        <p:txBody>
          <a:bodyPr/>
          <a:lstStyle/>
          <a:p>
            <a:r>
              <a:rPr lang="en-US" dirty="0" smtClean="0"/>
              <a:t>March 2016</a:t>
            </a:r>
            <a:endParaRPr lang="en-GB"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2988054434"/>
              </p:ext>
            </p:extLst>
          </p:nvPr>
        </p:nvGraphicFramePr>
        <p:xfrm>
          <a:off x="682625" y="3641725"/>
          <a:ext cx="7143750" cy="2433638"/>
        </p:xfrm>
        <a:graphic>
          <a:graphicData uri="http://schemas.openxmlformats.org/presentationml/2006/ole">
            <mc:AlternateContent xmlns:mc="http://schemas.openxmlformats.org/markup-compatibility/2006">
              <mc:Choice xmlns:v="urn:schemas-microsoft-com:vml" Requires="v">
                <p:oleObj spid="_x0000_s3559" name="Document" r:id="rId4" imgW="8123276" imgH="2786992" progId="Word.Document.8">
                  <p:embed/>
                </p:oleObj>
              </mc:Choice>
              <mc:Fallback>
                <p:oleObj name="Document" r:id="rId4" imgW="8123276" imgH="2786992" progId="Word.Document.8">
                  <p:embed/>
                  <p:pic>
                    <p:nvPicPr>
                      <p:cNvPr id="0" name="Picture 467"/>
                      <p:cNvPicPr>
                        <a:picLocks noChangeAspect="1" noChangeArrowheads="1"/>
                      </p:cNvPicPr>
                      <p:nvPr/>
                    </p:nvPicPr>
                    <p:blipFill>
                      <a:blip r:embed="rId5"/>
                      <a:srcRect/>
                      <a:stretch>
                        <a:fillRect/>
                      </a:stretch>
                    </p:blipFill>
                    <p:spPr bwMode="auto">
                      <a:xfrm>
                        <a:off x="682625" y="3641725"/>
                        <a:ext cx="7143750" cy="2433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solidFill>
                  <a:schemeClr val="tx1"/>
                </a:solidFill>
              </a:rPr>
              <a:t>LRLP has the great advantage of free infrastructure compared to some competing technologies </a:t>
            </a:r>
          </a:p>
          <a:p>
            <a:pPr>
              <a:buFont typeface="Arial" panose="020B0604020202020204" pitchFamily="34" charset="0"/>
              <a:buChar char="•"/>
            </a:pPr>
            <a:endParaRPr lang="en-US" dirty="0" smtClean="0">
              <a:solidFill>
                <a:schemeClr val="tx1"/>
              </a:solidFill>
            </a:endParaRPr>
          </a:p>
          <a:p>
            <a:pPr>
              <a:buFont typeface="Arial" panose="020B0604020202020204" pitchFamily="34" charset="0"/>
              <a:buChar char="•"/>
            </a:pPr>
            <a:r>
              <a:rPr lang="en-US" dirty="0" smtClean="0">
                <a:solidFill>
                  <a:schemeClr val="tx1"/>
                </a:solidFill>
              </a:rPr>
              <a:t>However, LRLP needs to  allow for operation that is on par with BLE, BLE Long Range and 802.15.4 concerning range, and in particular, power, otherwise this may ruin the above advantage and for many use cases not even be seen as an alternative</a:t>
            </a:r>
            <a:endParaRPr lang="en-US" dirty="0">
              <a:solidFill>
                <a:schemeClr val="tx1"/>
              </a:solidFill>
            </a:endParaRPr>
          </a:p>
        </p:txBody>
      </p:sp>
      <p:sp>
        <p:nvSpPr>
          <p:cNvPr id="3" name="Title 2"/>
          <p:cNvSpPr>
            <a:spLocks noGrp="1"/>
          </p:cNvSpPr>
          <p:nvPr>
            <p:ph type="title"/>
          </p:nvPr>
        </p:nvSpPr>
        <p:spPr/>
        <p:txBody>
          <a:bodyPr/>
          <a:lstStyle/>
          <a:p>
            <a:r>
              <a:rPr lang="en-US" dirty="0" smtClean="0"/>
              <a:t>Requirements on Low Power</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10</a:t>
            </a:fld>
            <a:endParaRPr lang="en-GB"/>
          </a:p>
        </p:txBody>
      </p:sp>
    </p:spTree>
    <p:extLst>
      <p:ext uri="{BB962C8B-B14F-4D97-AF65-F5344CB8AC3E}">
        <p14:creationId xmlns:p14="http://schemas.microsoft.com/office/powerpoint/2010/main" val="1827816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44824"/>
            <a:ext cx="7770813" cy="4608512"/>
          </a:xfrm>
        </p:spPr>
        <p:txBody>
          <a:bodyPr/>
          <a:lstStyle/>
          <a:p>
            <a:pPr>
              <a:buFont typeface="Arial" panose="020B0604020202020204" pitchFamily="34" charset="0"/>
              <a:buChar char="•"/>
            </a:pPr>
            <a:r>
              <a:rPr lang="en-US" dirty="0" smtClean="0"/>
              <a:t>In e.g. 3GPP, different UE categories are defined, allowing a suitable sub-set of features to be supported for a certain type of device</a:t>
            </a:r>
          </a:p>
          <a:p>
            <a:pPr>
              <a:buFont typeface="Arial" panose="020B0604020202020204" pitchFamily="34" charset="0"/>
              <a:buChar char="•"/>
            </a:pPr>
            <a:r>
              <a:rPr lang="en-US" dirty="0" smtClean="0"/>
              <a:t>Taking a similar approach for LRLP, one could e.g. define</a:t>
            </a:r>
          </a:p>
          <a:p>
            <a:pPr lvl="1">
              <a:buFont typeface="Arial" panose="020B0604020202020204" pitchFamily="34" charset="0"/>
              <a:buChar char="•"/>
            </a:pPr>
            <a:r>
              <a:rPr lang="en-US" dirty="0" smtClean="0"/>
              <a:t>AP STA - Capable of all </a:t>
            </a:r>
            <a:r>
              <a:rPr lang="en-US" dirty="0"/>
              <a:t> </a:t>
            </a:r>
            <a:r>
              <a:rPr lang="en-US" smtClean="0"/>
              <a:t>categories </a:t>
            </a:r>
          </a:p>
          <a:p>
            <a:pPr lvl="1">
              <a:buFont typeface="Arial" panose="020B0604020202020204" pitchFamily="34" charset="0"/>
              <a:buChar char="•"/>
            </a:pPr>
            <a:r>
              <a:rPr lang="en-US" smtClean="0"/>
              <a:t>LR </a:t>
            </a:r>
            <a:r>
              <a:rPr lang="en-US" dirty="0" smtClean="0"/>
              <a:t>STA - Strict requirements on sensitivity </a:t>
            </a:r>
          </a:p>
          <a:p>
            <a:pPr lvl="1">
              <a:buFont typeface="Arial" panose="020B0604020202020204" pitchFamily="34" charset="0"/>
              <a:buChar char="•"/>
            </a:pPr>
            <a:r>
              <a:rPr lang="en-US" dirty="0" smtClean="0"/>
              <a:t>LP STA - Relaxed requirements on sensitivity (allowing for LP). Potentially also naturally allow for WUR </a:t>
            </a:r>
          </a:p>
          <a:p>
            <a:pPr>
              <a:buFont typeface="Arial" panose="020B0604020202020204" pitchFamily="34" charset="0"/>
              <a:buChar char="•"/>
            </a:pPr>
            <a:r>
              <a:rPr lang="en-US" dirty="0" smtClean="0"/>
              <a:t>A STA may support more than one category</a:t>
            </a:r>
          </a:p>
          <a:p>
            <a:pPr>
              <a:buFont typeface="Arial" panose="020B0604020202020204" pitchFamily="34" charset="0"/>
              <a:buChar char="•"/>
            </a:pPr>
            <a:r>
              <a:rPr lang="en-US" dirty="0" smtClean="0"/>
              <a:t>A LR STA and a LP STA may use different PHYs and may not be able to communicate directly. </a:t>
            </a:r>
          </a:p>
          <a:p>
            <a:pPr lvl="1">
              <a:buFont typeface="Arial" panose="020B0604020202020204" pitchFamily="34" charset="0"/>
              <a:buChar char="•"/>
            </a:pPr>
            <a:endParaRPr lang="en-US" dirty="0" smtClean="0"/>
          </a:p>
        </p:txBody>
      </p:sp>
      <p:sp>
        <p:nvSpPr>
          <p:cNvPr id="3" name="Title 2"/>
          <p:cNvSpPr>
            <a:spLocks noGrp="1"/>
          </p:cNvSpPr>
          <p:nvPr>
            <p:ph type="title"/>
          </p:nvPr>
        </p:nvSpPr>
        <p:spPr/>
        <p:txBody>
          <a:bodyPr/>
          <a:lstStyle/>
          <a:p>
            <a:r>
              <a:rPr lang="en-US" dirty="0" smtClean="0"/>
              <a:t>Introducing “STA categories”</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11</a:t>
            </a:fld>
            <a:endParaRPr lang="en-GB"/>
          </a:p>
        </p:txBody>
      </p:sp>
    </p:spTree>
    <p:extLst>
      <p:ext uri="{BB962C8B-B14F-4D97-AF65-F5344CB8AC3E}">
        <p14:creationId xmlns:p14="http://schemas.microsoft.com/office/powerpoint/2010/main" val="412417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smtClean="0"/>
              <a:t>Conclusions</a:t>
            </a:r>
            <a:endParaRPr lang="en-US"/>
          </a:p>
        </p:txBody>
      </p:sp>
      <p:sp>
        <p:nvSpPr>
          <p:cNvPr id="4" name="Slide Number Placeholder 3"/>
          <p:cNvSpPr>
            <a:spLocks noGrp="1"/>
          </p:cNvSpPr>
          <p:nvPr>
            <p:ph type="sldNum" idx="12"/>
          </p:nvPr>
        </p:nvSpPr>
        <p:spPr>
          <a:xfrm>
            <a:off x="4344988" y="6475413"/>
            <a:ext cx="528637" cy="363537"/>
          </a:xfrm>
        </p:spPr>
        <p:txBody>
          <a:bodyPr/>
          <a:lstStyle/>
          <a:p>
            <a:r>
              <a:rPr lang="en-US" smtClean="0"/>
              <a:t>Slide </a:t>
            </a:r>
            <a:fld id="{440F5867-744E-4AA6-B0ED-4C44D2DFBB7B}" type="slidenum">
              <a:rPr lang="en-US" smtClean="0"/>
              <a:pPr/>
              <a:t>12</a:t>
            </a:fld>
            <a:endParaRPr lang="en-US"/>
          </a:p>
        </p:txBody>
      </p:sp>
      <p:sp>
        <p:nvSpPr>
          <p:cNvPr id="5" name="Footer Placeholder 4"/>
          <p:cNvSpPr>
            <a:spLocks noGrp="1"/>
          </p:cNvSpPr>
          <p:nvPr>
            <p:ph type="ftr" idx="11"/>
          </p:nvPr>
        </p:nvSpPr>
        <p:spPr>
          <a:xfrm>
            <a:off x="5357818" y="6475413"/>
            <a:ext cx="3184520" cy="180975"/>
          </a:xfrm>
        </p:spPr>
        <p:txBody>
          <a:bodyPr/>
          <a:lstStyle/>
          <a:p>
            <a:r>
              <a:rPr lang="en-US" smtClean="0"/>
              <a:t>Leif Wilhelmsson, Ericsson</a:t>
            </a:r>
            <a:endParaRPr lang="en-US"/>
          </a:p>
        </p:txBody>
      </p:sp>
      <p:sp>
        <p:nvSpPr>
          <p:cNvPr id="6" name="Date Placeholder 5"/>
          <p:cNvSpPr>
            <a:spLocks noGrp="1"/>
          </p:cNvSpPr>
          <p:nvPr>
            <p:ph type="dt" idx="10"/>
          </p:nvPr>
        </p:nvSpPr>
        <p:spPr>
          <a:xfrm>
            <a:off x="696912" y="333375"/>
            <a:ext cx="1874823" cy="273050"/>
          </a:xfrm>
        </p:spPr>
        <p:txBody>
          <a:bodyPr/>
          <a:lstStyle/>
          <a:p>
            <a:r>
              <a:rPr lang="en-US" smtClean="0"/>
              <a:t>March 2016</a:t>
            </a:r>
            <a:endParaRPr lang="en-US"/>
          </a:p>
        </p:txBody>
      </p:sp>
      <p:sp>
        <p:nvSpPr>
          <p:cNvPr id="7" name="Content Placeholder 6"/>
          <p:cNvSpPr>
            <a:spLocks noGrp="1"/>
          </p:cNvSpPr>
          <p:nvPr>
            <p:ph idx="1"/>
          </p:nvPr>
        </p:nvSpPr>
        <p:spPr>
          <a:xfrm>
            <a:off x="685800" y="1988840"/>
            <a:ext cx="7770813" cy="4320480"/>
          </a:xfrm>
        </p:spPr>
        <p:txBody>
          <a:bodyPr/>
          <a:lstStyle/>
          <a:p>
            <a:pPr>
              <a:buFont typeface="Arial" panose="020B0604020202020204" pitchFamily="34" charset="0"/>
              <a:buChar char="•"/>
            </a:pPr>
            <a:r>
              <a:rPr lang="en-US" dirty="0" smtClean="0"/>
              <a:t>LRLP STAs may be used for very different purposes, somewhere LR is critical, somewhere peak or average power is the main concern</a:t>
            </a:r>
          </a:p>
          <a:p>
            <a:pPr>
              <a:buFont typeface="Arial" panose="020B0604020202020204" pitchFamily="34" charset="0"/>
              <a:buChar char="•"/>
            </a:pPr>
            <a:r>
              <a:rPr lang="en-US" dirty="0" smtClean="0"/>
              <a:t>To design one STA category that meets both requirements on LR and LP may lead to a compromise where neither is achieved</a:t>
            </a:r>
            <a:endParaRPr lang="en-US" dirty="0"/>
          </a:p>
          <a:p>
            <a:pPr>
              <a:buFont typeface="Arial" panose="020B0604020202020204" pitchFamily="34" charset="0"/>
              <a:buChar char="•"/>
            </a:pPr>
            <a:r>
              <a:rPr lang="en-US" dirty="0" smtClean="0">
                <a:solidFill>
                  <a:schemeClr val="tx1"/>
                </a:solidFill>
              </a:rPr>
              <a:t>We believe 20 dB better </a:t>
            </a:r>
            <a:r>
              <a:rPr lang="en-US" dirty="0" smtClean="0">
                <a:solidFill>
                  <a:schemeClr val="tx1"/>
                </a:solidFill>
              </a:rPr>
              <a:t>link budget</a:t>
            </a:r>
            <a:r>
              <a:rPr lang="en-US" dirty="0" smtClean="0">
                <a:solidFill>
                  <a:schemeClr val="tx1"/>
                </a:solidFill>
              </a:rPr>
              <a:t> </a:t>
            </a:r>
            <a:r>
              <a:rPr lang="en-US" dirty="0" smtClean="0">
                <a:solidFill>
                  <a:schemeClr val="tx1"/>
                </a:solidFill>
              </a:rPr>
              <a:t>for LR and </a:t>
            </a:r>
            <a:r>
              <a:rPr lang="en-US" dirty="0" smtClean="0">
                <a:solidFill>
                  <a:schemeClr val="tx1"/>
                </a:solidFill>
              </a:rPr>
              <a:t>10-15 mA peak current for </a:t>
            </a:r>
            <a:r>
              <a:rPr lang="en-US" dirty="0" smtClean="0">
                <a:solidFill>
                  <a:schemeClr val="tx1"/>
                </a:solidFill>
              </a:rPr>
              <a:t>LP are </a:t>
            </a:r>
            <a:r>
              <a:rPr lang="en-US" dirty="0" smtClean="0">
                <a:solidFill>
                  <a:schemeClr val="tx1"/>
                </a:solidFill>
              </a:rPr>
              <a:t>reasonable requirements </a:t>
            </a:r>
            <a:r>
              <a:rPr lang="en-US" dirty="0" smtClean="0">
                <a:solidFill>
                  <a:schemeClr val="tx1"/>
                </a:solidFill>
              </a:rPr>
              <a:t> </a:t>
            </a:r>
            <a:r>
              <a:rPr lang="en-US" dirty="0" smtClean="0">
                <a:solidFill>
                  <a:schemeClr val="tx1"/>
                </a:solidFill>
              </a:rPr>
              <a:t>for LRLP </a:t>
            </a:r>
            <a:r>
              <a:rPr lang="en-US" dirty="0" smtClean="0"/>
              <a:t/>
            </a:r>
            <a:br>
              <a:rPr lang="en-US" dirty="0" smtClean="0"/>
            </a:br>
            <a:endParaRPr lang="en-US" dirty="0" smtClean="0"/>
          </a:p>
        </p:txBody>
      </p:sp>
    </p:spTree>
    <p:extLst>
      <p:ext uri="{BB962C8B-B14F-4D97-AF65-F5344CB8AC3E}">
        <p14:creationId xmlns:p14="http://schemas.microsoft.com/office/powerpoint/2010/main" val="1472044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smtClean="0"/>
              <a:t>Straw Poll</a:t>
            </a:r>
            <a:endParaRPr lang="en-US" dirty="0"/>
          </a:p>
        </p:txBody>
      </p:sp>
      <p:sp>
        <p:nvSpPr>
          <p:cNvPr id="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smtClean="0"/>
              <a:t>Leif Wilhelmsson, Ericsson</a:t>
            </a:r>
            <a:endParaRPr lang="en-GB" dirty="0"/>
          </a:p>
        </p:txBody>
      </p:sp>
      <p:sp>
        <p:nvSpPr>
          <p:cNvPr id="6" name="Date Placeholder 5"/>
          <p:cNvSpPr>
            <a:spLocks noGrp="1"/>
          </p:cNvSpPr>
          <p:nvPr>
            <p:ph type="dt" idx="10"/>
          </p:nvPr>
        </p:nvSpPr>
        <p:spPr>
          <a:xfrm>
            <a:off x="696912" y="333375"/>
            <a:ext cx="1874823" cy="273050"/>
          </a:xfrm>
        </p:spPr>
        <p:txBody>
          <a:bodyPr/>
          <a:lstStyle/>
          <a:p>
            <a:r>
              <a:rPr lang="en-US" smtClean="0"/>
              <a:t>March 2016</a:t>
            </a:r>
            <a:endParaRPr lang="en-GB" dirty="0"/>
          </a:p>
        </p:txBody>
      </p:sp>
      <p:sp>
        <p:nvSpPr>
          <p:cNvPr id="7" name="Content Placeholder 6"/>
          <p:cNvSpPr>
            <a:spLocks noGrp="1"/>
          </p:cNvSpPr>
          <p:nvPr>
            <p:ph idx="1"/>
          </p:nvPr>
        </p:nvSpPr>
        <p:spPr/>
        <p:txBody>
          <a:bodyPr/>
          <a:lstStyle/>
          <a:p>
            <a:r>
              <a:rPr lang="en-US" dirty="0" smtClean="0"/>
              <a:t>Do you believe it makes sense to introduce more than one non-AP STA category for LRLP in order to better address specific requirements</a:t>
            </a:r>
            <a:r>
              <a:rPr lang="en-US" dirty="0"/>
              <a:t> </a:t>
            </a:r>
            <a:r>
              <a:rPr lang="en-US" dirty="0" smtClean="0"/>
              <a:t>and make LRLP a more competitive standard</a:t>
            </a:r>
          </a:p>
          <a:p>
            <a:endParaRPr lang="en-US" dirty="0"/>
          </a:p>
          <a:p>
            <a:r>
              <a:rPr lang="en-US" dirty="0" smtClean="0"/>
              <a:t>Y/N/A:</a:t>
            </a:r>
            <a:endParaRPr lang="en-US" dirty="0"/>
          </a:p>
        </p:txBody>
      </p:sp>
    </p:spTree>
    <p:extLst>
      <p:ext uri="{BB962C8B-B14F-4D97-AF65-F5344CB8AC3E}">
        <p14:creationId xmlns:p14="http://schemas.microsoft.com/office/powerpoint/2010/main" val="349113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755576" y="1700808"/>
            <a:ext cx="7772400" cy="4208463"/>
          </a:xfrm>
          <a:ln/>
        </p:spPr>
        <p:txBody>
          <a:bodyPr>
            <a:normAutofit fontScale="92500" lnSpcReduction="20000"/>
          </a:bodyPr>
          <a:lstStyle/>
          <a:p>
            <a:pPr marL="457200" indent="-457200">
              <a:buFont typeface="+mj-lt"/>
              <a:buAutoNum type="arabicPeriod"/>
            </a:pPr>
            <a:r>
              <a:rPr lang="en-US" altLang="ko-KR" b="0" dirty="0" smtClean="0"/>
              <a:t>11-15/1108r0, “Technical Feasibility for LRLP”, C. Ghosh </a:t>
            </a:r>
            <a:r>
              <a:rPr lang="en-US" altLang="ko-KR" b="0" i="1" dirty="0" smtClean="0"/>
              <a:t>et al.</a:t>
            </a:r>
          </a:p>
          <a:p>
            <a:pPr marL="457200" indent="-457200">
              <a:buFont typeface="+mj-lt"/>
              <a:buAutoNum type="arabicPeriod"/>
            </a:pPr>
            <a:r>
              <a:rPr lang="en-US" b="0" dirty="0" smtClean="0"/>
              <a:t>11-15/1112r0,“</a:t>
            </a:r>
            <a:r>
              <a:rPr lang="en-US" b="0" dirty="0"/>
              <a:t>Use Case of LRLP Operation for </a:t>
            </a:r>
            <a:r>
              <a:rPr lang="en-US" b="0" dirty="0" err="1"/>
              <a:t>IoT</a:t>
            </a:r>
            <a:r>
              <a:rPr lang="en-US" b="0" dirty="0"/>
              <a:t> </a:t>
            </a:r>
            <a:r>
              <a:rPr lang="en-US" b="0" dirty="0" smtClean="0"/>
              <a:t>”, </a:t>
            </a:r>
            <a:r>
              <a:rPr lang="en-US" altLang="ko-KR" b="0" dirty="0"/>
              <a:t>C. Ghosh </a:t>
            </a:r>
            <a:endParaRPr lang="en-US" b="0" dirty="0" smtClean="0"/>
          </a:p>
          <a:p>
            <a:pPr marL="457200" indent="-457200">
              <a:buFont typeface="+mj-lt"/>
              <a:buAutoNum type="arabicPeriod"/>
            </a:pPr>
            <a:r>
              <a:rPr lang="en-US" b="0" dirty="0" smtClean="0"/>
              <a:t>11-14/1064r0, “Long range, low power design criteria</a:t>
            </a:r>
            <a:r>
              <a:rPr lang="en-US" altLang="zh-CN" b="0" dirty="0" smtClean="0"/>
              <a:t>”, J. </a:t>
            </a:r>
            <a:r>
              <a:rPr lang="en-US" altLang="zh-CN" b="0" dirty="0" err="1" smtClean="0"/>
              <a:t>Kneckt</a:t>
            </a:r>
            <a:r>
              <a:rPr lang="en-US" altLang="zh-CN" b="0" dirty="0" smtClean="0"/>
              <a:t> </a:t>
            </a:r>
            <a:r>
              <a:rPr lang="en-US" altLang="zh-CN" b="0" i="1" dirty="0" smtClean="0"/>
              <a:t>et al.</a:t>
            </a:r>
          </a:p>
          <a:p>
            <a:pPr marL="457200" indent="-457200">
              <a:buFont typeface="+mj-lt"/>
              <a:buAutoNum type="arabicPeriod"/>
            </a:pPr>
            <a:r>
              <a:rPr lang="en-US" b="0" dirty="0" smtClean="0"/>
              <a:t>11-16/0058r0</a:t>
            </a:r>
            <a:r>
              <a:rPr lang="en-US" b="0" dirty="0"/>
              <a:t>, </a:t>
            </a:r>
            <a:r>
              <a:rPr lang="en-US" b="0" dirty="0" smtClean="0"/>
              <a:t>“Usage scenarios and applications for long range </a:t>
            </a:r>
            <a:r>
              <a:rPr lang="en-US" b="0" dirty="0" err="1" smtClean="0"/>
              <a:t>WiFi</a:t>
            </a:r>
            <a:r>
              <a:rPr lang="en-US" altLang="zh-CN" b="0" dirty="0" smtClean="0"/>
              <a:t>”, </a:t>
            </a:r>
            <a:r>
              <a:rPr lang="en-US" altLang="zh-CN" b="0" dirty="0"/>
              <a:t>J. L</a:t>
            </a:r>
            <a:r>
              <a:rPr lang="en-US" altLang="zh-CN" b="0" dirty="0" smtClean="0"/>
              <a:t>iu </a:t>
            </a:r>
            <a:r>
              <a:rPr lang="en-US" altLang="zh-CN" b="0" i="1" dirty="0"/>
              <a:t>et al.</a:t>
            </a:r>
          </a:p>
          <a:p>
            <a:pPr marL="457200" indent="-457200">
              <a:buFont typeface="+mj-lt"/>
              <a:buAutoNum type="arabicPeriod"/>
            </a:pPr>
            <a:r>
              <a:rPr lang="en-US" altLang="zh-CN" b="0" dirty="0" smtClean="0"/>
              <a:t>11-16/0022r1, “Long range versus low power and coexistence”,  S. </a:t>
            </a:r>
            <a:r>
              <a:rPr lang="en-US" altLang="zh-CN" b="0" dirty="0" err="1" smtClean="0"/>
              <a:t>Azizi</a:t>
            </a:r>
            <a:r>
              <a:rPr lang="en-US" altLang="zh-CN" b="0" dirty="0" smtClean="0"/>
              <a:t> </a:t>
            </a:r>
            <a:r>
              <a:rPr lang="en-US" altLang="zh-CN" b="0" i="1" dirty="0" smtClean="0"/>
              <a:t>et al.</a:t>
            </a:r>
          </a:p>
          <a:p>
            <a:pPr marL="457200" indent="-457200">
              <a:buFont typeface="+mj-lt"/>
              <a:buAutoNum type="arabicPeriod"/>
            </a:pPr>
            <a:r>
              <a:rPr lang="en-US" altLang="zh-CN" b="0" dirty="0" smtClean="0"/>
              <a:t>11-15/1308r0, “Link budget analysis”, M. Park </a:t>
            </a:r>
            <a:r>
              <a:rPr lang="en-US" altLang="zh-CN" b="0" i="1" dirty="0" smtClean="0"/>
              <a:t>et al</a:t>
            </a:r>
            <a:r>
              <a:rPr lang="en-US" altLang="zh-CN" b="0" dirty="0" smtClean="0"/>
              <a:t>.</a:t>
            </a:r>
          </a:p>
          <a:p>
            <a:pPr marL="457200" indent="-457200">
              <a:buFont typeface="+mj-lt"/>
              <a:buAutoNum type="arabicPeriod"/>
            </a:pPr>
            <a:r>
              <a:rPr lang="en-US" altLang="zh-CN" b="0" dirty="0" smtClean="0"/>
              <a:t>15-12/0383r0,  “</a:t>
            </a:r>
            <a:r>
              <a:rPr lang="en-US" b="0" dirty="0">
                <a:solidFill>
                  <a:schemeClr val="tx2"/>
                </a:solidFill>
              </a:rPr>
              <a:t>A Limitation of Coin Cell </a:t>
            </a:r>
            <a:r>
              <a:rPr lang="en-US" b="0" dirty="0" smtClean="0">
                <a:solidFill>
                  <a:schemeClr val="tx2"/>
                </a:solidFill>
              </a:rPr>
              <a:t>Batteries”, </a:t>
            </a:r>
            <a:r>
              <a:rPr lang="en-US" b="0" dirty="0" smtClean="0">
                <a:ea typeface="Gulim" pitchFamily="34" charset="-127"/>
                <a:cs typeface="Times New Roman" pitchFamily="18" charset="0"/>
              </a:rPr>
              <a:t>S. </a:t>
            </a:r>
            <a:r>
              <a:rPr lang="en-US" b="0" dirty="0" err="1">
                <a:ea typeface="Gulim" pitchFamily="34" charset="-127"/>
                <a:cs typeface="Times New Roman" pitchFamily="18" charset="0"/>
              </a:rPr>
              <a:t>Emami</a:t>
            </a:r>
            <a:endParaRPr lang="en-US" altLang="zh-CN" b="0" dirty="0" smtClean="0"/>
          </a:p>
          <a:p>
            <a:pPr marL="0" indent="0"/>
            <a:endParaRPr lang="en-GB"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a:xfrm>
            <a:off x="6215074" y="6475413"/>
            <a:ext cx="2327264" cy="180975"/>
          </a:xfrm>
        </p:spPr>
        <p:txBody>
          <a:bodyPr/>
          <a:lstStyle/>
          <a:p>
            <a:r>
              <a:rPr lang="fr-FR" smtClean="0"/>
              <a:t>Leif Wilhelmsson, Ericsson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March 2016</a:t>
            </a:r>
            <a:endParaRPr lang="en-GB" dirty="0"/>
          </a:p>
        </p:txBody>
      </p:sp>
    </p:spTree>
    <p:extLst>
      <p:ext uri="{BB962C8B-B14F-4D97-AF65-F5344CB8AC3E}">
        <p14:creationId xmlns:p14="http://schemas.microsoft.com/office/powerpoint/2010/main" val="1860339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683568" y="1844824"/>
            <a:ext cx="7774632" cy="4113213"/>
          </a:xfrm>
        </p:spPr>
        <p:txBody>
          <a:bodyPr>
            <a:normAutofit lnSpcReduction="10000"/>
          </a:bodyPr>
          <a:lstStyle/>
          <a:p>
            <a:pPr marL="0" indent="0"/>
            <a:r>
              <a:rPr lang="en-US" dirty="0" smtClean="0"/>
              <a:t>The name Long Range Low Power (LRLP) suggests that this amendment will increase coverage still allow for low power operation</a:t>
            </a:r>
          </a:p>
          <a:p>
            <a:pPr marL="0" indent="0"/>
            <a:endParaRPr lang="en-US" dirty="0"/>
          </a:p>
          <a:p>
            <a:pPr marL="0" indent="0"/>
            <a:r>
              <a:rPr lang="en-US" dirty="0"/>
              <a:t>W</a:t>
            </a:r>
            <a:r>
              <a:rPr lang="en-US" dirty="0" smtClean="0"/>
              <a:t>e discuss in absolute terms what we believe is required for LRLP to meet up to these expectations regarding LR and LP. We also discuss how it may differ from 802.11ax </a:t>
            </a:r>
          </a:p>
          <a:p>
            <a:pPr marL="0" indent="0"/>
            <a:endParaRPr lang="en-US" dirty="0"/>
          </a:p>
          <a:p>
            <a:pPr marL="0" indent="0"/>
            <a:r>
              <a:rPr lang="en-US" dirty="0" smtClean="0"/>
              <a:t>To allow for  both LR and LP, we suggest defining more than one non-AP STA category, rather than going for a “one size fits nobody” solution</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fr-FR" dirty="0" smtClean="0"/>
              <a:t>Leif Wilhelmsson, Ericsson</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960845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utline</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Background</a:t>
            </a:r>
          </a:p>
          <a:p>
            <a:pPr>
              <a:buFont typeface="Arial" panose="020B0604020202020204" pitchFamily="34" charset="0"/>
              <a:buChar char="•"/>
            </a:pPr>
            <a:r>
              <a:rPr lang="en-US" dirty="0" smtClean="0"/>
              <a:t>What is achieved by 802.11ax</a:t>
            </a:r>
          </a:p>
          <a:p>
            <a:pPr>
              <a:buFont typeface="Arial" panose="020B0604020202020204" pitchFamily="34" charset="0"/>
              <a:buChar char="•"/>
            </a:pPr>
            <a:r>
              <a:rPr lang="en-US" dirty="0" smtClean="0"/>
              <a:t>Requirements on long range</a:t>
            </a:r>
          </a:p>
          <a:p>
            <a:pPr>
              <a:buFont typeface="Arial" panose="020B0604020202020204" pitchFamily="34" charset="0"/>
              <a:buChar char="•"/>
            </a:pPr>
            <a:r>
              <a:rPr lang="en-US" dirty="0" smtClean="0"/>
              <a:t>Requirements on low power</a:t>
            </a:r>
          </a:p>
          <a:p>
            <a:pPr>
              <a:buFont typeface="Arial" panose="020B0604020202020204" pitchFamily="34" charset="0"/>
              <a:buChar char="•"/>
            </a:pPr>
            <a:r>
              <a:rPr lang="en-US" dirty="0" smtClean="0"/>
              <a:t>Allowing different “STA categories” </a:t>
            </a:r>
          </a:p>
          <a:p>
            <a:pPr>
              <a:buFont typeface="Arial" panose="020B0604020202020204" pitchFamily="34" charset="0"/>
              <a:buChar char="•"/>
            </a:pPr>
            <a:r>
              <a:rPr lang="en-US" dirty="0" smtClean="0"/>
              <a:t>Conclusions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smtClean="0"/>
              <a:t>Leif Wilhelmsson, Ericsson</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711999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770813" cy="4184104"/>
          </a:xfrm>
        </p:spPr>
        <p:txBody>
          <a:bodyPr/>
          <a:lstStyle/>
          <a:p>
            <a:pPr>
              <a:buFont typeface="Arial" panose="020B0604020202020204" pitchFamily="34" charset="0"/>
              <a:buChar char="•"/>
            </a:pPr>
            <a:r>
              <a:rPr lang="en-US" sz="2000" dirty="0"/>
              <a:t>W</a:t>
            </a:r>
            <a:r>
              <a:rPr lang="en-US" sz="2000" dirty="0" smtClean="0"/>
              <a:t>ork on LRLP was initiated to address the </a:t>
            </a:r>
            <a:r>
              <a:rPr lang="en-US" sz="2000" dirty="0" err="1" smtClean="0"/>
              <a:t>IoT</a:t>
            </a:r>
            <a:r>
              <a:rPr lang="en-US" sz="2000" dirty="0" smtClean="0"/>
              <a:t> market  </a:t>
            </a:r>
          </a:p>
          <a:p>
            <a:pPr lvl="1">
              <a:buFontTx/>
              <a:buChar char="-"/>
            </a:pPr>
            <a:r>
              <a:rPr lang="en-US" sz="1800" dirty="0" smtClean="0">
                <a:solidFill>
                  <a:schemeClr val="tx1"/>
                </a:solidFill>
              </a:rPr>
              <a:t>Allowing for additional “zero cost” to 802.11ax for dual mode AP </a:t>
            </a:r>
          </a:p>
          <a:p>
            <a:pPr lvl="1">
              <a:buFontTx/>
              <a:buChar char="-"/>
            </a:pPr>
            <a:r>
              <a:rPr lang="en-US" sz="1800" dirty="0" smtClean="0">
                <a:solidFill>
                  <a:schemeClr val="tx1"/>
                </a:solidFill>
              </a:rPr>
              <a:t>Coin cell operation at the non-AP STA</a:t>
            </a:r>
          </a:p>
          <a:p>
            <a:pPr lvl="1">
              <a:buFontTx/>
              <a:buChar char="-"/>
            </a:pPr>
            <a:r>
              <a:rPr lang="en-US" sz="1800" dirty="0" smtClean="0">
                <a:solidFill>
                  <a:schemeClr val="tx1"/>
                </a:solidFill>
              </a:rPr>
              <a:t>Operation in 2.4 GHz </a:t>
            </a:r>
          </a:p>
          <a:p>
            <a:endParaRPr lang="en-US" sz="2000" dirty="0" smtClean="0"/>
          </a:p>
          <a:p>
            <a:pPr>
              <a:buFont typeface="Arial" panose="020B0604020202020204" pitchFamily="34" charset="0"/>
              <a:buChar char="•"/>
            </a:pPr>
            <a:r>
              <a:rPr lang="en-US" sz="2000" dirty="0" smtClean="0"/>
              <a:t>In the last meeting, various presentations revealed that some may prioritize LR whereas others prioritize LP</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From the comments during the presentations, it seems some believe already 802.11ax may be sufficient. To us this does not really seem to be the case without major additions </a:t>
            </a:r>
          </a:p>
        </p:txBody>
      </p:sp>
      <p:sp>
        <p:nvSpPr>
          <p:cNvPr id="3" name="Title 2"/>
          <p:cNvSpPr>
            <a:spLocks noGrp="1"/>
          </p:cNvSpPr>
          <p:nvPr>
            <p:ph type="title"/>
          </p:nvPr>
        </p:nvSpPr>
        <p:spPr/>
        <p:txBody>
          <a:bodyPr/>
          <a:lstStyle/>
          <a:p>
            <a:r>
              <a:rPr lang="en-US" dirty="0" smtClean="0"/>
              <a:t>Background</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4</a:t>
            </a:fld>
            <a:endParaRPr lang="en-GB"/>
          </a:p>
        </p:txBody>
      </p:sp>
    </p:spTree>
    <p:extLst>
      <p:ext uri="{BB962C8B-B14F-4D97-AF65-F5344CB8AC3E}">
        <p14:creationId xmlns:p14="http://schemas.microsoft.com/office/powerpoint/2010/main" val="2728383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00808"/>
            <a:ext cx="7770813" cy="4113213"/>
          </a:xfrm>
        </p:spPr>
        <p:txBody>
          <a:bodyPr/>
          <a:lstStyle/>
          <a:p>
            <a:pPr>
              <a:buFont typeface="Arial" panose="020B0604020202020204" pitchFamily="34" charset="0"/>
              <a:buChar char="•"/>
            </a:pPr>
            <a:r>
              <a:rPr lang="en-US" dirty="0" smtClean="0"/>
              <a:t>The introduction of OFDMA naturally allows for relatively narrowband transmission ~ 2 MHz with a 26 sub-carrier RU. Say 10 dB gain in sensitivity. </a:t>
            </a:r>
            <a:r>
              <a:rPr lang="en-US" i="1" dirty="0" smtClean="0"/>
              <a:t>We expect this is not sufficient</a:t>
            </a:r>
          </a:p>
          <a:p>
            <a:pPr>
              <a:buFont typeface="Arial" panose="020B0604020202020204" pitchFamily="34" charset="0"/>
              <a:buChar char="•"/>
            </a:pPr>
            <a:r>
              <a:rPr lang="en-US" dirty="0" smtClean="0"/>
              <a:t>802.11ax addresses average power consumption (through MAC enhancements), but not really peak power, which rather relies on PHY changes</a:t>
            </a:r>
          </a:p>
          <a:p>
            <a:pPr>
              <a:buFont typeface="Arial" panose="020B0604020202020204" pitchFamily="34" charset="0"/>
              <a:buChar char="•"/>
            </a:pPr>
            <a:r>
              <a:rPr lang="en-US" dirty="0" smtClean="0"/>
              <a:t>Also, 802.11ax do not really exploit the asymmetric nature, when one node is a simple sensor whereas the other is an AP   </a:t>
            </a:r>
          </a:p>
          <a:p>
            <a:pPr>
              <a:buFont typeface="Arial" panose="020B0604020202020204" pitchFamily="34" charset="0"/>
              <a:buChar char="•"/>
            </a:pPr>
            <a:r>
              <a:rPr lang="en-US" i="1" dirty="0" smtClean="0"/>
              <a:t>We expect 802.11ax will neither qualify as long range nor low power</a:t>
            </a:r>
            <a:endParaRPr lang="en-US" i="1" dirty="0"/>
          </a:p>
        </p:txBody>
      </p:sp>
      <p:sp>
        <p:nvSpPr>
          <p:cNvPr id="3" name="Title 2"/>
          <p:cNvSpPr>
            <a:spLocks noGrp="1"/>
          </p:cNvSpPr>
          <p:nvPr>
            <p:ph type="title"/>
          </p:nvPr>
        </p:nvSpPr>
        <p:spPr/>
        <p:txBody>
          <a:bodyPr/>
          <a:lstStyle/>
          <a:p>
            <a:r>
              <a:rPr lang="en-US" dirty="0" smtClean="0"/>
              <a:t>What is achieved by 802.11ax?</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5</a:t>
            </a:fld>
            <a:endParaRPr lang="en-GB"/>
          </a:p>
        </p:txBody>
      </p:sp>
    </p:spTree>
    <p:extLst>
      <p:ext uri="{BB962C8B-B14F-4D97-AF65-F5344CB8AC3E}">
        <p14:creationId xmlns:p14="http://schemas.microsoft.com/office/powerpoint/2010/main" val="799417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72816"/>
            <a:ext cx="7770813" cy="4680520"/>
          </a:xfrm>
        </p:spPr>
        <p:txBody>
          <a:bodyPr/>
          <a:lstStyle/>
          <a:p>
            <a:pPr>
              <a:buFont typeface="Arial" panose="020B0604020202020204" pitchFamily="34" charset="0"/>
              <a:buChar char="•"/>
            </a:pPr>
            <a:r>
              <a:rPr lang="en-US" i="1" dirty="0" smtClean="0"/>
              <a:t>We  believe a reasonable target for link budget is 20 dB, not just as “stretch”</a:t>
            </a:r>
          </a:p>
          <a:p>
            <a:pPr lvl="1">
              <a:buFont typeface="Arial" panose="020B0604020202020204" pitchFamily="34" charset="0"/>
              <a:buChar char="•"/>
            </a:pPr>
            <a:r>
              <a:rPr lang="en-US" dirty="0" smtClean="0"/>
              <a:t>We believe this  may opens up for new use cases, although it is premature at this stage to speculate</a:t>
            </a:r>
          </a:p>
          <a:p>
            <a:pPr lvl="1">
              <a:buFont typeface="Arial" panose="020B0604020202020204" pitchFamily="34" charset="0"/>
              <a:buChar char="•"/>
            </a:pPr>
            <a:r>
              <a:rPr lang="en-US" dirty="0" smtClean="0"/>
              <a:t>20 dB was obtained for 802.11ah </a:t>
            </a:r>
            <a:r>
              <a:rPr lang="en-US" dirty="0"/>
              <a:t>(</a:t>
            </a:r>
            <a:r>
              <a:rPr lang="en-US" dirty="0" smtClean="0"/>
              <a:t>10 dB from BW scaling and another 10dB from lower carrier frequency)</a:t>
            </a:r>
            <a:endParaRPr lang="en-US" dirty="0" smtClean="0">
              <a:solidFill>
                <a:srgbClr val="FF0000"/>
              </a:solidFill>
            </a:endParaRPr>
          </a:p>
          <a:p>
            <a:pPr lvl="1">
              <a:buFont typeface="Arial" panose="020B0604020202020204" pitchFamily="34" charset="0"/>
              <a:buChar char="•"/>
            </a:pPr>
            <a:r>
              <a:rPr lang="en-US" dirty="0" smtClean="0"/>
              <a:t>Is also significantly better than 802.11ax, which also may be </a:t>
            </a:r>
            <a:r>
              <a:rPr lang="en-US" dirty="0" smtClean="0">
                <a:solidFill>
                  <a:schemeClr val="tx1"/>
                </a:solidFill>
              </a:rPr>
              <a:t>needed</a:t>
            </a:r>
            <a:r>
              <a:rPr lang="en-US" dirty="0" smtClean="0">
                <a:solidFill>
                  <a:srgbClr val="FF0000"/>
                </a:solidFill>
              </a:rPr>
              <a:t> </a:t>
            </a:r>
            <a:r>
              <a:rPr lang="en-US" dirty="0" smtClean="0"/>
              <a:t>to justify the work</a:t>
            </a:r>
          </a:p>
        </p:txBody>
      </p:sp>
      <p:sp>
        <p:nvSpPr>
          <p:cNvPr id="3" name="Title 2"/>
          <p:cNvSpPr>
            <a:spLocks noGrp="1"/>
          </p:cNvSpPr>
          <p:nvPr>
            <p:ph type="title"/>
          </p:nvPr>
        </p:nvSpPr>
        <p:spPr/>
        <p:txBody>
          <a:bodyPr/>
          <a:lstStyle/>
          <a:p>
            <a:r>
              <a:rPr lang="en-US" dirty="0" smtClean="0"/>
              <a:t>Requirements on Long Range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6</a:t>
            </a:fld>
            <a:endParaRPr lang="en-GB"/>
          </a:p>
        </p:txBody>
      </p:sp>
    </p:spTree>
    <p:extLst>
      <p:ext uri="{BB962C8B-B14F-4D97-AF65-F5344CB8AC3E}">
        <p14:creationId xmlns:p14="http://schemas.microsoft.com/office/powerpoint/2010/main" val="2700937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t>Average power consumption, i.e., what determines battery life time, depends on how often the device needs to leave the low power states </a:t>
            </a:r>
            <a:r>
              <a:rPr lang="en-US" dirty="0" smtClean="0">
                <a:solidFill>
                  <a:schemeClr val="tx1"/>
                </a:solidFill>
              </a:rPr>
              <a:t>and for how long</a:t>
            </a:r>
          </a:p>
          <a:p>
            <a:pPr marL="0" indent="0"/>
            <a:endParaRPr lang="en-US" dirty="0" smtClean="0">
              <a:solidFill>
                <a:schemeClr val="tx1"/>
              </a:solidFill>
            </a:endParaRPr>
          </a:p>
          <a:p>
            <a:pPr>
              <a:buFont typeface="Arial" panose="020B0604020202020204" pitchFamily="34" charset="0"/>
              <a:buChar char="•"/>
            </a:pPr>
            <a:r>
              <a:rPr lang="en-US" dirty="0" smtClean="0"/>
              <a:t>Especially, scanning for signals that are only present a small fraction of the time may consume more total energy that the actual data transfer</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This is primarily something that needs to be addressed by the MAC, and potentially exploiting the asymmetry of the link </a:t>
            </a:r>
            <a:endParaRPr lang="en-US" dirty="0"/>
          </a:p>
        </p:txBody>
      </p:sp>
      <p:sp>
        <p:nvSpPr>
          <p:cNvPr id="3" name="Title 2"/>
          <p:cNvSpPr>
            <a:spLocks noGrp="1"/>
          </p:cNvSpPr>
          <p:nvPr>
            <p:ph type="title"/>
          </p:nvPr>
        </p:nvSpPr>
        <p:spPr/>
        <p:txBody>
          <a:bodyPr/>
          <a:lstStyle/>
          <a:p>
            <a:r>
              <a:rPr lang="en-US" dirty="0" smtClean="0"/>
              <a:t>Requirements on (Average) Low Power</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7</a:t>
            </a:fld>
            <a:endParaRPr lang="en-GB"/>
          </a:p>
        </p:txBody>
      </p:sp>
    </p:spTree>
    <p:extLst>
      <p:ext uri="{BB962C8B-B14F-4D97-AF65-F5344CB8AC3E}">
        <p14:creationId xmlns:p14="http://schemas.microsoft.com/office/powerpoint/2010/main" val="1422939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t>Peak </a:t>
            </a:r>
            <a:r>
              <a:rPr lang="en-US" dirty="0" smtClean="0"/>
              <a:t>current</a:t>
            </a:r>
            <a:r>
              <a:rPr lang="en-US" dirty="0" smtClean="0"/>
              <a:t> </a:t>
            </a:r>
            <a:r>
              <a:rPr lang="en-US" dirty="0" smtClean="0"/>
              <a:t>consumption determines whether coin cell operation is feasible </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In [1] on the order of 60mA is mentioned for LRLP. </a:t>
            </a:r>
            <a:r>
              <a:rPr lang="en-US" i="1" dirty="0" smtClean="0"/>
              <a:t>We believe this figure needs to come down to 10-15 mA. See e.g. [5]</a:t>
            </a:r>
          </a:p>
          <a:p>
            <a:pPr>
              <a:buFont typeface="Arial" panose="020B0604020202020204" pitchFamily="34" charset="0"/>
              <a:buChar char="•"/>
            </a:pPr>
            <a:endParaRPr lang="en-US" i="1" dirty="0" smtClean="0">
              <a:solidFill>
                <a:srgbClr val="FF0000"/>
              </a:solidFill>
            </a:endParaRPr>
          </a:p>
          <a:p>
            <a:pPr>
              <a:buFont typeface="Arial" panose="020B0604020202020204" pitchFamily="34" charset="0"/>
              <a:buChar char="•"/>
            </a:pPr>
            <a:r>
              <a:rPr lang="en-US" dirty="0" smtClean="0"/>
              <a:t>This is primarily something that needs to be addressed by the PHY, and potentially exploiting the asymmetry of the link. Some ideas on next slide </a:t>
            </a:r>
            <a:endParaRPr lang="en-US" dirty="0"/>
          </a:p>
        </p:txBody>
      </p:sp>
      <p:sp>
        <p:nvSpPr>
          <p:cNvPr id="3" name="Title 2"/>
          <p:cNvSpPr>
            <a:spLocks noGrp="1"/>
          </p:cNvSpPr>
          <p:nvPr>
            <p:ph type="title"/>
          </p:nvPr>
        </p:nvSpPr>
        <p:spPr/>
        <p:txBody>
          <a:bodyPr/>
          <a:lstStyle/>
          <a:p>
            <a:r>
              <a:rPr lang="en-US" dirty="0" smtClean="0"/>
              <a:t>Requirements on Low Power – Peak Power</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8</a:t>
            </a:fld>
            <a:endParaRPr lang="en-GB"/>
          </a:p>
        </p:txBody>
      </p:sp>
    </p:spTree>
    <p:extLst>
      <p:ext uri="{BB962C8B-B14F-4D97-AF65-F5344CB8AC3E}">
        <p14:creationId xmlns:p14="http://schemas.microsoft.com/office/powerpoint/2010/main" val="196616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t>Modulation: For the UL, </a:t>
            </a:r>
            <a:r>
              <a:rPr lang="en-US" i="1" dirty="0" smtClean="0"/>
              <a:t>power efficient modulation, e.g. Single Carrier </a:t>
            </a:r>
            <a:r>
              <a:rPr lang="en-US" dirty="0" smtClean="0"/>
              <a:t>should be considered. For the DL is may still be preferable to use OFDM</a:t>
            </a:r>
          </a:p>
          <a:p>
            <a:pPr marL="0" indent="0"/>
            <a:endParaRPr lang="en-US" dirty="0" smtClean="0"/>
          </a:p>
          <a:p>
            <a:pPr>
              <a:buFont typeface="Arial" panose="020B0604020202020204" pitchFamily="34" charset="0"/>
              <a:buChar char="•"/>
            </a:pPr>
            <a:r>
              <a:rPr lang="en-US" dirty="0" smtClean="0"/>
              <a:t>FEC coding: For the UL, decoding complexity may not be an issue allowing for </a:t>
            </a:r>
            <a:r>
              <a:rPr lang="en-US" i="1" dirty="0" smtClean="0"/>
              <a:t>powerful FEC coding</a:t>
            </a:r>
            <a:r>
              <a:rPr lang="en-US" dirty="0" smtClean="0"/>
              <a:t>, whereas for the DL only simples coding may be feasible</a:t>
            </a:r>
          </a:p>
        </p:txBody>
      </p:sp>
      <p:sp>
        <p:nvSpPr>
          <p:cNvPr id="3" name="Title 2"/>
          <p:cNvSpPr>
            <a:spLocks noGrp="1"/>
          </p:cNvSpPr>
          <p:nvPr>
            <p:ph type="title"/>
          </p:nvPr>
        </p:nvSpPr>
        <p:spPr/>
        <p:txBody>
          <a:bodyPr/>
          <a:lstStyle/>
          <a:p>
            <a:r>
              <a:rPr lang="en-US" dirty="0" smtClean="0"/>
              <a:t>Requirements on Low Power – Peak Power</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p:txBody>
          <a:bodyPr/>
          <a:lstStyle/>
          <a:p>
            <a:r>
              <a:rPr lang="fr-FR" smtClean="0"/>
              <a:t>Leif Wilhelmsson, Ericsson</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9</a:t>
            </a:fld>
            <a:endParaRPr lang="en-GB"/>
          </a:p>
        </p:txBody>
      </p:sp>
    </p:spTree>
    <p:extLst>
      <p:ext uri="{BB962C8B-B14F-4D97-AF65-F5344CB8AC3E}">
        <p14:creationId xmlns:p14="http://schemas.microsoft.com/office/powerpoint/2010/main" val="301539816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8" ma:contentTypeDescription="EriCOLL Document Content Type" ma:contentTypeScope="" ma:versionID="5a91ce9b5e691e9b62f62bb34010d603">
  <xsd:schema xmlns:xsd="http://www.w3.org/2001/XMLSchema" xmlns:xs="http://www.w3.org/2001/XMLSchema" xmlns:p="http://schemas.microsoft.com/office/2006/metadata/properties" xmlns:ns2="08b2df90-05d3-4030-90d4-c9feeb4a1cd9" xmlns:ns3="8ebea429-6d6d-4c7c-abb9-61a944d4e928" xmlns:ns4="http://schemas.microsoft.com/sharepoint/v4" targetNamespace="http://schemas.microsoft.com/office/2006/metadata/properties" ma:root="true" ma:fieldsID="2e7ab7f62523a5e0a07f48d163e01cf3" ns2:_="" ns3:_="" ns4:_="">
    <xsd:import namespace="08b2df90-05d3-4030-90d4-c9feeb4a1cd9"/>
    <xsd:import namespace="8ebea429-6d6d-4c7c-abb9-61a944d4e92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Prepared." minOccurs="0"/>
                <xsd:element ref="ns3:EriCOLLDate." minOccurs="0"/>
                <xsd:element ref="ns3:AbstractOrSummary." minOccurs="0"/>
                <xsd:element ref="ns2:TaxKeywordTaxHTField" minOccurs="0"/>
                <xsd:element ref="ns2:TaxCatchAll" minOccurs="0"/>
                <xsd:element ref="ns2:TaxCatchAllLabel" minOccurs="0"/>
                <xsd:element ref="ns3:EriCOLLCategoryTaxHTField0" minOccurs="0"/>
                <xsd:element ref="ns3:EriCOLLOrganizationUnitTaxHTField0" minOccurs="0"/>
                <xsd:element ref="ns3:EriCOLLCompetenceTaxHTField0" minOccurs="0"/>
                <xsd:element ref="ns3:EriCOLLCountryTaxHTField0" minOccurs="0"/>
                <xsd:element ref="ns2:EriCOLLCustomerTaxHTField0" minOccurs="0"/>
                <xsd:element ref="ns3:EriCOLLProcessTaxHTField0" minOccurs="0"/>
                <xsd:element ref="ns3:EriCOLLProductsTaxHTField0" minOccurs="0"/>
                <xsd:element ref="ns3:EriCOLLProjectsTaxHTField0"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6"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11" nillable="true" ma:displayName="Prepared." ma:internalName="Prepared_x002e_" ma:readOnly="false">
      <xsd:simpleType>
        <xsd:restriction base="dms:Text">
          <xsd:maxLength value="255"/>
        </xsd:restriction>
      </xsd:simpleType>
    </xsd:element>
    <xsd:element name="EriCOLLDate." ma:index="12" nillable="true" ma:displayName="Date." ma:internalName="EriCOLLDate_x002e_" ma:readOnly="false">
      <xsd:simpleType>
        <xsd:restriction base="dms:Text">
          <xsd:maxLength value="255"/>
        </xsd:restriction>
      </xsd:simpleType>
    </xsd:element>
    <xsd:element name="AbstractOrSummary." ma:index="13" nillable="true" ma:displayName="Abstract/Summary." ma:internalName="AbstractOrSummary_x002e_" ma:readOnly="false">
      <xsd:simpleType>
        <xsd:restriction base="dms:Note"/>
      </xsd:simpleType>
    </xsd:element>
    <xsd:element name="EriCOLLCategoryTaxHTField0" ma:index="18"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20"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22"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4"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8"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30"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32"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0e710d51-58b4-4530-836b-fce5679fe049" ContentTypeId="0x010100BB337192E63E44A7A744CE7393F41F4E" PreviousValue="false"/>
</file>

<file path=customXml/item3.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BNET DURA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08b2df90-05d3-4030-90d4-c9feeb4a1cd9">YEDTRNYQWVVS-1-715</_dlc_DocId>
    <_dlc_DocIdUrl xmlns="08b2df90-05d3-4030-90d4-c9feeb4a1cd9">
      <Url>https://ericoll.internal.ericsson.com/sites/Wi-Fi_Standardization/_layouts/DocIdRedir.aspx?ID=YEDTRNYQWVVS-1-715</Url>
      <Description>YEDTRNYQWVVS-1-715</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66F4A9-33E1-4525-84D2-B2FFB59A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f90-05d3-4030-90d4-c9feeb4a1cd9"/>
    <ds:schemaRef ds:uri="8ebea429-6d6d-4c7c-abb9-61a944d4e92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4A12CD-373C-4822-8C3F-78FC7E160CFA}">
  <ds:schemaRefs>
    <ds:schemaRef ds:uri="Microsoft.SharePoint.Taxonomy.ContentTypeSync"/>
  </ds:schemaRefs>
</ds:datastoreItem>
</file>

<file path=customXml/itemProps3.xml><?xml version="1.0" encoding="utf-8"?>
<ds:datastoreItem xmlns:ds="http://schemas.openxmlformats.org/officeDocument/2006/customXml" ds:itemID="{75F01166-D271-4DA5-B5A2-2E6B4BD2E7C1}">
  <ds:schemaRefs>
    <ds:schemaRef ds:uri="http://schemas.microsoft.com/sharepoint/v4"/>
    <ds:schemaRef ds:uri="08b2df90-05d3-4030-90d4-c9feeb4a1cd9"/>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http://purl.org/dc/terms/"/>
    <ds:schemaRef ds:uri="http://purl.org/dc/dcmitype/"/>
    <ds:schemaRef ds:uri="http://www.w3.org/XML/1998/namespace"/>
    <ds:schemaRef ds:uri="8ebea429-6d6d-4c7c-abb9-61a944d4e928"/>
    <ds:schemaRef ds:uri="http://schemas.microsoft.com/office/2006/metadata/properties"/>
  </ds:schemaRefs>
</ds:datastoreItem>
</file>

<file path=customXml/itemProps4.xml><?xml version="1.0" encoding="utf-8"?>
<ds:datastoreItem xmlns:ds="http://schemas.openxmlformats.org/officeDocument/2006/customXml" ds:itemID="{838918A6-DB74-4F8E-B32F-934CD4EBB904}">
  <ds:schemaRefs>
    <ds:schemaRef ds:uri="http://schemas.microsoft.com/sharepoint/events"/>
  </ds:schemaRefs>
</ds:datastoreItem>
</file>

<file path=customXml/itemProps5.xml><?xml version="1.0" encoding="utf-8"?>
<ds:datastoreItem xmlns:ds="http://schemas.openxmlformats.org/officeDocument/2006/customXml" ds:itemID="{A8596548-479A-4B67-A247-F90870942D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39383</TotalTime>
  <Words>1123</Words>
  <Application>Microsoft Office PowerPoint</Application>
  <PresentationFormat>On-screen Show (4:3)</PresentationFormat>
  <Paragraphs>133</Paragraphs>
  <Slides>14</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802-11-Submission</vt:lpstr>
      <vt:lpstr>3_Custom Design</vt:lpstr>
      <vt:lpstr>Microsoft Word 97 - 2003 Document</vt:lpstr>
      <vt:lpstr>LRLP: Discussion of Requirements and Potential STA Categories   </vt:lpstr>
      <vt:lpstr>Abstract</vt:lpstr>
      <vt:lpstr>Outline</vt:lpstr>
      <vt:lpstr>Background</vt:lpstr>
      <vt:lpstr>What is achieved by 802.11ax?</vt:lpstr>
      <vt:lpstr>Requirements on Long Range</vt:lpstr>
      <vt:lpstr>Requirements on (Average) Low Power</vt:lpstr>
      <vt:lpstr>Requirements on Low Power – Peak Power</vt:lpstr>
      <vt:lpstr>Requirements on Low Power – Peak Power</vt:lpstr>
      <vt:lpstr>Requirements on Low Power</vt:lpstr>
      <vt:lpstr>Introducing “STA categories”</vt:lpstr>
      <vt:lpstr>Conclusions</vt:lpstr>
      <vt:lpstr>Straw Poll</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c:title>
  <dc:creator>leif.r.wilhelmsson@ericsson.com</dc:creator>
  <cp:lastModifiedBy>Leif Wilhelmsson R</cp:lastModifiedBy>
  <cp:revision>523</cp:revision>
  <cp:lastPrinted>1601-01-01T00:00:00Z</cp:lastPrinted>
  <dcterms:created xsi:type="dcterms:W3CDTF">2014-09-04T15:30:18Z</dcterms:created>
  <dcterms:modified xsi:type="dcterms:W3CDTF">2016-03-14T01:14:50Z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0x010100BB337192E63E44A7A744CE7393F41F4E00F757F2A418C8C64986192B3F5011F983</vt:lpwstr>
  </property>
  <property fmtid="{D5CDD505-2E9C-101B-9397-08002B2CF9AE}" pid="4" name="_dlc_DocIdItemGuid">
    <vt:lpwstr>e66cf3b4-fbcb-48b6-9f65-1a3ea08aec46</vt:lpwstr>
  </property>
  <property fmtid="{D5CDD505-2E9C-101B-9397-08002B2CF9AE}" pid="5" name="EriCOLLProjects">
    <vt:lpwstr/>
  </property>
  <property fmtid="{D5CDD505-2E9C-101B-9397-08002B2CF9AE}" pid="6" name="EriCOLLCategory">
    <vt:lpwstr>1;#Development|053fcc88-ab49-4f69-87df-fc64cb0bf305</vt:lpwstr>
  </property>
  <property fmtid="{D5CDD505-2E9C-101B-9397-08002B2CF9AE}" pid="7" name="TaxKeyword">
    <vt:lpwstr/>
  </property>
  <property fmtid="{D5CDD505-2E9C-101B-9397-08002B2CF9AE}" pid="8" name="EriCOLLCountry">
    <vt:lpwstr/>
  </property>
  <property fmtid="{D5CDD505-2E9C-101B-9397-08002B2CF9AE}" pid="9" name="EriCOLLCompetence">
    <vt:lpwstr/>
  </property>
  <property fmtid="{D5CDD505-2E9C-101B-9397-08002B2CF9AE}" pid="10" name="EriCOLLProcess">
    <vt:lpwstr/>
  </property>
  <property fmtid="{D5CDD505-2E9C-101B-9397-08002B2CF9AE}" pid="11" name="EriCOLLOrganizationUnit">
    <vt:lpwstr>2;#BNET DURA PDU WCDMA ＆ MS RAN|4005b2b9-24ae-465f-85ea-efb8c08bab8a</vt:lpwstr>
  </property>
  <property fmtid="{D5CDD505-2E9C-101B-9397-08002B2CF9AE}" pid="12" name="EriCOLLCustomer">
    <vt:lpwstr/>
  </property>
  <property fmtid="{D5CDD505-2E9C-101B-9397-08002B2CF9AE}" pid="13" name="EriCOLLProducts">
    <vt:lpwstr/>
  </property>
</Properties>
</file>