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3" r:id="rId5"/>
    <p:sldId id="276" r:id="rId6"/>
    <p:sldId id="274" r:id="rId7"/>
    <p:sldId id="265" r:id="rId8"/>
    <p:sldId id="273" r:id="rId9"/>
    <p:sldId id="270" r:id="rId10"/>
    <p:sldId id="272" r:id="rId11"/>
    <p:sldId id="271" r:id="rId12"/>
    <p:sldId id="275" r:id="rId13"/>
    <p:sldId id="264" r:id="rId14"/>
    <p:sldId id="267" r:id="rId15"/>
    <p:sldId id="266" r:id="rId16"/>
    <p:sldId id="268" r:id="rId17"/>
    <p:sldId id="26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295" autoAdjust="0"/>
  </p:normalViewPr>
  <p:slideViewPr>
    <p:cSldViewPr>
      <p:cViewPr varScale="1">
        <p:scale>
          <a:sx n="75" d="100"/>
          <a:sy n="75" d="100"/>
        </p:scale>
        <p:origin x="2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Technologies Possible Applicability to IMT-2020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45941" imgH="2580574" progId="Word.Document.8">
                  <p:embed/>
                </p:oleObj>
              </mc:Choice>
              <mc:Fallback>
                <p:oleObj name="Document" r:id="rId4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</a:t>
            </a:r>
            <a:r>
              <a:rPr lang="en-US" dirty="0" smtClean="0"/>
              <a:t>SRIT in 802 RAN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aj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ad (&gt;6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aq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PHY Groups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Feature Groups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(Fast Initial Link 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Setup)</a:t>
            </a:r>
            <a:endParaRPr lang="en-US" dirty="0" smtClean="0">
              <a:solidFill>
                <a:sysClr val="windowText" lastClr="000000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</a:t>
            </a: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433573"/>
              </p:ext>
            </p:extLst>
          </p:nvPr>
        </p:nvGraphicFramePr>
        <p:xfrm>
          <a:off x="368917" y="2354843"/>
          <a:ext cx="8480778" cy="412057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785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802.15 …..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LAN/802.3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11-15/0593r2 – 802.11 as a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Use </a:t>
            </a:r>
            <a:r>
              <a:rPr lang="en-US" dirty="0" smtClean="0"/>
              <a:t>Case 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3" imgW="5216760" imgH="3184200" progId="CorelDRAW.Graphic.14">
                  <p:embed/>
                </p:oleObj>
              </mc:Choice>
              <mc:Fallback>
                <p:oleObj r:id="rId3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possible 802.11 technologies that may be applicable to the current International Telecommunications Union (ITU) effort to develop the next generation of International Mobil Telecommunications (IMT), know as IMT-2020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IMT-2020 Use </a:t>
            </a:r>
            <a:r>
              <a:rPr lang="en-US" dirty="0" smtClean="0"/>
              <a:t>Cases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Possible 802.11 Technology </a:t>
            </a:r>
            <a:r>
              <a:rPr lang="en-US" dirty="0" smtClean="0"/>
              <a:t>Applicability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Appendix (some back up slides from the references)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34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IMT-2020 Use Cases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199"/>
            <a:ext cx="7772400" cy="5256213"/>
          </a:xfrm>
          <a:ln/>
        </p:spPr>
        <p:txBody>
          <a:bodyPr/>
          <a:lstStyle/>
          <a:p>
            <a:r>
              <a:rPr lang="en-US" dirty="0" smtClean="0"/>
              <a:t>IMT-2020 has defined the following use cases </a:t>
            </a:r>
            <a:r>
              <a:rPr lang="en-US" sz="1600" dirty="0" smtClean="0"/>
              <a:t>(rephrased) </a:t>
            </a:r>
            <a:r>
              <a:rPr lang="en-US" dirty="0" smtClean="0"/>
              <a:t>[1]: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/>
              <a:t>Enhanced Mobile Broadband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Wide-area coverage: </a:t>
            </a:r>
            <a:r>
              <a:rPr lang="en-GB" dirty="0"/>
              <a:t>seamless </a:t>
            </a:r>
            <a:r>
              <a:rPr lang="en-GB" dirty="0" smtClean="0"/>
              <a:t>coverage, medium </a:t>
            </a:r>
            <a:r>
              <a:rPr lang="en-GB" dirty="0"/>
              <a:t>to high </a:t>
            </a:r>
            <a:r>
              <a:rPr lang="en-GB" dirty="0" smtClean="0"/>
              <a:t>mobility, improved data </a:t>
            </a:r>
            <a:r>
              <a:rPr lang="en-GB" dirty="0"/>
              <a:t>rate </a:t>
            </a:r>
            <a:r>
              <a:rPr lang="en-GB" dirty="0" smtClean="0"/>
              <a:t>relative existing IMT (lower than Hotspot) 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Hotspot: high </a:t>
            </a:r>
            <a:r>
              <a:rPr lang="en-GB" dirty="0"/>
              <a:t>user density, very high traffic </a:t>
            </a:r>
            <a:r>
              <a:rPr lang="en-GB" dirty="0" smtClean="0"/>
              <a:t>capacity, low mobility, higher data rate than Wide-area. 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Ultra-reliable </a:t>
            </a:r>
            <a:r>
              <a:rPr lang="en-GB" dirty="0"/>
              <a:t>and low latency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Stringent </a:t>
            </a:r>
            <a:r>
              <a:rPr lang="en-GB" dirty="0"/>
              <a:t>requirements </a:t>
            </a:r>
            <a:r>
              <a:rPr lang="en-GB" dirty="0" smtClean="0"/>
              <a:t>for throughput</a:t>
            </a:r>
            <a:r>
              <a:rPr lang="en-GB" dirty="0"/>
              <a:t>, latency and </a:t>
            </a:r>
            <a:r>
              <a:rPr lang="en-GB" dirty="0" smtClean="0"/>
              <a:t>availability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For: industrial manufacturing, </a:t>
            </a:r>
            <a:r>
              <a:rPr lang="en-GB" dirty="0"/>
              <a:t>remote medical surgery, distribution automation in a smart grid, transportation safety, etc.</a:t>
            </a:r>
            <a:endParaRPr lang="en-US" dirty="0"/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Massive </a:t>
            </a:r>
            <a:r>
              <a:rPr lang="en-GB" dirty="0"/>
              <a:t>machine type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Very </a:t>
            </a:r>
            <a:r>
              <a:rPr lang="en-GB" dirty="0"/>
              <a:t>large number of </a:t>
            </a:r>
            <a:r>
              <a:rPr lang="en-GB" dirty="0" smtClean="0"/>
              <a:t>devices, low </a:t>
            </a:r>
            <a:r>
              <a:rPr lang="en-GB" dirty="0"/>
              <a:t>volume of </a:t>
            </a:r>
            <a:r>
              <a:rPr lang="en-GB" dirty="0" smtClean="0"/>
              <a:t>non-delay-sensitive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Devices are: </a:t>
            </a:r>
            <a:r>
              <a:rPr lang="en-GB" dirty="0"/>
              <a:t>low cost, and have a very long battery life.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IMT-2020/ITU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524000"/>
            <a:ext cx="8153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ITU-R via IMT-2020 is defining </a:t>
            </a:r>
            <a:r>
              <a:rPr lang="en-US" dirty="0" smtClean="0"/>
              <a:t>a </a:t>
            </a:r>
            <a:r>
              <a:rPr lang="en-US" dirty="0" smtClean="0"/>
              <a:t>5G </a:t>
            </a:r>
            <a:r>
              <a:rPr lang="en-US" dirty="0" smtClean="0"/>
              <a:t>network </a:t>
            </a:r>
            <a:br>
              <a:rPr lang="en-US" dirty="0" smtClean="0"/>
            </a:br>
            <a:r>
              <a:rPr lang="en-US" dirty="0" smtClean="0"/>
              <a:t>(Maybe “the” 5G network)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IMT-2020 5G </a:t>
            </a:r>
            <a:r>
              <a:rPr lang="en-US" dirty="0" smtClean="0"/>
              <a:t>network will provide wireless technology solutions </a:t>
            </a:r>
            <a:r>
              <a:rPr lang="en-US" dirty="0" smtClean="0"/>
              <a:t>for </a:t>
            </a:r>
            <a:r>
              <a:rPr lang="en-US" dirty="0" smtClean="0"/>
              <a:t>many traditional 802.11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IMT-2020 </a:t>
            </a:r>
            <a:r>
              <a:rPr lang="en-US" dirty="0" smtClean="0"/>
              <a:t>will </a:t>
            </a:r>
            <a:r>
              <a:rPr lang="en-US" dirty="0" smtClean="0"/>
              <a:t>provide input to WRC 19 and hence will help drive spectrum allocation </a:t>
            </a:r>
            <a:r>
              <a:rPr lang="en-US" dirty="0" smtClean="0"/>
              <a:t>decisions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802.11/802 </a:t>
            </a:r>
            <a:r>
              <a:rPr lang="en-US" dirty="0" smtClean="0"/>
              <a:t>wants to be an IMT-2020 technology it must advocate for itself in </a:t>
            </a:r>
            <a:r>
              <a:rPr lang="en-US" dirty="0" smtClean="0"/>
              <a:t>ITU-R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advocate a different 5G vision to ITU, it must define and pursue that 5G vision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802.11/802 </a:t>
            </a:r>
            <a:r>
              <a:rPr lang="en-US" dirty="0" smtClean="0"/>
              <a:t>does not advocate for itself no one else will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Doing nothing is not a viable way to grow 802.11/802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 bwMode="auto">
          <a:xfrm>
            <a:off x="4855263" y="1066801"/>
            <a:ext cx="4133513" cy="51816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7838" y="3922914"/>
            <a:ext cx="4797425" cy="2325486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94451" y="2819400"/>
            <a:ext cx="3124200" cy="99218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94451" y="1665286"/>
            <a:ext cx="3124200" cy="99218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4G vs 5G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2019" y="1927329"/>
            <a:ext cx="382906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Wide-area coverage 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Hotspot coverage 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Ultra-reliable/ Low latency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Massive MTC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" name="Oval 12"/>
          <p:cNvSpPr/>
          <p:nvPr/>
        </p:nvSpPr>
        <p:spPr bwMode="auto">
          <a:xfrm rot="3001118">
            <a:off x="5291000" y="2768119"/>
            <a:ext cx="4126943" cy="27984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59711" y="1744294"/>
            <a:ext cx="382906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Wide-area coverage 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indent="-28575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Hotspot coverage 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Ultra-reliable/ Low latency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0" algn="ctr" eaLnBrk="1">
              <a:spcBef>
                <a:spcPts val="2400"/>
              </a:spcBef>
              <a:spcAft>
                <a:spcPts val="4200"/>
              </a:spcAft>
            </a:pPr>
            <a:r>
              <a:rPr lang="en-GB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Massive MTC</a:t>
            </a:r>
            <a:endParaRPr lang="en-GB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6692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Possible 802.11 Technology Applicability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4513891" y="1267673"/>
            <a:ext cx="4394549" cy="5133127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18691" y="1775140"/>
            <a:ext cx="3034145" cy="435241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4648200" y="1784152"/>
            <a:ext cx="432474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(China mm-Wave)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963024" y="2564700"/>
            <a:ext cx="282741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Ultra-Reliable/Low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/>
              <a:t>machine </a:t>
            </a:r>
            <a:r>
              <a:rPr lang="en-GB" sz="1800" b="1" dirty="0" smtClean="0"/>
              <a:t>type</a:t>
            </a: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dirty="0" smtClean="0"/>
              <a:t>M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assive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MTC</a:t>
            </a:r>
          </a:p>
        </p:txBody>
      </p:sp>
      <p:sp>
        <p:nvSpPr>
          <p:cNvPr id="92" name="Oval 91"/>
          <p:cNvSpPr/>
          <p:nvPr/>
        </p:nvSpPr>
        <p:spPr>
          <a:xfrm>
            <a:off x="1616794" y="5594152"/>
            <a:ext cx="1537228" cy="293039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4724400" y="2518356"/>
            <a:ext cx="407516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5025731" y="2846369"/>
            <a:ext cx="3661069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1545606" y="38878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4873625" y="4615810"/>
            <a:ext cx="3800581" cy="33206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545606" y="43067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914400" y="4685411"/>
            <a:ext cx="2827416" cy="455612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3185159" y="3014758"/>
            <a:ext cx="1840573" cy="144652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3189728" y="2670785"/>
            <a:ext cx="1534672" cy="137658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3154023" y="4781842"/>
            <a:ext cx="1719603" cy="958829"/>
          </a:xfrm>
          <a:prstGeom prst="bentConnector3">
            <a:avLst>
              <a:gd name="adj1" fmla="val 37406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5257800" y="3904815"/>
            <a:ext cx="3120371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3185158" y="4073204"/>
            <a:ext cx="2072642" cy="388074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3185158" y="4461279"/>
            <a:ext cx="2720742" cy="1377463"/>
          </a:xfrm>
          <a:prstGeom prst="bentConnector3">
            <a:avLst>
              <a:gd name="adj1" fmla="val 66804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5905900" y="5670352"/>
            <a:ext cx="1915441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5534681" y="5311302"/>
            <a:ext cx="2466320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3189729" y="4047368"/>
            <a:ext cx="2344953" cy="1416365"/>
          </a:xfrm>
          <a:prstGeom prst="bentConnector3">
            <a:avLst>
              <a:gd name="adj1" fmla="val 67445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5905899" y="6055031"/>
            <a:ext cx="1915441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3741817" y="4913217"/>
            <a:ext cx="2164083" cy="1291910"/>
          </a:xfrm>
          <a:prstGeom prst="bentConnector3">
            <a:avLst>
              <a:gd name="adj1" fmla="val 69459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291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</a:t>
            </a:r>
            <a:r>
              <a:rPr lang="en-US" dirty="0" smtClean="0"/>
              <a:t>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aj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ad (&gt;6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aq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PHY Groups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</a:t>
            </a:r>
            <a:r>
              <a:rPr lang="en-GB" sz="1800" b="1" dirty="0" smtClean="0"/>
              <a:t>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 Groups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(Fast Initial Link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Setup)</a:t>
            </a:r>
            <a:endParaRPr lang="en-US" sz="1800" dirty="0" smtClean="0">
              <a:solidFill>
                <a:sysClr val="windowText" lastClr="000000"/>
              </a:solidFill>
              <a:latin typeface="Calibri"/>
            </a:endParaRP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1791</TotalTime>
  <Words>1121</Words>
  <Application>Microsoft Office PowerPoint</Application>
  <PresentationFormat>On-screen Show (4:3)</PresentationFormat>
  <Paragraphs>267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CorelDRAW.Graphic.14</vt:lpstr>
      <vt:lpstr>802.11 Technologies Possible Applicability to IMT-2020 Use Cases</vt:lpstr>
      <vt:lpstr>Abstract</vt:lpstr>
      <vt:lpstr>Index</vt:lpstr>
      <vt:lpstr>IMT-2020 Use Cases</vt:lpstr>
      <vt:lpstr>IMT-2020/ITU</vt:lpstr>
      <vt:lpstr>4G vs 5G</vt:lpstr>
      <vt:lpstr>Possible 802.11 Technology Applicability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  <vt:lpstr>References</vt:lpstr>
      <vt:lpstr>Appendix (additional material)</vt:lpstr>
      <vt:lpstr>IMT-2020 Use Case Triangle [1]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JoeTravel</cp:lastModifiedBy>
  <cp:revision>48</cp:revision>
  <cp:lastPrinted>1601-01-01T00:00:00Z</cp:lastPrinted>
  <dcterms:created xsi:type="dcterms:W3CDTF">2016-03-14T00:39:45Z</dcterms:created>
  <dcterms:modified xsi:type="dcterms:W3CDTF">2016-03-15T10:20:35Z</dcterms:modified>
</cp:coreProperties>
</file>