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2" r:id="rId4"/>
    <p:sldId id="263" r:id="rId5"/>
    <p:sldId id="266" r:id="rId6"/>
    <p:sldId id="276" r:id="rId7"/>
    <p:sldId id="273" r:id="rId8"/>
    <p:sldId id="270" r:id="rId9"/>
    <p:sldId id="272" r:id="rId10"/>
    <p:sldId id="271" r:id="rId11"/>
    <p:sldId id="275" r:id="rId12"/>
    <p:sldId id="264" r:id="rId13"/>
    <p:sldId id="267" r:id="rId14"/>
    <p:sldId id="268" r:id="rId15"/>
    <p:sldId id="269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4295" autoAdjust="0"/>
  </p:normalViewPr>
  <p:slideViewPr>
    <p:cSldViewPr>
      <p:cViewPr varScale="1">
        <p:scale>
          <a:sx n="75" d="100"/>
          <a:sy n="75" d="100"/>
        </p:scale>
        <p:origin x="222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802.11-16/0376r0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 Technologies Possible Applicability to IMT-2020 Use Cases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2016-03-14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9795603"/>
              </p:ext>
            </p:extLst>
          </p:nvPr>
        </p:nvGraphicFramePr>
        <p:xfrm>
          <a:off x="517525" y="2281238"/>
          <a:ext cx="8108950" cy="2522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Document" r:id="rId4" imgW="8245941" imgH="2580574" progId="Word.Document.8">
                  <p:embed/>
                </p:oleObj>
              </mc:Choice>
              <mc:Fallback>
                <p:oleObj name="Document" r:id="rId4" imgW="8245941" imgH="258057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1238"/>
                        <a:ext cx="8108950" cy="2522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/>
          <p:cNvSpPr/>
          <p:nvPr/>
        </p:nvSpPr>
        <p:spPr>
          <a:xfrm>
            <a:off x="2351779" y="1139117"/>
            <a:ext cx="1441983" cy="5214864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3GPP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94744"/>
          </a:xfrm>
        </p:spPr>
        <p:txBody>
          <a:bodyPr/>
          <a:lstStyle/>
          <a:p>
            <a:r>
              <a:rPr lang="en-US" dirty="0"/>
              <a:t>802.11 Proposed </a:t>
            </a:r>
            <a:r>
              <a:rPr lang="en-US" dirty="0" smtClean="0"/>
              <a:t>as RAT of 3GPP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83280" y="6475413"/>
            <a:ext cx="3184520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85" name="Rounded Rectangle 84"/>
          <p:cNvSpPr/>
          <p:nvPr/>
        </p:nvSpPr>
        <p:spPr>
          <a:xfrm>
            <a:off x="3891668" y="1163179"/>
            <a:ext cx="5062333" cy="5245642"/>
          </a:xfrm>
          <a:prstGeom prst="roundRect">
            <a:avLst/>
          </a:prstGeom>
          <a:solidFill>
            <a:srgbClr val="4472C4">
              <a:lumMod val="40000"/>
              <a:lumOff val="6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tIns="0"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IEEE-SA,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 LMSC,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 WLAN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87627" y="1155159"/>
            <a:ext cx="2144042" cy="5214864"/>
          </a:xfrm>
          <a:prstGeom prst="roundRect">
            <a:avLst/>
          </a:prstGeom>
          <a:solidFill>
            <a:srgbClr val="ED7D31">
              <a:lumMod val="40000"/>
              <a:lumOff val="6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ITU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ITU-R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0" name="TextBox 9"/>
          <p:cNvSpPr txBox="1"/>
          <p:nvPr/>
        </p:nvSpPr>
        <p:spPr>
          <a:xfrm>
            <a:off x="3997278" y="1784152"/>
            <a:ext cx="2532536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Active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PHY Groups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802.11ax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(High Efficiency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WLAN,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&lt;6 GHz)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802.11ay (Next Generation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en-US" sz="1800" noProof="0" dirty="0">
                <a:solidFill>
                  <a:sysClr val="windowText" lastClr="000000"/>
                </a:solidFill>
                <a:latin typeface="Calibri"/>
              </a:rPr>
              <a:t>6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 GHz)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802.11aj </a:t>
            </a:r>
            <a:br>
              <a:rPr lang="en-US" sz="18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(China mm-Wave)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802.11ah </a:t>
            </a:r>
            <a:r>
              <a:rPr lang="en-US" sz="1800" dirty="0">
                <a:solidFill>
                  <a:sysClr val="windowText" lastClr="000000"/>
                </a:solidFill>
                <a:latin typeface="Calibri"/>
              </a:rPr>
              <a:t>(Extended Range, &lt;1 GHz</a:t>
            </a: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)</a:t>
            </a:r>
          </a:p>
          <a:p>
            <a:pPr lvl="0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Inactive </a:t>
            </a: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PHY Groups </a:t>
            </a: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(not a complete list)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802.11ac, 802.11n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802.11ad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802.11p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1" name="TextBox 10"/>
          <p:cNvSpPr txBox="1"/>
          <p:nvPr/>
        </p:nvSpPr>
        <p:spPr>
          <a:xfrm>
            <a:off x="76200" y="2590800"/>
            <a:ext cx="222213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IMT-2020 Use Cases:</a:t>
            </a:r>
          </a:p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Enhanced Mobile BB: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Wide-Area Coverage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Hotspot &lt;6 GHz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Hotspot &gt;6 GHz</a:t>
            </a:r>
          </a:p>
          <a:p>
            <a:pPr algn="ctr" fontAlgn="auto">
              <a:spcBef>
                <a:spcPts val="0"/>
              </a:spcBef>
              <a:spcAft>
                <a:spcPts val="1200"/>
              </a:spcAft>
              <a:buClrTx/>
              <a:buSzTx/>
            </a:pPr>
            <a:r>
              <a:rPr lang="en-US" sz="1800" b="1" dirty="0">
                <a:solidFill>
                  <a:sysClr val="windowText" lastClr="000000"/>
                </a:solidFill>
                <a:latin typeface="Calibri"/>
              </a:rPr>
              <a:t>Ultra-Reliable</a:t>
            </a: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/</a:t>
            </a:r>
            <a:b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Low </a:t>
            </a: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Latency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lvl="0" algn="ctr" fontAlgn="auto">
              <a:spcBef>
                <a:spcPts val="0"/>
              </a:spcBef>
              <a:spcAft>
                <a:spcPts val="1200"/>
              </a:spcAft>
              <a:buClrTx/>
              <a:buSzTx/>
            </a:pPr>
            <a:r>
              <a:rPr lang="en-GB" sz="1800" b="1" dirty="0" smtClean="0"/>
              <a:t>Massive </a:t>
            </a:r>
            <a:r>
              <a:rPr lang="en-GB" sz="1800" b="1" dirty="0" smtClean="0"/>
              <a:t>MTC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3" name="Oval 92"/>
          <p:cNvSpPr/>
          <p:nvPr/>
        </p:nvSpPr>
        <p:spPr>
          <a:xfrm>
            <a:off x="3954462" y="2069432"/>
            <a:ext cx="2618320" cy="712657"/>
          </a:xfrm>
          <a:prstGeom prst="ellipse">
            <a:avLst/>
          </a:prstGeom>
          <a:solidFill>
            <a:srgbClr val="9A369A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Oval 93"/>
          <p:cNvSpPr/>
          <p:nvPr/>
        </p:nvSpPr>
        <p:spPr>
          <a:xfrm>
            <a:off x="4026977" y="2832376"/>
            <a:ext cx="2500559" cy="596624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6" name="Oval 95"/>
          <p:cNvSpPr/>
          <p:nvPr/>
        </p:nvSpPr>
        <p:spPr>
          <a:xfrm>
            <a:off x="326669" y="3913956"/>
            <a:ext cx="1644122" cy="319022"/>
          </a:xfrm>
          <a:prstGeom prst="ellipse">
            <a:avLst/>
          </a:prstGeom>
          <a:solidFill>
            <a:srgbClr val="7030A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0" name="Oval 99"/>
          <p:cNvSpPr/>
          <p:nvPr/>
        </p:nvSpPr>
        <p:spPr>
          <a:xfrm>
            <a:off x="363517" y="4332845"/>
            <a:ext cx="1639552" cy="309065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4" name="Oval 143"/>
          <p:cNvSpPr/>
          <p:nvPr/>
        </p:nvSpPr>
        <p:spPr>
          <a:xfrm>
            <a:off x="4098563" y="3446619"/>
            <a:ext cx="2344381" cy="542385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6" name="Oval 155"/>
          <p:cNvSpPr/>
          <p:nvPr/>
        </p:nvSpPr>
        <p:spPr>
          <a:xfrm>
            <a:off x="4396368" y="5638800"/>
            <a:ext cx="1741310" cy="336778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8" name="Oval 157"/>
          <p:cNvSpPr/>
          <p:nvPr/>
        </p:nvSpPr>
        <p:spPr>
          <a:xfrm>
            <a:off x="4091568" y="5311302"/>
            <a:ext cx="2242109" cy="304859"/>
          </a:xfrm>
          <a:prstGeom prst="ellipse">
            <a:avLst/>
          </a:prstGeom>
          <a:solidFill>
            <a:srgbClr val="9A369A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TextBox 9"/>
          <p:cNvSpPr txBox="1"/>
          <p:nvPr/>
        </p:nvSpPr>
        <p:spPr>
          <a:xfrm>
            <a:off x="6992215" y="2313801"/>
            <a:ext cx="19483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Active 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Feature Groups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802.11az 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Next Generation Positioning)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802.11aq </a:t>
            </a: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(Pre-Association Discovery)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802.11ak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 (General Link)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802.11ai </a:t>
            </a: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(Fast Initial Link </a:t>
            </a: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Setup)</a:t>
            </a:r>
            <a:endParaRPr lang="en-US" dirty="0" smtClean="0">
              <a:solidFill>
                <a:sysClr val="windowText" lastClr="000000"/>
              </a:solidFill>
              <a:latin typeface="Calibri"/>
            </a:endParaRPr>
          </a:p>
          <a:p>
            <a:pPr lvl="0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b="1" dirty="0" smtClean="0">
                <a:solidFill>
                  <a:sysClr val="windowText" lastClr="000000"/>
                </a:solidFill>
                <a:latin typeface="Calibri"/>
              </a:rPr>
              <a:t>Inactive Feature </a:t>
            </a:r>
            <a:r>
              <a:rPr lang="en-US" b="1" dirty="0" smtClean="0">
                <a:solidFill>
                  <a:sysClr val="windowText" lastClr="000000"/>
                </a:solidFill>
                <a:latin typeface="Calibri"/>
              </a:rPr>
              <a:t>Groups (not a complete list)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802.11k, 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802.11r, </a:t>
            </a:r>
            <a:r>
              <a:rPr lang="en-US" noProof="0" dirty="0" smtClean="0">
                <a:solidFill>
                  <a:sysClr val="windowText" lastClr="000000"/>
                </a:solidFill>
                <a:latin typeface="Calibri"/>
              </a:rPr>
              <a:t>802.11s</a:t>
            </a:r>
            <a:br>
              <a:rPr lang="en-US" noProof="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kumimoji="0" lang="en-US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802.11u,</a:t>
            </a:r>
            <a:r>
              <a:rPr lang="en-US" noProof="0" dirty="0" smtClean="0">
                <a:solidFill>
                  <a:sysClr val="windowText" lastClr="000000"/>
                </a:solidFill>
                <a:latin typeface="Calibri"/>
              </a:rPr>
              <a:t>,</a:t>
            </a: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en-US" dirty="0">
                <a:solidFill>
                  <a:sysClr val="windowText" lastClr="000000"/>
                </a:solidFill>
                <a:latin typeface="Calibri"/>
              </a:rPr>
              <a:t>802.11v</a:t>
            </a:r>
            <a:r>
              <a:rPr lang="en-US" noProof="0" dirty="0" smtClean="0">
                <a:solidFill>
                  <a:sysClr val="windowText" lastClr="000000"/>
                </a:solidFill>
                <a:latin typeface="Calibri"/>
              </a:rPr>
              <a:t> 80211w, ,</a:t>
            </a:r>
            <a:r>
              <a:rPr kumimoji="0" lang="en-US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802.11z, </a:t>
            </a:r>
            <a:r>
              <a:rPr lang="en-US" noProof="0" dirty="0" smtClean="0">
                <a:solidFill>
                  <a:sysClr val="windowText" lastClr="000000"/>
                </a:solidFill>
                <a:latin typeface="Calibri"/>
              </a:rPr>
              <a:t>802.11aa, </a:t>
            </a:r>
            <a:r>
              <a:rPr kumimoji="0" lang="en-US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802.11ae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6323236" y="1891129"/>
            <a:ext cx="851822" cy="4509671"/>
            <a:chOff x="5797774" y="2069432"/>
            <a:chExt cx="851822" cy="4331368"/>
          </a:xfrm>
          <a:solidFill>
            <a:srgbClr val="FFFFFF">
              <a:alpha val="28000"/>
            </a:srgbClr>
          </a:solidFill>
        </p:grpSpPr>
        <p:sp>
          <p:nvSpPr>
            <p:cNvPr id="9" name="Right Brace 8"/>
            <p:cNvSpPr/>
            <p:nvPr/>
          </p:nvSpPr>
          <p:spPr bwMode="auto">
            <a:xfrm>
              <a:off x="5797774" y="2069432"/>
              <a:ext cx="450626" cy="4331368"/>
            </a:xfrm>
            <a:prstGeom prst="rightBrace">
              <a:avLst/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Left Brace 9"/>
            <p:cNvSpPr/>
            <p:nvPr/>
          </p:nvSpPr>
          <p:spPr bwMode="auto">
            <a:xfrm>
              <a:off x="6248399" y="2069432"/>
              <a:ext cx="401197" cy="4331368"/>
            </a:xfrm>
            <a:prstGeom prst="leftBrace">
              <a:avLst>
                <a:gd name="adj1" fmla="val 13771"/>
                <a:gd name="adj2" fmla="val 50000"/>
              </a:avLst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34" name="TextBox 10"/>
          <p:cNvSpPr txBox="1"/>
          <p:nvPr/>
        </p:nvSpPr>
        <p:spPr>
          <a:xfrm>
            <a:off x="2404978" y="2777405"/>
            <a:ext cx="137751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WLAN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Interworking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LWA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LWIP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NG LWA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NG LWIP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Left Brace 6"/>
          <p:cNvSpPr/>
          <p:nvPr/>
        </p:nvSpPr>
        <p:spPr bwMode="auto">
          <a:xfrm>
            <a:off x="1970791" y="3446619"/>
            <a:ext cx="848609" cy="1806971"/>
          </a:xfrm>
          <a:prstGeom prst="leftBrace">
            <a:avLst>
              <a:gd name="adj1" fmla="val 16978"/>
              <a:gd name="adj2" fmla="val 35298"/>
            </a:avLst>
          </a:prstGeom>
          <a:solidFill>
            <a:srgbClr val="7030A0">
              <a:alpha val="39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Left Brace 7"/>
          <p:cNvSpPr/>
          <p:nvPr/>
        </p:nvSpPr>
        <p:spPr bwMode="auto">
          <a:xfrm>
            <a:off x="3707271" y="2081273"/>
            <a:ext cx="524778" cy="4288750"/>
          </a:xfrm>
          <a:prstGeom prst="leftBrace">
            <a:avLst>
              <a:gd name="adj1" fmla="val 8333"/>
              <a:gd name="adj2" fmla="val 50281"/>
            </a:avLst>
          </a:prstGeom>
          <a:solidFill>
            <a:schemeClr val="bg1">
              <a:alpha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ight Brace 11"/>
          <p:cNvSpPr/>
          <p:nvPr/>
        </p:nvSpPr>
        <p:spPr bwMode="auto">
          <a:xfrm>
            <a:off x="3326282" y="3446619"/>
            <a:ext cx="386087" cy="1759238"/>
          </a:xfrm>
          <a:prstGeom prst="rightBrace">
            <a:avLst>
              <a:gd name="adj1" fmla="val 8333"/>
              <a:gd name="adj2" fmla="val 45048"/>
            </a:avLst>
          </a:prstGeom>
          <a:solidFill>
            <a:schemeClr val="bg1">
              <a:alpha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Left Brace 37"/>
          <p:cNvSpPr/>
          <p:nvPr/>
        </p:nvSpPr>
        <p:spPr bwMode="auto">
          <a:xfrm>
            <a:off x="2003069" y="3521233"/>
            <a:ext cx="896181" cy="1806971"/>
          </a:xfrm>
          <a:prstGeom prst="leftBrace">
            <a:avLst>
              <a:gd name="adj1" fmla="val 41834"/>
              <a:gd name="adj2" fmla="val 53276"/>
            </a:avLst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400" dirty="0">
              <a:solidFill>
                <a:sysClr val="window" lastClr="FFFFFF"/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1166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421842"/>
              </p:ext>
            </p:extLst>
          </p:nvPr>
        </p:nvGraphicFramePr>
        <p:xfrm>
          <a:off x="368917" y="2354843"/>
          <a:ext cx="8480778" cy="4012791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826926"/>
                <a:gridCol w="2826926"/>
                <a:gridCol w="2826926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5G Technology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12668">
                <a:tc>
                  <a:txBody>
                    <a:bodyPr/>
                    <a:lstStyle/>
                    <a:p>
                      <a:r>
                        <a:rPr lang="en-US" dirty="0" smtClean="0"/>
                        <a:t>802.11 STA</a:t>
                      </a:r>
                    </a:p>
                    <a:p>
                      <a:r>
                        <a:rPr lang="en-US" dirty="0" smtClean="0"/>
                        <a:t>802.11 GLK 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802.11 AP/DS/Portal</a:t>
                      </a:r>
                    </a:p>
                    <a:p>
                      <a:r>
                        <a:rPr lang="en-US" dirty="0" smtClean="0"/>
                        <a:t>802.11 AP/GLK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802.1 Bridged LAN/802.1cf OmniRAN/802.3</a:t>
                      </a:r>
                      <a:endParaRPr lang="en-US" dirty="0"/>
                    </a:p>
                  </a:txBody>
                  <a:tcPr/>
                </a:tc>
              </a:tr>
              <a:tr h="259016">
                <a:tc>
                  <a:txBody>
                    <a:bodyPr/>
                    <a:lstStyle/>
                    <a:p>
                      <a:r>
                        <a:rPr lang="en-US" dirty="0" smtClean="0"/>
                        <a:t>Proposed as RITs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629511">
                <a:tc>
                  <a:txBody>
                    <a:bodyPr/>
                    <a:lstStyle/>
                    <a:p>
                      <a:r>
                        <a:rPr lang="en-US" dirty="0" smtClean="0"/>
                        <a:t>802.11</a:t>
                      </a:r>
                      <a:r>
                        <a:rPr lang="en-US" baseline="0" dirty="0" smtClean="0"/>
                        <a:t> STA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802.11 AP/ DS?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NA</a:t>
                      </a:r>
                      <a:endParaRPr lang="en-US" b="1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SRIT in 802 RAN Proposal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802.11 STA (multiple RITs)</a:t>
                      </a:r>
                    </a:p>
                    <a:p>
                      <a:r>
                        <a:rPr lang="en-US" dirty="0" smtClean="0"/>
                        <a:t>Other 802 RITs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802.11 AP/DS/Portal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802.1 Bridged LAN/802.1cf OmniRAN/802.3</a:t>
                      </a:r>
                      <a:endParaRPr lang="en-US" dirty="0"/>
                    </a:p>
                  </a:txBody>
                  <a:tcPr/>
                </a:tc>
              </a:tr>
              <a:tr h="305249">
                <a:tc>
                  <a:txBody>
                    <a:bodyPr/>
                    <a:lstStyle/>
                    <a:p>
                      <a:r>
                        <a:rPr lang="en-US" dirty="0" smtClean="0"/>
                        <a:t>Proposed as RAT of 3GPP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549089">
                <a:tc>
                  <a:txBody>
                    <a:bodyPr/>
                    <a:lstStyle/>
                    <a:p>
                      <a:r>
                        <a:rPr lang="en-US" dirty="0" smtClean="0"/>
                        <a:t>802.11 STA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802.11 AP/DS/LWA</a:t>
                      </a:r>
                    </a:p>
                    <a:p>
                      <a:r>
                        <a:rPr lang="en-US" dirty="0" smtClean="0"/>
                        <a:t>802.11 AP/DS/LWIP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3GPP Core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52550"/>
          </a:xfrm>
        </p:spPr>
        <p:txBody>
          <a:bodyPr/>
          <a:lstStyle/>
          <a:p>
            <a:r>
              <a:rPr lang="en-US" dirty="0" smtClean="0"/>
              <a:t>5G – Simple with a Bit More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11</a:t>
            </a:fld>
            <a:endParaRPr lang="en-GB" dirty="0"/>
          </a:p>
        </p:txBody>
      </p:sp>
      <p:grpSp>
        <p:nvGrpSpPr>
          <p:cNvPr id="16" name="Group 15"/>
          <p:cNvGrpSpPr/>
          <p:nvPr/>
        </p:nvGrpSpPr>
        <p:grpSpPr>
          <a:xfrm>
            <a:off x="406437" y="1038351"/>
            <a:ext cx="8737563" cy="1628649"/>
            <a:chOff x="406437" y="1143000"/>
            <a:chExt cx="8737563" cy="2079163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437" y="1605980"/>
              <a:ext cx="1594485" cy="885825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0000" y="1370766"/>
              <a:ext cx="1257300" cy="1356254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885" r="17471"/>
            <a:stretch/>
          </p:blipFill>
          <p:spPr>
            <a:xfrm>
              <a:off x="6324600" y="1143000"/>
              <a:ext cx="2819400" cy="2079163"/>
            </a:xfrm>
            <a:prstGeom prst="rect">
              <a:avLst/>
            </a:prstGeom>
          </p:spPr>
        </p:pic>
        <p:cxnSp>
          <p:nvCxnSpPr>
            <p:cNvPr id="11" name="Straight Arrow Connector 10"/>
            <p:cNvCxnSpPr/>
            <p:nvPr/>
          </p:nvCxnSpPr>
          <p:spPr bwMode="auto">
            <a:xfrm flipH="1">
              <a:off x="4609306" y="2374726"/>
              <a:ext cx="1791494" cy="0"/>
            </a:xfrm>
            <a:prstGeom prst="straightConnector1">
              <a:avLst/>
            </a:prstGeom>
            <a:solidFill>
              <a:srgbClr val="00B8FF"/>
            </a:solidFill>
            <a:ln w="762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13" name="Freeform 12"/>
            <p:cNvSpPr/>
            <p:nvPr/>
          </p:nvSpPr>
          <p:spPr bwMode="auto">
            <a:xfrm>
              <a:off x="1616195" y="1566640"/>
              <a:ext cx="2154476" cy="508348"/>
            </a:xfrm>
            <a:custGeom>
              <a:avLst/>
              <a:gdLst>
                <a:gd name="connsiteX0" fmla="*/ 2154476 w 2154476"/>
                <a:gd name="connsiteY0" fmla="*/ 50104 h 389356"/>
                <a:gd name="connsiteX1" fmla="*/ 1866378 w 2154476"/>
                <a:gd name="connsiteY1" fmla="*/ 175364 h 389356"/>
                <a:gd name="connsiteX2" fmla="*/ 1816273 w 2154476"/>
                <a:gd name="connsiteY2" fmla="*/ 187890 h 389356"/>
                <a:gd name="connsiteX3" fmla="*/ 1603331 w 2154476"/>
                <a:gd name="connsiteY3" fmla="*/ 225469 h 389356"/>
                <a:gd name="connsiteX4" fmla="*/ 1390389 w 2154476"/>
                <a:gd name="connsiteY4" fmla="*/ 237995 h 389356"/>
                <a:gd name="connsiteX5" fmla="*/ 1177446 w 2154476"/>
                <a:gd name="connsiteY5" fmla="*/ 275573 h 389356"/>
                <a:gd name="connsiteX6" fmla="*/ 1089764 w 2154476"/>
                <a:gd name="connsiteY6" fmla="*/ 288099 h 389356"/>
                <a:gd name="connsiteX7" fmla="*/ 1102290 w 2154476"/>
                <a:gd name="connsiteY7" fmla="*/ 250521 h 389356"/>
                <a:gd name="connsiteX8" fmla="*/ 1177446 w 2154476"/>
                <a:gd name="connsiteY8" fmla="*/ 225469 h 389356"/>
                <a:gd name="connsiteX9" fmla="*/ 1252602 w 2154476"/>
                <a:gd name="connsiteY9" fmla="*/ 187890 h 389356"/>
                <a:gd name="connsiteX10" fmla="*/ 1290180 w 2154476"/>
                <a:gd name="connsiteY10" fmla="*/ 162838 h 389356"/>
                <a:gd name="connsiteX11" fmla="*/ 1365336 w 2154476"/>
                <a:gd name="connsiteY11" fmla="*/ 137786 h 389356"/>
                <a:gd name="connsiteX12" fmla="*/ 1390389 w 2154476"/>
                <a:gd name="connsiteY12" fmla="*/ 112734 h 389356"/>
                <a:gd name="connsiteX13" fmla="*/ 1427967 w 2154476"/>
                <a:gd name="connsiteY13" fmla="*/ 87682 h 389356"/>
                <a:gd name="connsiteX14" fmla="*/ 1465545 w 2154476"/>
                <a:gd name="connsiteY14" fmla="*/ 12526 h 389356"/>
                <a:gd name="connsiteX15" fmla="*/ 1427967 w 2154476"/>
                <a:gd name="connsiteY15" fmla="*/ 0 h 389356"/>
                <a:gd name="connsiteX16" fmla="*/ 1252602 w 2154476"/>
                <a:gd name="connsiteY16" fmla="*/ 12526 h 389356"/>
                <a:gd name="connsiteX17" fmla="*/ 1164920 w 2154476"/>
                <a:gd name="connsiteY17" fmla="*/ 37578 h 389356"/>
                <a:gd name="connsiteX18" fmla="*/ 1064712 w 2154476"/>
                <a:gd name="connsiteY18" fmla="*/ 62630 h 389356"/>
                <a:gd name="connsiteX19" fmla="*/ 989556 w 2154476"/>
                <a:gd name="connsiteY19" fmla="*/ 87682 h 389356"/>
                <a:gd name="connsiteX20" fmla="*/ 951978 w 2154476"/>
                <a:gd name="connsiteY20" fmla="*/ 100208 h 389356"/>
                <a:gd name="connsiteX21" fmla="*/ 914400 w 2154476"/>
                <a:gd name="connsiteY21" fmla="*/ 125260 h 389356"/>
                <a:gd name="connsiteX22" fmla="*/ 814191 w 2154476"/>
                <a:gd name="connsiteY22" fmla="*/ 150312 h 389356"/>
                <a:gd name="connsiteX23" fmla="*/ 739035 w 2154476"/>
                <a:gd name="connsiteY23" fmla="*/ 175364 h 389356"/>
                <a:gd name="connsiteX24" fmla="*/ 638827 w 2154476"/>
                <a:gd name="connsiteY24" fmla="*/ 200417 h 389356"/>
                <a:gd name="connsiteX25" fmla="*/ 413358 w 2154476"/>
                <a:gd name="connsiteY25" fmla="*/ 275573 h 389356"/>
                <a:gd name="connsiteX26" fmla="*/ 300624 w 2154476"/>
                <a:gd name="connsiteY26" fmla="*/ 313151 h 389356"/>
                <a:gd name="connsiteX27" fmla="*/ 263046 w 2154476"/>
                <a:gd name="connsiteY27" fmla="*/ 325677 h 389356"/>
                <a:gd name="connsiteX28" fmla="*/ 225468 w 2154476"/>
                <a:gd name="connsiteY28" fmla="*/ 338203 h 389356"/>
                <a:gd name="connsiteX29" fmla="*/ 175364 w 2154476"/>
                <a:gd name="connsiteY29" fmla="*/ 350729 h 389356"/>
                <a:gd name="connsiteX30" fmla="*/ 137786 w 2154476"/>
                <a:gd name="connsiteY30" fmla="*/ 363255 h 389356"/>
                <a:gd name="connsiteX31" fmla="*/ 87682 w 2154476"/>
                <a:gd name="connsiteY31" fmla="*/ 375781 h 389356"/>
                <a:gd name="connsiteX32" fmla="*/ 50104 w 2154476"/>
                <a:gd name="connsiteY32" fmla="*/ 388307 h 389356"/>
                <a:gd name="connsiteX33" fmla="*/ 0 w 2154476"/>
                <a:gd name="connsiteY33" fmla="*/ 388307 h 389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2154476" h="389356">
                  <a:moveTo>
                    <a:pt x="2154476" y="50104"/>
                  </a:moveTo>
                  <a:cubicBezTo>
                    <a:pt x="2058443" y="91857"/>
                    <a:pt x="1963355" y="135855"/>
                    <a:pt x="1866378" y="175364"/>
                  </a:cubicBezTo>
                  <a:cubicBezTo>
                    <a:pt x="1850435" y="181859"/>
                    <a:pt x="1833107" y="184283"/>
                    <a:pt x="1816273" y="187890"/>
                  </a:cubicBezTo>
                  <a:cubicBezTo>
                    <a:pt x="1763991" y="199093"/>
                    <a:pt x="1662490" y="220539"/>
                    <a:pt x="1603331" y="225469"/>
                  </a:cubicBezTo>
                  <a:cubicBezTo>
                    <a:pt x="1532473" y="231374"/>
                    <a:pt x="1461370" y="233820"/>
                    <a:pt x="1390389" y="237995"/>
                  </a:cubicBezTo>
                  <a:cubicBezTo>
                    <a:pt x="1296792" y="269193"/>
                    <a:pt x="1365881" y="248654"/>
                    <a:pt x="1177446" y="275573"/>
                  </a:cubicBezTo>
                  <a:lnTo>
                    <a:pt x="1089764" y="288099"/>
                  </a:lnTo>
                  <a:cubicBezTo>
                    <a:pt x="1093939" y="275573"/>
                    <a:pt x="1091546" y="258195"/>
                    <a:pt x="1102290" y="250521"/>
                  </a:cubicBezTo>
                  <a:cubicBezTo>
                    <a:pt x="1123778" y="235172"/>
                    <a:pt x="1155474" y="240117"/>
                    <a:pt x="1177446" y="225469"/>
                  </a:cubicBezTo>
                  <a:cubicBezTo>
                    <a:pt x="1285139" y="153674"/>
                    <a:pt x="1148883" y="239751"/>
                    <a:pt x="1252602" y="187890"/>
                  </a:cubicBezTo>
                  <a:cubicBezTo>
                    <a:pt x="1266067" y="181157"/>
                    <a:pt x="1276423" y="168952"/>
                    <a:pt x="1290180" y="162838"/>
                  </a:cubicBezTo>
                  <a:cubicBezTo>
                    <a:pt x="1314311" y="152113"/>
                    <a:pt x="1365336" y="137786"/>
                    <a:pt x="1365336" y="137786"/>
                  </a:cubicBezTo>
                  <a:cubicBezTo>
                    <a:pt x="1373687" y="129435"/>
                    <a:pt x="1381167" y="120111"/>
                    <a:pt x="1390389" y="112734"/>
                  </a:cubicBezTo>
                  <a:cubicBezTo>
                    <a:pt x="1402145" y="103330"/>
                    <a:pt x="1417322" y="98327"/>
                    <a:pt x="1427967" y="87682"/>
                  </a:cubicBezTo>
                  <a:cubicBezTo>
                    <a:pt x="1452249" y="63400"/>
                    <a:pt x="1455357" y="43089"/>
                    <a:pt x="1465545" y="12526"/>
                  </a:cubicBezTo>
                  <a:cubicBezTo>
                    <a:pt x="1453019" y="8351"/>
                    <a:pt x="1441171" y="0"/>
                    <a:pt x="1427967" y="0"/>
                  </a:cubicBezTo>
                  <a:cubicBezTo>
                    <a:pt x="1369363" y="0"/>
                    <a:pt x="1310847" y="6054"/>
                    <a:pt x="1252602" y="12526"/>
                  </a:cubicBezTo>
                  <a:cubicBezTo>
                    <a:pt x="1217396" y="16438"/>
                    <a:pt x="1197579" y="28671"/>
                    <a:pt x="1164920" y="37578"/>
                  </a:cubicBezTo>
                  <a:cubicBezTo>
                    <a:pt x="1131703" y="46637"/>
                    <a:pt x="1097376" y="51742"/>
                    <a:pt x="1064712" y="62630"/>
                  </a:cubicBezTo>
                  <a:lnTo>
                    <a:pt x="989556" y="87682"/>
                  </a:lnTo>
                  <a:cubicBezTo>
                    <a:pt x="977030" y="91857"/>
                    <a:pt x="962964" y="92884"/>
                    <a:pt x="951978" y="100208"/>
                  </a:cubicBezTo>
                  <a:cubicBezTo>
                    <a:pt x="939452" y="108559"/>
                    <a:pt x="928548" y="120115"/>
                    <a:pt x="914400" y="125260"/>
                  </a:cubicBezTo>
                  <a:cubicBezTo>
                    <a:pt x="882042" y="137026"/>
                    <a:pt x="846855" y="139424"/>
                    <a:pt x="814191" y="150312"/>
                  </a:cubicBezTo>
                  <a:cubicBezTo>
                    <a:pt x="789139" y="158663"/>
                    <a:pt x="764654" y="168959"/>
                    <a:pt x="739035" y="175364"/>
                  </a:cubicBezTo>
                  <a:cubicBezTo>
                    <a:pt x="705632" y="183715"/>
                    <a:pt x="671491" y="189529"/>
                    <a:pt x="638827" y="200417"/>
                  </a:cubicBezTo>
                  <a:lnTo>
                    <a:pt x="413358" y="275573"/>
                  </a:lnTo>
                  <a:lnTo>
                    <a:pt x="300624" y="313151"/>
                  </a:lnTo>
                  <a:lnTo>
                    <a:pt x="263046" y="325677"/>
                  </a:lnTo>
                  <a:cubicBezTo>
                    <a:pt x="250520" y="329852"/>
                    <a:pt x="238277" y="335001"/>
                    <a:pt x="225468" y="338203"/>
                  </a:cubicBezTo>
                  <a:cubicBezTo>
                    <a:pt x="208767" y="342378"/>
                    <a:pt x="191917" y="346000"/>
                    <a:pt x="175364" y="350729"/>
                  </a:cubicBezTo>
                  <a:cubicBezTo>
                    <a:pt x="162668" y="354356"/>
                    <a:pt x="150482" y="359628"/>
                    <a:pt x="137786" y="363255"/>
                  </a:cubicBezTo>
                  <a:cubicBezTo>
                    <a:pt x="121233" y="367984"/>
                    <a:pt x="104235" y="371052"/>
                    <a:pt x="87682" y="375781"/>
                  </a:cubicBezTo>
                  <a:cubicBezTo>
                    <a:pt x="74986" y="379408"/>
                    <a:pt x="63175" y="386440"/>
                    <a:pt x="50104" y="388307"/>
                  </a:cubicBezTo>
                  <a:cubicBezTo>
                    <a:pt x="33571" y="390669"/>
                    <a:pt x="16701" y="388307"/>
                    <a:pt x="0" y="388307"/>
                  </a:cubicBezTo>
                </a:path>
              </a:pathLst>
            </a:custGeom>
            <a:noFill/>
            <a:ln w="603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65989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630216"/>
            <a:ext cx="7772400" cy="381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104900"/>
            <a:ext cx="8534400" cy="5219700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IMT Vision – Framework and overall objectives of the future development of IMT for 2020 and beyond; Recommendation ITU-R M.2083-0 (2015)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11-16/0176r0 Possible liaison motion for IEE 802.11 as an IMT-2020 technology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11-16/0156r0 - IMT-2020 Discussion Review and Straw Polls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11-16/0128r1 – IMT-2020 Way Forward and Straw Polls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11-16/0127r0 – ITU-R IMT-2020 Status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11-16/0004r0 – Next steps for IMT-2020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11-15/1402r0 – Thoughts on 802.11 in a 3GPP 5G </a:t>
            </a:r>
            <a:r>
              <a:rPr lang="en-US" sz="2000" b="0" dirty="0" smtClean="0"/>
              <a:t>Network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11-15/1376r1 – Update on 3GPP RAN3 Muli-RAT joint coordination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11-15/1279r2 – 802.11 as IMT-2020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11-15/1153r1 – Follow-up on 802.11 as a component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11-15/0757r1 – 802.11 as a component (tutorial)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11-15/0593r2 – 802.11 as a component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Appendix (additional material)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65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GB" dirty="0"/>
              <a:t>Enhancement of key capabilities from IMT-Advanced to </a:t>
            </a:r>
            <a:r>
              <a:rPr lang="en-GB" dirty="0" smtClean="0"/>
              <a:t>IMT-2020 </a:t>
            </a:r>
            <a:r>
              <a:rPr lang="en-US" dirty="0" smtClean="0"/>
              <a:t>[1]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981199" y="1600200"/>
            <a:ext cx="1090916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6685260"/>
              </p:ext>
            </p:extLst>
          </p:nvPr>
        </p:nvGraphicFramePr>
        <p:xfrm>
          <a:off x="1981200" y="1726969"/>
          <a:ext cx="5170488" cy="4750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r:id="rId3" imgW="4405320" imgH="4042440" progId="CorelDRAW.Graphic.14">
                  <p:embed/>
                </p:oleObj>
              </mc:Choice>
              <mc:Fallback>
                <p:oleObj r:id="rId3" imgW="4405320" imgH="4042440" progId="CorelDRAW.Graphic.1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726969"/>
                        <a:ext cx="5170488" cy="47500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917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IMT-2020 </a:t>
            </a:r>
            <a:r>
              <a:rPr lang="en-GB" dirty="0" smtClean="0"/>
              <a:t>importance </a:t>
            </a:r>
            <a:r>
              <a:rPr lang="en-GB" dirty="0"/>
              <a:t>of key capabilities in different usage scenarios </a:t>
            </a:r>
            <a:r>
              <a:rPr lang="en-US" dirty="0" smtClean="0"/>
              <a:t>[1]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33400" y="173848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1017549"/>
              </p:ext>
            </p:extLst>
          </p:nvPr>
        </p:nvGraphicFramePr>
        <p:xfrm>
          <a:off x="533399" y="1644711"/>
          <a:ext cx="7923213" cy="4832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r:id="rId3" imgW="5216760" imgH="3184200" progId="CorelDRAW.Graphic.14">
                  <p:embed/>
                </p:oleObj>
              </mc:Choice>
              <mc:Fallback>
                <p:oleObj r:id="rId3" imgW="5216760" imgH="3184200" progId="CorelDRAW.Graphic.1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399" y="1644711"/>
                        <a:ext cx="7923213" cy="483228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851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document provides a summary of possible 802.11 technologies that may be applicable to the current International Telecommunications Union (ITU) effort to develop the next generation of International Mobil Telecommunications (IMT), know as IMT-2020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Index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IMT-2020 Use </a:t>
            </a:r>
            <a:r>
              <a:rPr lang="en-US" dirty="0" smtClean="0"/>
              <a:t>Cases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Possible 802.11 Technology </a:t>
            </a:r>
            <a:r>
              <a:rPr lang="en-US" dirty="0" smtClean="0"/>
              <a:t>Applicability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References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Appendix (some back up slides from the references)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534987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IMT-2020 Use Cases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19199"/>
            <a:ext cx="7772400" cy="5256213"/>
          </a:xfrm>
          <a:ln/>
        </p:spPr>
        <p:txBody>
          <a:bodyPr/>
          <a:lstStyle/>
          <a:p>
            <a:r>
              <a:rPr lang="en-US" dirty="0" smtClean="0"/>
              <a:t>IMT-2020 has defined the following use cases </a:t>
            </a:r>
            <a:r>
              <a:rPr lang="en-US" sz="1600" dirty="0" smtClean="0"/>
              <a:t>(rephrased) </a:t>
            </a:r>
            <a:r>
              <a:rPr lang="en-US" dirty="0" smtClean="0"/>
              <a:t>[1]:</a:t>
            </a:r>
          </a:p>
          <a:p>
            <a:pPr hangingPunct="0">
              <a:buFont typeface="Arial" panose="020B0604020202020204" pitchFamily="34" charset="0"/>
              <a:buChar char="•"/>
            </a:pPr>
            <a:r>
              <a:rPr lang="en-GB" dirty="0"/>
              <a:t>Enhanced Mobile Broadband</a:t>
            </a:r>
            <a:r>
              <a:rPr lang="en-GB" dirty="0" smtClean="0"/>
              <a:t>:</a:t>
            </a:r>
          </a:p>
          <a:p>
            <a:pPr lvl="1" hangingPunct="0">
              <a:buFont typeface="Arial" panose="020B0604020202020204" pitchFamily="34" charset="0"/>
              <a:buChar char="•"/>
            </a:pPr>
            <a:r>
              <a:rPr lang="en-GB" dirty="0" smtClean="0"/>
              <a:t>Wide-area coverage: </a:t>
            </a:r>
            <a:r>
              <a:rPr lang="en-GB" dirty="0"/>
              <a:t>seamless </a:t>
            </a:r>
            <a:r>
              <a:rPr lang="en-GB" dirty="0" smtClean="0"/>
              <a:t>coverage, medium </a:t>
            </a:r>
            <a:r>
              <a:rPr lang="en-GB" dirty="0"/>
              <a:t>to high </a:t>
            </a:r>
            <a:r>
              <a:rPr lang="en-GB" dirty="0" smtClean="0"/>
              <a:t>mobility, improved data </a:t>
            </a:r>
            <a:r>
              <a:rPr lang="en-GB" dirty="0"/>
              <a:t>rate </a:t>
            </a:r>
            <a:r>
              <a:rPr lang="en-GB" dirty="0" smtClean="0"/>
              <a:t>relative existing IMT (lower than Hotspot) </a:t>
            </a:r>
          </a:p>
          <a:p>
            <a:pPr lvl="1" hangingPunct="0">
              <a:buFont typeface="Arial" panose="020B0604020202020204" pitchFamily="34" charset="0"/>
              <a:buChar char="•"/>
            </a:pPr>
            <a:r>
              <a:rPr lang="en-GB" dirty="0" smtClean="0"/>
              <a:t>Hotspot: high </a:t>
            </a:r>
            <a:r>
              <a:rPr lang="en-GB" dirty="0"/>
              <a:t>user density, very high traffic </a:t>
            </a:r>
            <a:r>
              <a:rPr lang="en-GB" dirty="0" smtClean="0"/>
              <a:t>capacity, low mobility, higher data rate than Wide-area. </a:t>
            </a:r>
          </a:p>
          <a:p>
            <a:pPr hangingPunct="0">
              <a:buFont typeface="Arial" panose="020B0604020202020204" pitchFamily="34" charset="0"/>
              <a:buChar char="•"/>
            </a:pPr>
            <a:r>
              <a:rPr lang="en-GB" dirty="0" smtClean="0"/>
              <a:t>Ultra-reliable </a:t>
            </a:r>
            <a:r>
              <a:rPr lang="en-GB" dirty="0"/>
              <a:t>and low latency communications</a:t>
            </a:r>
            <a:r>
              <a:rPr lang="en-GB" dirty="0" smtClean="0"/>
              <a:t>:</a:t>
            </a:r>
          </a:p>
          <a:p>
            <a:pPr lvl="1" hangingPunct="0">
              <a:buFont typeface="Arial" panose="020B0604020202020204" pitchFamily="34" charset="0"/>
              <a:buChar char="•"/>
            </a:pPr>
            <a:r>
              <a:rPr lang="en-GB" dirty="0" smtClean="0"/>
              <a:t>Stringent </a:t>
            </a:r>
            <a:r>
              <a:rPr lang="en-GB" dirty="0"/>
              <a:t>requirements </a:t>
            </a:r>
            <a:r>
              <a:rPr lang="en-GB" dirty="0" smtClean="0"/>
              <a:t>for throughput</a:t>
            </a:r>
            <a:r>
              <a:rPr lang="en-GB" dirty="0"/>
              <a:t>, latency and </a:t>
            </a:r>
            <a:r>
              <a:rPr lang="en-GB" dirty="0" smtClean="0"/>
              <a:t>availability</a:t>
            </a:r>
          </a:p>
          <a:p>
            <a:pPr lvl="1" hangingPunct="0">
              <a:buFont typeface="Arial" panose="020B0604020202020204" pitchFamily="34" charset="0"/>
              <a:buChar char="•"/>
            </a:pPr>
            <a:r>
              <a:rPr lang="en-GB" dirty="0" smtClean="0"/>
              <a:t>For: industrial manufacturing, </a:t>
            </a:r>
            <a:r>
              <a:rPr lang="en-GB" dirty="0"/>
              <a:t>remote medical surgery, distribution automation in a smart grid, transportation safety, etc.</a:t>
            </a:r>
            <a:endParaRPr lang="en-US" dirty="0"/>
          </a:p>
          <a:p>
            <a:pPr hangingPunct="0">
              <a:buFont typeface="Arial" panose="020B0604020202020204" pitchFamily="34" charset="0"/>
              <a:buChar char="•"/>
            </a:pPr>
            <a:r>
              <a:rPr lang="en-GB" dirty="0" smtClean="0"/>
              <a:t>Massive </a:t>
            </a:r>
            <a:r>
              <a:rPr lang="en-GB" dirty="0"/>
              <a:t>machine type communications</a:t>
            </a:r>
            <a:r>
              <a:rPr lang="en-GB" dirty="0" smtClean="0"/>
              <a:t>:</a:t>
            </a:r>
          </a:p>
          <a:p>
            <a:pPr lvl="1" hangingPunct="0">
              <a:buFont typeface="Arial" panose="020B0604020202020204" pitchFamily="34" charset="0"/>
              <a:buChar char="•"/>
            </a:pPr>
            <a:r>
              <a:rPr lang="en-GB" dirty="0" smtClean="0"/>
              <a:t>Very </a:t>
            </a:r>
            <a:r>
              <a:rPr lang="en-GB" dirty="0"/>
              <a:t>large number of </a:t>
            </a:r>
            <a:r>
              <a:rPr lang="en-GB" dirty="0" smtClean="0"/>
              <a:t>devices, low </a:t>
            </a:r>
            <a:r>
              <a:rPr lang="en-GB" dirty="0"/>
              <a:t>volume of </a:t>
            </a:r>
            <a:r>
              <a:rPr lang="en-GB" dirty="0" smtClean="0"/>
              <a:t>non-delay-sensitive</a:t>
            </a:r>
          </a:p>
          <a:p>
            <a:pPr lvl="1" hangingPunct="0">
              <a:buFont typeface="Arial" panose="020B0604020202020204" pitchFamily="34" charset="0"/>
              <a:buChar char="•"/>
            </a:pPr>
            <a:r>
              <a:rPr lang="en-GB" dirty="0" smtClean="0"/>
              <a:t>Devices are: </a:t>
            </a:r>
            <a:r>
              <a:rPr lang="en-GB" dirty="0"/>
              <a:t>low cost, and have a very long battery life.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IMT-2020 Use </a:t>
            </a:r>
            <a:r>
              <a:rPr lang="en-US" dirty="0" smtClean="0"/>
              <a:t>Case Triangle [1]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8822698"/>
              </p:ext>
            </p:extLst>
          </p:nvPr>
        </p:nvGraphicFramePr>
        <p:xfrm>
          <a:off x="957268" y="1524000"/>
          <a:ext cx="7272332" cy="48240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r:id="rId3" imgW="5353200" imgH="3575160" progId="CorelDRAW.Graphic.14">
                  <p:embed/>
                </p:oleObj>
              </mc:Choice>
              <mc:Fallback>
                <p:oleObj r:id="rId3" imgW="5353200" imgH="3575160" progId="CorelDRAW.Graphic.1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7268" y="1524000"/>
                        <a:ext cx="7272332" cy="482407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964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IMT-2020/ITU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2606" y="1524000"/>
            <a:ext cx="8153400" cy="4951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ITU-R via IMT-2020 is defining </a:t>
            </a:r>
            <a:r>
              <a:rPr lang="en-US" dirty="0" smtClean="0"/>
              <a:t>a </a:t>
            </a:r>
            <a:r>
              <a:rPr lang="en-US" dirty="0" smtClean="0"/>
              <a:t>5G </a:t>
            </a:r>
            <a:r>
              <a:rPr lang="en-US" dirty="0" smtClean="0"/>
              <a:t>network </a:t>
            </a:r>
            <a:br>
              <a:rPr lang="en-US" dirty="0" smtClean="0"/>
            </a:br>
            <a:r>
              <a:rPr lang="en-US" dirty="0" smtClean="0"/>
              <a:t>(Maybe “the” 5G network)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IMT-2020 5G </a:t>
            </a:r>
            <a:r>
              <a:rPr lang="en-US" dirty="0" smtClean="0"/>
              <a:t>network will provide wireless technology solutions </a:t>
            </a:r>
            <a:r>
              <a:rPr lang="en-US" dirty="0" smtClean="0"/>
              <a:t>for </a:t>
            </a:r>
            <a:r>
              <a:rPr lang="en-US" dirty="0" smtClean="0"/>
              <a:t>many traditional 802.11 use cases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IMT-2020 </a:t>
            </a:r>
            <a:r>
              <a:rPr lang="en-US" dirty="0" smtClean="0"/>
              <a:t>will </a:t>
            </a:r>
            <a:r>
              <a:rPr lang="en-US" dirty="0" smtClean="0"/>
              <a:t>provide input to WRC 19 and hence will help drive spectrum allocation </a:t>
            </a:r>
            <a:r>
              <a:rPr lang="en-US" dirty="0" smtClean="0"/>
              <a:t>decisions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If </a:t>
            </a:r>
            <a:r>
              <a:rPr lang="en-US" dirty="0" smtClean="0"/>
              <a:t>802.11/802 </a:t>
            </a:r>
            <a:r>
              <a:rPr lang="en-US" dirty="0" smtClean="0"/>
              <a:t>wants to be an IMT-2020 technology it must advocate for itself in </a:t>
            </a:r>
            <a:r>
              <a:rPr lang="en-US" dirty="0" smtClean="0"/>
              <a:t>ITU-R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IF 802.11/802 wants to advocate a different 5G vision to ITU, it must define and pursue that 5G vision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If </a:t>
            </a:r>
            <a:r>
              <a:rPr lang="en-US" dirty="0" smtClean="0"/>
              <a:t>802.11/802 </a:t>
            </a:r>
            <a:r>
              <a:rPr lang="en-US" dirty="0" smtClean="0"/>
              <a:t>does not advocate for itself no one else will</a:t>
            </a:r>
            <a:r>
              <a:rPr lang="en-US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Doing nothing is not a viable way to grow 802.11/802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888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ounded Rectangle 84"/>
          <p:cNvSpPr/>
          <p:nvPr/>
        </p:nvSpPr>
        <p:spPr>
          <a:xfrm>
            <a:off x="1828800" y="1155159"/>
            <a:ext cx="5638800" cy="5281736"/>
          </a:xfrm>
          <a:prstGeom prst="roundRect">
            <a:avLst/>
          </a:prstGeom>
          <a:solidFill>
            <a:srgbClr val="4472C4">
              <a:lumMod val="40000"/>
              <a:lumOff val="6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IEEE-SA,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LMSC</a:t>
            </a:r>
          </a:p>
        </p:txBody>
      </p:sp>
      <p:sp>
        <p:nvSpPr>
          <p:cNvPr id="44" name="Rounded Rectangle 43"/>
          <p:cNvSpPr/>
          <p:nvPr/>
        </p:nvSpPr>
        <p:spPr bwMode="auto">
          <a:xfrm>
            <a:off x="1913519" y="1932874"/>
            <a:ext cx="5477881" cy="210572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802.11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94744"/>
          </a:xfrm>
        </p:spPr>
        <p:txBody>
          <a:bodyPr/>
          <a:lstStyle/>
          <a:p>
            <a:r>
              <a:rPr lang="en-US" dirty="0" smtClean="0"/>
              <a:t>802.11 as a 5G </a:t>
            </a:r>
            <a:r>
              <a:rPr lang="en-US" dirty="0" smtClean="0"/>
              <a:t>Technology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3910018" y="6475413"/>
            <a:ext cx="3184520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90" name="TextBox 9"/>
          <p:cNvSpPr txBox="1"/>
          <p:nvPr/>
        </p:nvSpPr>
        <p:spPr>
          <a:xfrm>
            <a:off x="2024016" y="2012752"/>
            <a:ext cx="253253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800" b="1" noProof="0" dirty="0" smtClean="0">
                <a:solidFill>
                  <a:sysClr val="windowText" lastClr="000000"/>
                </a:solidFill>
                <a:latin typeface="Calibri"/>
              </a:rPr>
              <a:t>802.11 RATs: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802.11ax, ac, n (&lt;6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GHz)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802.11ay, aj, ad (&gt;6 GHz)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802.11p</a:t>
            </a:r>
          </a:p>
          <a:p>
            <a:pPr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>
                <a:solidFill>
                  <a:sysClr val="windowText" lastClr="000000"/>
                </a:solidFill>
                <a:latin typeface="Calibri"/>
              </a:rPr>
              <a:t>802.11ah (&lt;1 GHz</a:t>
            </a: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)</a:t>
            </a:r>
            <a:endParaRPr lang="en-US" sz="180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93" name="Oval 92"/>
          <p:cNvSpPr/>
          <p:nvPr/>
        </p:nvSpPr>
        <p:spPr>
          <a:xfrm>
            <a:off x="2100215" y="2402126"/>
            <a:ext cx="2380291" cy="308665"/>
          </a:xfrm>
          <a:prstGeom prst="ellipse">
            <a:avLst/>
          </a:prstGeom>
          <a:solidFill>
            <a:srgbClr val="9A369A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Oval 93"/>
          <p:cNvSpPr/>
          <p:nvPr/>
        </p:nvSpPr>
        <p:spPr>
          <a:xfrm>
            <a:off x="2146423" y="2700507"/>
            <a:ext cx="2295361" cy="367505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Oval 96"/>
          <p:cNvSpPr/>
          <p:nvPr/>
        </p:nvSpPr>
        <p:spPr>
          <a:xfrm>
            <a:off x="2161975" y="3423199"/>
            <a:ext cx="2145329" cy="365272"/>
          </a:xfrm>
          <a:prstGeom prst="ellipse">
            <a:avLst/>
          </a:prstGeom>
          <a:solidFill>
            <a:srgbClr val="FFC00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9" name="Oval 168"/>
          <p:cNvSpPr/>
          <p:nvPr/>
        </p:nvSpPr>
        <p:spPr>
          <a:xfrm>
            <a:off x="2514600" y="3118390"/>
            <a:ext cx="1439099" cy="272901"/>
          </a:xfrm>
          <a:prstGeom prst="ellipse">
            <a:avLst/>
          </a:prstGeom>
          <a:solidFill>
            <a:srgbClr val="5B9BD5">
              <a:alpha val="39000"/>
            </a:srgbClr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TextBox 9"/>
          <p:cNvSpPr txBox="1"/>
          <p:nvPr/>
        </p:nvSpPr>
        <p:spPr>
          <a:xfrm>
            <a:off x="5017679" y="2319263"/>
            <a:ext cx="2596402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Other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Features: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802.11az, aq, ak, ai, ae, aa, z, v, u, s, r,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k</a:t>
            </a:r>
            <a:endParaRPr kumimoji="0" lang="en-US" sz="1800" b="0" i="0" u="none" strike="noStrike" kern="120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349974" y="2119729"/>
            <a:ext cx="851822" cy="1842671"/>
            <a:chOff x="5797774" y="2069432"/>
            <a:chExt cx="851822" cy="4331368"/>
          </a:xfrm>
          <a:solidFill>
            <a:srgbClr val="FFFFFF">
              <a:alpha val="28000"/>
            </a:srgbClr>
          </a:solidFill>
        </p:grpSpPr>
        <p:sp>
          <p:nvSpPr>
            <p:cNvPr id="9" name="Right Brace 8"/>
            <p:cNvSpPr/>
            <p:nvPr/>
          </p:nvSpPr>
          <p:spPr bwMode="auto">
            <a:xfrm>
              <a:off x="5797774" y="2069432"/>
              <a:ext cx="450626" cy="4331368"/>
            </a:xfrm>
            <a:prstGeom prst="rightBrace">
              <a:avLst/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Left Brace 9"/>
            <p:cNvSpPr/>
            <p:nvPr/>
          </p:nvSpPr>
          <p:spPr bwMode="auto">
            <a:xfrm>
              <a:off x="6248399" y="2460267"/>
              <a:ext cx="401197" cy="2598088"/>
            </a:xfrm>
            <a:prstGeom prst="leftBrace">
              <a:avLst>
                <a:gd name="adj1" fmla="val 13771"/>
                <a:gd name="adj2" fmla="val 67417"/>
              </a:avLst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8" name="Rounded Rectangle 17"/>
          <p:cNvSpPr/>
          <p:nvPr/>
        </p:nvSpPr>
        <p:spPr bwMode="auto">
          <a:xfrm>
            <a:off x="3913594" y="4127565"/>
            <a:ext cx="1608901" cy="1116287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Rounded Rectangle 41"/>
          <p:cNvSpPr/>
          <p:nvPr/>
        </p:nvSpPr>
        <p:spPr bwMode="auto">
          <a:xfrm>
            <a:off x="5363817" y="5243852"/>
            <a:ext cx="1608901" cy="1116287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802.3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Rounded Rectangle 42"/>
          <p:cNvSpPr/>
          <p:nvPr/>
        </p:nvSpPr>
        <p:spPr bwMode="auto">
          <a:xfrm>
            <a:off x="2146851" y="4685709"/>
            <a:ext cx="1608901" cy="1116287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802.15?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230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94744"/>
          </a:xfrm>
        </p:spPr>
        <p:txBody>
          <a:bodyPr/>
          <a:lstStyle/>
          <a:p>
            <a:r>
              <a:rPr lang="en-US" dirty="0" smtClean="0"/>
              <a:t>802.11 Proposed as RITs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85" name="Rounded Rectangle 84"/>
          <p:cNvSpPr/>
          <p:nvPr/>
        </p:nvSpPr>
        <p:spPr>
          <a:xfrm>
            <a:off x="3276600" y="1155159"/>
            <a:ext cx="5638800" cy="5245642"/>
          </a:xfrm>
          <a:prstGeom prst="roundRect">
            <a:avLst/>
          </a:prstGeom>
          <a:solidFill>
            <a:srgbClr val="4472C4">
              <a:lumMod val="40000"/>
              <a:lumOff val="6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IEEE-SA,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 LMSC,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 WLAN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152400" y="1155159"/>
            <a:ext cx="2427959" cy="5214864"/>
          </a:xfrm>
          <a:prstGeom prst="roundRect">
            <a:avLst/>
          </a:prstGeom>
          <a:solidFill>
            <a:srgbClr val="ED7D31">
              <a:lumMod val="40000"/>
              <a:lumOff val="6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ITU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ITU-R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0" name="TextBox 9"/>
          <p:cNvSpPr txBox="1"/>
          <p:nvPr/>
        </p:nvSpPr>
        <p:spPr>
          <a:xfrm>
            <a:off x="3471816" y="1784152"/>
            <a:ext cx="2532536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Active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PHY Groups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802.11ax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(High Efficiency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WLAN,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&lt;6 GHz)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802.11ay (Next Generation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en-US" sz="1800" noProof="0" dirty="0">
                <a:solidFill>
                  <a:sysClr val="windowText" lastClr="000000"/>
                </a:solidFill>
                <a:latin typeface="Calibri"/>
              </a:rPr>
              <a:t>6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 GHz)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802.11aj </a:t>
            </a:r>
            <a:br>
              <a:rPr lang="en-US" sz="18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(China mm-Wave)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802.11ah </a:t>
            </a:r>
            <a:r>
              <a:rPr lang="en-US" sz="1800" dirty="0">
                <a:solidFill>
                  <a:sysClr val="windowText" lastClr="000000"/>
                </a:solidFill>
                <a:latin typeface="Calibri"/>
              </a:rPr>
              <a:t>(Extended Range, &lt;1 GHz</a:t>
            </a: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)</a:t>
            </a:r>
          </a:p>
          <a:p>
            <a:pPr lvl="0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Inactive </a:t>
            </a: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PHY Groups </a:t>
            </a: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(not a complete list)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802.11ac, 802.11n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802.11ad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802.11p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1" name="TextBox 10"/>
          <p:cNvSpPr txBox="1"/>
          <p:nvPr/>
        </p:nvSpPr>
        <p:spPr>
          <a:xfrm>
            <a:off x="282931" y="2590800"/>
            <a:ext cx="222213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IMT-2020 Use Cases:</a:t>
            </a:r>
          </a:p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Enhanced Mobile BB: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Wide-Area Coverage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Hotspot &lt;6 GHz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Hotspot &gt;6 GHz</a:t>
            </a:r>
          </a:p>
          <a:p>
            <a:pPr algn="ctr" fontAlgn="auto">
              <a:spcBef>
                <a:spcPts val="0"/>
              </a:spcBef>
              <a:spcAft>
                <a:spcPts val="1200"/>
              </a:spcAft>
              <a:buClrTx/>
              <a:buSzTx/>
            </a:pPr>
            <a:r>
              <a:rPr lang="en-US" sz="1800" b="1" dirty="0">
                <a:solidFill>
                  <a:sysClr val="windowText" lastClr="000000"/>
                </a:solidFill>
                <a:latin typeface="Calibri"/>
              </a:rPr>
              <a:t>Ultra-Reliable</a:t>
            </a: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/</a:t>
            </a:r>
            <a:b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Low </a:t>
            </a: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Latency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lvl="0" algn="ctr" fontAlgn="auto">
              <a:spcBef>
                <a:spcPts val="0"/>
              </a:spcBef>
              <a:spcAft>
                <a:spcPts val="1200"/>
              </a:spcAft>
              <a:buClrTx/>
              <a:buSzTx/>
            </a:pPr>
            <a:r>
              <a:rPr lang="en-GB" sz="1800" b="1" dirty="0" smtClean="0"/>
              <a:t>Massive </a:t>
            </a:r>
            <a:r>
              <a:rPr lang="en-GB" sz="1800" b="1" dirty="0" smtClean="0"/>
              <a:t>MTC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2" name="Oval 91"/>
          <p:cNvSpPr/>
          <p:nvPr/>
        </p:nvSpPr>
        <p:spPr>
          <a:xfrm>
            <a:off x="586847" y="5465811"/>
            <a:ext cx="1537228" cy="354577"/>
          </a:xfrm>
          <a:prstGeom prst="ellipse">
            <a:avLst/>
          </a:prstGeom>
          <a:solidFill>
            <a:srgbClr val="FFC00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3" name="Oval 92"/>
          <p:cNvSpPr/>
          <p:nvPr/>
        </p:nvSpPr>
        <p:spPr>
          <a:xfrm>
            <a:off x="3429000" y="2069432"/>
            <a:ext cx="2618320" cy="712657"/>
          </a:xfrm>
          <a:prstGeom prst="ellipse">
            <a:avLst/>
          </a:prstGeom>
          <a:solidFill>
            <a:srgbClr val="9A369A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Oval 93"/>
          <p:cNvSpPr/>
          <p:nvPr/>
        </p:nvSpPr>
        <p:spPr>
          <a:xfrm>
            <a:off x="3501515" y="2832376"/>
            <a:ext cx="2500559" cy="596624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6" name="Oval 95"/>
          <p:cNvSpPr/>
          <p:nvPr/>
        </p:nvSpPr>
        <p:spPr>
          <a:xfrm>
            <a:off x="533400" y="3913956"/>
            <a:ext cx="1644122" cy="319022"/>
          </a:xfrm>
          <a:prstGeom prst="ellipse">
            <a:avLst/>
          </a:prstGeom>
          <a:solidFill>
            <a:srgbClr val="7030A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Oval 96"/>
          <p:cNvSpPr/>
          <p:nvPr/>
        </p:nvSpPr>
        <p:spPr>
          <a:xfrm>
            <a:off x="3583738" y="4010465"/>
            <a:ext cx="2359862" cy="588275"/>
          </a:xfrm>
          <a:prstGeom prst="ellipse">
            <a:avLst/>
          </a:prstGeom>
          <a:solidFill>
            <a:srgbClr val="FFC00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0" name="Oval 99"/>
          <p:cNvSpPr/>
          <p:nvPr/>
        </p:nvSpPr>
        <p:spPr>
          <a:xfrm>
            <a:off x="570248" y="4332845"/>
            <a:ext cx="1639552" cy="309065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6" name="Oval 105"/>
          <p:cNvSpPr/>
          <p:nvPr/>
        </p:nvSpPr>
        <p:spPr>
          <a:xfrm>
            <a:off x="429935" y="4727033"/>
            <a:ext cx="1931163" cy="606419"/>
          </a:xfrm>
          <a:prstGeom prst="ellipse">
            <a:avLst/>
          </a:prstGeom>
          <a:solidFill>
            <a:srgbClr val="5B9BD5">
              <a:alpha val="39000"/>
            </a:srgbClr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14" name="Elbow Connector 113"/>
          <p:cNvCxnSpPr>
            <a:stCxn id="94" idx="2"/>
            <a:endCxn id="100" idx="6"/>
          </p:cNvCxnSpPr>
          <p:nvPr/>
        </p:nvCxnSpPr>
        <p:spPr>
          <a:xfrm rot="10800000" flipV="1">
            <a:off x="2209801" y="3130688"/>
            <a:ext cx="1291715" cy="1356690"/>
          </a:xfrm>
          <a:prstGeom prst="bentConnector3">
            <a:avLst>
              <a:gd name="adj1" fmla="val 50000"/>
            </a:avLst>
          </a:prstGeom>
          <a:noFill/>
          <a:ln w="19050" cap="flat" cmpd="sng" algn="ctr">
            <a:solidFill>
              <a:srgbClr val="ED7D3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15" name="Elbow Connector 114"/>
          <p:cNvCxnSpPr>
            <a:stCxn id="93" idx="2"/>
            <a:endCxn id="96" idx="6"/>
          </p:cNvCxnSpPr>
          <p:nvPr/>
        </p:nvCxnSpPr>
        <p:spPr>
          <a:xfrm rot="10800000" flipV="1">
            <a:off x="2177522" y="2425761"/>
            <a:ext cx="1251478" cy="1647706"/>
          </a:xfrm>
          <a:prstGeom prst="bentConnector3">
            <a:avLst>
              <a:gd name="adj1" fmla="val 56730"/>
            </a:avLst>
          </a:prstGeom>
          <a:noFill/>
          <a:ln w="19050" cap="flat" cmpd="sng" algn="ctr">
            <a:solidFill>
              <a:srgbClr val="7030A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18" name="Elbow Connector 117"/>
          <p:cNvCxnSpPr>
            <a:stCxn id="97" idx="2"/>
            <a:endCxn id="92" idx="6"/>
          </p:cNvCxnSpPr>
          <p:nvPr/>
        </p:nvCxnSpPr>
        <p:spPr>
          <a:xfrm rot="10800000" flipV="1">
            <a:off x="2124076" y="4304602"/>
            <a:ext cx="1459663" cy="1338497"/>
          </a:xfrm>
          <a:prstGeom prst="bentConnector3">
            <a:avLst>
              <a:gd name="adj1" fmla="val 29989"/>
            </a:avLst>
          </a:prstGeom>
          <a:noFill/>
          <a:ln w="19050" cap="flat" cmpd="sng" algn="ctr">
            <a:solidFill>
              <a:srgbClr val="FFC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44" name="Oval 143"/>
          <p:cNvSpPr/>
          <p:nvPr/>
        </p:nvSpPr>
        <p:spPr>
          <a:xfrm>
            <a:off x="3573101" y="3446619"/>
            <a:ext cx="2344381" cy="542385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45" name="Elbow Connector 144"/>
          <p:cNvCxnSpPr>
            <a:stCxn id="144" idx="2"/>
            <a:endCxn id="100" idx="6"/>
          </p:cNvCxnSpPr>
          <p:nvPr/>
        </p:nvCxnSpPr>
        <p:spPr>
          <a:xfrm rot="10800000" flipV="1">
            <a:off x="2209801" y="3717812"/>
            <a:ext cx="1363301" cy="769566"/>
          </a:xfrm>
          <a:prstGeom prst="bentConnector3">
            <a:avLst>
              <a:gd name="adj1" fmla="val 51765"/>
            </a:avLst>
          </a:prstGeom>
          <a:noFill/>
          <a:ln w="19050" cap="flat" cmpd="sng" algn="ctr">
            <a:solidFill>
              <a:srgbClr val="ED7D3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51" name="Elbow Connector 150"/>
          <p:cNvCxnSpPr>
            <a:stCxn id="156" idx="2"/>
            <a:endCxn id="100" idx="6"/>
          </p:cNvCxnSpPr>
          <p:nvPr/>
        </p:nvCxnSpPr>
        <p:spPr>
          <a:xfrm rot="10800000">
            <a:off x="2209800" y="4487379"/>
            <a:ext cx="1661106" cy="1319811"/>
          </a:xfrm>
          <a:prstGeom prst="bentConnector3">
            <a:avLst>
              <a:gd name="adj1" fmla="val 60140"/>
            </a:avLst>
          </a:prstGeom>
          <a:noFill/>
          <a:ln w="19050" cap="flat" cmpd="sng" algn="ctr">
            <a:solidFill>
              <a:srgbClr val="ED7D31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56" name="Oval 155"/>
          <p:cNvSpPr/>
          <p:nvPr/>
        </p:nvSpPr>
        <p:spPr>
          <a:xfrm>
            <a:off x="3870906" y="5638800"/>
            <a:ext cx="1741310" cy="336778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8" name="Oval 157"/>
          <p:cNvSpPr/>
          <p:nvPr/>
        </p:nvSpPr>
        <p:spPr>
          <a:xfrm>
            <a:off x="3668020" y="5311302"/>
            <a:ext cx="2038281" cy="304859"/>
          </a:xfrm>
          <a:prstGeom prst="ellipse">
            <a:avLst/>
          </a:prstGeom>
          <a:solidFill>
            <a:srgbClr val="9A369A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64" name="Elbow Connector 163"/>
          <p:cNvCxnSpPr>
            <a:stCxn id="158" idx="2"/>
            <a:endCxn id="96" idx="6"/>
          </p:cNvCxnSpPr>
          <p:nvPr/>
        </p:nvCxnSpPr>
        <p:spPr>
          <a:xfrm rot="10800000">
            <a:off x="2177522" y="4073468"/>
            <a:ext cx="1490498" cy="1390265"/>
          </a:xfrm>
          <a:prstGeom prst="bentConnector3">
            <a:avLst>
              <a:gd name="adj1" fmla="val 63633"/>
            </a:avLst>
          </a:prstGeom>
          <a:noFill/>
          <a:ln w="19050" cap="flat" cmpd="sng" algn="ctr">
            <a:solidFill>
              <a:srgbClr val="7030A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69" name="Oval 168"/>
          <p:cNvSpPr/>
          <p:nvPr/>
        </p:nvSpPr>
        <p:spPr>
          <a:xfrm>
            <a:off x="3897490" y="6019800"/>
            <a:ext cx="1741310" cy="300191"/>
          </a:xfrm>
          <a:prstGeom prst="ellipse">
            <a:avLst/>
          </a:prstGeom>
          <a:solidFill>
            <a:srgbClr val="5B9BD5">
              <a:alpha val="39000"/>
            </a:srgbClr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1" name="Elbow Connector 170"/>
          <p:cNvCxnSpPr>
            <a:stCxn id="169" idx="2"/>
            <a:endCxn id="106" idx="6"/>
          </p:cNvCxnSpPr>
          <p:nvPr/>
        </p:nvCxnSpPr>
        <p:spPr>
          <a:xfrm rot="10800000">
            <a:off x="2361098" y="5030244"/>
            <a:ext cx="1536392" cy="1139653"/>
          </a:xfrm>
          <a:prstGeom prst="bentConnector3">
            <a:avLst>
              <a:gd name="adj1" fmla="val 57440"/>
            </a:avLst>
          </a:prstGeom>
          <a:noFill/>
          <a:ln w="19050" cap="flat" cmpd="sng" algn="ctr">
            <a:solidFill>
              <a:srgbClr val="0070C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8" name="TextBox 9"/>
          <p:cNvSpPr txBox="1"/>
          <p:nvPr/>
        </p:nvSpPr>
        <p:spPr>
          <a:xfrm>
            <a:off x="6395198" y="1891129"/>
            <a:ext cx="259640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Active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Feature Groups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802.11az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Next Generation Positioning)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802.11aq </a:t>
            </a: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(Pre-Association Discovery)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802.11ak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(General Link)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802.11ai </a:t>
            </a: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(Fast Initial Link </a:t>
            </a: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Setup)</a:t>
            </a:r>
            <a:endParaRPr lang="en-US" sz="1800" dirty="0" smtClean="0">
              <a:solidFill>
                <a:sysClr val="windowText" lastClr="000000"/>
              </a:solidFill>
              <a:latin typeface="Calibri"/>
            </a:endParaRPr>
          </a:p>
          <a:p>
            <a:pPr lvl="0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Inactive Feature </a:t>
            </a: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Groups (not a complete list)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802.11k,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802.11r, </a:t>
            </a:r>
            <a:r>
              <a:rPr lang="en-US" sz="1800" noProof="0" dirty="0" smtClean="0">
                <a:solidFill>
                  <a:sysClr val="windowText" lastClr="000000"/>
                </a:solidFill>
                <a:latin typeface="Calibri"/>
              </a:rPr>
              <a:t>802.11s</a:t>
            </a:r>
            <a:br>
              <a:rPr lang="en-US" sz="1800" noProof="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kumimoji="0" lang="en-US" sz="1800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802.11u, </a:t>
            </a:r>
            <a:r>
              <a:rPr lang="en-US" sz="1800" noProof="0" dirty="0" smtClean="0">
                <a:solidFill>
                  <a:sysClr val="windowText" lastClr="000000"/>
                </a:solidFill>
                <a:latin typeface="Calibri"/>
              </a:rPr>
              <a:t>802.11v, 802.11w, </a:t>
            </a:r>
            <a:r>
              <a:rPr kumimoji="0" lang="en-US" sz="1800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802.11z, </a:t>
            </a:r>
            <a:r>
              <a:rPr lang="en-US" sz="1800" noProof="0" dirty="0" smtClean="0">
                <a:solidFill>
                  <a:sysClr val="windowText" lastClr="000000"/>
                </a:solidFill>
                <a:latin typeface="Calibri"/>
              </a:rPr>
              <a:t>802.11aa, </a:t>
            </a:r>
            <a:r>
              <a:rPr kumimoji="0" lang="en-US" sz="1800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802.11ae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5797774" y="1891129"/>
            <a:ext cx="851822" cy="4509671"/>
            <a:chOff x="5797774" y="2069432"/>
            <a:chExt cx="851822" cy="4331368"/>
          </a:xfrm>
          <a:solidFill>
            <a:srgbClr val="FFFFFF">
              <a:alpha val="28000"/>
            </a:srgbClr>
          </a:solidFill>
        </p:grpSpPr>
        <p:sp>
          <p:nvSpPr>
            <p:cNvPr id="9" name="Right Brace 8"/>
            <p:cNvSpPr/>
            <p:nvPr/>
          </p:nvSpPr>
          <p:spPr bwMode="auto">
            <a:xfrm>
              <a:off x="5797774" y="2069432"/>
              <a:ext cx="450626" cy="4331368"/>
            </a:xfrm>
            <a:prstGeom prst="rightBrace">
              <a:avLst/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Left Brace 9"/>
            <p:cNvSpPr/>
            <p:nvPr/>
          </p:nvSpPr>
          <p:spPr bwMode="auto">
            <a:xfrm>
              <a:off x="6248399" y="2069432"/>
              <a:ext cx="401197" cy="4331368"/>
            </a:xfrm>
            <a:prstGeom prst="leftBrace">
              <a:avLst>
                <a:gd name="adj1" fmla="val 13771"/>
                <a:gd name="adj2" fmla="val 50000"/>
              </a:avLst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944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ounded Rectangle 84"/>
          <p:cNvSpPr/>
          <p:nvPr/>
        </p:nvSpPr>
        <p:spPr>
          <a:xfrm>
            <a:off x="3276600" y="1155159"/>
            <a:ext cx="5638800" cy="5281736"/>
          </a:xfrm>
          <a:prstGeom prst="roundRect">
            <a:avLst/>
          </a:prstGeom>
          <a:solidFill>
            <a:srgbClr val="4472C4">
              <a:lumMod val="40000"/>
              <a:lumOff val="6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IEEE-SA,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LMSC</a:t>
            </a:r>
          </a:p>
        </p:txBody>
      </p:sp>
      <p:sp>
        <p:nvSpPr>
          <p:cNvPr id="44" name="Rounded Rectangle 43"/>
          <p:cNvSpPr/>
          <p:nvPr/>
        </p:nvSpPr>
        <p:spPr bwMode="auto">
          <a:xfrm>
            <a:off x="3361319" y="1932874"/>
            <a:ext cx="5477881" cy="210572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802.11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94744"/>
          </a:xfrm>
        </p:spPr>
        <p:txBody>
          <a:bodyPr/>
          <a:lstStyle/>
          <a:p>
            <a:r>
              <a:rPr lang="en-US" dirty="0" smtClean="0"/>
              <a:t>802.11 as </a:t>
            </a:r>
            <a:r>
              <a:rPr lang="en-US" dirty="0" smtClean="0"/>
              <a:t>SRIT in 802 RAN </a:t>
            </a:r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86" name="Rounded Rectangle 85"/>
          <p:cNvSpPr/>
          <p:nvPr/>
        </p:nvSpPr>
        <p:spPr>
          <a:xfrm>
            <a:off x="152400" y="1155159"/>
            <a:ext cx="2427959" cy="5214864"/>
          </a:xfrm>
          <a:prstGeom prst="roundRect">
            <a:avLst/>
          </a:prstGeom>
          <a:solidFill>
            <a:srgbClr val="ED7D31">
              <a:lumMod val="40000"/>
              <a:lumOff val="6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ITU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ITU-R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0" name="TextBox 9"/>
          <p:cNvSpPr txBox="1"/>
          <p:nvPr/>
        </p:nvSpPr>
        <p:spPr>
          <a:xfrm>
            <a:off x="3471816" y="2012752"/>
            <a:ext cx="253253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800" b="1" noProof="0" dirty="0" smtClean="0">
                <a:solidFill>
                  <a:sysClr val="windowText" lastClr="000000"/>
                </a:solidFill>
                <a:latin typeface="Calibri"/>
              </a:rPr>
              <a:t>RITs: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802.11ax, ac, n (&lt;6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GHz)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802.11ay, aj, ad (&gt;6 GHz)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802.11p</a:t>
            </a:r>
          </a:p>
          <a:p>
            <a:pPr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>
                <a:solidFill>
                  <a:sysClr val="windowText" lastClr="000000"/>
                </a:solidFill>
                <a:latin typeface="Calibri"/>
              </a:rPr>
              <a:t>802.11ah (&lt;1 GHz</a:t>
            </a: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)</a:t>
            </a:r>
            <a:endParaRPr lang="en-US" sz="180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91" name="TextBox 10"/>
          <p:cNvSpPr txBox="1"/>
          <p:nvPr/>
        </p:nvSpPr>
        <p:spPr>
          <a:xfrm>
            <a:off x="282931" y="2590800"/>
            <a:ext cx="222213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IMT-2020 Use Cases:</a:t>
            </a:r>
          </a:p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Enhanced Mobile BB: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Wide-Area Coverage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Hotspot &lt;6 GHz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Hotspot &gt;6 GHz</a:t>
            </a:r>
          </a:p>
          <a:p>
            <a:pPr algn="ctr" fontAlgn="auto">
              <a:spcBef>
                <a:spcPts val="0"/>
              </a:spcBef>
              <a:spcAft>
                <a:spcPts val="1200"/>
              </a:spcAft>
              <a:buClrTx/>
              <a:buSzTx/>
            </a:pPr>
            <a:r>
              <a:rPr lang="en-US" sz="1800" b="1" dirty="0">
                <a:solidFill>
                  <a:sysClr val="windowText" lastClr="000000"/>
                </a:solidFill>
                <a:latin typeface="Calibri"/>
              </a:rPr>
              <a:t>Ultra-Reliable</a:t>
            </a: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/</a:t>
            </a:r>
            <a:b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Low </a:t>
            </a: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Latency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lvl="0" algn="ctr" fontAlgn="auto">
              <a:spcBef>
                <a:spcPts val="0"/>
              </a:spcBef>
              <a:spcAft>
                <a:spcPts val="1200"/>
              </a:spcAft>
              <a:buClrTx/>
              <a:buSzTx/>
            </a:pPr>
            <a:r>
              <a:rPr lang="en-GB" sz="1800" b="1" dirty="0" smtClean="0"/>
              <a:t>Massive </a:t>
            </a:r>
            <a:r>
              <a:rPr lang="en-GB" sz="1800" b="1" dirty="0" smtClean="0"/>
              <a:t>MTC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2" name="Oval 91"/>
          <p:cNvSpPr/>
          <p:nvPr/>
        </p:nvSpPr>
        <p:spPr>
          <a:xfrm>
            <a:off x="586847" y="5465811"/>
            <a:ext cx="1537228" cy="354577"/>
          </a:xfrm>
          <a:prstGeom prst="ellipse">
            <a:avLst/>
          </a:prstGeom>
          <a:solidFill>
            <a:srgbClr val="FFC00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3" name="Oval 92"/>
          <p:cNvSpPr/>
          <p:nvPr/>
        </p:nvSpPr>
        <p:spPr>
          <a:xfrm>
            <a:off x="3548015" y="2402126"/>
            <a:ext cx="2380291" cy="308665"/>
          </a:xfrm>
          <a:prstGeom prst="ellipse">
            <a:avLst/>
          </a:prstGeom>
          <a:solidFill>
            <a:srgbClr val="9A369A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Oval 93"/>
          <p:cNvSpPr/>
          <p:nvPr/>
        </p:nvSpPr>
        <p:spPr>
          <a:xfrm>
            <a:off x="3594223" y="2700507"/>
            <a:ext cx="2295361" cy="367505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6" name="Oval 95"/>
          <p:cNvSpPr/>
          <p:nvPr/>
        </p:nvSpPr>
        <p:spPr>
          <a:xfrm>
            <a:off x="533400" y="3913956"/>
            <a:ext cx="1644122" cy="319022"/>
          </a:xfrm>
          <a:prstGeom prst="ellipse">
            <a:avLst/>
          </a:prstGeom>
          <a:solidFill>
            <a:srgbClr val="7030A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Oval 96"/>
          <p:cNvSpPr/>
          <p:nvPr/>
        </p:nvSpPr>
        <p:spPr>
          <a:xfrm>
            <a:off x="3609775" y="3423199"/>
            <a:ext cx="2145329" cy="365272"/>
          </a:xfrm>
          <a:prstGeom prst="ellipse">
            <a:avLst/>
          </a:prstGeom>
          <a:solidFill>
            <a:srgbClr val="FFC00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0" name="Oval 99"/>
          <p:cNvSpPr/>
          <p:nvPr/>
        </p:nvSpPr>
        <p:spPr>
          <a:xfrm>
            <a:off x="570248" y="4332845"/>
            <a:ext cx="1639552" cy="309065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6" name="Oval 105"/>
          <p:cNvSpPr/>
          <p:nvPr/>
        </p:nvSpPr>
        <p:spPr>
          <a:xfrm>
            <a:off x="429935" y="4727033"/>
            <a:ext cx="1931163" cy="606419"/>
          </a:xfrm>
          <a:prstGeom prst="ellipse">
            <a:avLst/>
          </a:prstGeom>
          <a:solidFill>
            <a:srgbClr val="5B9BD5">
              <a:alpha val="39000"/>
            </a:srgbClr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14" name="Elbow Connector 113"/>
          <p:cNvCxnSpPr>
            <a:stCxn id="94" idx="2"/>
            <a:endCxn id="100" idx="6"/>
          </p:cNvCxnSpPr>
          <p:nvPr/>
        </p:nvCxnSpPr>
        <p:spPr>
          <a:xfrm rot="10800000" flipV="1">
            <a:off x="2209801" y="2884260"/>
            <a:ext cx="1384423" cy="1603118"/>
          </a:xfrm>
          <a:prstGeom prst="bentConnector3">
            <a:avLst>
              <a:gd name="adj1" fmla="val 51738"/>
            </a:avLst>
          </a:prstGeom>
          <a:noFill/>
          <a:ln w="19050" cap="flat" cmpd="sng" algn="ctr">
            <a:solidFill>
              <a:srgbClr val="ED7D3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15" name="Elbow Connector 114"/>
          <p:cNvCxnSpPr>
            <a:stCxn id="93" idx="2"/>
            <a:endCxn id="96" idx="6"/>
          </p:cNvCxnSpPr>
          <p:nvPr/>
        </p:nvCxnSpPr>
        <p:spPr>
          <a:xfrm rot="10800000" flipV="1">
            <a:off x="2177523" y="2556459"/>
            <a:ext cx="1370493" cy="1517008"/>
          </a:xfrm>
          <a:prstGeom prst="bentConnector3">
            <a:avLst>
              <a:gd name="adj1" fmla="val 59657"/>
            </a:avLst>
          </a:prstGeom>
          <a:noFill/>
          <a:ln w="19050" cap="flat" cmpd="sng" algn="ctr">
            <a:solidFill>
              <a:srgbClr val="7030A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18" name="Elbow Connector 117"/>
          <p:cNvCxnSpPr>
            <a:stCxn id="97" idx="2"/>
            <a:endCxn id="92" idx="6"/>
          </p:cNvCxnSpPr>
          <p:nvPr/>
        </p:nvCxnSpPr>
        <p:spPr>
          <a:xfrm rot="10800000" flipV="1">
            <a:off x="2124075" y="3605834"/>
            <a:ext cx="1485700" cy="2037265"/>
          </a:xfrm>
          <a:prstGeom prst="bentConnector3">
            <a:avLst>
              <a:gd name="adj1" fmla="val 30564"/>
            </a:avLst>
          </a:prstGeom>
          <a:noFill/>
          <a:ln w="19050" cap="flat" cmpd="sng" algn="ctr">
            <a:solidFill>
              <a:srgbClr val="FFC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69" name="Oval 168"/>
          <p:cNvSpPr/>
          <p:nvPr/>
        </p:nvSpPr>
        <p:spPr>
          <a:xfrm>
            <a:off x="3962400" y="3118390"/>
            <a:ext cx="1439099" cy="272901"/>
          </a:xfrm>
          <a:prstGeom prst="ellipse">
            <a:avLst/>
          </a:prstGeom>
          <a:solidFill>
            <a:srgbClr val="5B9BD5">
              <a:alpha val="39000"/>
            </a:srgbClr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1" name="Elbow Connector 170"/>
          <p:cNvCxnSpPr>
            <a:stCxn id="169" idx="2"/>
            <a:endCxn id="106" idx="6"/>
          </p:cNvCxnSpPr>
          <p:nvPr/>
        </p:nvCxnSpPr>
        <p:spPr>
          <a:xfrm rot="10800000" flipV="1">
            <a:off x="2361098" y="3254841"/>
            <a:ext cx="1601302" cy="1775402"/>
          </a:xfrm>
          <a:prstGeom prst="bentConnector3">
            <a:avLst>
              <a:gd name="adj1" fmla="val 59016"/>
            </a:avLst>
          </a:prstGeom>
          <a:noFill/>
          <a:ln w="19050" cap="flat" cmpd="sng" algn="ctr">
            <a:solidFill>
              <a:srgbClr val="0070C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8" name="TextBox 9"/>
          <p:cNvSpPr txBox="1"/>
          <p:nvPr/>
        </p:nvSpPr>
        <p:spPr>
          <a:xfrm>
            <a:off x="6465479" y="2319263"/>
            <a:ext cx="2596402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Other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Features: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802.11az, aq, ak, ai, ae, aa, z, w, v, u, s, r,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k</a:t>
            </a:r>
            <a:endParaRPr kumimoji="0" lang="en-US" sz="1800" b="0" i="0" u="none" strike="noStrike" kern="120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5797774" y="2119729"/>
            <a:ext cx="851822" cy="1842671"/>
            <a:chOff x="5797774" y="2069432"/>
            <a:chExt cx="851822" cy="4331368"/>
          </a:xfrm>
          <a:solidFill>
            <a:srgbClr val="FFFFFF">
              <a:alpha val="28000"/>
            </a:srgbClr>
          </a:solidFill>
        </p:grpSpPr>
        <p:sp>
          <p:nvSpPr>
            <p:cNvPr id="9" name="Right Brace 8"/>
            <p:cNvSpPr/>
            <p:nvPr/>
          </p:nvSpPr>
          <p:spPr bwMode="auto">
            <a:xfrm>
              <a:off x="5797774" y="2069432"/>
              <a:ext cx="450626" cy="4331368"/>
            </a:xfrm>
            <a:prstGeom prst="rightBrace">
              <a:avLst/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Left Brace 9"/>
            <p:cNvSpPr/>
            <p:nvPr/>
          </p:nvSpPr>
          <p:spPr bwMode="auto">
            <a:xfrm>
              <a:off x="6248399" y="2460267"/>
              <a:ext cx="401197" cy="2598088"/>
            </a:xfrm>
            <a:prstGeom prst="leftBrace">
              <a:avLst>
                <a:gd name="adj1" fmla="val 13771"/>
                <a:gd name="adj2" fmla="val 67417"/>
              </a:avLst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8" name="Rounded Rectangle 17"/>
          <p:cNvSpPr/>
          <p:nvPr/>
        </p:nvSpPr>
        <p:spPr bwMode="auto">
          <a:xfrm>
            <a:off x="5361394" y="4127565"/>
            <a:ext cx="1608901" cy="1116287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Rounded Rectangle 41"/>
          <p:cNvSpPr/>
          <p:nvPr/>
        </p:nvSpPr>
        <p:spPr bwMode="auto">
          <a:xfrm>
            <a:off x="6811617" y="5243852"/>
            <a:ext cx="1608901" cy="1116287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802.3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Rounded Rectangle 42"/>
          <p:cNvSpPr/>
          <p:nvPr/>
        </p:nvSpPr>
        <p:spPr bwMode="auto">
          <a:xfrm>
            <a:off x="3594651" y="4685709"/>
            <a:ext cx="1608901" cy="1116287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802.15?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118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1811</TotalTime>
  <Words>979</Words>
  <Application>Microsoft Office PowerPoint</Application>
  <PresentationFormat>On-screen Show (4:3)</PresentationFormat>
  <Paragraphs>227</Paragraphs>
  <Slides>15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CorelDRAW.Graphic.14</vt:lpstr>
      <vt:lpstr>802.11 Technologies Possible Applicability to IMT-2020 Use Cases</vt:lpstr>
      <vt:lpstr>Abstract</vt:lpstr>
      <vt:lpstr>Index</vt:lpstr>
      <vt:lpstr>IMT-2020 Use Cases</vt:lpstr>
      <vt:lpstr>IMT-2020 Use Case Triangle [1]</vt:lpstr>
      <vt:lpstr>IMT-2020/ITU</vt:lpstr>
      <vt:lpstr>802.11 as a 5G Technology</vt:lpstr>
      <vt:lpstr>802.11 Proposed as RITs</vt:lpstr>
      <vt:lpstr>802.11 as SRIT in 802 RAN Proposal</vt:lpstr>
      <vt:lpstr>802.11 Proposed as RAT of 3GPP</vt:lpstr>
      <vt:lpstr>5G – Simple with a Bit More</vt:lpstr>
      <vt:lpstr>References</vt:lpstr>
      <vt:lpstr>Appendix (additional material)</vt:lpstr>
      <vt:lpstr>Enhancement of key capabilities from IMT-Advanced to IMT-2020 [1]</vt:lpstr>
      <vt:lpstr>IMT-2020 importance of key capabilities in different usage scenarios [1]</vt:lpstr>
    </vt:vector>
  </TitlesOfParts>
  <Company>InterDigital Communications, LLC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Technologies Possible Applicable for IMT-2020 Use Cases</dc:title>
  <dc:creator>Joseph Levy</dc:creator>
  <cp:lastModifiedBy>JoeTravel</cp:lastModifiedBy>
  <cp:revision>51</cp:revision>
  <cp:lastPrinted>1601-01-01T00:00:00Z</cp:lastPrinted>
  <dcterms:created xsi:type="dcterms:W3CDTF">2016-03-14T00:39:45Z</dcterms:created>
  <dcterms:modified xsi:type="dcterms:W3CDTF">2016-03-15T10:41:30Z</dcterms:modified>
</cp:coreProperties>
</file>