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tiff" ContentType="image/tif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1"/>
  </p:notesMasterIdLst>
  <p:handoutMasterIdLst>
    <p:handoutMasterId r:id="rId12"/>
  </p:handoutMasterIdLst>
  <p:sldIdLst>
    <p:sldId id="256" r:id="rId2"/>
    <p:sldId id="330" r:id="rId3"/>
    <p:sldId id="341" r:id="rId4"/>
    <p:sldId id="350" r:id="rId5"/>
    <p:sldId id="347" r:id="rId6"/>
    <p:sldId id="353" r:id="rId7"/>
    <p:sldId id="335" r:id="rId8"/>
    <p:sldId id="357" r:id="rId9"/>
    <p:sldId id="352" r:id="rId10"/>
  </p:sldIdLst>
  <p:sldSz cx="9144000" cy="6858000" type="screen4x3"/>
  <p:notesSz cx="6735763" cy="986631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62" userDrawn="1">
          <p15:clr>
            <a:srgbClr val="A4A3A4"/>
          </p15:clr>
        </p15:guide>
        <p15:guide id="2" pos="209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ma maggie" initials="mm" lastIdx="1" clrIdx="0">
    <p:extLst>
      <p:ext uri="{19B8F6BF-5375-455C-9EA6-DF929625EA0E}">
        <p15:presenceInfo xmlns:p15="http://schemas.microsoft.com/office/powerpoint/2012/main" userId="ecd3a4be1186f7f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4" autoAdjust="0"/>
    <p:restoredTop sz="94118" autoAdjust="0"/>
  </p:normalViewPr>
  <p:slideViewPr>
    <p:cSldViewPr>
      <p:cViewPr varScale="1">
        <p:scale>
          <a:sx n="65" d="100"/>
          <a:sy n="65" d="100"/>
        </p:scale>
        <p:origin x="1138" y="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49" d="100"/>
          <a:sy n="49" d="100"/>
        </p:scale>
        <p:origin x="2765" y="62"/>
      </p:cViewPr>
      <p:guideLst>
        <p:guide orient="horz" pos="3062"/>
        <p:guide pos="209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140" cy="492809"/>
          </a:xfrm>
          <a:prstGeom prst="rect">
            <a:avLst/>
          </a:prstGeom>
        </p:spPr>
        <p:txBody>
          <a:bodyPr vert="horz" lIns="91440" tIns="45720" rIns="91440" bIns="45720" rtlCol="0"/>
          <a:lstStyle>
            <a:lvl1pPr algn="l">
              <a:defRPr sz="1200"/>
            </a:lvl1pPr>
          </a:lstStyle>
          <a:p>
            <a:r>
              <a:rPr lang="en-US" smtClean="0"/>
              <a:t>doc.: IEEE 802.11-15/1081r0</a:t>
            </a:r>
            <a:endParaRPr lang="en-US"/>
          </a:p>
        </p:txBody>
      </p:sp>
      <p:sp>
        <p:nvSpPr>
          <p:cNvPr id="3" name="Date Placeholder 2"/>
          <p:cNvSpPr>
            <a:spLocks noGrp="1"/>
          </p:cNvSpPr>
          <p:nvPr>
            <p:ph type="dt" sz="quarter" idx="1"/>
          </p:nvPr>
        </p:nvSpPr>
        <p:spPr>
          <a:xfrm>
            <a:off x="3815082" y="0"/>
            <a:ext cx="2919140" cy="492809"/>
          </a:xfrm>
          <a:prstGeom prst="rect">
            <a:avLst/>
          </a:prstGeom>
        </p:spPr>
        <p:txBody>
          <a:bodyPr vert="horz" lIns="91440" tIns="45720" rIns="91440" bIns="45720" rtlCol="0"/>
          <a:lstStyle>
            <a:lvl1pPr algn="r">
              <a:defRPr sz="1200"/>
            </a:lvl1pPr>
          </a:lstStyle>
          <a:p>
            <a:fld id="{B87CCAAF-252C-4847-8D16-EDD6B40E4912}" type="datetimeFigureOut">
              <a:rPr lang="en-US" smtClean="0"/>
              <a:pPr/>
              <a:t>3/16/2016</a:t>
            </a:fld>
            <a:endParaRPr lang="en-US"/>
          </a:p>
        </p:txBody>
      </p:sp>
      <p:sp>
        <p:nvSpPr>
          <p:cNvPr id="4" name="Footer Placeholder 3"/>
          <p:cNvSpPr>
            <a:spLocks noGrp="1"/>
          </p:cNvSpPr>
          <p:nvPr>
            <p:ph type="ftr" sz="quarter" idx="2"/>
          </p:nvPr>
        </p:nvSpPr>
        <p:spPr>
          <a:xfrm>
            <a:off x="0" y="9371817"/>
            <a:ext cx="2919140" cy="492809"/>
          </a:xfrm>
          <a:prstGeom prst="rect">
            <a:avLst/>
          </a:prstGeom>
        </p:spPr>
        <p:txBody>
          <a:bodyPr vert="horz" lIns="91440" tIns="45720" rIns="91440" bIns="45720" rtlCol="0" anchor="b"/>
          <a:lstStyle>
            <a:lvl1pPr algn="l">
              <a:defRPr sz="1200"/>
            </a:lvl1pPr>
          </a:lstStyle>
          <a:p>
            <a:r>
              <a:rPr lang="en-US" smtClean="0"/>
              <a:t>Jing Ma, NICT</a:t>
            </a:r>
            <a:endParaRPr lang="en-US"/>
          </a:p>
        </p:txBody>
      </p:sp>
      <p:sp>
        <p:nvSpPr>
          <p:cNvPr id="5" name="Slide Number Placeholder 4"/>
          <p:cNvSpPr>
            <a:spLocks noGrp="1"/>
          </p:cNvSpPr>
          <p:nvPr>
            <p:ph type="sldNum" sz="quarter" idx="3"/>
          </p:nvPr>
        </p:nvSpPr>
        <p:spPr>
          <a:xfrm>
            <a:off x="3815082" y="9371817"/>
            <a:ext cx="2919140" cy="492809"/>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735763" cy="9866313"/>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478976" y="102951"/>
            <a:ext cx="621454" cy="224464"/>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802.11-15/1081r0</a:t>
            </a:r>
            <a:endParaRPr lang="en-US"/>
          </a:p>
        </p:txBody>
      </p:sp>
      <p:sp>
        <p:nvSpPr>
          <p:cNvPr id="2051" name="Rectangle 3"/>
          <p:cNvSpPr>
            <a:spLocks noGrp="1" noChangeArrowheads="1"/>
          </p:cNvSpPr>
          <p:nvPr>
            <p:ph type="dt"/>
          </p:nvPr>
        </p:nvSpPr>
        <p:spPr bwMode="auto">
          <a:xfrm>
            <a:off x="635333" y="102951"/>
            <a:ext cx="801877" cy="224464"/>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909638" y="746125"/>
            <a:ext cx="4914900" cy="36861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897485" y="4686753"/>
            <a:ext cx="4939252" cy="4438659"/>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204488" y="9552401"/>
            <a:ext cx="895942" cy="19239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Jing Ma, NICT</a:t>
            </a:r>
            <a:endParaRPr lang="en-US"/>
          </a:p>
        </p:txBody>
      </p:sp>
      <p:sp>
        <p:nvSpPr>
          <p:cNvPr id="2055" name="Rectangle 7"/>
          <p:cNvSpPr>
            <a:spLocks noGrp="1" noChangeArrowheads="1"/>
          </p:cNvSpPr>
          <p:nvPr>
            <p:ph type="sldNum"/>
          </p:nvPr>
        </p:nvSpPr>
        <p:spPr bwMode="auto">
          <a:xfrm>
            <a:off x="3130403" y="9552400"/>
            <a:ext cx="496547" cy="38648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01643" y="9552401"/>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03184" y="9550714"/>
            <a:ext cx="5329395" cy="16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29165" y="315602"/>
            <a:ext cx="5477434" cy="16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802.11-15/1081r0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smtClean="0"/>
              <a:t>Jing Ma, NICT</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21086" y="745965"/>
            <a:ext cx="4493593" cy="3687632"/>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897485" y="4686753"/>
            <a:ext cx="4940793" cy="4539922"/>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2490362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baseline="0" dirty="0" smtClean="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1386817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baseline="0" dirty="0" smtClean="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34498913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1665035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41589201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28503017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2946596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As I mentioned the motivation is to</a:t>
            </a:r>
            <a:r>
              <a:rPr kumimoji="1" lang="en-US" altLang="ja-JP" baseline="0" dirty="0" smtClean="0"/>
              <a:t> </a:t>
            </a:r>
            <a:r>
              <a:rPr kumimoji="1" lang="en-US" altLang="ja-JP" baseline="0" smtClean="0"/>
              <a:t>further improve </a:t>
            </a:r>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763739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dirty="0" smtClean="0"/>
              <a:t>March, 2016</a:t>
            </a:r>
            <a:endParaRPr lang="en-GB" dirty="0"/>
          </a:p>
        </p:txBody>
      </p:sp>
      <p:sp>
        <p:nvSpPr>
          <p:cNvPr id="5" name="Footer Placeholder 4"/>
          <p:cNvSpPr>
            <a:spLocks noGrp="1"/>
          </p:cNvSpPr>
          <p:nvPr>
            <p:ph type="ftr" idx="11"/>
          </p:nvPr>
        </p:nvSpPr>
        <p:spPr/>
        <p:txBody>
          <a:bodyPr/>
          <a:lstStyle>
            <a:lvl1pPr>
              <a:defRPr/>
            </a:lvl1pPr>
          </a:lstStyle>
          <a:p>
            <a:r>
              <a:rPr lang="en-GB" smtClean="0"/>
              <a:t>Jing Ma, NICT</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ja-JP" altLang="en-US" dirty="0" smtClean="0"/>
              <a:t>マスター タイトルの書式設定</a:t>
            </a:r>
            <a:endParaRPr lang="en-GB" dirty="0"/>
          </a:p>
        </p:txBody>
      </p:sp>
      <p:sp>
        <p:nvSpPr>
          <p:cNvPr id="3" name="Content Placeholder 2"/>
          <p:cNvSpPr>
            <a:spLocks noGrp="1"/>
          </p:cNvSpPr>
          <p:nvPr>
            <p:ph idx="1"/>
          </p:nvPr>
        </p:nvSpPr>
        <p:spPr/>
        <p:txBody>
          <a:bodyPr/>
          <a:lstStyle>
            <a:lvl1pPr marL="342900" indent="-342900">
              <a:buFont typeface="Arial" panose="020B0604020202020204" pitchFamily="34" charset="0"/>
              <a:buChar char="•"/>
              <a:defRPr sz="2400">
                <a:latin typeface="+mn-lt"/>
              </a:defRPr>
            </a:lvl1pPr>
            <a:lvl2pPr marL="800100" indent="-342900">
              <a:buFont typeface="Times New Roman" panose="02020603050405020304" pitchFamily="18" charset="0"/>
              <a:buChar char="−"/>
              <a:defRPr>
                <a:latin typeface="+mn-lt"/>
                <a:ea typeface="+mj-ea"/>
              </a:defRPr>
            </a:lvl2pPr>
            <a:lvl3pPr marL="1200150" indent="-285750">
              <a:buFont typeface="Arial" panose="020B0604020202020204" pitchFamily="34" charset="0"/>
              <a:buChar char="•"/>
              <a:defRPr>
                <a:latin typeface="+mn-lt"/>
              </a:defRPr>
            </a:lvl3pPr>
            <a:lvl4pPr marL="1371600" indent="0">
              <a:buFont typeface="Wingdings" panose="05000000000000000000" pitchFamily="2" charset="2"/>
              <a:buNone/>
              <a:defRPr>
                <a:latin typeface="+mn-lt"/>
              </a:defRPr>
            </a:lvl4pPr>
            <a:lvl5pPr marL="1828800" indent="0">
              <a:buFont typeface="Wingdings" panose="05000000000000000000" pitchFamily="2" charset="2"/>
              <a:buNone/>
              <a:defRPr>
                <a:latin typeface="+mn-lt"/>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GB" dirty="0"/>
          </a:p>
        </p:txBody>
      </p:sp>
      <p:sp>
        <p:nvSpPr>
          <p:cNvPr id="5" name="日付プレースホルダー 4"/>
          <p:cNvSpPr>
            <a:spLocks noGrp="1"/>
          </p:cNvSpPr>
          <p:nvPr>
            <p:ph type="dt" idx="10"/>
          </p:nvPr>
        </p:nvSpPr>
        <p:spPr/>
        <p:txBody>
          <a:bodyPr/>
          <a:lstStyle/>
          <a:p>
            <a:r>
              <a:rPr lang="en-US" altLang="ja-JP" dirty="0" smtClean="0"/>
              <a:t>March, 2016</a:t>
            </a:r>
            <a:endParaRPr lang="en-GB" dirty="0"/>
          </a:p>
        </p:txBody>
      </p:sp>
      <p:sp>
        <p:nvSpPr>
          <p:cNvPr id="7" name="フッター プレースホルダー 6"/>
          <p:cNvSpPr>
            <a:spLocks noGrp="1"/>
          </p:cNvSpPr>
          <p:nvPr>
            <p:ph type="ftr" idx="11"/>
          </p:nvPr>
        </p:nvSpPr>
        <p:spPr/>
        <p:txBody>
          <a:bodyPr/>
          <a:lstStyle/>
          <a:p>
            <a:r>
              <a:rPr lang="en-GB" smtClean="0"/>
              <a:t>Jing Ma, NICT</a:t>
            </a:r>
            <a:endParaRPr lang="en-GB" dirty="0"/>
          </a:p>
        </p:txBody>
      </p:sp>
      <p:sp>
        <p:nvSpPr>
          <p:cNvPr id="8" name="スライド番号プレースホルダー 7"/>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Date Placeholder 3"/>
          <p:cNvSpPr>
            <a:spLocks noGrp="1"/>
          </p:cNvSpPr>
          <p:nvPr>
            <p:ph type="dt" idx="10"/>
          </p:nvPr>
        </p:nvSpPr>
        <p:spPr/>
        <p:txBody>
          <a:bodyPr/>
          <a:lstStyle>
            <a:lvl1pPr>
              <a:defRPr/>
            </a:lvl1pPr>
          </a:lstStyle>
          <a:p>
            <a:r>
              <a:rPr lang="en-US" altLang="ja-JP" dirty="0" smtClean="0"/>
              <a:t>March, 2016</a:t>
            </a:r>
            <a:endParaRPr lang="en-GB" dirty="0"/>
          </a:p>
        </p:txBody>
      </p:sp>
      <p:sp>
        <p:nvSpPr>
          <p:cNvPr id="5" name="Footer Placeholder 4"/>
          <p:cNvSpPr>
            <a:spLocks noGrp="1"/>
          </p:cNvSpPr>
          <p:nvPr>
            <p:ph type="ftr" idx="11"/>
          </p:nvPr>
        </p:nvSpPr>
        <p:spPr/>
        <p:txBody>
          <a:bodyPr/>
          <a:lstStyle>
            <a:lvl1pPr>
              <a:defRPr/>
            </a:lvl1pPr>
          </a:lstStyle>
          <a:p>
            <a:r>
              <a:rPr lang="en-GB" smtClean="0"/>
              <a:t>Jing Ma, NICT</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Date Placeholder 4"/>
          <p:cNvSpPr>
            <a:spLocks noGrp="1"/>
          </p:cNvSpPr>
          <p:nvPr>
            <p:ph type="dt" idx="10"/>
          </p:nvPr>
        </p:nvSpPr>
        <p:spPr/>
        <p:txBody>
          <a:bodyPr/>
          <a:lstStyle>
            <a:lvl1pPr>
              <a:defRPr/>
            </a:lvl1pPr>
          </a:lstStyle>
          <a:p>
            <a:r>
              <a:rPr lang="en-US" altLang="ja-JP" dirty="0" smtClean="0"/>
              <a:t>March, 2016</a:t>
            </a:r>
            <a:endParaRPr lang="en-GB" dirty="0"/>
          </a:p>
        </p:txBody>
      </p:sp>
      <p:sp>
        <p:nvSpPr>
          <p:cNvPr id="6" name="Footer Placeholder 5"/>
          <p:cNvSpPr>
            <a:spLocks noGrp="1"/>
          </p:cNvSpPr>
          <p:nvPr>
            <p:ph type="ftr" idx="11"/>
          </p:nvPr>
        </p:nvSpPr>
        <p:spPr/>
        <p:txBody>
          <a:bodyPr/>
          <a:lstStyle>
            <a:lvl1pPr>
              <a:defRPr/>
            </a:lvl1pPr>
          </a:lstStyle>
          <a:p>
            <a:r>
              <a:rPr lang="en-GB" smtClean="0"/>
              <a:t>Jing Ma, NICT</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7" name="Date Placeholder 6"/>
          <p:cNvSpPr>
            <a:spLocks noGrp="1"/>
          </p:cNvSpPr>
          <p:nvPr>
            <p:ph type="dt" idx="10"/>
          </p:nvPr>
        </p:nvSpPr>
        <p:spPr>
          <a:xfrm>
            <a:off x="696912" y="333375"/>
            <a:ext cx="2218904" cy="273050"/>
          </a:xfrm>
        </p:spPr>
        <p:txBody>
          <a:bodyPr/>
          <a:lstStyle>
            <a:lvl1pPr>
              <a:defRPr/>
            </a:lvl1pPr>
          </a:lstStyle>
          <a:p>
            <a:r>
              <a:rPr lang="en-US" altLang="ja-JP" dirty="0" smtClean="0"/>
              <a:t>March,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Jing Ma, NICT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dirty="0" smtClean="0"/>
              <a:t>March, 2016</a:t>
            </a:r>
            <a:endParaRPr lang="en-GB" dirty="0"/>
          </a:p>
        </p:txBody>
      </p:sp>
      <p:sp>
        <p:nvSpPr>
          <p:cNvPr id="4" name="Footer Placeholder 3"/>
          <p:cNvSpPr>
            <a:spLocks noGrp="1"/>
          </p:cNvSpPr>
          <p:nvPr>
            <p:ph type="ftr" idx="11"/>
          </p:nvPr>
        </p:nvSpPr>
        <p:spPr/>
        <p:txBody>
          <a:bodyPr/>
          <a:lstStyle>
            <a:lvl1pPr>
              <a:defRPr/>
            </a:lvl1pPr>
          </a:lstStyle>
          <a:p>
            <a:r>
              <a:rPr lang="en-GB" smtClean="0"/>
              <a:t>Jing Ma, NICT</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dirty="0" smtClean="0"/>
              <a:t>March, 2016</a:t>
            </a:r>
            <a:endParaRPr lang="en-GB" dirty="0"/>
          </a:p>
        </p:txBody>
      </p:sp>
      <p:sp>
        <p:nvSpPr>
          <p:cNvPr id="3" name="Footer Placeholder 2"/>
          <p:cNvSpPr>
            <a:spLocks noGrp="1"/>
          </p:cNvSpPr>
          <p:nvPr>
            <p:ph type="ftr" idx="11"/>
          </p:nvPr>
        </p:nvSpPr>
        <p:spPr/>
        <p:txBody>
          <a:bodyPr/>
          <a:lstStyle>
            <a:lvl1pPr>
              <a:defRPr/>
            </a:lvl1pPr>
          </a:lstStyle>
          <a:p>
            <a:r>
              <a:rPr lang="en-GB" smtClean="0"/>
              <a:t>Jing Ma, NICT</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dirty="0" smtClean="0"/>
              <a:t>March, 2016</a:t>
            </a:r>
            <a:endParaRPr lang="en-GB" dirty="0"/>
          </a:p>
        </p:txBody>
      </p:sp>
      <p:sp>
        <p:nvSpPr>
          <p:cNvPr id="5" name="Footer Placeholder 4"/>
          <p:cNvSpPr>
            <a:spLocks noGrp="1"/>
          </p:cNvSpPr>
          <p:nvPr>
            <p:ph type="ftr" idx="11"/>
          </p:nvPr>
        </p:nvSpPr>
        <p:spPr/>
        <p:txBody>
          <a:bodyPr/>
          <a:lstStyle>
            <a:lvl1pPr>
              <a:defRPr/>
            </a:lvl1pPr>
          </a:lstStyle>
          <a:p>
            <a:r>
              <a:rPr lang="en-GB" smtClean="0"/>
              <a:t>Jing Ma, NICT</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dirty="0" smtClean="0"/>
              <a:t>March, 2016</a:t>
            </a:r>
            <a:endParaRPr lang="en-GB" dirty="0"/>
          </a:p>
        </p:txBody>
      </p:sp>
      <p:sp>
        <p:nvSpPr>
          <p:cNvPr id="5" name="Footer Placeholder 4"/>
          <p:cNvSpPr>
            <a:spLocks noGrp="1"/>
          </p:cNvSpPr>
          <p:nvPr>
            <p:ph type="ftr" idx="11"/>
          </p:nvPr>
        </p:nvSpPr>
        <p:spPr/>
        <p:txBody>
          <a:bodyPr/>
          <a:lstStyle>
            <a:lvl1pPr>
              <a:defRPr/>
            </a:lvl1pPr>
          </a:lstStyle>
          <a:p>
            <a:r>
              <a:rPr lang="en-GB" smtClean="0"/>
              <a:t>Jing Ma, NICT</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March,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Jing Ma, NICT</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802.11-16/0371r2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tif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altLang="ja-JP" dirty="0" smtClean="0"/>
              <a:t>March, 2016</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smtClean="0"/>
              <a:t>Jing Ma, NICT</a:t>
            </a:r>
            <a:endParaRPr lang="en-GB" dirty="0"/>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91642" y="634267"/>
            <a:ext cx="835069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smtClean="0"/>
              <a:t>Further consideration for MU-RTS/CTS</a:t>
            </a:r>
            <a:endParaRPr lang="en-GB" sz="2800" dirty="0"/>
          </a:p>
        </p:txBody>
      </p:sp>
      <p:sp>
        <p:nvSpPr>
          <p:cNvPr id="3074" name="Rectangle 2"/>
          <p:cNvSpPr>
            <a:spLocks noGrp="1" noChangeArrowheads="1"/>
          </p:cNvSpPr>
          <p:nvPr>
            <p:ph type="body" idx="1"/>
          </p:nvPr>
        </p:nvSpPr>
        <p:spPr>
          <a:xfrm>
            <a:off x="685800" y="1701067"/>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dirty="0" smtClean="0"/>
              <a:t>: 2016-03-14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60622937"/>
              </p:ext>
            </p:extLst>
          </p:nvPr>
        </p:nvGraphicFramePr>
        <p:xfrm>
          <a:off x="517525" y="2281238"/>
          <a:ext cx="7997825" cy="3006725"/>
        </p:xfrm>
        <a:graphic>
          <a:graphicData uri="http://schemas.openxmlformats.org/presentationml/2006/ole">
            <mc:AlternateContent xmlns:mc="http://schemas.openxmlformats.org/markup-compatibility/2006">
              <mc:Choice xmlns:v="urn:schemas-microsoft-com:vml" Requires="v">
                <p:oleObj spid="_x0000_s3311" name="Document" r:id="rId4" imgW="8262412" imgH="3103086" progId="Word.Document.8">
                  <p:embed/>
                </p:oleObj>
              </mc:Choice>
              <mc:Fallback>
                <p:oleObj name="Document" r:id="rId4" imgW="8262412" imgH="3103086" progId="Word.Document.8">
                  <p:embed/>
                  <p:pic>
                    <p:nvPicPr>
                      <p:cNvPr id="0" name="Picture 17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7525" y="2281238"/>
                        <a:ext cx="7997825" cy="30067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a:t>
            </a:r>
            <a:endParaRPr lang="en-US" dirty="0"/>
          </a:p>
        </p:txBody>
      </p:sp>
      <p:sp>
        <p:nvSpPr>
          <p:cNvPr id="3" name="Content Placeholder 2"/>
          <p:cNvSpPr>
            <a:spLocks noGrp="1"/>
          </p:cNvSpPr>
          <p:nvPr>
            <p:ph idx="1"/>
          </p:nvPr>
        </p:nvSpPr>
        <p:spPr>
          <a:xfrm>
            <a:off x="250726" y="1628800"/>
            <a:ext cx="8640960" cy="3896073"/>
          </a:xfrm>
          <a:ln>
            <a:noFill/>
          </a:ln>
        </p:spPr>
        <p:txBody>
          <a:bodyPr>
            <a:noAutofit/>
          </a:bodyPr>
          <a:lstStyle/>
          <a:p>
            <a:r>
              <a:rPr lang="en-US" altLang="ja-JP" dirty="0" smtClean="0"/>
              <a:t>MU-RTS/CTS </a:t>
            </a:r>
            <a:r>
              <a:rPr lang="en-US" altLang="ja-JP" dirty="0"/>
              <a:t>operation is described </a:t>
            </a:r>
            <a:r>
              <a:rPr lang="en-US" altLang="ja-JP" dirty="0" smtClean="0"/>
              <a:t>in the proposed draft[1]</a:t>
            </a:r>
            <a:endParaRPr lang="ja-JP" altLang="ja-JP" dirty="0"/>
          </a:p>
          <a:p>
            <a:pPr lvl="1"/>
            <a:r>
              <a:rPr lang="en-US" altLang="ja-JP" dirty="0"/>
              <a:t>Based on the RU allocation </a:t>
            </a:r>
            <a:r>
              <a:rPr lang="en-GB" altLang="ja-JP" dirty="0"/>
              <a:t>in the Per-User Info field addressed to the STA</a:t>
            </a:r>
            <a:r>
              <a:rPr lang="en-US" altLang="ja-JP" dirty="0"/>
              <a:t>, the CTS must be transmitted on </a:t>
            </a:r>
            <a:r>
              <a:rPr lang="en-GB" altLang="ja-JP" dirty="0"/>
              <a:t>the primary 20 MHz channel, primary 40 MHz channel, primary 80 MHz channel, 160 MHz channel, or 80+80 MHz channel.</a:t>
            </a:r>
            <a:endParaRPr lang="ja-JP" altLang="ja-JP" dirty="0"/>
          </a:p>
          <a:p>
            <a:pPr lvl="1"/>
            <a:r>
              <a:rPr lang="en-GB" altLang="ja-JP" dirty="0"/>
              <a:t>Other indications are TBD. </a:t>
            </a:r>
            <a:endParaRPr lang="ja-JP" altLang="ja-JP" dirty="0"/>
          </a:p>
          <a:p>
            <a:pPr lvl="1"/>
            <a:r>
              <a:rPr lang="en-GB" altLang="ja-JP" dirty="0"/>
              <a:t>The CTS sent in response to an MU-RTS frame shall be transmitted </a:t>
            </a:r>
            <a:r>
              <a:rPr lang="en-GB" altLang="ja-JP" dirty="0">
                <a:solidFill>
                  <a:srgbClr val="00B0F0"/>
                </a:solidFill>
              </a:rPr>
              <a:t>on one or more 20 MHz channels</a:t>
            </a:r>
            <a:r>
              <a:rPr lang="en-GB" altLang="ja-JP" dirty="0"/>
              <a:t>.</a:t>
            </a:r>
            <a:endParaRPr lang="ja-JP" altLang="ja-JP" dirty="0"/>
          </a:p>
          <a:p>
            <a:endParaRPr lang="en-US" altLang="ja-JP" sz="1800" dirty="0"/>
          </a:p>
          <a:p>
            <a:endParaRPr lang="ja-JP" altLang="ja-JP" sz="1800" dirty="0"/>
          </a:p>
          <a:p>
            <a:endParaRPr lang="en-US" altLang="ja-JP" dirty="0" smtClean="0"/>
          </a:p>
          <a:p>
            <a:pPr lvl="1">
              <a:spcBef>
                <a:spcPts val="1200"/>
              </a:spcBef>
            </a:pPr>
            <a:endParaRPr lang="en-US" altLang="ja-JP" sz="1600" dirty="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2</a:t>
            </a:fld>
            <a:endParaRPr lang="en-US"/>
          </a:p>
        </p:txBody>
      </p:sp>
      <p:sp>
        <p:nvSpPr>
          <p:cNvPr id="7" name="Date Placeholder 5"/>
          <p:cNvSpPr>
            <a:spLocks noGrp="1"/>
          </p:cNvSpPr>
          <p:nvPr>
            <p:ph type="dt" sz="half" idx="10"/>
          </p:nvPr>
        </p:nvSpPr>
        <p:spPr>
          <a:xfrm>
            <a:off x="696912" y="332601"/>
            <a:ext cx="1786856" cy="288087"/>
          </a:xfrm>
          <a:prstGeom prst="rect">
            <a:avLst/>
          </a:prstGeom>
        </p:spPr>
        <p:txBody>
          <a:bodyPr/>
          <a:lstStyle/>
          <a:p>
            <a:pPr>
              <a:defRPr/>
            </a:pPr>
            <a:r>
              <a:rPr lang="en-US" altLang="ja-JP" dirty="0"/>
              <a:t>March, 2016</a:t>
            </a:r>
            <a:endParaRPr lang="en-US" dirty="0"/>
          </a:p>
        </p:txBody>
      </p:sp>
    </p:spTree>
    <p:extLst>
      <p:ext uri="{BB962C8B-B14F-4D97-AF65-F5344CB8AC3E}">
        <p14:creationId xmlns:p14="http://schemas.microsoft.com/office/powerpoint/2010/main" val="39285434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48680"/>
            <a:ext cx="7770813" cy="739941"/>
          </a:xfrm>
        </p:spPr>
        <p:txBody>
          <a:bodyPr/>
          <a:lstStyle/>
          <a:p>
            <a:r>
              <a:rPr lang="en-GB" dirty="0" smtClean="0"/>
              <a:t>Background  </a:t>
            </a:r>
            <a:endParaRPr lang="en-US" dirty="0"/>
          </a:p>
        </p:txBody>
      </p:sp>
      <p:sp>
        <p:nvSpPr>
          <p:cNvPr id="3" name="Content Placeholder 2"/>
          <p:cNvSpPr>
            <a:spLocks noGrp="1"/>
          </p:cNvSpPr>
          <p:nvPr>
            <p:ph idx="1"/>
          </p:nvPr>
        </p:nvSpPr>
        <p:spPr>
          <a:xfrm>
            <a:off x="323528" y="1261616"/>
            <a:ext cx="8424936" cy="4494213"/>
          </a:xfrm>
        </p:spPr>
        <p:txBody>
          <a:bodyPr>
            <a:noAutofit/>
          </a:bodyPr>
          <a:lstStyle/>
          <a:p>
            <a:pPr>
              <a:spcBef>
                <a:spcPts val="1200"/>
              </a:spcBef>
            </a:pPr>
            <a:r>
              <a:rPr lang="en-US" altLang="ja-JP" dirty="0" smtClean="0"/>
              <a:t>The diagrams in the draft specification seems to indicate that the assignment of one or more 20MHz channels must be contiguous</a:t>
            </a:r>
          </a:p>
          <a:p>
            <a:pPr lvl="1">
              <a:spcBef>
                <a:spcPts val="1200"/>
              </a:spcBef>
            </a:pPr>
            <a:r>
              <a:rPr lang="en-US" altLang="ja-JP" dirty="0" smtClean="0"/>
              <a:t>Example of MU-RTS/CTS/Trigger/HE trigger-based PPDU/ Multi-STA </a:t>
            </a:r>
            <a:r>
              <a:rPr lang="en-US" altLang="ja-JP" dirty="0" err="1" smtClean="0"/>
              <a:t>BlockAck</a:t>
            </a:r>
            <a:r>
              <a:rPr lang="en-US" altLang="ja-JP" dirty="0" smtClean="0"/>
              <a:t> and NAV setting[1]</a:t>
            </a:r>
          </a:p>
          <a:p>
            <a:pPr lvl="1"/>
            <a:endParaRPr lang="en-GB" altLang="ja-JP" sz="1200" b="0" dirty="0" smtClean="0"/>
          </a:p>
          <a:p>
            <a:pPr marL="457200" lvl="1" indent="0">
              <a:spcBef>
                <a:spcPts val="1200"/>
              </a:spcBef>
              <a:buNone/>
            </a:pPr>
            <a:endParaRPr lang="en-US" altLang="ja-JP" dirty="0" smtClean="0"/>
          </a:p>
          <a:p>
            <a:pPr>
              <a:spcBef>
                <a:spcPts val="1200"/>
              </a:spcBef>
            </a:pPr>
            <a:endParaRPr lang="en-US" altLang="ja-JP" dirty="0"/>
          </a:p>
          <a:p>
            <a:pPr marL="0" indent="0">
              <a:buNone/>
            </a:pPr>
            <a:r>
              <a:rPr lang="en-US" altLang="ja-JP" sz="2000" dirty="0" smtClean="0"/>
              <a:t>	</a:t>
            </a:r>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3</a:t>
            </a:fld>
            <a:endParaRPr lang="en-US"/>
          </a:p>
        </p:txBody>
      </p:sp>
      <p:sp>
        <p:nvSpPr>
          <p:cNvPr id="24" name="Date Placeholder 3"/>
          <p:cNvSpPr>
            <a:spLocks noGrp="1"/>
          </p:cNvSpPr>
          <p:nvPr>
            <p:ph type="dt" idx="10"/>
          </p:nvPr>
        </p:nvSpPr>
        <p:spPr>
          <a:xfrm>
            <a:off x="696912" y="333375"/>
            <a:ext cx="2303451" cy="273050"/>
          </a:xfrm>
        </p:spPr>
        <p:txBody>
          <a:bodyPr/>
          <a:lstStyle/>
          <a:p>
            <a:r>
              <a:rPr lang="en-US" altLang="ja-JP" dirty="0"/>
              <a:t>March, 2016</a:t>
            </a:r>
            <a:endParaRPr lang="en-GB" dirty="0"/>
          </a:p>
        </p:txBody>
      </p:sp>
      <p:grpSp>
        <p:nvGrpSpPr>
          <p:cNvPr id="10" name="グループ化 9"/>
          <p:cNvGrpSpPr/>
          <p:nvPr/>
        </p:nvGrpSpPr>
        <p:grpSpPr>
          <a:xfrm>
            <a:off x="1547664" y="3373523"/>
            <a:ext cx="5976664" cy="3118421"/>
            <a:chOff x="1763688" y="3356992"/>
            <a:chExt cx="5805290" cy="2929755"/>
          </a:xfrm>
        </p:grpSpPr>
        <p:pic>
          <p:nvPicPr>
            <p:cNvPr id="9" name="Picture 37"/>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63688" y="3356992"/>
              <a:ext cx="5698847" cy="2929755"/>
            </a:xfrm>
            <a:prstGeom prst="rect">
              <a:avLst/>
            </a:prstGeom>
            <a:noFill/>
            <a:ln>
              <a:noFill/>
            </a:ln>
          </p:spPr>
        </p:pic>
        <p:sp>
          <p:nvSpPr>
            <p:cNvPr id="7" name="正方形/長方形 6"/>
            <p:cNvSpPr/>
            <p:nvPr/>
          </p:nvSpPr>
          <p:spPr bwMode="auto">
            <a:xfrm>
              <a:off x="1979712" y="5589240"/>
              <a:ext cx="5589266" cy="288032"/>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0117923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48680"/>
            <a:ext cx="7770813" cy="739941"/>
          </a:xfrm>
        </p:spPr>
        <p:txBody>
          <a:bodyPr/>
          <a:lstStyle/>
          <a:p>
            <a:r>
              <a:rPr lang="en-GB" dirty="0" smtClean="0"/>
              <a:t>Background (</a:t>
            </a:r>
            <a:r>
              <a:rPr lang="en-GB" dirty="0" err="1" smtClean="0"/>
              <a:t>con’t</a:t>
            </a:r>
            <a:r>
              <a:rPr lang="en-GB" dirty="0" smtClean="0"/>
              <a:t>) </a:t>
            </a:r>
            <a:endParaRPr lang="en-US" dirty="0"/>
          </a:p>
        </p:txBody>
      </p:sp>
      <p:sp>
        <p:nvSpPr>
          <p:cNvPr id="3" name="Content Placeholder 2"/>
          <p:cNvSpPr>
            <a:spLocks noGrp="1"/>
          </p:cNvSpPr>
          <p:nvPr>
            <p:ph idx="1"/>
          </p:nvPr>
        </p:nvSpPr>
        <p:spPr>
          <a:xfrm>
            <a:off x="323528" y="1527075"/>
            <a:ext cx="8424936" cy="4494213"/>
          </a:xfrm>
        </p:spPr>
        <p:txBody>
          <a:bodyPr>
            <a:noAutofit/>
          </a:bodyPr>
          <a:lstStyle/>
          <a:p>
            <a:pPr>
              <a:spcBef>
                <a:spcPts val="1200"/>
              </a:spcBef>
            </a:pPr>
            <a:r>
              <a:rPr lang="en-US" altLang="ja-JP" dirty="0" smtClean="0"/>
              <a:t>Additional example of MU-RTS and CTS responses on the primary 40MHz channel[1]</a:t>
            </a:r>
          </a:p>
          <a:p>
            <a:pPr>
              <a:spcBef>
                <a:spcPts val="1200"/>
              </a:spcBef>
            </a:pPr>
            <a:endParaRPr lang="en-US" altLang="ja-JP" dirty="0"/>
          </a:p>
          <a:p>
            <a:pPr marL="0" indent="0">
              <a:buNone/>
            </a:pPr>
            <a:r>
              <a:rPr lang="en-US" altLang="ja-JP" sz="2000" dirty="0" smtClean="0"/>
              <a:t>	</a:t>
            </a:r>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4</a:t>
            </a:fld>
            <a:endParaRPr lang="en-US"/>
          </a:p>
        </p:txBody>
      </p:sp>
      <p:sp>
        <p:nvSpPr>
          <p:cNvPr id="24" name="Date Placeholder 3"/>
          <p:cNvSpPr>
            <a:spLocks noGrp="1"/>
          </p:cNvSpPr>
          <p:nvPr>
            <p:ph type="dt" idx="10"/>
          </p:nvPr>
        </p:nvSpPr>
        <p:spPr>
          <a:xfrm>
            <a:off x="696912" y="333375"/>
            <a:ext cx="2303451" cy="273050"/>
          </a:xfrm>
        </p:spPr>
        <p:txBody>
          <a:bodyPr/>
          <a:lstStyle/>
          <a:p>
            <a:r>
              <a:rPr lang="en-US" altLang="ja-JP" dirty="0"/>
              <a:t>March, 2016</a:t>
            </a:r>
            <a:endParaRPr lang="en-GB" dirty="0"/>
          </a:p>
        </p:txBody>
      </p:sp>
      <p:sp>
        <p:nvSpPr>
          <p:cNvPr id="6" name="正方形/長方形 5"/>
          <p:cNvSpPr/>
          <p:nvPr/>
        </p:nvSpPr>
        <p:spPr bwMode="auto">
          <a:xfrm>
            <a:off x="3635896" y="6237312"/>
            <a:ext cx="4628010" cy="23810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9" name="グループ化 8"/>
          <p:cNvGrpSpPr/>
          <p:nvPr/>
        </p:nvGrpSpPr>
        <p:grpSpPr>
          <a:xfrm>
            <a:off x="1691680" y="2366877"/>
            <a:ext cx="6048672" cy="3942443"/>
            <a:chOff x="1691680" y="1906976"/>
            <a:chExt cx="6048672" cy="3942443"/>
          </a:xfrm>
        </p:grpSpPr>
        <p:pic>
          <p:nvPicPr>
            <p:cNvPr id="8" name="Picture 42"/>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1680" y="1906976"/>
              <a:ext cx="6048672" cy="3942443"/>
            </a:xfrm>
            <a:prstGeom prst="rect">
              <a:avLst/>
            </a:prstGeom>
            <a:noFill/>
            <a:ln>
              <a:noFill/>
            </a:ln>
          </p:spPr>
        </p:pic>
        <p:sp>
          <p:nvSpPr>
            <p:cNvPr id="7" name="正方形/長方形 6"/>
            <p:cNvSpPr/>
            <p:nvPr/>
          </p:nvSpPr>
          <p:spPr bwMode="auto">
            <a:xfrm>
              <a:off x="1979712" y="5445224"/>
              <a:ext cx="5760640" cy="288032"/>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32989841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a:t>
            </a:r>
            <a:endParaRPr lang="en-US" dirty="0"/>
          </a:p>
        </p:txBody>
      </p:sp>
      <p:sp>
        <p:nvSpPr>
          <p:cNvPr id="3" name="Content Placeholder 2"/>
          <p:cNvSpPr>
            <a:spLocks noGrp="1"/>
          </p:cNvSpPr>
          <p:nvPr>
            <p:ph idx="1"/>
          </p:nvPr>
        </p:nvSpPr>
        <p:spPr>
          <a:xfrm>
            <a:off x="323528" y="1909191"/>
            <a:ext cx="8640960" cy="3896073"/>
          </a:xfrm>
          <a:ln>
            <a:noFill/>
          </a:ln>
        </p:spPr>
        <p:txBody>
          <a:bodyPr>
            <a:noAutofit/>
          </a:bodyPr>
          <a:lstStyle/>
          <a:p>
            <a:r>
              <a:rPr lang="en-US" altLang="ja-JP" dirty="0" smtClean="0"/>
              <a:t> The AP can assign one or more 20MHz channels non-contiguously to further improve the utilization</a:t>
            </a:r>
            <a:endParaRPr lang="en-US" altLang="ja-JP" dirty="0"/>
          </a:p>
          <a:p>
            <a:pPr lvl="1"/>
            <a:r>
              <a:rPr lang="en-US" altLang="ja-JP" dirty="0" smtClean="0"/>
              <a:t>(Current) Based </a:t>
            </a:r>
            <a:r>
              <a:rPr lang="en-US" altLang="ja-JP" dirty="0"/>
              <a:t>on the RU allocation </a:t>
            </a:r>
            <a:r>
              <a:rPr lang="en-GB" altLang="ja-JP" dirty="0"/>
              <a:t>in the Per-User Info field addressed to the STA</a:t>
            </a:r>
            <a:r>
              <a:rPr lang="en-US" altLang="ja-JP" dirty="0"/>
              <a:t>, the CTS must be transmitted on </a:t>
            </a:r>
            <a:r>
              <a:rPr lang="en-GB" altLang="ja-JP" dirty="0"/>
              <a:t>the primary 20 MHz channel, primary 40 MHz channel, primary 80 MHz channel, 160 MHz channel, or 80+80 MHz channel.</a:t>
            </a:r>
            <a:endParaRPr lang="ja-JP" altLang="ja-JP" dirty="0"/>
          </a:p>
          <a:p>
            <a:pPr lvl="1"/>
            <a:r>
              <a:rPr lang="en-US" altLang="ja-JP" dirty="0"/>
              <a:t>(Current) </a:t>
            </a:r>
            <a:r>
              <a:rPr lang="en-GB" altLang="ja-JP" dirty="0" smtClean="0"/>
              <a:t>The </a:t>
            </a:r>
            <a:r>
              <a:rPr lang="en-GB" altLang="ja-JP" dirty="0"/>
              <a:t>CTS sent in response to an MU-RTS frame shall be transmitted </a:t>
            </a:r>
            <a:r>
              <a:rPr lang="en-GB" altLang="ja-JP" dirty="0">
                <a:solidFill>
                  <a:srgbClr val="00B0F0"/>
                </a:solidFill>
              </a:rPr>
              <a:t>on one or more 20 MHz channels</a:t>
            </a:r>
            <a:r>
              <a:rPr lang="en-GB" altLang="ja-JP" dirty="0" smtClean="0"/>
              <a:t>.</a:t>
            </a:r>
            <a:endParaRPr lang="en-US" altLang="ja-JP" dirty="0" smtClean="0"/>
          </a:p>
          <a:p>
            <a:pPr lvl="1"/>
            <a:r>
              <a:rPr lang="en-US" altLang="ja-JP" dirty="0">
                <a:solidFill>
                  <a:srgbClr val="00B0F0"/>
                </a:solidFill>
              </a:rPr>
              <a:t>O</a:t>
            </a:r>
            <a:r>
              <a:rPr lang="en-US" altLang="ja-JP" dirty="0" smtClean="0">
                <a:solidFill>
                  <a:srgbClr val="00B0F0"/>
                </a:solidFill>
              </a:rPr>
              <a:t>ther indication is TBD -&gt; Proposal: </a:t>
            </a:r>
          </a:p>
          <a:p>
            <a:pPr lvl="2"/>
            <a:r>
              <a:rPr lang="en-US" altLang="ja-JP" dirty="0" smtClean="0">
                <a:solidFill>
                  <a:srgbClr val="00B0F0"/>
                </a:solidFill>
              </a:rPr>
              <a:t>For an STA, the </a:t>
            </a:r>
            <a:r>
              <a:rPr lang="en-US" altLang="ja-JP" dirty="0" smtClean="0">
                <a:solidFill>
                  <a:srgbClr val="00B0F0"/>
                </a:solidFill>
              </a:rPr>
              <a:t>one or more secondary </a:t>
            </a:r>
            <a:r>
              <a:rPr lang="en-GB" altLang="ja-JP" dirty="0" smtClean="0">
                <a:solidFill>
                  <a:srgbClr val="00B0F0"/>
                </a:solidFill>
              </a:rPr>
              <a:t>20 </a:t>
            </a:r>
            <a:r>
              <a:rPr lang="en-GB" altLang="ja-JP" dirty="0">
                <a:solidFill>
                  <a:srgbClr val="00B0F0"/>
                </a:solidFill>
              </a:rPr>
              <a:t>MHz </a:t>
            </a:r>
            <a:r>
              <a:rPr lang="en-GB" altLang="ja-JP" dirty="0" smtClean="0">
                <a:solidFill>
                  <a:srgbClr val="00B0F0"/>
                </a:solidFill>
              </a:rPr>
              <a:t>channels</a:t>
            </a:r>
            <a:r>
              <a:rPr lang="ja-JP" altLang="en-US" dirty="0" smtClean="0">
                <a:solidFill>
                  <a:srgbClr val="00B0F0"/>
                </a:solidFill>
              </a:rPr>
              <a:t> </a:t>
            </a:r>
            <a:r>
              <a:rPr lang="en-US" altLang="ja-JP" dirty="0" smtClean="0">
                <a:solidFill>
                  <a:srgbClr val="00B0F0"/>
                </a:solidFill>
              </a:rPr>
              <a:t>need not be contiguous to the primary 20 MHz channel</a:t>
            </a:r>
            <a:r>
              <a:rPr lang="en-GB" altLang="ja-JP" dirty="0" smtClean="0">
                <a:solidFill>
                  <a:srgbClr val="00B0F0"/>
                </a:solidFill>
              </a:rPr>
              <a:t>. The</a:t>
            </a:r>
            <a:r>
              <a:rPr lang="en-GB" altLang="ja-JP" dirty="0" smtClean="0">
                <a:solidFill>
                  <a:srgbClr val="00B0F0"/>
                </a:solidFill>
              </a:rPr>
              <a:t> </a:t>
            </a:r>
            <a:r>
              <a:rPr lang="en-US" altLang="ja-JP" dirty="0">
                <a:solidFill>
                  <a:srgbClr val="00B0F0"/>
                </a:solidFill>
              </a:rPr>
              <a:t>secondary </a:t>
            </a:r>
            <a:r>
              <a:rPr lang="en-GB" altLang="ja-JP" dirty="0" smtClean="0">
                <a:solidFill>
                  <a:srgbClr val="00B0F0"/>
                </a:solidFill>
              </a:rPr>
              <a:t>40 </a:t>
            </a:r>
            <a:r>
              <a:rPr lang="en-GB" altLang="ja-JP" dirty="0">
                <a:solidFill>
                  <a:srgbClr val="00B0F0"/>
                </a:solidFill>
              </a:rPr>
              <a:t>MHz </a:t>
            </a:r>
            <a:r>
              <a:rPr lang="en-GB" altLang="ja-JP" dirty="0" smtClean="0">
                <a:solidFill>
                  <a:srgbClr val="00B0F0"/>
                </a:solidFill>
              </a:rPr>
              <a:t>channel needs not be contiguous to the primary </a:t>
            </a:r>
            <a:r>
              <a:rPr lang="en-GB" altLang="ja-JP" dirty="0" smtClean="0">
                <a:solidFill>
                  <a:srgbClr val="00B0F0"/>
                </a:solidFill>
              </a:rPr>
              <a:t>40MHz channel (for 160Mhz channel)</a:t>
            </a:r>
            <a:r>
              <a:rPr lang="en-GB" altLang="ja-JP" dirty="0" smtClean="0">
                <a:solidFill>
                  <a:srgbClr val="00B0F0"/>
                </a:solidFill>
              </a:rPr>
              <a:t>.</a:t>
            </a:r>
            <a:endParaRPr lang="ja-JP" altLang="ja-JP" sz="1600" dirty="0">
              <a:solidFill>
                <a:srgbClr val="00B0F0"/>
              </a:solidFill>
            </a:endParaRPr>
          </a:p>
          <a:p>
            <a:endParaRPr lang="en-US" altLang="ja-JP" dirty="0" smtClean="0"/>
          </a:p>
          <a:p>
            <a:pPr lvl="1">
              <a:spcBef>
                <a:spcPts val="1200"/>
              </a:spcBef>
            </a:pPr>
            <a:endParaRPr lang="en-US" altLang="ja-JP" sz="1600" dirty="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5</a:t>
            </a:fld>
            <a:endParaRPr lang="en-US"/>
          </a:p>
        </p:txBody>
      </p:sp>
      <p:sp>
        <p:nvSpPr>
          <p:cNvPr id="7" name="Date Placeholder 5"/>
          <p:cNvSpPr>
            <a:spLocks noGrp="1"/>
          </p:cNvSpPr>
          <p:nvPr>
            <p:ph type="dt" sz="half" idx="10"/>
          </p:nvPr>
        </p:nvSpPr>
        <p:spPr>
          <a:xfrm>
            <a:off x="696912" y="332601"/>
            <a:ext cx="1786856" cy="288087"/>
          </a:xfrm>
          <a:prstGeom prst="rect">
            <a:avLst/>
          </a:prstGeom>
        </p:spPr>
        <p:txBody>
          <a:bodyPr/>
          <a:lstStyle/>
          <a:p>
            <a:pPr>
              <a:defRPr/>
            </a:pPr>
            <a:r>
              <a:rPr lang="en-US" altLang="ja-JP" dirty="0"/>
              <a:t>March, 2016</a:t>
            </a:r>
            <a:endParaRPr lang="en-US" dirty="0"/>
          </a:p>
        </p:txBody>
      </p:sp>
    </p:spTree>
    <p:extLst>
      <p:ext uri="{BB962C8B-B14F-4D97-AF65-F5344CB8AC3E}">
        <p14:creationId xmlns:p14="http://schemas.microsoft.com/office/powerpoint/2010/main" val="26743263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60648"/>
            <a:ext cx="7770813" cy="1065213"/>
          </a:xfrm>
        </p:spPr>
        <p:txBody>
          <a:bodyPr/>
          <a:lstStyle/>
          <a:p>
            <a:r>
              <a:rPr lang="en-US" dirty="0" smtClean="0"/>
              <a:t>Proposal (</a:t>
            </a:r>
            <a:r>
              <a:rPr lang="en-US" dirty="0" err="1" smtClean="0"/>
              <a:t>con’t</a:t>
            </a:r>
            <a:r>
              <a:rPr lang="en-US" dirty="0" smtClean="0"/>
              <a:t>)</a:t>
            </a:r>
            <a:endParaRPr lang="en-US" dirty="0"/>
          </a:p>
        </p:txBody>
      </p:sp>
      <p:sp>
        <p:nvSpPr>
          <p:cNvPr id="3" name="Content Placeholder 2"/>
          <p:cNvSpPr>
            <a:spLocks noGrp="1"/>
          </p:cNvSpPr>
          <p:nvPr>
            <p:ph idx="1"/>
          </p:nvPr>
        </p:nvSpPr>
        <p:spPr>
          <a:xfrm>
            <a:off x="0" y="980728"/>
            <a:ext cx="8964488" cy="3896073"/>
          </a:xfrm>
          <a:ln>
            <a:noFill/>
          </a:ln>
        </p:spPr>
        <p:txBody>
          <a:bodyPr>
            <a:noAutofit/>
          </a:bodyPr>
          <a:lstStyle/>
          <a:p>
            <a:pPr lvl="1"/>
            <a:r>
              <a:rPr lang="en-US" altLang="ja-JP" dirty="0">
                <a:solidFill>
                  <a:srgbClr val="00B0F0"/>
                </a:solidFill>
              </a:rPr>
              <a:t>For an STA, the one or more secondary 20 MHz channel needs not be contiguous to the primary 20 MHz channel. The secondary 40 MHz channel needs not be contiguous to the primary 40MHz channel.</a:t>
            </a:r>
          </a:p>
          <a:p>
            <a:endParaRPr lang="en-US" altLang="ja-JP" dirty="0" smtClean="0"/>
          </a:p>
          <a:p>
            <a:pPr lvl="1">
              <a:spcBef>
                <a:spcPts val="1200"/>
              </a:spcBef>
            </a:pPr>
            <a:endParaRPr lang="en-US" altLang="ja-JP" sz="1600" dirty="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6</a:t>
            </a:fld>
            <a:endParaRPr lang="en-US"/>
          </a:p>
        </p:txBody>
      </p:sp>
      <p:sp>
        <p:nvSpPr>
          <p:cNvPr id="7" name="Date Placeholder 5"/>
          <p:cNvSpPr>
            <a:spLocks noGrp="1"/>
          </p:cNvSpPr>
          <p:nvPr>
            <p:ph type="dt" sz="half" idx="10"/>
          </p:nvPr>
        </p:nvSpPr>
        <p:spPr>
          <a:xfrm>
            <a:off x="696912" y="332601"/>
            <a:ext cx="1786856" cy="288087"/>
          </a:xfrm>
          <a:prstGeom prst="rect">
            <a:avLst/>
          </a:prstGeom>
        </p:spPr>
        <p:txBody>
          <a:bodyPr/>
          <a:lstStyle/>
          <a:p>
            <a:pPr>
              <a:defRPr/>
            </a:pPr>
            <a:r>
              <a:rPr lang="en-US" altLang="ja-JP" dirty="0"/>
              <a:t>March, 2016</a:t>
            </a:r>
            <a:endParaRPr lang="en-US" dirty="0"/>
          </a:p>
        </p:txBody>
      </p:sp>
      <p:sp>
        <p:nvSpPr>
          <p:cNvPr id="8" name="テキスト ボックス 7"/>
          <p:cNvSpPr txBox="1"/>
          <p:nvPr/>
        </p:nvSpPr>
        <p:spPr>
          <a:xfrm>
            <a:off x="1183283" y="1916832"/>
            <a:ext cx="1024394" cy="461665"/>
          </a:xfrm>
          <a:prstGeom prst="rect">
            <a:avLst/>
          </a:prstGeom>
          <a:noFill/>
        </p:spPr>
        <p:txBody>
          <a:bodyPr wrap="square" rtlCol="0">
            <a:spAutoFit/>
          </a:bodyPr>
          <a:lstStyle/>
          <a:p>
            <a:r>
              <a:rPr kumimoji="1" lang="en-US" altLang="ja-JP" dirty="0" smtClean="0">
                <a:solidFill>
                  <a:schemeClr val="tx1"/>
                </a:solidFill>
              </a:rPr>
              <a:t>E.g.</a:t>
            </a:r>
            <a:endParaRPr kumimoji="1" lang="ja-JP" altLang="en-US" dirty="0" err="1" smtClean="0">
              <a:solidFill>
                <a:schemeClr val="tx1"/>
              </a:solidFill>
            </a:endParaRPr>
          </a:p>
        </p:txBody>
      </p:sp>
      <p:pic>
        <p:nvPicPr>
          <p:cNvPr id="6" name="図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51720" y="1988840"/>
            <a:ext cx="4464496" cy="2274501"/>
          </a:xfrm>
          <a:prstGeom prst="rect">
            <a:avLst/>
          </a:prstGeom>
        </p:spPr>
      </p:pic>
      <p:sp>
        <p:nvSpPr>
          <p:cNvPr id="10" name="テキスト ボックス 9"/>
          <p:cNvSpPr txBox="1"/>
          <p:nvPr/>
        </p:nvSpPr>
        <p:spPr>
          <a:xfrm>
            <a:off x="2878583" y="4471440"/>
            <a:ext cx="1318566" cy="400110"/>
          </a:xfrm>
          <a:prstGeom prst="rect">
            <a:avLst/>
          </a:prstGeom>
          <a:solidFill>
            <a:schemeClr val="bg1"/>
          </a:solidFill>
        </p:spPr>
        <p:txBody>
          <a:bodyPr wrap="none" rtlCol="0">
            <a:spAutoFit/>
          </a:bodyPr>
          <a:lstStyle/>
          <a:p>
            <a:r>
              <a:rPr kumimoji="1" lang="en-US" altLang="ja-JP" sz="2000" dirty="0" smtClean="0">
                <a:solidFill>
                  <a:schemeClr val="tx1"/>
                </a:solidFill>
              </a:rPr>
              <a:t>For STA 2:</a:t>
            </a:r>
            <a:endParaRPr kumimoji="1" lang="ja-JP" altLang="en-US" sz="2000" dirty="0" err="1" smtClean="0">
              <a:solidFill>
                <a:schemeClr val="tx1"/>
              </a:solidFill>
            </a:endParaRPr>
          </a:p>
        </p:txBody>
      </p:sp>
      <p:sp>
        <p:nvSpPr>
          <p:cNvPr id="14" name="正方形/長方形 13"/>
          <p:cNvSpPr/>
          <p:nvPr/>
        </p:nvSpPr>
        <p:spPr bwMode="auto">
          <a:xfrm>
            <a:off x="2878583" y="4365104"/>
            <a:ext cx="6085905" cy="2473846"/>
          </a:xfrm>
          <a:prstGeom prst="rect">
            <a:avLst/>
          </a:prstGeom>
          <a:noFill/>
          <a:ln w="9525" cap="flat" cmpd="sng" algn="ctr">
            <a:solidFill>
              <a:srgbClr val="00B0F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 name="曲折矢印 14"/>
          <p:cNvSpPr/>
          <p:nvPr/>
        </p:nvSpPr>
        <p:spPr bwMode="auto">
          <a:xfrm rot="5400000">
            <a:off x="6300706" y="3065351"/>
            <a:ext cx="1231354" cy="936104"/>
          </a:xfrm>
          <a:prstGeom prst="ben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pic>
        <p:nvPicPr>
          <p:cNvPr id="11" name="図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97149" y="4437422"/>
            <a:ext cx="4551679" cy="2318917"/>
          </a:xfrm>
          <a:prstGeom prst="rect">
            <a:avLst/>
          </a:prstGeom>
        </p:spPr>
      </p:pic>
    </p:spTree>
    <p:extLst>
      <p:ext uri="{BB962C8B-B14F-4D97-AF65-F5344CB8AC3E}">
        <p14:creationId xmlns:p14="http://schemas.microsoft.com/office/powerpoint/2010/main" val="13340777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251520" y="1837183"/>
            <a:ext cx="8892480" cy="3896073"/>
          </a:xfrm>
        </p:spPr>
        <p:txBody>
          <a:bodyPr>
            <a:noAutofit/>
          </a:bodyPr>
          <a:lstStyle/>
          <a:p>
            <a:pPr>
              <a:spcBef>
                <a:spcPts val="1200"/>
              </a:spcBef>
            </a:pPr>
            <a:r>
              <a:rPr lang="en-US" altLang="ja-JP" dirty="0" smtClean="0"/>
              <a:t>In </a:t>
            </a:r>
            <a:r>
              <a:rPr lang="en-US" altLang="ja-JP" dirty="0"/>
              <a:t>this contribution, </a:t>
            </a:r>
            <a:r>
              <a:rPr lang="en-US" altLang="ja-JP" dirty="0" smtClean="0"/>
              <a:t>we suggested that the </a:t>
            </a:r>
            <a:r>
              <a:rPr lang="en-US" altLang="ja-JP" dirty="0"/>
              <a:t>AP can assign one or more 20MHz channels non-contiguously to further improve the utilization</a:t>
            </a:r>
          </a:p>
          <a:p>
            <a:pPr>
              <a:spcBef>
                <a:spcPts val="1200"/>
              </a:spcBef>
            </a:pPr>
            <a:endParaRPr lang="en-US" altLang="ja-JP" dirty="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dirty="0"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7</a:t>
            </a:fld>
            <a:endParaRPr lang="en-US"/>
          </a:p>
        </p:txBody>
      </p:sp>
      <p:sp>
        <p:nvSpPr>
          <p:cNvPr id="8" name="Date Placeholder 3"/>
          <p:cNvSpPr>
            <a:spLocks noGrp="1"/>
          </p:cNvSpPr>
          <p:nvPr>
            <p:ph type="dt" idx="10"/>
          </p:nvPr>
        </p:nvSpPr>
        <p:spPr>
          <a:xfrm>
            <a:off x="696912" y="333375"/>
            <a:ext cx="2303451" cy="273050"/>
          </a:xfrm>
        </p:spPr>
        <p:txBody>
          <a:bodyPr/>
          <a:lstStyle/>
          <a:p>
            <a:r>
              <a:rPr lang="en-US" altLang="ja-JP" dirty="0"/>
              <a:t>March, 2016</a:t>
            </a:r>
            <a:endParaRPr lang="en-GB" dirty="0"/>
          </a:p>
        </p:txBody>
      </p:sp>
    </p:spTree>
    <p:extLst>
      <p:ext uri="{BB962C8B-B14F-4D97-AF65-F5344CB8AC3E}">
        <p14:creationId xmlns:p14="http://schemas.microsoft.com/office/powerpoint/2010/main" val="11350592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a:xfrm>
            <a:off x="251520" y="1837183"/>
            <a:ext cx="8892480" cy="3896073"/>
          </a:xfrm>
        </p:spPr>
        <p:txBody>
          <a:bodyPr>
            <a:noAutofit/>
          </a:bodyPr>
          <a:lstStyle/>
          <a:p>
            <a:r>
              <a:rPr lang="en-US" altLang="ja-JP" dirty="0"/>
              <a:t>Do you agree to add </a:t>
            </a:r>
            <a:r>
              <a:rPr lang="en-US" altLang="ja-JP" dirty="0" smtClean="0"/>
              <a:t>the following sentence which is marked in blue to </a:t>
            </a:r>
            <a:r>
              <a:rPr lang="en-US" altLang="ja-JP" dirty="0"/>
              <a:t>the </a:t>
            </a:r>
            <a:r>
              <a:rPr lang="en-US" altLang="ja-JP" dirty="0" smtClean="0"/>
              <a:t>4.4 </a:t>
            </a:r>
            <a:r>
              <a:rPr lang="en-US" altLang="ja-JP" dirty="0" smtClean="0"/>
              <a:t>of 11ax TG SFD:</a:t>
            </a:r>
          </a:p>
          <a:p>
            <a:pPr lvl="1"/>
            <a:r>
              <a:rPr lang="en-US" altLang="ja-JP" dirty="0"/>
              <a:t>MU-RTS will carry signaling for each STA to indicate the 20 MHz channel(s) for transmitting CTS responses when CTS is sent in (duplicate) non-HT </a:t>
            </a:r>
            <a:r>
              <a:rPr lang="en-US" altLang="ja-JP" dirty="0" smtClean="0"/>
              <a:t>PPDU</a:t>
            </a:r>
          </a:p>
          <a:p>
            <a:pPr lvl="2"/>
            <a:r>
              <a:rPr lang="en-US" altLang="ja-JP" dirty="0" smtClean="0"/>
              <a:t>When </a:t>
            </a:r>
            <a:r>
              <a:rPr lang="en-US" altLang="ja-JP" dirty="0"/>
              <a:t>a STA sends CTS in response to MU-RTS, the CTS response shall be transmitted in the 20 MHz channel(s) indicated in MU-RTS </a:t>
            </a:r>
            <a:endParaRPr lang="en-US" altLang="ja-JP" dirty="0" smtClean="0"/>
          </a:p>
          <a:p>
            <a:pPr lvl="3"/>
            <a:r>
              <a:rPr lang="en-US" altLang="ja-JP" dirty="0" smtClean="0"/>
              <a:t>provided </a:t>
            </a:r>
            <a:r>
              <a:rPr lang="en-US" altLang="ja-JP" dirty="0"/>
              <a:t>other transmission conditions TBD are met (e.g. channel </a:t>
            </a:r>
            <a:r>
              <a:rPr lang="en-US" altLang="ja-JP" dirty="0" smtClean="0"/>
              <a:t>idleness)</a:t>
            </a:r>
          </a:p>
          <a:p>
            <a:pPr lvl="2"/>
            <a:r>
              <a:rPr lang="en-US" altLang="ja-JP" dirty="0" smtClean="0"/>
              <a:t>The </a:t>
            </a:r>
            <a:r>
              <a:rPr lang="en-US" altLang="ja-JP" dirty="0"/>
              <a:t>indicated 20 MHz channel(s) can be either Primary20, Primary40, Primary80 or 160/80+80 </a:t>
            </a:r>
            <a:r>
              <a:rPr lang="en-US" altLang="ja-JP" dirty="0" err="1"/>
              <a:t>MHz.</a:t>
            </a:r>
            <a:r>
              <a:rPr lang="en-US" altLang="ja-JP" dirty="0"/>
              <a:t> </a:t>
            </a:r>
            <a:r>
              <a:rPr lang="en-US" altLang="ja-JP" dirty="0">
                <a:solidFill>
                  <a:srgbClr val="00B0F0"/>
                </a:solidFill>
              </a:rPr>
              <a:t>For an STA, the one or more secondary </a:t>
            </a:r>
            <a:r>
              <a:rPr lang="en-GB" altLang="ja-JP" dirty="0">
                <a:solidFill>
                  <a:srgbClr val="00B0F0"/>
                </a:solidFill>
              </a:rPr>
              <a:t>20 MHz channels</a:t>
            </a:r>
            <a:r>
              <a:rPr lang="ja-JP" altLang="en-US" dirty="0">
                <a:solidFill>
                  <a:srgbClr val="00B0F0"/>
                </a:solidFill>
              </a:rPr>
              <a:t> </a:t>
            </a:r>
            <a:r>
              <a:rPr lang="en-US" altLang="ja-JP" dirty="0">
                <a:solidFill>
                  <a:srgbClr val="00B0F0"/>
                </a:solidFill>
              </a:rPr>
              <a:t>need not be contiguous to the primary 20 MHz channel</a:t>
            </a:r>
            <a:r>
              <a:rPr lang="en-GB" altLang="ja-JP" dirty="0">
                <a:solidFill>
                  <a:srgbClr val="00B0F0"/>
                </a:solidFill>
              </a:rPr>
              <a:t>. The </a:t>
            </a:r>
            <a:r>
              <a:rPr lang="en-US" altLang="ja-JP" dirty="0">
                <a:solidFill>
                  <a:srgbClr val="00B0F0"/>
                </a:solidFill>
              </a:rPr>
              <a:t>secondary </a:t>
            </a:r>
            <a:r>
              <a:rPr lang="en-GB" altLang="ja-JP" dirty="0">
                <a:solidFill>
                  <a:srgbClr val="00B0F0"/>
                </a:solidFill>
              </a:rPr>
              <a:t>40 MHz channel needs not be contiguous to the primary 40MHz </a:t>
            </a:r>
            <a:r>
              <a:rPr lang="en-GB" altLang="ja-JP" dirty="0" smtClean="0">
                <a:solidFill>
                  <a:srgbClr val="00B0F0"/>
                </a:solidFill>
              </a:rPr>
              <a:t>channel.</a:t>
            </a:r>
            <a:endParaRPr lang="ja-JP" altLang="ja-JP" sz="1600" dirty="0">
              <a:solidFill>
                <a:srgbClr val="00B0F0"/>
              </a:solidFill>
            </a:endParaRPr>
          </a:p>
          <a:p>
            <a:pPr lvl="2"/>
            <a:r>
              <a:rPr lang="en-US" altLang="ja-JP" dirty="0" smtClean="0">
                <a:solidFill>
                  <a:srgbClr val="00B0F0"/>
                </a:solidFill>
              </a:rPr>
              <a:t> </a:t>
            </a:r>
            <a:r>
              <a:rPr lang="en-US" altLang="ja-JP" dirty="0" smtClean="0"/>
              <a:t>Other </a:t>
            </a:r>
            <a:r>
              <a:rPr lang="en-US" altLang="ja-JP" dirty="0"/>
              <a:t>indications are TBD. </a:t>
            </a:r>
            <a:endParaRPr lang="en-US" altLang="ja-JP" dirty="0" smtClean="0"/>
          </a:p>
          <a:p>
            <a:pPr lvl="2"/>
            <a:r>
              <a:rPr lang="en-US" altLang="ja-JP" dirty="0" smtClean="0"/>
              <a:t>Exact </a:t>
            </a:r>
            <a:r>
              <a:rPr lang="en-US" altLang="ja-JP" dirty="0"/>
              <a:t>Signaling </a:t>
            </a:r>
            <a:r>
              <a:rPr lang="en-US" altLang="ja-JP" dirty="0" smtClean="0"/>
              <a:t>TBD</a:t>
            </a:r>
            <a:endParaRPr lang="en-US" altLang="ja-JP" dirty="0">
              <a:solidFill>
                <a:srgbClr val="00B0F0"/>
              </a:solidFill>
            </a:endParaRPr>
          </a:p>
          <a:p>
            <a:pPr lvl="1"/>
            <a:endParaRPr lang="en-US" altLang="ja-JP" dirty="0" smtClean="0"/>
          </a:p>
          <a:p>
            <a:pPr>
              <a:spcBef>
                <a:spcPts val="1200"/>
              </a:spcBef>
            </a:pPr>
            <a:endParaRPr lang="en-US" altLang="ja-JP" dirty="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dirty="0"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8</a:t>
            </a:fld>
            <a:endParaRPr lang="en-US"/>
          </a:p>
        </p:txBody>
      </p:sp>
      <p:sp>
        <p:nvSpPr>
          <p:cNvPr id="8" name="Date Placeholder 3"/>
          <p:cNvSpPr>
            <a:spLocks noGrp="1"/>
          </p:cNvSpPr>
          <p:nvPr>
            <p:ph type="dt" idx="10"/>
          </p:nvPr>
        </p:nvSpPr>
        <p:spPr>
          <a:xfrm>
            <a:off x="696912" y="333375"/>
            <a:ext cx="2303451" cy="273050"/>
          </a:xfrm>
        </p:spPr>
        <p:txBody>
          <a:bodyPr/>
          <a:lstStyle/>
          <a:p>
            <a:r>
              <a:rPr lang="en-US" altLang="ja-JP" dirty="0"/>
              <a:t>March, 2016</a:t>
            </a:r>
            <a:endParaRPr lang="en-GB" dirty="0"/>
          </a:p>
        </p:txBody>
      </p:sp>
    </p:spTree>
    <p:extLst>
      <p:ext uri="{BB962C8B-B14F-4D97-AF65-F5344CB8AC3E}">
        <p14:creationId xmlns:p14="http://schemas.microsoft.com/office/powerpoint/2010/main" val="19358396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ja-JP" dirty="0"/>
              <a:t>References</a:t>
            </a:r>
          </a:p>
        </p:txBody>
      </p:sp>
      <p:sp>
        <p:nvSpPr>
          <p:cNvPr id="3" name="Content Placeholder 2"/>
          <p:cNvSpPr>
            <a:spLocks noGrp="1"/>
          </p:cNvSpPr>
          <p:nvPr>
            <p:ph idx="1"/>
          </p:nvPr>
        </p:nvSpPr>
        <p:spPr>
          <a:xfrm>
            <a:off x="251520" y="1837183"/>
            <a:ext cx="8892480" cy="3896073"/>
          </a:xfrm>
        </p:spPr>
        <p:txBody>
          <a:bodyPr>
            <a:noAutofit/>
          </a:bodyPr>
          <a:lstStyle/>
          <a:p>
            <a:pPr marL="457200" indent="-457200">
              <a:buFont typeface="+mj-lt"/>
              <a:buAutoNum type="arabicPeriod"/>
            </a:pPr>
            <a:r>
              <a:rPr lang="en-US" altLang="ja-JP" sz="2000" dirty="0"/>
              <a:t>11-16/0024r1, Draft Specifications, March </a:t>
            </a:r>
            <a:r>
              <a:rPr lang="en-US" altLang="ja-JP" sz="2000" dirty="0" smtClean="0"/>
              <a:t>2016</a:t>
            </a:r>
          </a:p>
          <a:p>
            <a:pPr marL="457200" indent="-457200">
              <a:buFont typeface="+mj-lt"/>
              <a:buAutoNum type="arabicPeriod"/>
            </a:pPr>
            <a:r>
              <a:rPr lang="en-US" altLang="ja-JP" sz="2000" dirty="0"/>
              <a:t>11-15/0132r15, Specification Framework for </a:t>
            </a:r>
            <a:r>
              <a:rPr lang="en-US" altLang="ja-JP" sz="2000" dirty="0" err="1"/>
              <a:t>TGax</a:t>
            </a:r>
            <a:r>
              <a:rPr lang="en-US" altLang="ja-JP" sz="2000" dirty="0"/>
              <a:t>, Jan 2016</a:t>
            </a:r>
          </a:p>
          <a:p>
            <a:pPr marL="457200" indent="-457200">
              <a:buFont typeface="+mj-lt"/>
              <a:buAutoNum type="arabicPeriod"/>
            </a:pPr>
            <a:endParaRPr lang="en-US" altLang="ja-JP" sz="2000" dirty="0"/>
          </a:p>
          <a:p>
            <a:pPr marL="457200" lvl="1" indent="0">
              <a:spcBef>
                <a:spcPts val="1200"/>
              </a:spcBef>
              <a:buNone/>
            </a:pPr>
            <a:endParaRPr lang="en-US" altLang="ja-JP" sz="1600" dirty="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dirty="0"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9</a:t>
            </a:fld>
            <a:endParaRPr lang="en-US"/>
          </a:p>
        </p:txBody>
      </p:sp>
      <p:sp>
        <p:nvSpPr>
          <p:cNvPr id="8" name="Date Placeholder 3"/>
          <p:cNvSpPr>
            <a:spLocks noGrp="1"/>
          </p:cNvSpPr>
          <p:nvPr>
            <p:ph type="dt" idx="10"/>
          </p:nvPr>
        </p:nvSpPr>
        <p:spPr>
          <a:xfrm>
            <a:off x="696912" y="333375"/>
            <a:ext cx="2303451" cy="273050"/>
          </a:xfrm>
        </p:spPr>
        <p:txBody>
          <a:bodyPr/>
          <a:lstStyle/>
          <a:p>
            <a:r>
              <a:rPr lang="en-US" altLang="ja-JP" dirty="0"/>
              <a:t>March, 2016</a:t>
            </a:r>
            <a:endParaRPr lang="en-GB" dirty="0"/>
          </a:p>
        </p:txBody>
      </p:sp>
    </p:spTree>
    <p:extLst>
      <p:ext uri="{BB962C8B-B14F-4D97-AF65-F5344CB8AC3E}">
        <p14:creationId xmlns:p14="http://schemas.microsoft.com/office/powerpoint/2010/main" val="37597424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square" rtlCol="0">
        <a:spAutoFit/>
      </a:bodyPr>
      <a:lstStyle>
        <a:defPPr>
          <a:defRPr kumimoji="1" dirty="0" err="1"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14774</TotalTime>
  <Words>718</Words>
  <Application>Microsoft Office PowerPoint</Application>
  <PresentationFormat>画面に合わせる (4:3)</PresentationFormat>
  <Paragraphs>108</Paragraphs>
  <Slides>9</Slides>
  <Notes>9</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7" baseType="lpstr">
      <vt:lpstr>Arial Unicode MS</vt:lpstr>
      <vt:lpstr>ＭＳ Ｐゴシック</vt:lpstr>
      <vt:lpstr>ＭＳ ゴシック</vt:lpstr>
      <vt:lpstr>Arial</vt:lpstr>
      <vt:lpstr>Times New Roman</vt:lpstr>
      <vt:lpstr>Wingdings</vt:lpstr>
      <vt:lpstr>Office テーマ</vt:lpstr>
      <vt:lpstr>Document</vt:lpstr>
      <vt:lpstr>Further consideration for MU-RTS/CTS</vt:lpstr>
      <vt:lpstr>Background </vt:lpstr>
      <vt:lpstr>Background  </vt:lpstr>
      <vt:lpstr>Background (con’t) </vt:lpstr>
      <vt:lpstr>Proposal</vt:lpstr>
      <vt:lpstr>Proposal (con’t)</vt:lpstr>
      <vt:lpstr>Conclusions</vt:lpstr>
      <vt:lpstr>SP</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mama maggie</dc:creator>
  <cp:lastModifiedBy>maggie</cp:lastModifiedBy>
  <cp:revision>491</cp:revision>
  <cp:lastPrinted>2015-09-10T07:58:54Z</cp:lastPrinted>
  <dcterms:created xsi:type="dcterms:W3CDTF">2015-06-05T08:56:36Z</dcterms:created>
  <dcterms:modified xsi:type="dcterms:W3CDTF">2016-03-16T07:46:50Z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2039161657</vt:i4>
  </property>
  <property fmtid="{D5CDD505-2E9C-101B-9397-08002B2CF9AE}" pid="3" name="_NewReviewCycle">
    <vt:lpwstr/>
  </property>
  <property fmtid="{D5CDD505-2E9C-101B-9397-08002B2CF9AE}" pid="4" name="_EmailSubject">
    <vt:lpwstr>(majing) For Dallas meeting</vt:lpwstr>
  </property>
  <property fmtid="{D5CDD505-2E9C-101B-9397-08002B2CF9AE}" pid="5" name="_AuthorEmail">
    <vt:lpwstr>chaochun.wang@mediatek.com</vt:lpwstr>
  </property>
  <property fmtid="{D5CDD505-2E9C-101B-9397-08002B2CF9AE}" pid="6" name="_AuthorEmailDisplayName">
    <vt:lpwstr>ChaoChun Wang</vt:lpwstr>
  </property>
</Properties>
</file>