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0" r:id="rId3"/>
    <p:sldId id="341" r:id="rId4"/>
    <p:sldId id="350" r:id="rId5"/>
    <p:sldId id="347" r:id="rId6"/>
    <p:sldId id="353" r:id="rId7"/>
    <p:sldId id="335" r:id="rId8"/>
    <p:sldId id="355" r:id="rId9"/>
    <p:sldId id="352" r:id="rId1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4118" autoAdjust="0"/>
  </p:normalViewPr>
  <p:slideViewPr>
    <p:cSldViewPr>
      <p:cViewPr varScale="1">
        <p:scale>
          <a:sx n="65" d="100"/>
          <a:sy n="65" d="100"/>
        </p:scale>
        <p:origin x="113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17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91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03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20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05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As I mentioned the motivation is to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smtClean="0"/>
              <a:t>further improve </a:t>
            </a: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39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802.11-16/0371r1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1642" y="63426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Further consideration for MU-RTS/CTS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622937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1" name="Document" r:id="rId5" imgW="8262412" imgH="3103086" progId="Word.Document.8">
                  <p:embed/>
                </p:oleObj>
              </mc:Choice>
              <mc:Fallback>
                <p:oleObj name="Document" r:id="rId5" imgW="8262412" imgH="3103086" progId="Word.Document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726" y="1628800"/>
            <a:ext cx="8640960" cy="3896073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MU-RTS/CTS </a:t>
            </a:r>
            <a:r>
              <a:rPr lang="en-US" altLang="ja-JP" dirty="0"/>
              <a:t>operation is described </a:t>
            </a:r>
            <a:r>
              <a:rPr lang="en-US" altLang="ja-JP" dirty="0" smtClean="0"/>
              <a:t>in the proposed draft[1]</a:t>
            </a:r>
            <a:endParaRPr lang="ja-JP" altLang="ja-JP" dirty="0"/>
          </a:p>
          <a:p>
            <a:pPr lvl="1"/>
            <a:r>
              <a:rPr lang="en-US" altLang="ja-JP" dirty="0"/>
              <a:t>Based on the RU allocation </a:t>
            </a:r>
            <a:r>
              <a:rPr lang="en-GB" altLang="ja-JP" dirty="0"/>
              <a:t>in the Per-User Info field addressed to the STA</a:t>
            </a:r>
            <a:r>
              <a:rPr lang="en-US" altLang="ja-JP" dirty="0"/>
              <a:t>, the CTS must be transmitted on </a:t>
            </a:r>
            <a:r>
              <a:rPr lang="en-GB" altLang="ja-JP" dirty="0"/>
              <a:t>the primary 20 MHz channel, primary 40 MHz channel, primary 80 MHz channel, 160 MHz channel, or 80+80 MHz channel.</a:t>
            </a:r>
            <a:endParaRPr lang="ja-JP" altLang="ja-JP" dirty="0"/>
          </a:p>
          <a:p>
            <a:pPr lvl="1"/>
            <a:r>
              <a:rPr lang="en-GB" altLang="ja-JP" dirty="0"/>
              <a:t>Other indications are TBD. </a:t>
            </a:r>
            <a:endParaRPr lang="ja-JP" altLang="ja-JP" dirty="0"/>
          </a:p>
          <a:p>
            <a:pPr lvl="1"/>
            <a:r>
              <a:rPr lang="en-GB" altLang="ja-JP" dirty="0"/>
              <a:t>The CTS sent in response to an MU-RTS frame shall be transmitted </a:t>
            </a:r>
            <a:r>
              <a:rPr lang="en-GB" altLang="ja-JP" dirty="0">
                <a:solidFill>
                  <a:srgbClr val="00B0F0"/>
                </a:solidFill>
              </a:rPr>
              <a:t>on one or more 20 MHz channels</a:t>
            </a:r>
            <a:r>
              <a:rPr lang="en-GB" altLang="ja-JP" dirty="0"/>
              <a:t>.</a:t>
            </a:r>
            <a:endParaRPr lang="ja-JP" altLang="ja-JP" dirty="0"/>
          </a:p>
          <a:p>
            <a:endParaRPr lang="en-US" altLang="ja-JP" sz="1800" dirty="0"/>
          </a:p>
          <a:p>
            <a:endParaRPr lang="ja-JP" altLang="ja-JP" sz="1800" dirty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March,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5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739941"/>
          </a:xfrm>
        </p:spPr>
        <p:txBody>
          <a:bodyPr/>
          <a:lstStyle/>
          <a:p>
            <a:r>
              <a:rPr lang="en-GB" dirty="0" smtClean="0"/>
              <a:t>Background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1616"/>
            <a:ext cx="8424936" cy="449421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dirty="0" smtClean="0"/>
              <a:t>The diagrams in the draft specification seems to indicate that the assignment of one or more 20MHz channels must be contiguous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Example of MU-RTS/CTS/Trigger/HE trigger-based PPDU/ Multi-STA </a:t>
            </a:r>
            <a:r>
              <a:rPr lang="en-US" altLang="ja-JP" dirty="0" err="1" smtClean="0"/>
              <a:t>BlockAck</a:t>
            </a:r>
            <a:r>
              <a:rPr lang="en-US" altLang="ja-JP" dirty="0" smtClean="0"/>
              <a:t> and NAV setting[1]</a:t>
            </a:r>
          </a:p>
          <a:p>
            <a:pPr lvl="1"/>
            <a:endParaRPr lang="en-GB" altLang="ja-JP" sz="1200" b="0" dirty="0" smtClean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  <a:p>
            <a:pPr marL="0" indent="0">
              <a:buNone/>
            </a:pPr>
            <a:r>
              <a:rPr lang="en-US" altLang="ja-JP" sz="2000" dirty="0" smtClean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March, 2016</a:t>
            </a:r>
            <a:endParaRPr lang="en-GB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547664" y="3373523"/>
            <a:ext cx="5976664" cy="3118421"/>
            <a:chOff x="1763688" y="3356992"/>
            <a:chExt cx="5805290" cy="2929755"/>
          </a:xfrm>
        </p:grpSpPr>
        <p:pic>
          <p:nvPicPr>
            <p:cNvPr id="9" name="Picture 37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3688" y="3356992"/>
              <a:ext cx="5698847" cy="29297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正方形/長方形 6"/>
            <p:cNvSpPr/>
            <p:nvPr/>
          </p:nvSpPr>
          <p:spPr bwMode="auto">
            <a:xfrm>
              <a:off x="1979712" y="5589240"/>
              <a:ext cx="5589266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179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739941"/>
          </a:xfrm>
        </p:spPr>
        <p:txBody>
          <a:bodyPr/>
          <a:lstStyle/>
          <a:p>
            <a:r>
              <a:rPr lang="en-GB" dirty="0" smtClean="0"/>
              <a:t>Background (</a:t>
            </a:r>
            <a:r>
              <a:rPr lang="en-GB" dirty="0" err="1" smtClean="0"/>
              <a:t>con’t</a:t>
            </a:r>
            <a:r>
              <a:rPr lang="en-GB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27075"/>
            <a:ext cx="8424936" cy="449421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dirty="0" smtClean="0"/>
              <a:t>Additional example of MU-RTS and CTS responses on the primary 40MHz channel[1]</a:t>
            </a:r>
          </a:p>
          <a:p>
            <a:pPr>
              <a:spcBef>
                <a:spcPts val="1200"/>
              </a:spcBef>
            </a:pPr>
            <a:endParaRPr lang="en-US" altLang="ja-JP" dirty="0"/>
          </a:p>
          <a:p>
            <a:pPr marL="0" indent="0">
              <a:buNone/>
            </a:pPr>
            <a:r>
              <a:rPr lang="en-US" altLang="ja-JP" sz="2000" dirty="0" smtClean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March, 2016</a:t>
            </a:r>
            <a:endParaRPr lang="en-GB" dirty="0"/>
          </a:p>
        </p:txBody>
      </p:sp>
      <p:sp>
        <p:nvSpPr>
          <p:cNvPr id="6" name="正方形/長方形 5"/>
          <p:cNvSpPr/>
          <p:nvPr/>
        </p:nvSpPr>
        <p:spPr bwMode="auto">
          <a:xfrm>
            <a:off x="3635896" y="6237312"/>
            <a:ext cx="4628010" cy="23810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691680" y="2366877"/>
            <a:ext cx="6048672" cy="3942443"/>
            <a:chOff x="1691680" y="1906976"/>
            <a:chExt cx="6048672" cy="3942443"/>
          </a:xfrm>
        </p:grpSpPr>
        <p:pic>
          <p:nvPicPr>
            <p:cNvPr id="8" name="Picture 4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1906976"/>
              <a:ext cx="6048672" cy="394244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正方形/長方形 6"/>
            <p:cNvSpPr/>
            <p:nvPr/>
          </p:nvSpPr>
          <p:spPr bwMode="auto">
            <a:xfrm>
              <a:off x="1979712" y="5445224"/>
              <a:ext cx="5760640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898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09191"/>
            <a:ext cx="8640960" cy="3896073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 The AP can assign one or more 20MHz channels non-contiguously to further improve the utilization</a:t>
            </a:r>
            <a:endParaRPr lang="en-US" altLang="ja-JP" dirty="0"/>
          </a:p>
          <a:p>
            <a:pPr lvl="1"/>
            <a:r>
              <a:rPr lang="en-US" altLang="ja-JP" dirty="0" smtClean="0"/>
              <a:t>(Current) Based </a:t>
            </a:r>
            <a:r>
              <a:rPr lang="en-US" altLang="ja-JP" dirty="0"/>
              <a:t>on the RU allocation </a:t>
            </a:r>
            <a:r>
              <a:rPr lang="en-GB" altLang="ja-JP" dirty="0"/>
              <a:t>in the Per-User Info field addressed to the STA</a:t>
            </a:r>
            <a:r>
              <a:rPr lang="en-US" altLang="ja-JP" dirty="0"/>
              <a:t>, the CTS must be transmitted on </a:t>
            </a:r>
            <a:r>
              <a:rPr lang="en-GB" altLang="ja-JP" dirty="0"/>
              <a:t>the primary 20 MHz channel, primary 40 MHz channel, primary 80 MHz channel, 160 MHz channel, or 80+80 MHz channel.</a:t>
            </a:r>
            <a:endParaRPr lang="ja-JP" altLang="ja-JP" dirty="0"/>
          </a:p>
          <a:p>
            <a:pPr lvl="1"/>
            <a:r>
              <a:rPr lang="en-US" altLang="ja-JP" dirty="0"/>
              <a:t>(Current) </a:t>
            </a:r>
            <a:r>
              <a:rPr lang="en-GB" altLang="ja-JP" dirty="0" smtClean="0"/>
              <a:t>The </a:t>
            </a:r>
            <a:r>
              <a:rPr lang="en-GB" altLang="ja-JP" dirty="0"/>
              <a:t>CTS sent in response to an MU-RTS frame shall be transmitted </a:t>
            </a:r>
            <a:r>
              <a:rPr lang="en-GB" altLang="ja-JP" dirty="0">
                <a:solidFill>
                  <a:srgbClr val="00B0F0"/>
                </a:solidFill>
              </a:rPr>
              <a:t>on one or more 20 MHz channels</a:t>
            </a:r>
            <a:r>
              <a:rPr lang="en-GB" altLang="ja-JP" dirty="0" smtClean="0"/>
              <a:t>.</a:t>
            </a:r>
            <a:endParaRPr lang="en-US" altLang="ja-JP" dirty="0" smtClean="0"/>
          </a:p>
          <a:p>
            <a:pPr lvl="1"/>
            <a:r>
              <a:rPr lang="en-US" altLang="ja-JP" dirty="0">
                <a:solidFill>
                  <a:srgbClr val="00B0F0"/>
                </a:solidFill>
              </a:rPr>
              <a:t>O</a:t>
            </a:r>
            <a:r>
              <a:rPr lang="en-US" altLang="ja-JP" dirty="0" smtClean="0">
                <a:solidFill>
                  <a:srgbClr val="00B0F0"/>
                </a:solidFill>
              </a:rPr>
              <a:t>ther indication is TBD -&gt; Proposal: </a:t>
            </a:r>
          </a:p>
          <a:p>
            <a:pPr lvl="2"/>
            <a:r>
              <a:rPr lang="en-US" altLang="ja-JP" dirty="0" smtClean="0">
                <a:solidFill>
                  <a:srgbClr val="00B0F0"/>
                </a:solidFill>
              </a:rPr>
              <a:t>For an STA, the secondary </a:t>
            </a:r>
            <a:r>
              <a:rPr lang="en-GB" altLang="ja-JP" dirty="0" smtClean="0">
                <a:solidFill>
                  <a:srgbClr val="00B0F0"/>
                </a:solidFill>
              </a:rPr>
              <a:t>20 </a:t>
            </a:r>
            <a:r>
              <a:rPr lang="en-GB" altLang="ja-JP" dirty="0">
                <a:solidFill>
                  <a:srgbClr val="00B0F0"/>
                </a:solidFill>
              </a:rPr>
              <a:t>MHz channel, </a:t>
            </a:r>
            <a:r>
              <a:rPr lang="en-US" altLang="ja-JP" dirty="0">
                <a:solidFill>
                  <a:srgbClr val="00B0F0"/>
                </a:solidFill>
              </a:rPr>
              <a:t>secondary </a:t>
            </a:r>
            <a:r>
              <a:rPr lang="en-GB" altLang="ja-JP" dirty="0" smtClean="0">
                <a:solidFill>
                  <a:srgbClr val="00B0F0"/>
                </a:solidFill>
              </a:rPr>
              <a:t>40 </a:t>
            </a:r>
            <a:r>
              <a:rPr lang="en-GB" altLang="ja-JP" dirty="0">
                <a:solidFill>
                  <a:srgbClr val="00B0F0"/>
                </a:solidFill>
              </a:rPr>
              <a:t>MHz </a:t>
            </a:r>
            <a:r>
              <a:rPr lang="en-GB" altLang="ja-JP" dirty="0" smtClean="0">
                <a:solidFill>
                  <a:srgbClr val="00B0F0"/>
                </a:solidFill>
              </a:rPr>
              <a:t>channel needs not be contiguous to the primary 20.</a:t>
            </a:r>
            <a:endParaRPr lang="ja-JP" altLang="ja-JP" sz="1600" dirty="0">
              <a:solidFill>
                <a:srgbClr val="00B0F0"/>
              </a:solidFill>
            </a:endParaRPr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March,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2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0813" cy="1065213"/>
          </a:xfrm>
        </p:spPr>
        <p:txBody>
          <a:bodyPr/>
          <a:lstStyle/>
          <a:p>
            <a:r>
              <a:rPr lang="en-US" dirty="0" smtClean="0"/>
              <a:t>Proposal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3896073"/>
          </a:xfrm>
          <a:ln>
            <a:noFill/>
          </a:ln>
        </p:spPr>
        <p:txBody>
          <a:bodyPr>
            <a:noAutofit/>
          </a:bodyPr>
          <a:lstStyle/>
          <a:p>
            <a:pPr lvl="1"/>
            <a:r>
              <a:rPr lang="en-US" altLang="ja-JP" dirty="0" smtClean="0">
                <a:solidFill>
                  <a:srgbClr val="00B0F0"/>
                </a:solidFill>
              </a:rPr>
              <a:t>For</a:t>
            </a:r>
            <a:r>
              <a:rPr lang="ja-JP" altLang="en-US" dirty="0" smtClean="0">
                <a:solidFill>
                  <a:srgbClr val="00B0F0"/>
                </a:solidFill>
              </a:rPr>
              <a:t> </a:t>
            </a:r>
            <a:r>
              <a:rPr lang="en-US" altLang="ja-JP" dirty="0" smtClean="0">
                <a:solidFill>
                  <a:srgbClr val="00B0F0"/>
                </a:solidFill>
              </a:rPr>
              <a:t>an</a:t>
            </a:r>
            <a:r>
              <a:rPr lang="ja-JP" altLang="en-US" dirty="0" smtClean="0">
                <a:solidFill>
                  <a:srgbClr val="00B0F0"/>
                </a:solidFill>
              </a:rPr>
              <a:t> </a:t>
            </a:r>
            <a:r>
              <a:rPr lang="en-US" altLang="ja-JP" dirty="0" smtClean="0">
                <a:solidFill>
                  <a:srgbClr val="00B0F0"/>
                </a:solidFill>
              </a:rPr>
              <a:t>STA,</a:t>
            </a:r>
            <a:r>
              <a:rPr lang="ja-JP" altLang="en-US" dirty="0" smtClean="0">
                <a:solidFill>
                  <a:srgbClr val="00B0F0"/>
                </a:solidFill>
              </a:rPr>
              <a:t> </a:t>
            </a:r>
            <a:r>
              <a:rPr lang="en-US" altLang="ja-JP" dirty="0" smtClean="0">
                <a:solidFill>
                  <a:srgbClr val="00B0F0"/>
                </a:solidFill>
              </a:rPr>
              <a:t>the secondary </a:t>
            </a:r>
            <a:r>
              <a:rPr lang="en-GB" altLang="ja-JP" dirty="0" smtClean="0">
                <a:solidFill>
                  <a:srgbClr val="00B0F0"/>
                </a:solidFill>
              </a:rPr>
              <a:t>20 </a:t>
            </a:r>
            <a:r>
              <a:rPr lang="en-GB" altLang="ja-JP" dirty="0">
                <a:solidFill>
                  <a:srgbClr val="00B0F0"/>
                </a:solidFill>
              </a:rPr>
              <a:t>MHz channel, </a:t>
            </a:r>
            <a:r>
              <a:rPr lang="en-US" altLang="ja-JP" dirty="0">
                <a:solidFill>
                  <a:srgbClr val="00B0F0"/>
                </a:solidFill>
              </a:rPr>
              <a:t>secondary </a:t>
            </a:r>
            <a:r>
              <a:rPr lang="en-GB" altLang="ja-JP" dirty="0" smtClean="0">
                <a:solidFill>
                  <a:srgbClr val="00B0F0"/>
                </a:solidFill>
              </a:rPr>
              <a:t>40 </a:t>
            </a:r>
            <a:r>
              <a:rPr lang="en-GB" altLang="ja-JP" dirty="0">
                <a:solidFill>
                  <a:srgbClr val="00B0F0"/>
                </a:solidFill>
              </a:rPr>
              <a:t>MHz </a:t>
            </a:r>
            <a:r>
              <a:rPr lang="en-GB" altLang="ja-JP" dirty="0" smtClean="0">
                <a:solidFill>
                  <a:srgbClr val="00B0F0"/>
                </a:solidFill>
              </a:rPr>
              <a:t>channel needs not be contiguous to the primary 20.</a:t>
            </a:r>
            <a:endParaRPr lang="ja-JP" altLang="ja-JP" dirty="0">
              <a:solidFill>
                <a:srgbClr val="00B0F0"/>
              </a:solidFill>
            </a:endParaRPr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March, 2016</a:t>
            </a:r>
            <a:endParaRPr 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83283" y="1916832"/>
            <a:ext cx="1024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E.g.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88840"/>
            <a:ext cx="4464496" cy="227450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503" y="4451091"/>
            <a:ext cx="4571426" cy="2328977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878583" y="4471440"/>
            <a:ext cx="131856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For STA 2:</a:t>
            </a:r>
            <a:endParaRPr kumimoji="1" lang="ja-JP" altLang="en-US" sz="2000" dirty="0" err="1" smtClean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2878583" y="4365104"/>
            <a:ext cx="6085905" cy="2473846"/>
          </a:xfrm>
          <a:prstGeom prst="rect">
            <a:avLst/>
          </a:prstGeom>
          <a:noFill/>
          <a:ln w="9525" cap="flat" cmpd="sng" algn="ctr">
            <a:solidFill>
              <a:srgbClr val="00B0F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曲折矢印 14"/>
          <p:cNvSpPr/>
          <p:nvPr/>
        </p:nvSpPr>
        <p:spPr bwMode="auto">
          <a:xfrm rot="5400000">
            <a:off x="6300706" y="3065351"/>
            <a:ext cx="1231354" cy="936104"/>
          </a:xfrm>
          <a:prstGeom prst="ben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407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dirty="0" smtClean="0"/>
              <a:t>In </a:t>
            </a:r>
            <a:r>
              <a:rPr lang="en-US" altLang="ja-JP" dirty="0"/>
              <a:t>this contribution, </a:t>
            </a:r>
            <a:r>
              <a:rPr lang="en-US" altLang="ja-JP" dirty="0" smtClean="0"/>
              <a:t>we suggested that the </a:t>
            </a:r>
            <a:r>
              <a:rPr lang="en-US" altLang="ja-JP" dirty="0"/>
              <a:t>AP can assign one or more 20MHz channels non-contiguously to further improve the utilization</a:t>
            </a:r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March,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Do you agree to add </a:t>
            </a:r>
            <a:r>
              <a:rPr lang="en-US" altLang="ja-JP" dirty="0" smtClean="0"/>
              <a:t>the following to </a:t>
            </a:r>
            <a:r>
              <a:rPr lang="en-US" altLang="ja-JP" dirty="0"/>
              <a:t>the 4.4.z </a:t>
            </a:r>
            <a:r>
              <a:rPr lang="en-US" altLang="ja-JP" dirty="0" smtClean="0"/>
              <a:t>of 11ax TG SFD:</a:t>
            </a:r>
          </a:p>
          <a:p>
            <a:pPr lvl="1"/>
            <a:r>
              <a:rPr lang="en-GB" altLang="ja-JP" dirty="0" smtClean="0">
                <a:solidFill>
                  <a:schemeClr val="tx1"/>
                </a:solidFill>
              </a:rPr>
              <a:t>For an STA, </a:t>
            </a:r>
            <a:r>
              <a:rPr lang="en-US" altLang="ja-JP" dirty="0">
                <a:solidFill>
                  <a:schemeClr val="tx1"/>
                </a:solidFill>
              </a:rPr>
              <a:t>t</a:t>
            </a:r>
            <a:r>
              <a:rPr lang="en-US" altLang="ja-JP" dirty="0" smtClean="0">
                <a:solidFill>
                  <a:schemeClr val="tx1"/>
                </a:solidFill>
              </a:rPr>
              <a:t>he </a:t>
            </a:r>
            <a:r>
              <a:rPr lang="en-US" altLang="ja-JP" dirty="0">
                <a:solidFill>
                  <a:schemeClr val="tx1"/>
                </a:solidFill>
              </a:rPr>
              <a:t>secondary 20 MHz channel, secondary 40 MHz channel needs not be contiguous to the primary 20.</a:t>
            </a:r>
          </a:p>
          <a:p>
            <a:pPr lvl="1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March,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88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11-16/0024r1, Draft Specifications, March </a:t>
            </a:r>
            <a:r>
              <a:rPr lang="en-US" altLang="ja-JP" sz="2000" dirty="0" smtClean="0"/>
              <a:t>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11-15/0132r15, Specification Framework for </a:t>
            </a:r>
            <a:r>
              <a:rPr lang="en-US" altLang="ja-JP" sz="2000" dirty="0" err="1"/>
              <a:t>TGax</a:t>
            </a:r>
            <a:r>
              <a:rPr lang="en-US" altLang="ja-JP" sz="2000" dirty="0"/>
              <a:t>, Jan 2016</a:t>
            </a:r>
          </a:p>
          <a:p>
            <a:pPr marL="457200" indent="-457200">
              <a:buFont typeface="+mj-lt"/>
              <a:buAutoNum type="arabicPeriod"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March,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74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14567</TotalTime>
  <Words>570</Words>
  <Application>Microsoft Office PowerPoint</Application>
  <PresentationFormat>画面に合わせる (4:3)</PresentationFormat>
  <Paragraphs>103</Paragraphs>
  <Slides>9</Slides>
  <Notes>9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Arial Unicode MS</vt:lpstr>
      <vt:lpstr>ＭＳ Ｐゴシック</vt:lpstr>
      <vt:lpstr>MS Gothic</vt:lpstr>
      <vt:lpstr>Arial</vt:lpstr>
      <vt:lpstr>Times New Roman</vt:lpstr>
      <vt:lpstr>Wingdings</vt:lpstr>
      <vt:lpstr>Office テーマ</vt:lpstr>
      <vt:lpstr>Document</vt:lpstr>
      <vt:lpstr>Further consideration for MU-RTS/CTS</vt:lpstr>
      <vt:lpstr>Background </vt:lpstr>
      <vt:lpstr>Background  </vt:lpstr>
      <vt:lpstr>Background (con’t) </vt:lpstr>
      <vt:lpstr>Proposal</vt:lpstr>
      <vt:lpstr>Proposal (con’t)</vt:lpstr>
      <vt:lpstr>Conclusions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482</cp:revision>
  <cp:lastPrinted>2015-09-10T07:58:54Z</cp:lastPrinted>
  <dcterms:created xsi:type="dcterms:W3CDTF">2015-06-05T08:56:36Z</dcterms:created>
  <dcterms:modified xsi:type="dcterms:W3CDTF">2016-03-15T04:24:06Z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