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0" r:id="rId3"/>
    <p:sldId id="341" r:id="rId4"/>
    <p:sldId id="350" r:id="rId5"/>
    <p:sldId id="347" r:id="rId6"/>
    <p:sldId id="353" r:id="rId7"/>
    <p:sldId id="335" r:id="rId8"/>
    <p:sldId id="354" r:id="rId9"/>
    <p:sldId id="352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17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91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03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20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56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3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March,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consideration for MU-RTS/CTS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Document" r:id="rId5" imgW="8262412" imgH="3103086" progId="Word.Document.8">
                  <p:embed/>
                </p:oleObj>
              </mc:Choice>
              <mc:Fallback>
                <p:oleObj name="Document" r:id="rId5" imgW="8262412" imgH="3103086" progId="Word.Document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6" y="1628800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MU-RTS/CTS </a:t>
            </a:r>
            <a:r>
              <a:rPr lang="en-US" altLang="ja-JP" dirty="0"/>
              <a:t>operation is described </a:t>
            </a:r>
            <a:r>
              <a:rPr lang="en-US" altLang="ja-JP" dirty="0" smtClean="0"/>
              <a:t>in the proposed draft[1]</a:t>
            </a:r>
            <a:endParaRPr lang="ja-JP" altLang="ja-JP" dirty="0"/>
          </a:p>
          <a:p>
            <a:pPr lvl="1"/>
            <a:r>
              <a:rPr lang="en-US" altLang="ja-JP" dirty="0"/>
              <a:t>Based on the RU allocation </a:t>
            </a:r>
            <a:r>
              <a:rPr lang="en-GB" altLang="ja-JP" dirty="0"/>
              <a:t>in the Per-User Info field addressed to the STA</a:t>
            </a:r>
            <a:r>
              <a:rPr lang="en-US" altLang="ja-JP" dirty="0"/>
              <a:t>, the CTS must be transmitted on </a:t>
            </a:r>
            <a:r>
              <a:rPr lang="en-GB" altLang="ja-JP" dirty="0"/>
              <a:t>the primary 20 MHz channel, primary 40 MHz channel, primary 80 MHz channel, 160 MHz channel, or 80+80 MHz channel.</a:t>
            </a:r>
            <a:endParaRPr lang="ja-JP" altLang="ja-JP" dirty="0"/>
          </a:p>
          <a:p>
            <a:pPr lvl="1"/>
            <a:r>
              <a:rPr lang="en-GB" altLang="ja-JP" dirty="0"/>
              <a:t>Other indications are TBD. </a:t>
            </a:r>
            <a:endParaRPr lang="ja-JP" altLang="ja-JP" dirty="0"/>
          </a:p>
          <a:p>
            <a:pPr lvl="1"/>
            <a:r>
              <a:rPr lang="en-GB" altLang="ja-JP" dirty="0"/>
              <a:t>The CTS sent in response to an MU-RTS frame shall be transmitted </a:t>
            </a:r>
            <a:r>
              <a:rPr lang="en-GB" altLang="ja-JP" dirty="0">
                <a:solidFill>
                  <a:srgbClr val="00B0F0"/>
                </a:solidFill>
              </a:rPr>
              <a:t>on one or more 20 MHz channels</a:t>
            </a:r>
            <a:r>
              <a:rPr lang="en-GB" altLang="ja-JP" dirty="0"/>
              <a:t>.</a:t>
            </a:r>
            <a:endParaRPr lang="ja-JP" altLang="ja-JP" dirty="0"/>
          </a:p>
          <a:p>
            <a:endParaRPr lang="en-US" altLang="ja-JP" sz="1800" dirty="0"/>
          </a:p>
          <a:p>
            <a:endParaRPr lang="ja-JP" altLang="ja-JP" sz="1800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739941"/>
          </a:xfrm>
        </p:spPr>
        <p:txBody>
          <a:bodyPr/>
          <a:lstStyle/>
          <a:p>
            <a:r>
              <a:rPr lang="en-GB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1616"/>
            <a:ext cx="8424936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The diagrams in the draft specification seems to indicate that the assignment of one or more 20MHz channels must be contiguous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Example of MU-RTS/CTS/Trigger/HE trigger-based PPDU/ Multi-STA </a:t>
            </a:r>
            <a:r>
              <a:rPr lang="en-US" altLang="ja-JP" dirty="0" err="1" smtClean="0"/>
              <a:t>BlockAck</a:t>
            </a:r>
            <a:r>
              <a:rPr lang="en-US" altLang="ja-JP" dirty="0" smtClean="0"/>
              <a:t> and NAV setting[1]</a:t>
            </a:r>
          </a:p>
          <a:p>
            <a:pPr lvl="1"/>
            <a:endParaRPr lang="en-GB" altLang="ja-JP" sz="1200" b="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7664" y="3373523"/>
            <a:ext cx="5976664" cy="3118421"/>
            <a:chOff x="1763688" y="3356992"/>
            <a:chExt cx="5805290" cy="2929755"/>
          </a:xfrm>
        </p:grpSpPr>
        <p:pic>
          <p:nvPicPr>
            <p:cNvPr id="9" name="Picture 3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3356992"/>
              <a:ext cx="5698847" cy="29297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正方形/長方形 6"/>
            <p:cNvSpPr/>
            <p:nvPr/>
          </p:nvSpPr>
          <p:spPr bwMode="auto">
            <a:xfrm>
              <a:off x="1979712" y="5589240"/>
              <a:ext cx="5589266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7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739941"/>
          </a:xfrm>
        </p:spPr>
        <p:txBody>
          <a:bodyPr/>
          <a:lstStyle/>
          <a:p>
            <a:r>
              <a:rPr lang="en-GB" dirty="0" smtClean="0"/>
              <a:t>Background (</a:t>
            </a:r>
            <a:r>
              <a:rPr lang="en-GB" dirty="0" err="1" smtClean="0"/>
              <a:t>con’t</a:t>
            </a:r>
            <a:r>
              <a:rPr lang="en-GB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7075"/>
            <a:ext cx="8424936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Additional example of MU-RTS and CTS responses on the primary 40MHz channel[1]</a:t>
            </a:r>
          </a:p>
          <a:p>
            <a:pPr>
              <a:spcBef>
                <a:spcPts val="1200"/>
              </a:spcBef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  <p:sp>
        <p:nvSpPr>
          <p:cNvPr id="6" name="正方形/長方形 5"/>
          <p:cNvSpPr/>
          <p:nvPr/>
        </p:nvSpPr>
        <p:spPr bwMode="auto">
          <a:xfrm>
            <a:off x="3635896" y="6237312"/>
            <a:ext cx="4628010" cy="23810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691680" y="2366877"/>
            <a:ext cx="6048672" cy="3942443"/>
            <a:chOff x="1691680" y="1906976"/>
            <a:chExt cx="6048672" cy="3942443"/>
          </a:xfrm>
        </p:grpSpPr>
        <p:pic>
          <p:nvPicPr>
            <p:cNvPr id="8" name="Picture 4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1906976"/>
              <a:ext cx="6048672" cy="39424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正方形/長方形 6"/>
            <p:cNvSpPr/>
            <p:nvPr/>
          </p:nvSpPr>
          <p:spPr bwMode="auto">
            <a:xfrm>
              <a:off x="1979712" y="5445224"/>
              <a:ext cx="576064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9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9191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 The AP can assign one or more 20MHz channels non-contiguously to further improve the utilization</a:t>
            </a:r>
            <a:endParaRPr lang="en-US" altLang="ja-JP" dirty="0"/>
          </a:p>
          <a:p>
            <a:pPr lvl="1"/>
            <a:r>
              <a:rPr lang="en-US" altLang="ja-JP" dirty="0" smtClean="0"/>
              <a:t>(Current) Based </a:t>
            </a:r>
            <a:r>
              <a:rPr lang="en-US" altLang="ja-JP" dirty="0"/>
              <a:t>on the RU allocation </a:t>
            </a:r>
            <a:r>
              <a:rPr lang="en-GB" altLang="ja-JP" dirty="0"/>
              <a:t>in the Per-User Info field addressed to the STA</a:t>
            </a:r>
            <a:r>
              <a:rPr lang="en-US" altLang="ja-JP" dirty="0"/>
              <a:t>, the CTS must be transmitted on </a:t>
            </a:r>
            <a:r>
              <a:rPr lang="en-GB" altLang="ja-JP" dirty="0"/>
              <a:t>the primary 20 MHz channel, primary 40 MHz channel, primary 80 MHz channel, 160 MHz channel, or 80+80 MHz channel.</a:t>
            </a:r>
            <a:endParaRPr lang="ja-JP" altLang="ja-JP" dirty="0"/>
          </a:p>
          <a:p>
            <a:pPr lvl="1"/>
            <a:r>
              <a:rPr lang="en-US" altLang="ja-JP" dirty="0"/>
              <a:t>(Current) </a:t>
            </a:r>
            <a:r>
              <a:rPr lang="en-GB" altLang="ja-JP" dirty="0" smtClean="0"/>
              <a:t>The </a:t>
            </a:r>
            <a:r>
              <a:rPr lang="en-GB" altLang="ja-JP" dirty="0"/>
              <a:t>CTS sent in response to an MU-RTS frame shall be transmitted </a:t>
            </a:r>
            <a:r>
              <a:rPr lang="en-GB" altLang="ja-JP" dirty="0">
                <a:solidFill>
                  <a:srgbClr val="00B0F0"/>
                </a:solidFill>
              </a:rPr>
              <a:t>on one or more 20 MHz channels</a:t>
            </a:r>
            <a:r>
              <a:rPr lang="en-GB" altLang="ja-JP" dirty="0" smtClean="0"/>
              <a:t>.</a:t>
            </a:r>
            <a:endParaRPr lang="en-US" altLang="ja-JP" dirty="0" smtClean="0"/>
          </a:p>
          <a:p>
            <a:pPr lvl="1"/>
            <a:r>
              <a:rPr lang="en-US" altLang="ja-JP" dirty="0">
                <a:solidFill>
                  <a:srgbClr val="00B0F0"/>
                </a:solidFill>
              </a:rPr>
              <a:t>O</a:t>
            </a:r>
            <a:r>
              <a:rPr lang="en-US" altLang="ja-JP" dirty="0" smtClean="0">
                <a:solidFill>
                  <a:srgbClr val="00B0F0"/>
                </a:solidFill>
              </a:rPr>
              <a:t>ther indication is TBD -&gt; Proposal: </a:t>
            </a:r>
          </a:p>
          <a:p>
            <a:pPr lvl="2"/>
            <a:r>
              <a:rPr lang="en-US" altLang="ja-JP" dirty="0" smtClean="0">
                <a:solidFill>
                  <a:srgbClr val="00B0F0"/>
                </a:solidFill>
              </a:rPr>
              <a:t>The secondary </a:t>
            </a:r>
            <a:r>
              <a:rPr lang="en-GB" altLang="ja-JP" dirty="0" smtClean="0">
                <a:solidFill>
                  <a:srgbClr val="00B0F0"/>
                </a:solidFill>
              </a:rPr>
              <a:t>20 </a:t>
            </a:r>
            <a:r>
              <a:rPr lang="en-GB" altLang="ja-JP" dirty="0">
                <a:solidFill>
                  <a:srgbClr val="00B0F0"/>
                </a:solidFill>
              </a:rPr>
              <a:t>MHz channel, </a:t>
            </a:r>
            <a:r>
              <a:rPr lang="en-US" altLang="ja-JP" dirty="0">
                <a:solidFill>
                  <a:srgbClr val="00B0F0"/>
                </a:solidFill>
              </a:rPr>
              <a:t>secondary </a:t>
            </a:r>
            <a:r>
              <a:rPr lang="en-GB" altLang="ja-JP" dirty="0" smtClean="0">
                <a:solidFill>
                  <a:srgbClr val="00B0F0"/>
                </a:solidFill>
              </a:rPr>
              <a:t>40 </a:t>
            </a:r>
            <a:r>
              <a:rPr lang="en-GB" altLang="ja-JP" dirty="0">
                <a:solidFill>
                  <a:srgbClr val="00B0F0"/>
                </a:solidFill>
              </a:rPr>
              <a:t>MHz </a:t>
            </a:r>
            <a:r>
              <a:rPr lang="en-GB" altLang="ja-JP" dirty="0" smtClean="0">
                <a:solidFill>
                  <a:srgbClr val="00B0F0"/>
                </a:solidFill>
              </a:rPr>
              <a:t>channel needs not be contiguous to the primary 20.</a:t>
            </a:r>
            <a:endParaRPr lang="ja-JP" altLang="ja-JP" sz="1600" dirty="0">
              <a:solidFill>
                <a:srgbClr val="00B0F0"/>
              </a:solidFill>
            </a:endParaRPr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 The AP can assign one or more 20MHz channels non-contiguously to further improve the utilization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The secondary </a:t>
            </a:r>
            <a:r>
              <a:rPr lang="en-GB" altLang="ja-JP" dirty="0" smtClean="0">
                <a:solidFill>
                  <a:srgbClr val="00B0F0"/>
                </a:solidFill>
              </a:rPr>
              <a:t>20 </a:t>
            </a:r>
            <a:r>
              <a:rPr lang="en-GB" altLang="ja-JP" dirty="0">
                <a:solidFill>
                  <a:srgbClr val="00B0F0"/>
                </a:solidFill>
              </a:rPr>
              <a:t>MHz channel, </a:t>
            </a:r>
            <a:r>
              <a:rPr lang="en-US" altLang="ja-JP" dirty="0">
                <a:solidFill>
                  <a:srgbClr val="00B0F0"/>
                </a:solidFill>
              </a:rPr>
              <a:t>secondary </a:t>
            </a:r>
            <a:r>
              <a:rPr lang="en-GB" altLang="ja-JP" dirty="0" smtClean="0">
                <a:solidFill>
                  <a:srgbClr val="00B0F0"/>
                </a:solidFill>
              </a:rPr>
              <a:t>40 </a:t>
            </a:r>
            <a:r>
              <a:rPr lang="en-GB" altLang="ja-JP" dirty="0">
                <a:solidFill>
                  <a:srgbClr val="00B0F0"/>
                </a:solidFill>
              </a:rPr>
              <a:t>MHz </a:t>
            </a:r>
            <a:r>
              <a:rPr lang="en-GB" altLang="ja-JP" dirty="0" smtClean="0">
                <a:solidFill>
                  <a:srgbClr val="00B0F0"/>
                </a:solidFill>
              </a:rPr>
              <a:t>channel needs not be contiguous to the primary 20.</a:t>
            </a:r>
            <a:endParaRPr lang="ja-JP" altLang="ja-JP" dirty="0">
              <a:solidFill>
                <a:srgbClr val="00B0F0"/>
              </a:solidFill>
            </a:endParaRPr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March, 2016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9632" y="3036671"/>
            <a:ext cx="102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E.g.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144330"/>
            <a:ext cx="5716524" cy="289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</a:t>
            </a:r>
            <a:r>
              <a:rPr lang="en-US" altLang="ja-JP" dirty="0" smtClean="0"/>
              <a:t>we suggested that the </a:t>
            </a:r>
            <a:r>
              <a:rPr lang="en-US" altLang="ja-JP" dirty="0"/>
              <a:t>AP can assign one or more 20MHz channels non-contiguously to further improve the utilization</a:t>
            </a:r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Do you agree to add to the TG Specification Framework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4.4.z  </a:t>
            </a:r>
            <a:r>
              <a:rPr lang="en-GB" altLang="ja-JP" dirty="0"/>
              <a:t>The indicated 20 MHz channel(s) can be either Primary20, Primary40, Primary80 or 160/80+80 </a:t>
            </a:r>
            <a:r>
              <a:rPr lang="en-GB" altLang="ja-JP" dirty="0" err="1"/>
              <a:t>MHz.</a:t>
            </a:r>
            <a:r>
              <a:rPr lang="en-GB" altLang="ja-JP" dirty="0"/>
              <a:t> </a:t>
            </a:r>
            <a:r>
              <a:rPr lang="en-GB" altLang="ja-JP" dirty="0" smtClean="0"/>
              <a:t>(Other </a:t>
            </a:r>
            <a:r>
              <a:rPr lang="en-GB" altLang="ja-JP" dirty="0"/>
              <a:t>indications are TBD. </a:t>
            </a:r>
            <a:r>
              <a:rPr lang="en-GB" altLang="ja-JP" dirty="0" smtClean="0"/>
              <a:t>) </a:t>
            </a:r>
            <a:r>
              <a:rPr lang="en-US" altLang="ja-JP" dirty="0" smtClean="0">
                <a:solidFill>
                  <a:srgbClr val="00B0F0"/>
                </a:solidFill>
              </a:rPr>
              <a:t>The </a:t>
            </a:r>
            <a:r>
              <a:rPr lang="en-US" altLang="ja-JP" dirty="0">
                <a:solidFill>
                  <a:srgbClr val="00B0F0"/>
                </a:solidFill>
              </a:rPr>
              <a:t>secondary 20 MHz channel, secondary 40 MHz channel needs not be contiguous to the primary 20.</a:t>
            </a:r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11-15/0132r15, Specification Framework for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, Jan 2016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March,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7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14382</TotalTime>
  <Words>556</Words>
  <Application>Microsoft Office PowerPoint</Application>
  <PresentationFormat>画面に合わせる (4:3)</PresentationFormat>
  <Paragraphs>102</Paragraphs>
  <Slides>9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Further consideration for MU-RTS/CTS</vt:lpstr>
      <vt:lpstr>Background </vt:lpstr>
      <vt:lpstr>Background  </vt:lpstr>
      <vt:lpstr>Background (con’t) </vt:lpstr>
      <vt:lpstr>Proposal</vt:lpstr>
      <vt:lpstr>Proposal (con’t)</vt:lpstr>
      <vt:lpstr>Conclusions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465</cp:revision>
  <cp:lastPrinted>2015-09-10T07:58:54Z</cp:lastPrinted>
  <dcterms:created xsi:type="dcterms:W3CDTF">2015-06-05T08:56:36Z</dcterms:created>
  <dcterms:modified xsi:type="dcterms:W3CDTF">2016-03-14T03:06:36Z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