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473" r:id="rId3"/>
    <p:sldId id="497" r:id="rId4"/>
    <p:sldId id="476" r:id="rId5"/>
    <p:sldId id="498" r:id="rId6"/>
    <p:sldId id="477" r:id="rId7"/>
    <p:sldId id="474" r:id="rId8"/>
    <p:sldId id="478" r:id="rId9"/>
    <p:sldId id="475" r:id="rId10"/>
    <p:sldId id="499" r:id="rId11"/>
    <p:sldId id="413" r:id="rId12"/>
    <p:sldId id="507" r:id="rId13"/>
    <p:sldId id="500" r:id="rId14"/>
    <p:sldId id="495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2086" autoAdjust="0"/>
  </p:normalViewPr>
  <p:slideViewPr>
    <p:cSldViewPr>
      <p:cViewPr>
        <p:scale>
          <a:sx n="90" d="100"/>
          <a:sy n="90" d="100"/>
        </p:scale>
        <p:origin x="-2232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40" y="-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0008" y="6475413"/>
            <a:ext cx="16639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May,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8480" y="6475413"/>
            <a:ext cx="16254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Zhou Lan, Broadcom et al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</a:t>
            </a:r>
            <a:r>
              <a:rPr lang="en-US" sz="1800" b="1" dirty="0" smtClean="0">
                <a:effectLst/>
              </a:rPr>
              <a:t>0369r0</a:t>
            </a:r>
            <a:endParaRPr lang="en-US" sz="1800" b="1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M-BA Aggregated Trigger Frame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March, </a:t>
            </a:r>
            <a:r>
              <a:rPr lang="en-US" dirty="0"/>
              <a:t>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515434"/>
              </p:ext>
            </p:extLst>
          </p:nvPr>
        </p:nvGraphicFramePr>
        <p:xfrm>
          <a:off x="800100" y="20574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rporat@broadcom.com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193293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035533"/>
              </p:ext>
            </p:extLst>
          </p:nvPr>
        </p:nvGraphicFramePr>
        <p:xfrm>
          <a:off x="381000" y="2895600"/>
          <a:ext cx="8153400" cy="191643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 Cheong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Newracom, Inc.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9008 Research </a:t>
                      </a: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Dr, </a:t>
                      </a: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Irvine, CA 92618 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+1-949-390-7146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minho.cheong@newracom.com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 Hedayat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reza.hedayat@newracom.com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 Hoon Kwon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younghoon.kwon@newracom.com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 Seok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yongho.seok@newracom.com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0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 Lee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daewon.lee@newracom.com</a:t>
                      </a: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 Noh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yujin.noh@newracom.com</a:t>
                      </a: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157790"/>
              </p:ext>
            </p:extLst>
          </p:nvPr>
        </p:nvGraphicFramePr>
        <p:xfrm>
          <a:off x="381000" y="4812030"/>
          <a:ext cx="8153400" cy="628650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295400"/>
                <a:gridCol w="1841221"/>
                <a:gridCol w="1282979"/>
                <a:gridCol w="21336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Schelstraete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Quantenna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3450 W. Warren Ave, Fremont, CA 94538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Sigurd@quantenna.com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Huizhao</a:t>
                      </a:r>
                      <a:r>
                        <a:rPr lang="en-GB" sz="1100" baseline="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 Wang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hwang@quanetnna.com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 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15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single UL MU PPDU transmission starts with AP transmitting trigger frame and ends up with AP transmitting BA/M-BA for acknowledgment</a:t>
            </a:r>
          </a:p>
          <a:p>
            <a:r>
              <a:rPr lang="en-US" dirty="0" smtClean="0"/>
              <a:t>Aggregating Trigger Frame and BA/M-BA improves efficiency by reducing extra frame inter spacing</a:t>
            </a:r>
          </a:p>
          <a:p>
            <a:r>
              <a:rPr lang="en-US" dirty="0" smtClean="0"/>
              <a:t>We propose to enable aggregating M-BA/BA/ACK with trigger frame in A-MPDU to improve efficiency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Zhou Lan, Broadcom et al</a:t>
            </a:r>
          </a:p>
          <a:p>
            <a:r>
              <a:rPr lang="en-US" altLang="ko-KR" smtClean="0"/>
              <a:t>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US" sz="2400" dirty="0" smtClean="0"/>
              <a:t>Trigger and M-BA aggregation</a:t>
            </a: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131463"/>
              </p:ext>
            </p:extLst>
          </p:nvPr>
        </p:nvGraphicFramePr>
        <p:xfrm>
          <a:off x="1524000" y="2971800"/>
          <a:ext cx="6096000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Visio" r:id="rId3" imgW="9483017" imgH="2441880" progId="Visio.Drawing.11">
                  <p:embed/>
                </p:oleObj>
              </mc:Choice>
              <mc:Fallback>
                <p:oleObj name="Visio" r:id="rId3" imgW="9483017" imgH="244188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971800"/>
                        <a:ext cx="6096000" cy="1570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71477"/>
              </p:ext>
            </p:extLst>
          </p:nvPr>
        </p:nvGraphicFramePr>
        <p:xfrm>
          <a:off x="1524000" y="4878387"/>
          <a:ext cx="6096000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Visio" r:id="rId5" imgW="9483017" imgH="2439990" progId="Visio.Drawing.11">
                  <p:embed/>
                </p:oleObj>
              </mc:Choice>
              <mc:Fallback>
                <p:oleObj name="Visio" r:id="rId5" imgW="9483017" imgH="243999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878387"/>
                        <a:ext cx="6096000" cy="1568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own Arrow 11"/>
          <p:cNvSpPr/>
          <p:nvPr/>
        </p:nvSpPr>
        <p:spPr bwMode="auto">
          <a:xfrm>
            <a:off x="3390900" y="4313237"/>
            <a:ext cx="685800" cy="533400"/>
          </a:xfrm>
          <a:prstGeom prst="downArrow">
            <a:avLst/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76700" y="4569638"/>
            <a:ext cx="1386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After aggregation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3200400"/>
          </a:xfrm>
        </p:spPr>
        <p:txBody>
          <a:bodyPr/>
          <a:lstStyle/>
          <a:p>
            <a:r>
              <a:rPr lang="en-US" sz="1600" dirty="0" smtClean="0"/>
              <a:t>UL MU procedure consists of multiple basic sequence of Trigger, UL MU PPDU, M-BA/BA</a:t>
            </a:r>
          </a:p>
          <a:p>
            <a:r>
              <a:rPr lang="en-US" sz="1600" dirty="0" smtClean="0"/>
              <a:t>Aggregating M-BA/BA with the Trigger for next UL MU PPDU reduces the SIFS and preamble of the next Trigger. STAs acknowledged in the M-BA and those indicated in the Trigger frame don’t have to be the same 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Trigger and M-BA aggregation is a straightforward method of  overhead reduction for UL MU transmission</a:t>
            </a:r>
          </a:p>
          <a:p>
            <a:pPr marL="457200" lvl="1" indent="0">
              <a:buNone/>
            </a:pPr>
            <a:endParaRPr lang="en-US" altLang="zh-CN" sz="1100" b="0" dirty="0" smtClean="0"/>
          </a:p>
          <a:p>
            <a:pPr marL="0" indent="0">
              <a:buNone/>
            </a:pPr>
            <a:endParaRPr lang="en-US" altLang="zh-CN" sz="1100" b="0" dirty="0" smtClean="0"/>
          </a:p>
          <a:p>
            <a:endParaRPr lang="en-US" altLang="zh-CN" sz="1100" b="0" dirty="0"/>
          </a:p>
        </p:txBody>
      </p:sp>
    </p:spTree>
    <p:extLst>
      <p:ext uri="{BB962C8B-B14F-4D97-AF65-F5344CB8AC3E}">
        <p14:creationId xmlns:p14="http://schemas.microsoft.com/office/powerpoint/2010/main" val="39492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80" y="1363653"/>
            <a:ext cx="87630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draft specification shall specify that M-BA/BA/ACK may be aggregated with a trigger frame in an A-MPDU without accompanying Data.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38552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you support to add to the SFD, that the draft </a:t>
            </a:r>
            <a:r>
              <a:rPr lang="en-US" dirty="0"/>
              <a:t>specification shall specify that </a:t>
            </a:r>
            <a:r>
              <a:rPr lang="en-US" dirty="0" smtClean="0"/>
              <a:t>M-BA/BA/ACK may </a:t>
            </a:r>
            <a:r>
              <a:rPr lang="en-US" dirty="0"/>
              <a:t>be aggregated with a trigger frame in an A-MPDU without accompanying </a:t>
            </a:r>
            <a:r>
              <a:rPr lang="en-US" dirty="0" smtClean="0"/>
              <a:t>Data?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Yes </a:t>
            </a:r>
          </a:p>
          <a:p>
            <a:pPr marL="0" indent="0">
              <a:buNone/>
            </a:pPr>
            <a:r>
              <a:rPr lang="en-US" dirty="0" smtClean="0"/>
              <a:t>No </a:t>
            </a:r>
          </a:p>
          <a:p>
            <a:pPr marL="0" indent="0">
              <a:buNone/>
            </a:pPr>
            <a:r>
              <a:rPr lang="en-US" dirty="0" smtClean="0"/>
              <a:t>Abs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</p:spTree>
    <p:extLst>
      <p:ext uri="{BB962C8B-B14F-4D97-AF65-F5344CB8AC3E}">
        <p14:creationId xmlns:p14="http://schemas.microsoft.com/office/powerpoint/2010/main" val="181706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327574"/>
              </p:ext>
            </p:extLst>
          </p:nvPr>
        </p:nvGraphicFramePr>
        <p:xfrm>
          <a:off x="762000" y="1905000"/>
          <a:ext cx="7239000" cy="2667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80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518026"/>
              </p:ext>
            </p:extLst>
          </p:nvPr>
        </p:nvGraphicFramePr>
        <p:xfrm>
          <a:off x="762000" y="13716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17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53118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90823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8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369332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  <a:p>
            <a:pPr>
              <a:defRPr/>
            </a:pP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48546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guoqing_li@apple.com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ericwong@apple.com</a:t>
                      </a:r>
                      <a:r>
                        <a:rPr lang="en-US" sz="900" u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431043"/>
              </p:ext>
            </p:extLst>
          </p:nvPr>
        </p:nvGraphicFramePr>
        <p:xfrm>
          <a:off x="789972" y="993996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746164"/>
              </p:ext>
            </p:extLst>
          </p:nvPr>
        </p:nvGraphicFramePr>
        <p:xfrm>
          <a:off x="762000" y="1121576"/>
          <a:ext cx="7467600" cy="4898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719435"/>
              </p:ext>
            </p:extLst>
          </p:nvPr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sun.bo1@zte.com.cn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lv.kaiying@zte.com.cn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yfang@ztetx.com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yao.ke5@zte.com.cn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xing.weimin@zte.com.cn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brianh@cisco.com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pmonajem@cisco.com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March, 2016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18480" y="6475413"/>
            <a:ext cx="162544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Zhou Lan, Broadcom et 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57566"/>
              </p:ext>
            </p:extLst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107599</TotalTime>
  <Words>1339</Words>
  <Application>Microsoft Office PowerPoint</Application>
  <PresentationFormat>On-screen Show (4:3)</PresentationFormat>
  <Paragraphs>550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Visio</vt:lpstr>
      <vt:lpstr>M-BA Aggregated Trigger Frame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Trigger and M-BA aggregation</vt:lpstr>
      <vt:lpstr>Proposal</vt:lpstr>
      <vt:lpstr>SP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Zhou Lan</cp:lastModifiedBy>
  <cp:revision>2041</cp:revision>
  <cp:lastPrinted>1998-02-10T13:28:06Z</cp:lastPrinted>
  <dcterms:created xsi:type="dcterms:W3CDTF">2007-05-21T21:00:37Z</dcterms:created>
  <dcterms:modified xsi:type="dcterms:W3CDTF">2016-03-14T02:00:22Z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