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1"/>
  </p:notesMasterIdLst>
  <p:handoutMasterIdLst>
    <p:handoutMasterId r:id="rId22"/>
  </p:handoutMasterIdLst>
  <p:sldIdLst>
    <p:sldId id="548" r:id="rId2"/>
    <p:sldId id="474" r:id="rId3"/>
    <p:sldId id="549" r:id="rId4"/>
    <p:sldId id="581" r:id="rId5"/>
    <p:sldId id="473" r:id="rId6"/>
    <p:sldId id="270" r:id="rId7"/>
    <p:sldId id="478" r:id="rId8"/>
    <p:sldId id="475" r:id="rId9"/>
    <p:sldId id="569" r:id="rId10"/>
    <p:sldId id="585" r:id="rId11"/>
    <p:sldId id="550" r:id="rId12"/>
    <p:sldId id="571" r:id="rId13"/>
    <p:sldId id="572" r:id="rId14"/>
    <p:sldId id="573" r:id="rId15"/>
    <p:sldId id="582" r:id="rId16"/>
    <p:sldId id="583" r:id="rId17"/>
    <p:sldId id="584" r:id="rId18"/>
    <p:sldId id="578" r:id="rId19"/>
    <p:sldId id="579"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FF9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8" autoAdjust="0"/>
    <p:restoredTop sz="92105" autoAdjust="0"/>
  </p:normalViewPr>
  <p:slideViewPr>
    <p:cSldViewPr>
      <p:cViewPr>
        <p:scale>
          <a:sx n="90" d="100"/>
          <a:sy n="90" d="100"/>
        </p:scale>
        <p:origin x="-586" y="-58"/>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56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239763" cy="276999"/>
          </a:xfrm>
          <a:ln/>
        </p:spPr>
        <p:txBody>
          <a:bodyPr/>
          <a:lstStyle>
            <a:lvl1pPr>
              <a:defRPr/>
            </a:lvl1pPr>
          </a:lstStyle>
          <a:p>
            <a:pPr>
              <a:defRPr/>
            </a:pPr>
            <a:r>
              <a:rPr lang="en-US" dirty="0" smtClean="0"/>
              <a:t>March, 2016</a:t>
            </a:r>
            <a:endParaRPr lang="en-US" dirty="0"/>
          </a:p>
        </p:txBody>
      </p:sp>
      <p:sp>
        <p:nvSpPr>
          <p:cNvPr id="5"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en-US" altLang="ko-KR" dirty="0" smtClean="0"/>
              <a:t>Jianhan Liu,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85542" y="332601"/>
            <a:ext cx="335995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a:t>
            </a:r>
            <a:r>
              <a:rPr lang="en-US" sz="1800" b="1" dirty="0" smtClean="0"/>
              <a:t>0364</a:t>
            </a:r>
            <a:r>
              <a:rPr lang="en-US" sz="1800" b="1" dirty="0" smtClean="0">
                <a:solidFill>
                  <a:schemeClr val="tx1"/>
                </a:solidFill>
                <a:cs typeface="+mn-cs"/>
              </a:rPr>
              <a:t>r3</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mailto:rporat@broadcom.co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mujtaba@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1.xml"/><Relationship Id="rId6" Type="http://schemas.openxmlformats.org/officeDocument/2006/relationships/hyperlink" Target="mailto:chartman@apple.com" TargetMode="External"/><Relationship Id="rId5" Type="http://schemas.openxmlformats.org/officeDocument/2006/relationships/hyperlink" Target="mailto:ericwong@apple.com" TargetMode="External"/><Relationship Id="rId4" Type="http://schemas.openxmlformats.org/officeDocument/2006/relationships/hyperlink" Target="mailto:guoqing_li@apple.com"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1.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 Id="rId9" Type="http://schemas.openxmlformats.org/officeDocument/2006/relationships/hyperlink" Target="mailto:hy0117.choi@lge.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mailto:david.halls@toshiba-trel.com" TargetMode="External"/><Relationship Id="rId3" Type="http://schemas.openxmlformats.org/officeDocument/2006/relationships/hyperlink" Target="mailto:narendar.madhavan@toshiba.co.jp" TargetMode="External"/><Relationship Id="rId7" Type="http://schemas.openxmlformats.org/officeDocument/2006/relationships/hyperlink" Target="mailto:kouji.horisaki@toshiba.co.jp" TargetMode="External"/><Relationship Id="rId2" Type="http://schemas.openxmlformats.org/officeDocument/2006/relationships/hyperlink" Target="mailto:tomo.adachi@toshiba.co.jp" TargetMode="External"/><Relationship Id="rId1" Type="http://schemas.openxmlformats.org/officeDocument/2006/relationships/slideLayout" Target="../slideLayouts/slideLayout1.xml"/><Relationship Id="rId6" Type="http://schemas.openxmlformats.org/officeDocument/2006/relationships/hyperlink" Target="mailto:tsuguhide.aoki@toshiba.co.jp" TargetMode="External"/><Relationship Id="rId11" Type="http://schemas.openxmlformats.org/officeDocument/2006/relationships/hyperlink" Target="mailto:fengming.cao@toshiba-trel.com" TargetMode="External"/><Relationship Id="rId5" Type="http://schemas.openxmlformats.org/officeDocument/2006/relationships/hyperlink" Target="mailto:toshihisa.nabetani@toshiba.co.jp" TargetMode="External"/><Relationship Id="rId10" Type="http://schemas.openxmlformats.org/officeDocument/2006/relationships/hyperlink" Target="mailto:zubeir.bocus@toshiba-trel.com" TargetMode="External"/><Relationship Id="rId4" Type="http://schemas.openxmlformats.org/officeDocument/2006/relationships/hyperlink" Target="mailto:kentaro.taniguchi@toshiba.co.jp" TargetMode="External"/><Relationship Id="rId9" Type="http://schemas.openxmlformats.org/officeDocument/2006/relationships/hyperlink" Target="mailto:filippo.tosato@toshiba-tre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8200"/>
            <a:ext cx="7467600" cy="609600"/>
          </a:xfrm>
        </p:spPr>
        <p:txBody>
          <a:bodyPr/>
          <a:lstStyle/>
          <a:p>
            <a:r>
              <a:rPr lang="en-US" sz="2400" dirty="0" smtClean="0"/>
              <a:t>AID Assign Rule Based on BSS Color and HE Operation Element</a:t>
            </a:r>
            <a:endParaRPr lang="en-US" sz="24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4572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2016-03-11</a:t>
            </a:r>
          </a:p>
        </p:txBody>
      </p:sp>
      <p:sp>
        <p:nvSpPr>
          <p:cNvPr id="8" name="Rectangle 12"/>
          <p:cNvSpPr>
            <a:spLocks noChangeArrowheads="1"/>
          </p:cNvSpPr>
          <p:nvPr/>
        </p:nvSpPr>
        <p:spPr bwMode="auto">
          <a:xfrm>
            <a:off x="6858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0" name="Table 9"/>
          <p:cNvGraphicFramePr>
            <a:graphicFrameLocks noGrp="1"/>
          </p:cNvGraphicFramePr>
          <p:nvPr/>
        </p:nvGraphicFramePr>
        <p:xfrm>
          <a:off x="609600" y="3200400"/>
          <a:ext cx="7239000" cy="26777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5" name="Rectangle 4"/>
          <p:cNvSpPr/>
          <p:nvPr/>
        </p:nvSpPr>
        <p:spPr>
          <a:xfrm>
            <a:off x="533400" y="762000"/>
            <a:ext cx="1959191" cy="338554"/>
          </a:xfrm>
          <a:prstGeom prst="rect">
            <a:avLst/>
          </a:prstGeom>
        </p:spPr>
        <p:txBody>
          <a:bodyPr wrap="none">
            <a:spAutoFit/>
          </a:bodyPr>
          <a:lstStyle/>
          <a:p>
            <a:r>
              <a:rPr lang="en-US" altLang="zh-CN" sz="1600" b="1" dirty="0" smtClean="0"/>
              <a:t>Authors (continued)</a:t>
            </a:r>
            <a:endParaRPr lang="en-US" sz="1600" b="1" dirty="0"/>
          </a:p>
        </p:txBody>
      </p:sp>
      <p:graphicFrame>
        <p:nvGraphicFramePr>
          <p:cNvPr id="6" name="Table 5"/>
          <p:cNvGraphicFramePr>
            <a:graphicFrameLocks noGrp="1"/>
          </p:cNvGraphicFramePr>
          <p:nvPr>
            <p:extLst>
              <p:ext uri="{D42A27DB-BD31-4B8C-83A1-F6EECF244321}">
                <p14:modId xmlns:p14="http://schemas.microsoft.com/office/powerpoint/2010/main" xmlns="" val="2208498799"/>
              </p:ext>
            </p:extLst>
          </p:nvPr>
        </p:nvGraphicFramePr>
        <p:xfrm>
          <a:off x="609600" y="1295400"/>
          <a:ext cx="8077200" cy="1916430"/>
        </p:xfrm>
        <a:graphic>
          <a:graphicData uri="http://schemas.openxmlformats.org/drawingml/2006/table">
            <a:tbl>
              <a:tblPr firstRow="1" bandRow="1"/>
              <a:tblGrid>
                <a:gridCol w="1585245"/>
                <a:gridCol w="1283293"/>
                <a:gridCol w="1824013"/>
                <a:gridCol w="1270989"/>
                <a:gridCol w="2113660"/>
              </a:tblGrid>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 Cheong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6">
                  <a:txBody>
                    <a:bodyPr/>
                    <a:lstStyle/>
                    <a:p>
                      <a:pPr marL="0" marR="0" algn="ctr">
                        <a:spcBef>
                          <a:spcPts val="0"/>
                        </a:spcBef>
                        <a:spcAft>
                          <a:spcPts val="0"/>
                        </a:spcAft>
                      </a:pPr>
                      <a:r>
                        <a:rPr lang="en-GB" sz="1100" dirty="0">
                          <a:effectLst/>
                          <a:latin typeface="Times New Roman" panose="02020603050405020304" pitchFamily="18" charset="0"/>
                          <a:ea typeface="Batang" panose="02030600000101010101" pitchFamily="18" charset="-127"/>
                        </a:rPr>
                        <a:t>Newracom, Inc.</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9008 Research </a:t>
                      </a:r>
                      <a:r>
                        <a:rPr lang="en-GB" sz="1100" dirty="0" smtClean="0">
                          <a:effectLst/>
                          <a:latin typeface="Times New Roman" panose="02020603050405020304" pitchFamily="18" charset="0"/>
                          <a:ea typeface="Batang" panose="02030600000101010101" pitchFamily="18" charset="-127"/>
                        </a:rPr>
                        <a:t>Dr, </a:t>
                      </a:r>
                      <a:r>
                        <a:rPr lang="en-GB" sz="1100" dirty="0">
                          <a:effectLst/>
                          <a:latin typeface="Times New Roman" panose="02020603050405020304" pitchFamily="18" charset="0"/>
                          <a:ea typeface="Batang" panose="02030600000101010101" pitchFamily="18" charset="-127"/>
                        </a:rPr>
                        <a:t>Irvine, CA 92618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000" dirty="0">
                          <a:effectLst/>
                          <a:latin typeface="Times New Roman" panose="02020603050405020304" pitchFamily="18" charset="0"/>
                          <a:ea typeface="Batang" panose="02030600000101010101" pitchFamily="18" charset="-127"/>
                        </a:rPr>
                        <a:t>+1-949-390-7146</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minho.cheong@newracom.com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 Hedayat</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reza.hedayat@newracom.com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 Hoon Kwon</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younghoon.kwon@newracom.com</a:t>
                      </a:r>
                      <a:r>
                        <a:rPr lang="en-GB" sz="900" dirty="0">
                          <a:effectLst/>
                          <a:latin typeface="Times New Roman" panose="02020603050405020304" pitchFamily="18" charset="0"/>
                          <a:ea typeface="Batang" panose="02030600000101010101" pitchFamily="18" charset="-127"/>
                        </a:rPr>
                        <a:t> </a:t>
                      </a: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 Seok</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yongho.seok@newracom.com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045">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 Lee</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daewon.lee@newracom.com</a:t>
                      </a: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760">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Yujin Noh</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a:effectLst/>
                          <a:latin typeface="Times New Roman" panose="02020603050405020304" pitchFamily="18" charset="0"/>
                          <a:ea typeface="Batang" panose="02030600000101010101" pitchFamily="18" charset="-127"/>
                        </a:rPr>
                        <a:t>yujin.noh@newracom.com</a:t>
                      </a: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 xmlns:p14="http://schemas.microsoft.com/office/powerpoint/2010/main" val="1404027572"/>
              </p:ext>
            </p:extLst>
          </p:nvPr>
        </p:nvGraphicFramePr>
        <p:xfrm>
          <a:off x="609600" y="3200400"/>
          <a:ext cx="8077200" cy="628650"/>
        </p:xfrm>
        <a:graphic>
          <a:graphicData uri="http://schemas.openxmlformats.org/drawingml/2006/table">
            <a:tbl>
              <a:tblPr firstRow="1" bandRow="1"/>
              <a:tblGrid>
                <a:gridCol w="1585245"/>
                <a:gridCol w="1283293"/>
                <a:gridCol w="1824013"/>
                <a:gridCol w="1270989"/>
                <a:gridCol w="2113660"/>
              </a:tblGrid>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a:t>
                      </a:r>
                      <a:r>
                        <a:rPr lang="en-GB" sz="1100" baseline="0" dirty="0" smtClean="0">
                          <a:effectLst/>
                          <a:latin typeface="Times New Roman" panose="02020603050405020304" pitchFamily="18" charset="0"/>
                          <a:ea typeface="Batang" panose="02030600000101010101" pitchFamily="18" charset="-127"/>
                        </a:rPr>
                        <a:t> Schelstraete</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0" marR="0" algn="ctr">
                        <a:spcBef>
                          <a:spcPts val="0"/>
                        </a:spcBef>
                        <a:spcAft>
                          <a:spcPts val="0"/>
                        </a:spcAft>
                      </a:pPr>
                      <a:r>
                        <a:rPr lang="en-GB" sz="1100" dirty="0" err="1" smtClean="0">
                          <a:effectLst/>
                          <a:latin typeface="Times New Roman" panose="02020603050405020304" pitchFamily="18" charset="0"/>
                          <a:ea typeface="Batang" panose="02030600000101010101" pitchFamily="18" charset="-127"/>
                        </a:rPr>
                        <a:t>Quantenna</a:t>
                      </a:r>
                      <a:endParaRPr lang="en-US" sz="1100" dirty="0">
                        <a:effectLst/>
                        <a:latin typeface="Times New Roman" panose="02020603050405020304" pitchFamily="18" charset="0"/>
                        <a:ea typeface="Batang" panose="02030600000101010101" pitchFamily="18" charset="-127"/>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3450 W. Warren Ave, Fremont, CA 94538</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Sigurd@quantenna.com</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lgn="l">
                        <a:spcBef>
                          <a:spcPts val="0"/>
                        </a:spcBef>
                        <a:spcAft>
                          <a:spcPts val="0"/>
                        </a:spcAft>
                      </a:pPr>
                      <a:r>
                        <a:rPr lang="en-GB" sz="1100" dirty="0" smtClean="0">
                          <a:effectLst/>
                          <a:latin typeface="Times New Roman" panose="02020603050405020304" pitchFamily="18" charset="0"/>
                          <a:ea typeface="Batang" panose="02030600000101010101" pitchFamily="18" charset="-127"/>
                        </a:rPr>
                        <a:t>Huizhao</a:t>
                      </a:r>
                      <a:r>
                        <a:rPr lang="en-GB" sz="1100" baseline="0" dirty="0" smtClean="0">
                          <a:effectLst/>
                          <a:latin typeface="Times New Roman" panose="02020603050405020304" pitchFamily="18" charset="0"/>
                          <a:ea typeface="Batang" panose="02030600000101010101" pitchFamily="18" charset="-127"/>
                        </a:rPr>
                        <a:t> Wang</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marL="0" marR="0" algn="l">
                        <a:spcBef>
                          <a:spcPts val="0"/>
                        </a:spcBef>
                        <a:spcAft>
                          <a:spcPts val="0"/>
                        </a:spcAft>
                      </a:pPr>
                      <a:r>
                        <a:rPr lang="en-GB" sz="11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800">
                          <a:effectLst/>
                          <a:latin typeface="Times New Roman" panose="02020603050405020304" pitchFamily="18" charset="0"/>
                          <a:ea typeface="Batang" panose="02030600000101010101" pitchFamily="18" charset="-127"/>
                        </a:rPr>
                        <a:t> </a:t>
                      </a:r>
                      <a:endParaRPr lang="en-US" sz="110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hwang@quanetnna.com</a:t>
                      </a:r>
                      <a:endParaRPr lang="en-GB" sz="900" dirty="0">
                        <a:effectLst/>
                        <a:latin typeface="Times New Roman" panose="02020603050405020304" pitchFamily="18" charset="0"/>
                        <a:ea typeface="Batang" panose="02030600000101010101" pitchFamily="18" charset="-127"/>
                      </a:endParaRPr>
                    </a:p>
                    <a:p>
                      <a:pPr marL="0" marR="0" algn="l">
                        <a:spcBef>
                          <a:spcPts val="0"/>
                        </a:spcBef>
                        <a:spcAft>
                          <a:spcPts val="0"/>
                        </a:spcAft>
                      </a:pPr>
                      <a:r>
                        <a:rPr lang="en-GB" sz="900" dirty="0" smtClean="0">
                          <a:effectLst/>
                          <a:latin typeface="Times New Roman" panose="02020603050405020304" pitchFamily="18" charset="0"/>
                          <a:ea typeface="Batang" panose="02030600000101010101" pitchFamily="18" charset="-127"/>
                        </a:rPr>
                        <a:t> </a:t>
                      </a:r>
                      <a:endParaRPr lang="en-US" sz="1100" dirty="0">
                        <a:effectLst/>
                        <a:latin typeface="Times New Roman" panose="02020603050405020304" pitchFamily="18" charset="0"/>
                        <a:ea typeface="Batang" panose="02030600000101010101" pitchFamily="18" charset="-127"/>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11</a:t>
            </a:fld>
            <a:endParaRPr lang="en-US" dirty="0"/>
          </a:p>
        </p:txBody>
      </p:sp>
      <p:sp>
        <p:nvSpPr>
          <p:cNvPr id="8" name="Footer Placeholder 3"/>
          <p:cNvSpPr>
            <a:spLocks noGrp="1"/>
          </p:cNvSpPr>
          <p:nvPr>
            <p:ph type="ftr" sz="quarter" idx="4294967295"/>
          </p:nvPr>
        </p:nvSpPr>
        <p:spPr>
          <a:xfrm>
            <a:off x="6819029" y="6475412"/>
            <a:ext cx="1724831" cy="184666"/>
          </a:xfrm>
          <a:prstGeom prst="rect">
            <a:avLst/>
          </a:prstGeom>
          <a:noFill/>
        </p:spPr>
        <p:txBody>
          <a:bodyPr/>
          <a:lstStyle/>
          <a:p>
            <a:r>
              <a:rPr lang="en-US" dirty="0" smtClean="0"/>
              <a:t>Jianhan Liu, Mediatek, et al</a:t>
            </a:r>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eaLnBrk="0" hangingPunct="0">
              <a:defRPr/>
            </a:pPr>
            <a:r>
              <a:rPr lang="en-US" sz="2800" dirty="0" smtClean="0"/>
              <a:t>Introduction</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11" name="Content Placeholder 2"/>
          <p:cNvSpPr>
            <a:spLocks noGrp="1"/>
          </p:cNvSpPr>
          <p:nvPr>
            <p:ph idx="1"/>
          </p:nvPr>
        </p:nvSpPr>
        <p:spPr>
          <a:xfrm>
            <a:off x="609600" y="1676400"/>
            <a:ext cx="7772400" cy="4724400"/>
          </a:xfrm>
        </p:spPr>
        <p:txBody>
          <a:bodyPr/>
          <a:lstStyle/>
          <a:p>
            <a:r>
              <a:rPr lang="en-US" dirty="0" smtClean="0"/>
              <a:t>BSS color has been introduced into 11ax to enable spatial reuse and avoid collisions. </a:t>
            </a:r>
          </a:p>
          <a:p>
            <a:r>
              <a:rPr lang="en-US" dirty="0" smtClean="0"/>
              <a:t>It is desirable that HE devices can not just identify the BSS color of packets from HE devices but also the BSS color of packets from VHT devices.</a:t>
            </a:r>
          </a:p>
          <a:p>
            <a:pPr lvl="1"/>
            <a:r>
              <a:rPr lang="en-US" dirty="0" smtClean="0"/>
              <a:t>In a HE BSS set up by a HE AP, both VHT STAs and HE STAs can be  present, especially in the early HE deployment stage. </a:t>
            </a:r>
          </a:p>
          <a:p>
            <a:pPr lvl="1"/>
            <a:r>
              <a:rPr lang="en-US" dirty="0" smtClean="0"/>
              <a:t>Spatial Reuse becomes more useful in HE BSSs with mixed clients. </a:t>
            </a:r>
          </a:p>
          <a:p>
            <a:r>
              <a:rPr lang="en-US" dirty="0" smtClean="0"/>
              <a:t>We propose a scheme by combining partial BSS color bits with the AID assignments to enable the function of BSS color identification for VHT devices.</a:t>
            </a:r>
          </a:p>
          <a:p>
            <a:endParaRPr lang="en-US" dirty="0"/>
          </a:p>
        </p:txBody>
      </p:sp>
      <p:sp>
        <p:nvSpPr>
          <p:cNvPr id="9"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6"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9" name="Title 1"/>
          <p:cNvSpPr>
            <a:spLocks noGrp="1"/>
          </p:cNvSpPr>
          <p:nvPr>
            <p:ph type="title"/>
          </p:nvPr>
        </p:nvSpPr>
        <p:spPr>
          <a:xfrm>
            <a:off x="685800" y="685800"/>
            <a:ext cx="7772400" cy="1066800"/>
          </a:xfrm>
        </p:spPr>
        <p:txBody>
          <a:bodyPr/>
          <a:lstStyle/>
          <a:p>
            <a:r>
              <a:rPr lang="en-US" dirty="0" smtClean="0"/>
              <a:t>Partial AID (PAID) in VHT PPDU</a:t>
            </a:r>
            <a:endParaRPr lang="en-US" dirty="0"/>
          </a:p>
        </p:txBody>
      </p:sp>
      <p:sp>
        <p:nvSpPr>
          <p:cNvPr id="10" name="Content Placeholder 2"/>
          <p:cNvSpPr>
            <a:spLocks noGrp="1"/>
          </p:cNvSpPr>
          <p:nvPr>
            <p:ph idx="1"/>
          </p:nvPr>
        </p:nvSpPr>
        <p:spPr>
          <a:xfrm>
            <a:off x="685800" y="1981200"/>
            <a:ext cx="7772400" cy="4114800"/>
          </a:xfrm>
        </p:spPr>
        <p:txBody>
          <a:bodyPr/>
          <a:lstStyle/>
          <a:p>
            <a:r>
              <a:rPr lang="en-US" sz="2000" dirty="0" smtClean="0"/>
              <a:t>AID is a value assigned by an Access Point (AP) that represents the 16-bit ID of a STA </a:t>
            </a:r>
          </a:p>
          <a:p>
            <a:r>
              <a:rPr lang="en-US" dirty="0" smtClean="0"/>
              <a:t>BSSID is a 48-bit field of the same format as an IEEE 802 MAC address. </a:t>
            </a:r>
          </a:p>
          <a:p>
            <a:r>
              <a:rPr lang="en-US" dirty="0" smtClean="0"/>
              <a:t>Partial AID (PAID) is a non-unique STA identifier inserted in the VHT signal field.</a:t>
            </a:r>
            <a:endParaRPr lang="en-US" sz="2000" dirty="0" smtClean="0"/>
          </a:p>
        </p:txBody>
      </p:sp>
      <p:pic>
        <p:nvPicPr>
          <p:cNvPr id="11" name="Picture 10"/>
          <p:cNvPicPr/>
          <p:nvPr/>
        </p:nvPicPr>
        <p:blipFill>
          <a:blip r:embed="rId2" cstate="print"/>
          <a:srcRect/>
          <a:stretch>
            <a:fillRect/>
          </a:stretch>
        </p:blipFill>
        <p:spPr bwMode="auto">
          <a:xfrm>
            <a:off x="533400" y="4114800"/>
            <a:ext cx="6934200" cy="1447800"/>
          </a:xfrm>
          <a:prstGeom prst="rect">
            <a:avLst/>
          </a:prstGeom>
          <a:noFill/>
          <a:ln w="9525">
            <a:noFill/>
            <a:miter lim="800000"/>
            <a:headEnd/>
            <a:tailEnd/>
          </a:ln>
        </p:spPr>
      </p:pic>
      <p:sp>
        <p:nvSpPr>
          <p:cNvPr id="12" name="Rectangle 11"/>
          <p:cNvSpPr/>
          <p:nvPr/>
        </p:nvSpPr>
        <p:spPr>
          <a:xfrm>
            <a:off x="3581400" y="5562600"/>
            <a:ext cx="1667444" cy="276999"/>
          </a:xfrm>
          <a:prstGeom prst="rect">
            <a:avLst/>
          </a:prstGeom>
        </p:spPr>
        <p:txBody>
          <a:bodyPr wrap="none">
            <a:spAutoFit/>
          </a:bodyPr>
          <a:lstStyle/>
          <a:p>
            <a:r>
              <a:rPr lang="en-US" dirty="0" smtClean="0"/>
              <a:t>VHT_SIG-A1 Structure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Content Placeholder 2"/>
          <p:cNvSpPr>
            <a:spLocks noGrp="1"/>
          </p:cNvSpPr>
          <p:nvPr>
            <p:ph idx="1"/>
          </p:nvPr>
        </p:nvSpPr>
        <p:spPr>
          <a:xfrm>
            <a:off x="685800" y="5105400"/>
            <a:ext cx="7772400" cy="1143000"/>
          </a:xfrm>
        </p:spPr>
        <p:txBody>
          <a:bodyPr/>
          <a:lstStyle/>
          <a:p>
            <a:r>
              <a:rPr lang="en-US" sz="1600" dirty="0" smtClean="0"/>
              <a:t>In VHT WLAN, uplink traffic can be identified using partial AID since it is basically partial BSSID. </a:t>
            </a:r>
          </a:p>
          <a:p>
            <a:r>
              <a:rPr lang="en-US" sz="1600" dirty="0" smtClean="0"/>
              <a:t>However, it is impossible to identify the downlink traffic (AP to non-AP STAs) from its own BSS or from OBSS. </a:t>
            </a:r>
            <a:endParaRPr lang="en-US" sz="1600" dirty="0"/>
          </a:p>
        </p:txBody>
      </p:sp>
      <p:pic>
        <p:nvPicPr>
          <p:cNvPr id="19457" name="Picture 1"/>
          <p:cNvPicPr>
            <a:picLocks noChangeAspect="1" noChangeArrowheads="1"/>
          </p:cNvPicPr>
          <p:nvPr/>
        </p:nvPicPr>
        <p:blipFill>
          <a:blip r:embed="rId2" cstate="print"/>
          <a:srcRect/>
          <a:stretch>
            <a:fillRect/>
          </a:stretch>
        </p:blipFill>
        <p:spPr bwMode="auto">
          <a:xfrm>
            <a:off x="1447800" y="1905000"/>
            <a:ext cx="6457950" cy="3035300"/>
          </a:xfrm>
          <a:prstGeom prst="rect">
            <a:avLst/>
          </a:prstGeom>
          <a:noFill/>
          <a:ln w="9525">
            <a:noFill/>
            <a:miter lim="800000"/>
            <a:headEnd/>
            <a:tailEnd/>
          </a:ln>
        </p:spPr>
      </p:pic>
      <p:sp>
        <p:nvSpPr>
          <p:cNvPr id="21" name="Rectangle 20"/>
          <p:cNvSpPr/>
          <p:nvPr/>
        </p:nvSpPr>
        <p:spPr>
          <a:xfrm>
            <a:off x="1905000" y="914400"/>
            <a:ext cx="5562600" cy="584775"/>
          </a:xfrm>
          <a:prstGeom prst="rect">
            <a:avLst/>
          </a:prstGeom>
        </p:spPr>
        <p:txBody>
          <a:bodyPr wrap="square">
            <a:spAutoFit/>
          </a:bodyPr>
          <a:lstStyle/>
          <a:p>
            <a:r>
              <a:rPr lang="en-US" sz="3200" dirty="0" smtClean="0"/>
              <a:t>Rules of PAID in VHT PPDU</a:t>
            </a:r>
            <a:endParaRPr lang="en-US" sz="3200" dirty="0"/>
          </a:p>
        </p:txBody>
      </p:sp>
      <p:sp>
        <p:nvSpPr>
          <p:cNvPr id="22"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AID Assignment Rule</a:t>
            </a:r>
            <a:endParaRPr lang="en-US"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
        <p:nvSpPr>
          <p:cNvPr id="8" name="Content Placeholder 2"/>
          <p:cNvSpPr>
            <a:spLocks noGrp="1"/>
          </p:cNvSpPr>
          <p:nvPr>
            <p:ph idx="1"/>
          </p:nvPr>
        </p:nvSpPr>
        <p:spPr>
          <a:xfrm>
            <a:off x="533400" y="1676400"/>
            <a:ext cx="7772400" cy="4343400"/>
          </a:xfrm>
        </p:spPr>
        <p:txBody>
          <a:bodyPr/>
          <a:lstStyle/>
          <a:p>
            <a:r>
              <a:rPr lang="en-US" dirty="0" smtClean="0"/>
              <a:t>For N (N=1,2,3 or 4) partial BSS color bits (BCB), AP sets (8-N+1:8) bits in AID according to following rules when it assigns AIDs to the associated STAs</a:t>
            </a:r>
          </a:p>
          <a:p>
            <a:endParaRPr lang="en-US" b="0" dirty="0" smtClean="0"/>
          </a:p>
          <a:p>
            <a:endParaRPr lang="en-US" b="0" dirty="0" smtClean="0"/>
          </a:p>
          <a:p>
            <a:endParaRPr lang="en-US" b="0" dirty="0" smtClean="0"/>
          </a:p>
          <a:p>
            <a:r>
              <a:rPr lang="en-US" b="0" dirty="0" smtClean="0"/>
              <a:t>Then the PAID (</a:t>
            </a:r>
            <a:r>
              <a:rPr lang="en-US" dirty="0" smtClean="0"/>
              <a:t>8-N+1:8)  </a:t>
            </a:r>
            <a:r>
              <a:rPr lang="en-US" b="0" dirty="0" smtClean="0"/>
              <a:t>in VHT packets automatically becomes the partial BSS color</a:t>
            </a:r>
          </a:p>
          <a:p>
            <a:pPr lvl="1"/>
            <a:r>
              <a:rPr lang="en-US" dirty="0" smtClean="0"/>
              <a:t>Using PAID (8-N+1:8) in VHT packets is better than using PAID (0:N-1) because VHT only BSS likely has one VHT device has the lower PAID bits that is same as partial BSS color bits. </a:t>
            </a:r>
          </a:p>
          <a:p>
            <a:pPr marL="342900" lvl="1" indent="-342900">
              <a:buFontTx/>
              <a:buChar char="•"/>
            </a:pPr>
            <a:r>
              <a:rPr lang="en-US" dirty="0" smtClean="0"/>
              <a:t>Note that since the proposed AID assign rule uses the </a:t>
            </a:r>
            <a:r>
              <a:rPr lang="en-US" i="1" dirty="0" smtClean="0"/>
              <a:t>N</a:t>
            </a:r>
            <a:r>
              <a:rPr lang="en-US" dirty="0" smtClean="0"/>
              <a:t> MSBs of the 9 LSBs in AID,  the length of traffic indication virtual bitmap does not increase.</a:t>
            </a:r>
          </a:p>
          <a:p>
            <a:endParaRPr lang="en-US" b="0" dirty="0" smtClean="0"/>
          </a:p>
        </p:txBody>
      </p:sp>
      <p:pic>
        <p:nvPicPr>
          <p:cNvPr id="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066800" y="2743200"/>
            <a:ext cx="7620000" cy="8382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Introduce HE Operation Element</a:t>
            </a:r>
            <a:endParaRPr lang="en-US" dirty="0"/>
          </a:p>
        </p:txBody>
      </p:sp>
      <p:sp>
        <p:nvSpPr>
          <p:cNvPr id="4" name="Content Placeholder 2"/>
          <p:cNvSpPr>
            <a:spLocks noGrp="1"/>
          </p:cNvSpPr>
          <p:nvPr>
            <p:ph idx="1"/>
          </p:nvPr>
        </p:nvSpPr>
        <p:spPr>
          <a:xfrm>
            <a:off x="685800" y="1676400"/>
            <a:ext cx="7772400" cy="4419600"/>
          </a:xfrm>
        </p:spPr>
        <p:txBody>
          <a:bodyPr/>
          <a:lstStyle/>
          <a:p>
            <a:r>
              <a:rPr lang="en-US" dirty="0" smtClean="0"/>
              <a:t>The proposed AID assign rule reduces the number of STAs can be associated with one 11ax AP. </a:t>
            </a:r>
          </a:p>
          <a:p>
            <a:pPr lvl="1"/>
            <a:r>
              <a:rPr lang="en-US" dirty="0" smtClean="0"/>
              <a:t>For example, if </a:t>
            </a:r>
            <a:r>
              <a:rPr lang="en-US" i="1" dirty="0" smtClean="0"/>
              <a:t>N=3, </a:t>
            </a:r>
            <a:r>
              <a:rPr lang="en-US" dirty="0" smtClean="0"/>
              <a:t>then the number of STAs can be associated with 11ax reduced to 512 from 2007. </a:t>
            </a:r>
          </a:p>
          <a:p>
            <a:pPr lvl="1"/>
            <a:r>
              <a:rPr lang="en-US" dirty="0" smtClean="0"/>
              <a:t>Notice that only the BSS which possibly have more than 512 associated STAs are affected by the proposed AID assign rule.  </a:t>
            </a:r>
          </a:p>
          <a:p>
            <a:r>
              <a:rPr lang="en-US" dirty="0" smtClean="0"/>
              <a:t>We introduce an information element (IE) as a HE operation element to indicate if the HE AP applied the proposed AID assign rule. </a:t>
            </a:r>
          </a:p>
          <a:p>
            <a:pPr lvl="1"/>
            <a:r>
              <a:rPr lang="en-US" dirty="0" smtClean="0"/>
              <a:t>We name the IE as “</a:t>
            </a:r>
            <a:r>
              <a:rPr lang="en-US" dirty="0" smtClean="0">
                <a:solidFill>
                  <a:srgbClr val="FF0000"/>
                </a:solidFill>
              </a:rPr>
              <a:t>Partial BSS Color Associated AID IE</a:t>
            </a:r>
            <a:r>
              <a:rPr lang="en-US" dirty="0" smtClean="0"/>
              <a:t>” </a:t>
            </a:r>
          </a:p>
          <a:p>
            <a:r>
              <a:rPr lang="en-US" dirty="0" smtClean="0"/>
              <a:t>HE AP sends beacon or other management frames that contain the Partial BSS Color Associated AID IE to inform how the AID assign rule shall be applied.</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of Partial BSS Color Associated AID IE </a:t>
            </a:r>
            <a:endParaRPr lang="en-US" dirty="0"/>
          </a:p>
        </p:txBody>
      </p:sp>
      <p:sp>
        <p:nvSpPr>
          <p:cNvPr id="7" name="Content Placeholder 2"/>
          <p:cNvSpPr>
            <a:spLocks noGrp="1"/>
          </p:cNvSpPr>
          <p:nvPr>
            <p:ph idx="1"/>
          </p:nvPr>
        </p:nvSpPr>
        <p:spPr>
          <a:xfrm>
            <a:off x="685800" y="1981200"/>
            <a:ext cx="7772400" cy="1600200"/>
          </a:xfrm>
        </p:spPr>
        <p:txBody>
          <a:bodyPr/>
          <a:lstStyle/>
          <a:p>
            <a:r>
              <a:rPr lang="en-US" dirty="0" smtClean="0"/>
              <a:t>Partial BSS Color Associated AID IE needs to address two issues</a:t>
            </a:r>
          </a:p>
          <a:p>
            <a:pPr lvl="1"/>
            <a:r>
              <a:rPr lang="en-US" dirty="0" smtClean="0"/>
              <a:t>1. If the HE AP applies the proposed AID assign rule;</a:t>
            </a:r>
          </a:p>
          <a:p>
            <a:pPr lvl="1"/>
            <a:r>
              <a:rPr lang="en-US" dirty="0" smtClean="0"/>
              <a:t>2. The format of the AID assign rule. </a:t>
            </a:r>
          </a:p>
        </p:txBody>
      </p:sp>
      <p:pic>
        <p:nvPicPr>
          <p:cNvPr id="8" name="Picture 2"/>
          <p:cNvPicPr>
            <a:picLocks noChangeAspect="1" noChangeArrowheads="1"/>
          </p:cNvPicPr>
          <p:nvPr/>
        </p:nvPicPr>
        <p:blipFill>
          <a:blip r:embed="rId2" cstate="print"/>
          <a:srcRect/>
          <a:stretch>
            <a:fillRect/>
          </a:stretch>
        </p:blipFill>
        <p:spPr bwMode="auto">
          <a:xfrm>
            <a:off x="914400" y="3733800"/>
            <a:ext cx="7620000" cy="962025"/>
          </a:xfrm>
          <a:prstGeom prst="rect">
            <a:avLst/>
          </a:prstGeom>
          <a:noFill/>
          <a:ln w="9525">
            <a:noFill/>
            <a:miter lim="800000"/>
            <a:headEnd/>
            <a:tailEnd/>
          </a:ln>
        </p:spPr>
      </p:pic>
      <p:pic>
        <p:nvPicPr>
          <p:cNvPr id="9" name="Picture 3"/>
          <p:cNvPicPr>
            <a:picLocks noChangeAspect="1" noChangeArrowheads="1"/>
          </p:cNvPicPr>
          <p:nvPr/>
        </p:nvPicPr>
        <p:blipFill>
          <a:blip r:embed="rId3" cstate="print"/>
          <a:srcRect/>
          <a:stretch>
            <a:fillRect/>
          </a:stretch>
        </p:blipFill>
        <p:spPr bwMode="auto">
          <a:xfrm>
            <a:off x="990600" y="5257800"/>
            <a:ext cx="7553325" cy="885825"/>
          </a:xfrm>
          <a:prstGeom prst="rect">
            <a:avLst/>
          </a:prstGeom>
          <a:noFill/>
          <a:ln w="9525">
            <a:noFill/>
            <a:miter lim="800000"/>
            <a:headEnd/>
            <a:tailEnd/>
          </a:ln>
        </p:spPr>
      </p:pic>
      <p:cxnSp>
        <p:nvCxnSpPr>
          <p:cNvPr id="11" name="Straight Connector 10"/>
          <p:cNvCxnSpPr/>
          <p:nvPr/>
        </p:nvCxnSpPr>
        <p:spPr bwMode="auto">
          <a:xfrm flipH="1">
            <a:off x="990600" y="4267200"/>
            <a:ext cx="480060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8534400" y="4267200"/>
            <a:ext cx="76200" cy="129540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85800" y="1828800"/>
            <a:ext cx="7772400" cy="4343400"/>
          </a:xfrm>
        </p:spPr>
        <p:txBody>
          <a:bodyPr/>
          <a:lstStyle/>
          <a:p>
            <a:r>
              <a:rPr lang="en-US" sz="2000" dirty="0" smtClean="0"/>
              <a:t>If the HE BSS does not want to apply the proposed AID assign rule, the HE AP just needs to set “000” for the bits “B2 B1 B0”. </a:t>
            </a:r>
          </a:p>
          <a:p>
            <a:pPr lvl="1"/>
            <a:r>
              <a:rPr lang="en-US" sz="1800" dirty="0" smtClean="0"/>
              <a:t>This solves the problem of HE AP with more than 512 STAs associated. </a:t>
            </a:r>
          </a:p>
          <a:p>
            <a:r>
              <a:rPr lang="en-US" sz="2000" dirty="0" smtClean="0"/>
              <a:t>If the HE BSS wants to apply the proposed AID assign rule with N=3, the HE AP just needs to set “011” for the bits “B2 B1 B0”and  set “B5 B4 B3” as the 3 partial BSS color bits.  </a:t>
            </a:r>
          </a:p>
          <a:p>
            <a:pPr lvl="1"/>
            <a:r>
              <a:rPr lang="en-US" sz="1800" dirty="0" smtClean="0"/>
              <a:t>The HE STAs in this BSS can identify the 3 bit partial BSS color from the PAID from VHT packets.</a:t>
            </a:r>
          </a:p>
          <a:p>
            <a:r>
              <a:rPr lang="en-US" dirty="0" smtClean="0"/>
              <a:t>Our proposed idea can flexibly balance the ratio of identifiable BSS color of VHT packets and number of associable STAs</a:t>
            </a:r>
          </a:p>
          <a:p>
            <a:pPr lvl="1"/>
            <a:r>
              <a:rPr lang="en-US" dirty="0" smtClean="0"/>
              <a:t>The smaller the number of partial BSS color bits used, the more STAs can be allowed associating with AP, but the less portion of  VHT packets whose BSS color can be identified.  </a:t>
            </a:r>
          </a:p>
          <a:p>
            <a:endParaRPr lang="en-US" dirty="0"/>
          </a:p>
        </p:txBody>
      </p:sp>
      <p:sp>
        <p:nvSpPr>
          <p:cNvPr id="5" name="Title 1"/>
          <p:cNvSpPr>
            <a:spLocks noGrp="1"/>
          </p:cNvSpPr>
          <p:nvPr>
            <p:ph type="title"/>
          </p:nvPr>
        </p:nvSpPr>
        <p:spPr/>
        <p:txBody>
          <a:bodyPr/>
          <a:lstStyle/>
          <a:p>
            <a:r>
              <a:rPr lang="en-US" dirty="0" smtClean="0"/>
              <a:t>Discussions of HE Operation IE</a:t>
            </a:r>
            <a:endParaRPr lang="en-US" dirty="0"/>
          </a:p>
        </p:txBody>
      </p:sp>
      <p:sp>
        <p:nvSpPr>
          <p:cNvPr id="6"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4"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6" name="Content Placeholder 2"/>
          <p:cNvSpPr>
            <a:spLocks noGrp="1"/>
          </p:cNvSpPr>
          <p:nvPr>
            <p:ph idx="1"/>
          </p:nvPr>
        </p:nvSpPr>
        <p:spPr>
          <a:xfrm>
            <a:off x="685800" y="1981200"/>
            <a:ext cx="7772400" cy="4114800"/>
          </a:xfrm>
        </p:spPr>
        <p:txBody>
          <a:bodyPr/>
          <a:lstStyle/>
          <a:p>
            <a:r>
              <a:rPr lang="en-US" dirty="0" smtClean="0"/>
              <a:t>We proposed an AID assign rule based on partial BSS color that enables HE devices to identify the BSS color of both HE packets and VHT packets.</a:t>
            </a:r>
          </a:p>
          <a:p>
            <a:endParaRPr lang="en-US" dirty="0" smtClean="0"/>
          </a:p>
          <a:p>
            <a:r>
              <a:rPr lang="en-US" dirty="0" smtClean="0"/>
              <a:t>We introduce a HE operation element IE to make the propose AID assign rule optional </a:t>
            </a:r>
          </a:p>
          <a:p>
            <a:pPr lvl="1"/>
            <a:r>
              <a:rPr lang="en-US" dirty="0" smtClean="0"/>
              <a:t>We name the HE operation element IE as “Partial BSS Color Associated AID IE” </a:t>
            </a:r>
          </a:p>
          <a:p>
            <a:pPr lvl="1"/>
            <a:r>
              <a:rPr lang="en-US" dirty="0" smtClean="0"/>
              <a:t>The IE can achieve the flexible tradeoff between the number of associated STAs allowed and the ratio of identifiable BSS color of VHT packets.  </a:t>
            </a:r>
            <a:endParaRPr lang="en-US"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 </a:t>
            </a:r>
            <a:endParaRPr lang="en-US" dirty="0"/>
          </a:p>
        </p:txBody>
      </p:sp>
      <p:sp>
        <p:nvSpPr>
          <p:cNvPr id="4"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6" name="Content Placeholder 2"/>
          <p:cNvSpPr>
            <a:spLocks noGrp="1"/>
          </p:cNvSpPr>
          <p:nvPr>
            <p:ph idx="1"/>
          </p:nvPr>
        </p:nvSpPr>
        <p:spPr>
          <a:xfrm>
            <a:off x="685800" y="1752600"/>
            <a:ext cx="8001000" cy="3886200"/>
          </a:xfrm>
        </p:spPr>
        <p:txBody>
          <a:bodyPr/>
          <a:lstStyle/>
          <a:p>
            <a:r>
              <a:rPr lang="en-US" b="1" dirty="0" smtClean="0"/>
              <a:t>Do you agree to add the following AID assign rule to the IEEE 802.11ax SFD?</a:t>
            </a:r>
          </a:p>
          <a:p>
            <a:pPr>
              <a:buNone/>
            </a:pPr>
            <a:r>
              <a:rPr lang="en-US" dirty="0" smtClean="0"/>
              <a:t>	</a:t>
            </a:r>
          </a:p>
          <a:p>
            <a:pPr>
              <a:buNone/>
            </a:pPr>
            <a:r>
              <a:rPr lang="en-US" dirty="0" smtClean="0"/>
              <a:t>	The AP may send a </a:t>
            </a:r>
            <a:r>
              <a:rPr lang="en-US" dirty="0" smtClean="0">
                <a:solidFill>
                  <a:srgbClr val="FF0000"/>
                </a:solidFill>
              </a:rPr>
              <a:t>TBD</a:t>
            </a:r>
            <a:r>
              <a:rPr lang="en-US" dirty="0" smtClean="0"/>
              <a:t> IE </a:t>
            </a:r>
            <a:r>
              <a:rPr lang="en-US" dirty="0" smtClean="0"/>
              <a:t>that </a:t>
            </a:r>
            <a:r>
              <a:rPr lang="en-US" dirty="0" smtClean="0"/>
              <a:t>includes a field '</a:t>
            </a:r>
            <a:r>
              <a:rPr lang="en-US" i="1" dirty="0" smtClean="0"/>
              <a:t>N</a:t>
            </a:r>
            <a:r>
              <a:rPr lang="en-US" dirty="0" smtClean="0"/>
              <a:t>‘. If the  value indicated by the field </a:t>
            </a:r>
            <a:r>
              <a:rPr lang="en-US" i="1" dirty="0" smtClean="0"/>
              <a:t>N</a:t>
            </a:r>
            <a:r>
              <a:rPr lang="en-US" dirty="0" smtClean="0"/>
              <a:t> is greater than 0, then the AP shall allocate AIDs according to the formula</a:t>
            </a:r>
          </a:p>
          <a:p>
            <a:endParaRPr lang="en-US" dirty="0" smtClean="0"/>
          </a:p>
          <a:p>
            <a:endParaRPr lang="en-US" dirty="0" smtClean="0"/>
          </a:p>
          <a:p>
            <a:pPr lvl="1"/>
            <a:endParaRPr lang="en-US" b="0" dirty="0" smtClean="0"/>
          </a:p>
          <a:p>
            <a:pPr lvl="1"/>
            <a:r>
              <a:rPr lang="en-US" dirty="0" smtClean="0"/>
              <a:t>The </a:t>
            </a:r>
            <a:r>
              <a:rPr lang="en-US" dirty="0" smtClean="0">
                <a:solidFill>
                  <a:srgbClr val="FF0000"/>
                </a:solidFill>
              </a:rPr>
              <a:t>TBD</a:t>
            </a:r>
            <a:r>
              <a:rPr lang="en-US" dirty="0" smtClean="0"/>
              <a:t> IE contains the number of partial BSS color bits used and the partial BSS color bits</a:t>
            </a:r>
          </a:p>
          <a:p>
            <a:pPr lvl="1">
              <a:buNone/>
            </a:pPr>
            <a:endParaRPr lang="en-US" dirty="0" smtClean="0"/>
          </a:p>
          <a:p>
            <a:pPr lvl="1">
              <a:buNone/>
            </a:pPr>
            <a:endParaRPr lang="en-US" dirty="0" smtClean="0"/>
          </a:p>
          <a:p>
            <a:pPr lvl="1">
              <a:buNone/>
            </a:pPr>
            <a:endParaRPr lang="en-US" dirty="0" smtClean="0"/>
          </a:p>
          <a:p>
            <a:pPr lvl="1"/>
            <a:endParaRPr lang="en-US" dirty="0"/>
          </a:p>
        </p:txBody>
      </p:sp>
      <p:pic>
        <p:nvPicPr>
          <p:cNvPr id="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295400" y="3810000"/>
            <a:ext cx="7543800" cy="914400"/>
          </a:xfrm>
          <a:prstGeom prst="rect">
            <a:avLst/>
          </a:prstGeom>
          <a:noFill/>
        </p:spPr>
      </p:pic>
      <p:sp>
        <p:nvSpPr>
          <p:cNvPr id="8"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801536"/>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graphicFrame>
        <p:nvGraphicFramePr>
          <p:cNvPr id="8" name="Table 12"/>
          <p:cNvGraphicFramePr>
            <a:graphicFrameLocks noGrp="1"/>
          </p:cNvGraphicFramePr>
          <p:nvPr/>
        </p:nvGraphicFramePr>
        <p:xfrm>
          <a:off x="914400" y="1143000"/>
          <a:ext cx="7162800" cy="5288280"/>
        </p:xfrm>
        <a:graphic>
          <a:graphicData uri="http://schemas.openxmlformats.org/drawingml/2006/table">
            <a:tbl>
              <a:tblPr firstRow="1" bandRow="1">
                <a:tableStyleId>{F5AB1C69-6EDB-4FF4-983F-18BD219EF322}</a:tableStyleId>
              </a:tblPr>
              <a:tblGrid>
                <a:gridCol w="1534886"/>
                <a:gridCol w="1028643"/>
                <a:gridCol w="1583356"/>
                <a:gridCol w="1281764"/>
                <a:gridCol w="1734151"/>
              </a:tblGrid>
              <a:tr h="245197">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Jiyong</a:t>
                      </a:r>
                      <a:r>
                        <a:rPr lang="en-US" sz="1200" dirty="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701">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467">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701">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9620">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314">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7" name="Table 4"/>
          <p:cNvGraphicFramePr>
            <a:graphicFrameLocks noGrp="1"/>
          </p:cNvGraphicFramePr>
          <p:nvPr>
            <p:extLst>
              <p:ext uri="{D42A27DB-BD31-4B8C-83A1-F6EECF244321}">
                <p14:modId xmlns="" xmlns:p14="http://schemas.microsoft.com/office/powerpoint/2010/main" val="3199774225"/>
              </p:ext>
            </p:extLst>
          </p:nvPr>
        </p:nvGraphicFramePr>
        <p:xfrm>
          <a:off x="685800" y="1276596"/>
          <a:ext cx="7772400" cy="474469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Arjun Bharadwaj</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arjunb@qti.qualcomm.com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12"/>
          <p:cNvGraphicFramePr>
            <a:graphicFrameLocks noGrp="1"/>
          </p:cNvGraphicFramePr>
          <p:nvPr>
            <p:extLst>
              <p:ext uri="{D42A27DB-BD31-4B8C-83A1-F6EECF244321}">
                <p14:modId xmlns="" xmlns:p14="http://schemas.microsoft.com/office/powerpoint/2010/main" val="1579081975"/>
              </p:ext>
            </p:extLst>
          </p:nvPr>
        </p:nvGraphicFramePr>
        <p:xfrm>
          <a:off x="731687" y="1252407"/>
          <a:ext cx="7772400" cy="2428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Tao Tian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ttian@qti.qualcomm.com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3" name="Table 12"/>
          <p:cNvGraphicFramePr>
            <a:graphicFrameLocks noGrp="1"/>
          </p:cNvGraphicFramePr>
          <p:nvPr/>
        </p:nvGraphicFramePr>
        <p:xfrm>
          <a:off x="762000" y="1143000"/>
          <a:ext cx="7239000" cy="274320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Intel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2111 NE 25th Ave, Hillsboro OR 97124, USA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+1-503-724-893  </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Times New Roman"/>
                          <a:ea typeface="Times New Roman"/>
                          <a:cs typeface="Arial"/>
                        </a:rPr>
                        <a:t>robert.stacey@intel.com</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Eldad Perahia</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eldad.perahia@intel.com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Shahrnaz Azizi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Po-Kai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Qinghua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Xiaogang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Chitto</a:t>
                      </a:r>
                      <a:r>
                        <a:rPr lang="en-US" sz="1200" dirty="0">
                          <a:solidFill>
                            <a:srgbClr val="000000"/>
                          </a:solidFill>
                          <a:latin typeface="Times New Roman"/>
                          <a:ea typeface="Times New Roman"/>
                          <a:cs typeface="Arial"/>
                        </a:rPr>
                        <a:t> Ghosh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Laurent </a:t>
                      </a:r>
                      <a:r>
                        <a:rPr lang="en-US" sz="1200" dirty="0" err="1" smtClean="0">
                          <a:solidFill>
                            <a:srgbClr val="000000"/>
                          </a:solidFill>
                          <a:latin typeface="+mn-lt"/>
                          <a:ea typeface="Times New Roman"/>
                          <a:cs typeface="Arial"/>
                        </a:rPr>
                        <a:t>cariou</a:t>
                      </a:r>
                      <a:r>
                        <a:rPr lang="en-US" sz="1200" dirty="0" smtClean="0">
                          <a:solidFill>
                            <a:srgbClr val="000000"/>
                          </a:solidFill>
                          <a:latin typeface="+mn-lt"/>
                          <a:ea typeface="Times New Roman"/>
                          <a:cs typeface="Arial"/>
                        </a:rPr>
                        <a:t>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Rongzhen</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rongzhen.yang@intel.com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xmlns="" val="3228386244"/>
              </p:ext>
            </p:extLst>
          </p:nvPr>
        </p:nvGraphicFramePr>
        <p:xfrm>
          <a:off x="762000" y="3886716"/>
          <a:ext cx="7239000" cy="203995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8">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2"/>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Mingyue Ji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8" name="Rectangle 12"/>
          <p:cNvSpPr>
            <a:spLocks noChangeArrowheads="1"/>
          </p:cNvSpPr>
          <p:nvPr/>
        </p:nvSpPr>
        <p:spPr bwMode="auto">
          <a:xfrm>
            <a:off x="990600" y="762000"/>
            <a:ext cx="31242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14" name="Table 13"/>
          <p:cNvGraphicFramePr>
            <a:graphicFrameLocks noGrp="1"/>
          </p:cNvGraphicFramePr>
          <p:nvPr/>
        </p:nvGraphicFramePr>
        <p:xfrm>
          <a:off x="914400" y="1219200"/>
          <a:ext cx="7239000" cy="384500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    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jiehuang@marvell.com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Edward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edwardau@marvell.com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1" name="Table 10"/>
          <p:cNvGraphicFramePr>
            <a:graphicFrameLocks noGrp="1"/>
          </p:cNvGraphicFramePr>
          <p:nvPr/>
        </p:nvGraphicFramePr>
        <p:xfrm>
          <a:off x="914400" y="5029200"/>
          <a:ext cx="7239000" cy="1377260"/>
        </p:xfrm>
        <a:graphic>
          <a:graphicData uri="http://schemas.openxmlformats.org/drawingml/2006/table">
            <a:tbl>
              <a:tblPr firstRow="1" bandRow="1">
                <a:tableStyleId>{F5AB1C69-6EDB-4FF4-983F-18BD219EF322}</a:tableStyleId>
              </a:tblPr>
              <a:tblGrid>
                <a:gridCol w="1463202"/>
                <a:gridCol w="1155160"/>
                <a:gridCol w="1617223"/>
                <a:gridCol w="1309181"/>
                <a:gridCol w="1694234"/>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Joonsuk Kim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Apple</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lt1"/>
                          </a:solidFill>
                          <a:latin typeface="+mn-lt"/>
                          <a:ea typeface="+mn-ea"/>
                          <a:cs typeface="+mn-cs"/>
                        </a:rPr>
                        <a:t> </a:t>
                      </a:r>
                      <a:r>
                        <a:rPr lang="en-US" sz="1200" b="0" u="sng" kern="1200" dirty="0" smtClean="0">
                          <a:solidFill>
                            <a:schemeClr val="lt1"/>
                          </a:solidFill>
                          <a:latin typeface="+mn-lt"/>
                          <a:ea typeface="+mn-ea"/>
                          <a:cs typeface="+mn-cs"/>
                          <a:hlinkClick r:id="rId2"/>
                        </a:rPr>
                        <a:t>joonsuk@apple.com</a:t>
                      </a:r>
                      <a:endParaRPr lang="en-US" sz="9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smtClean="0">
                          <a:solidFill>
                            <a:schemeClr val="dk1"/>
                          </a:solidFill>
                          <a:latin typeface="+mn-lt"/>
                          <a:ea typeface="+mn-ea"/>
                          <a:cs typeface="+mn-cs"/>
                        </a:rPr>
                        <a:t>Aon </a:t>
                      </a:r>
                      <a:r>
                        <a:rPr lang="en-US" sz="1200" kern="1200" dirty="0" err="1" smtClean="0">
                          <a:solidFill>
                            <a:schemeClr val="dk1"/>
                          </a:solidFill>
                          <a:latin typeface="+mn-lt"/>
                          <a:ea typeface="+mn-ea"/>
                          <a:cs typeface="+mn-cs"/>
                        </a:rPr>
                        <a:t>Mujtaba</a:t>
                      </a:r>
                      <a:r>
                        <a:rPr lang="en-US" sz="12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3"/>
                        </a:rPr>
                        <a:t>mujtaba@apple.com</a:t>
                      </a:r>
                      <a:endParaRPr lang="en-US" sz="900" u="none"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Guoqing</a:t>
                      </a:r>
                      <a:r>
                        <a:rPr lang="en-US" sz="1200" dirty="0" smtClean="0">
                          <a:solidFill>
                            <a:srgbClr val="000000"/>
                          </a:solidFill>
                          <a:latin typeface="+mn-lt"/>
                          <a:ea typeface="Times New Roman"/>
                          <a:cs typeface="Arial"/>
                        </a:rPr>
                        <a:t> Li</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4"/>
                        </a:rPr>
                        <a:t>guoqing_li@apple.com</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Eric Wong </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5"/>
                        </a:rPr>
                        <a:t>ericwong@apple.com</a:t>
                      </a:r>
                      <a:r>
                        <a:rPr lang="en-US" sz="900" dirty="0">
                          <a:solidFill>
                            <a:srgbClr val="000000"/>
                          </a:solidFill>
                          <a:latin typeface="Times New Roman"/>
                          <a:ea typeface="Times New Roman"/>
                          <a:cs typeface="Arial"/>
                        </a:rPr>
                        <a:t> </a:t>
                      </a:r>
                      <a:endParaRPr lang="en-US" sz="9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Chris</a:t>
                      </a:r>
                      <a:r>
                        <a:rPr lang="en-US" sz="1200" baseline="0" dirty="0" smtClean="0">
                          <a:latin typeface="Times New Roman"/>
                          <a:ea typeface="Times New Roman"/>
                          <a:cs typeface="Arial"/>
                        </a:rPr>
                        <a:t> Hartman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dk1"/>
                          </a:solidFill>
                          <a:latin typeface="+mn-lt"/>
                          <a:ea typeface="+mn-ea"/>
                          <a:cs typeface="+mn-cs"/>
                          <a:hlinkClick r:id="rId6"/>
                        </a:rPr>
                        <a:t>chartman@apple.com</a:t>
                      </a:r>
                      <a:endParaRPr lang="en-US" sz="900" u="none"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extLst>
      <p:ext uri="{BB962C8B-B14F-4D97-AF65-F5344CB8AC3E}">
        <p14:creationId xmlns="" xmlns:p14="http://schemas.microsoft.com/office/powerpoint/2010/main" val="1089148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7" name="Table 6"/>
          <p:cNvGraphicFramePr>
            <a:graphicFrameLocks noGrp="1"/>
          </p:cNvGraphicFramePr>
          <p:nvPr/>
        </p:nvGraphicFramePr>
        <p:xfrm>
          <a:off x="762000" y="4343399"/>
          <a:ext cx="7620000" cy="1524002"/>
        </p:xfrm>
        <a:graphic>
          <a:graphicData uri="http://schemas.openxmlformats.org/drawingml/2006/table">
            <a:tbl>
              <a:tblPr/>
              <a:tblGrid>
                <a:gridCol w="1523999"/>
                <a:gridCol w="1219201"/>
                <a:gridCol w="1676399"/>
                <a:gridCol w="1371600"/>
                <a:gridCol w="1828801"/>
              </a:tblGrid>
              <a:tr h="351692">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385">
                <a:tc>
                  <a:txBody>
                    <a:bodyPr/>
                    <a:lstStyle/>
                    <a:p>
                      <a:pPr algn="ctr" fontAlgn="ctr"/>
                      <a:r>
                        <a:rPr lang="en-US" sz="1000" b="0" i="0" u="none" strike="noStrike">
                          <a:solidFill>
                            <a:srgbClr val="000000"/>
                          </a:solidFill>
                          <a:latin typeface="Times New Roman"/>
                        </a:rPr>
                        <a:t>Pooya Monajemi</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7"/>
          <p:cNvGraphicFramePr>
            <a:graphicFrameLocks noGrp="1"/>
          </p:cNvGraphicFramePr>
          <p:nvPr/>
        </p:nvGraphicFramePr>
        <p:xfrm>
          <a:off x="762000" y="1078644"/>
          <a:ext cx="7620000" cy="3294104"/>
        </p:xfrm>
        <a:graphic>
          <a:graphicData uri="http://schemas.openxmlformats.org/drawingml/2006/table">
            <a:tbl>
              <a:tblPr firstRow="1" bandRow="1">
                <a:tableStyleId>{F5AB1C69-6EDB-4FF4-983F-18BD219EF322}</a:tableStyleId>
              </a:tblPr>
              <a:tblGrid>
                <a:gridCol w="1524000"/>
                <a:gridCol w="1219200"/>
                <a:gridCol w="1676400"/>
                <a:gridCol w="1371600"/>
                <a:gridCol w="18288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kern="1200" dirty="0" err="1" smtClean="0">
                          <a:solidFill>
                            <a:schemeClr val="dk1"/>
                          </a:solidFill>
                          <a:latin typeface="+mn-lt"/>
                          <a:ea typeface="+mn-ea"/>
                          <a:cs typeface="+mn-cs"/>
                        </a:rPr>
                        <a:t>Hyeyoung</a:t>
                      </a:r>
                      <a:r>
                        <a:rPr lang="en-US" sz="1200" kern="1200" dirty="0" smtClean="0">
                          <a:solidFill>
                            <a:schemeClr val="dk1"/>
                          </a:solidFill>
                          <a:latin typeface="+mn-lt"/>
                          <a:ea typeface="+mn-ea"/>
                          <a:cs typeface="+mn-cs"/>
                        </a:rPr>
                        <a:t> Choi </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0">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dk1"/>
                          </a:solidFill>
                          <a:latin typeface="+mn-lt"/>
                          <a:ea typeface="+mn-ea"/>
                          <a:cs typeface="+mn-cs"/>
                          <a:hlinkClick r:id="rId9"/>
                        </a:rPr>
                        <a:t>hy0117.choi@lge.com</a:t>
                      </a:r>
                      <a:r>
                        <a:rPr lang="en-US" sz="1200" kern="1200" dirty="0" smtClean="0">
                          <a:solidFill>
                            <a:schemeClr val="dk1"/>
                          </a:solidFill>
                          <a:latin typeface="+mn-lt"/>
                          <a:ea typeface="+mn-ea"/>
                          <a:cs typeface="+mn-cs"/>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Giwon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giwon.park@lge.com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Thomas Derham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Orange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thomas.derham@orange.com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731520"/>
            <a:ext cx="7772400" cy="228600"/>
          </a:xfrm>
        </p:spPr>
        <p:txBody>
          <a:bodyPr/>
          <a:lstStyle/>
          <a:p>
            <a:pPr algn="l"/>
            <a:r>
              <a:rPr lang="en-US" altLang="zh-CN" sz="2000" dirty="0" smtClean="0"/>
              <a:t>Authors (continued)</a:t>
            </a:r>
            <a:endParaRPr lang="zh-CN" altLang="en-US" sz="2000" dirty="0"/>
          </a:p>
        </p:txBody>
      </p:sp>
      <p:sp>
        <p:nvSpPr>
          <p:cNvPr id="33"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8" name="Table 7"/>
          <p:cNvGraphicFramePr>
            <a:graphicFrameLocks noGrp="1"/>
          </p:cNvGraphicFramePr>
          <p:nvPr>
            <p:extLst>
              <p:ext uri="{D42A27DB-BD31-4B8C-83A1-F6EECF244321}">
                <p14:modId xmlns="" xmlns:p14="http://schemas.microsoft.com/office/powerpoint/2010/main" val="131204378"/>
              </p:ext>
            </p:extLst>
          </p:nvPr>
        </p:nvGraphicFramePr>
        <p:xfrm>
          <a:off x="381000" y="1193248"/>
          <a:ext cx="8153400" cy="40504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Akira Yamada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Times New Roman"/>
                          <a:ea typeface="Times New Roman"/>
                          <a:cs typeface="Arial"/>
                        </a:rPr>
                        <a:t>NTT DOCOMO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3-6, Hikarinooka, Yokosuka-shi, Kanagawa, 239-8536, Japan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+81 46 840 </a:t>
                      </a: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3759</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yamadaakira@nttdocomo.com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8"/>
          <p:cNvSpPr>
            <a:spLocks noGrp="1"/>
          </p:cNvSpPr>
          <p:nvPr>
            <p:ph type="title"/>
          </p:nvPr>
        </p:nvSpPr>
        <p:spPr>
          <a:xfrm>
            <a:off x="685800" y="1219200"/>
            <a:ext cx="7772400" cy="228600"/>
          </a:xfrm>
        </p:spPr>
        <p:txBody>
          <a:bodyPr/>
          <a:lstStyle/>
          <a:p>
            <a:pPr algn="l"/>
            <a:r>
              <a:rPr lang="en-US" altLang="zh-CN" sz="2000" dirty="0" smtClean="0"/>
              <a:t>Authors (continued)</a:t>
            </a:r>
            <a:endParaRPr lang="zh-CN" altLang="en-US" sz="2000" dirty="0"/>
          </a:p>
        </p:txBody>
      </p:sp>
      <p:sp>
        <p:nvSpPr>
          <p:cNvPr id="6"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7" name="Rectangle 4"/>
          <p:cNvSpPr>
            <a:spLocks noGrp="1" noChangeArrowheads="1"/>
          </p:cNvSpPr>
          <p:nvPr>
            <p:ph type="dt" sz="half" idx="4294967295"/>
          </p:nvPr>
        </p:nvSpPr>
        <p:spPr bwMode="auto">
          <a:xfrm>
            <a:off x="696913" y="332601"/>
            <a:ext cx="123976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xmlns="" val="62871788"/>
              </p:ext>
            </p:extLst>
          </p:nvPr>
        </p:nvGraphicFramePr>
        <p:xfrm>
          <a:off x="533400" y="1219200"/>
          <a:ext cx="8153400" cy="4671364"/>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Tomoko Adachi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ctr" fontAlgn="ctr"/>
                      <a:r>
                        <a:rPr lang="en-US" sz="1100" b="0" i="0" u="none" strike="noStrike" dirty="0">
                          <a:solidFill>
                            <a:srgbClr val="000000"/>
                          </a:solidFill>
                          <a:effectLst/>
                          <a:latin typeface="Times New Roman"/>
                        </a:rPr>
                        <a:t>Toshiba</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2"/>
                        </a:rPr>
                        <a:t>tomo.adachi@toshiba.co.jp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Narendar Madhavan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3"/>
                        </a:rPr>
                        <a:t>narendar.madhavan@toshiba.co.jp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Kentaro Taniguchi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4"/>
                        </a:rPr>
                        <a:t>kentaro.taniguchi@toshiba.co.jp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Toshihisa Nabetani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5"/>
                        </a:rPr>
                        <a:t>toshihisa.nabetani@toshiba.co.jp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Tsuguhide Aoki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6"/>
                        </a:rPr>
                        <a:t>tsuguhide.aoki@toshiba.co.jp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Koji Horisaki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7"/>
                        </a:rPr>
                        <a:t>kouji.horisaki@toshiba.co.jp</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David Halls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8"/>
                        </a:rPr>
                        <a:t>david.halls@toshiba-trel.com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Filippo Tosato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9"/>
                        </a:rPr>
                        <a:t>filippo.tosato@toshiba-trel.com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a:solidFill>
                            <a:srgbClr val="000000"/>
                          </a:solidFill>
                          <a:effectLst/>
                          <a:latin typeface="Times New Roman"/>
                        </a:rPr>
                        <a:t>Zubeir Bocus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0"/>
                        </a:rPr>
                        <a:t>zubeir.bocus@toshiba-trel.com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a:solidFill>
                            <a:srgbClr val="000000"/>
                          </a:solidFill>
                          <a:effectLst/>
                          <a:latin typeface="Times New Roman"/>
                        </a:rPr>
                        <a:t>Fengming Cao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a:solidFill>
                            <a:srgbClr val="0000FF"/>
                          </a:solidFill>
                          <a:effectLst/>
                          <a:latin typeface="Times New Roman"/>
                          <a:hlinkClick r:id="rId11"/>
                        </a:rPr>
                        <a:t>fengming.cao@toshiba-trel.com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fontAlgn="b"/>
                      <a:r>
                        <a:rPr lang="en-US" sz="1100" b="0" i="0" u="none" strike="noStrike" dirty="0" err="1" smtClean="0">
                          <a:solidFill>
                            <a:srgbClr val="000000"/>
                          </a:solidFill>
                          <a:effectLst/>
                          <a:latin typeface="+mn-lt"/>
                        </a:rPr>
                        <a:t>Parag</a:t>
                      </a:r>
                      <a:r>
                        <a:rPr lang="en-US" sz="1100" b="0" i="0" u="none" strike="noStrike" baseline="0" dirty="0" smtClean="0">
                          <a:solidFill>
                            <a:srgbClr val="000000"/>
                          </a:solidFill>
                          <a:effectLst/>
                          <a:latin typeface="+mn-lt"/>
                        </a:rPr>
                        <a:t> </a:t>
                      </a:r>
                      <a:r>
                        <a:rPr lang="en-US" sz="1100" b="0" i="0" u="none" strike="noStrike" dirty="0" err="1" smtClean="0">
                          <a:solidFill>
                            <a:srgbClr val="000000"/>
                          </a:solidFill>
                          <a:effectLst/>
                          <a:latin typeface="+mn-lt"/>
                        </a:rPr>
                        <a:t>Kulkarni</a:t>
                      </a:r>
                      <a:endParaRPr lang="en-US" sz="1100" b="0"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fontAlgn="ctr"/>
                      <a:endParaRPr lang="en-US" sz="1100" b="0"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fontAlgn="b"/>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sng" strike="noStrike" dirty="0" smtClean="0">
                          <a:solidFill>
                            <a:srgbClr val="0000FF"/>
                          </a:solidFill>
                          <a:effectLst/>
                          <a:latin typeface="+mn-lt"/>
                        </a:rPr>
                        <a:t>parag.kulkarni@toshiba-trel.com</a:t>
                      </a:r>
                      <a:endParaRPr lang="en-US" sz="1100" b="0" i="0" u="sng" strike="noStrike" dirty="0">
                        <a:solidFill>
                          <a:srgbClr val="0000FF"/>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Rectangle 8"/>
          <p:cNvSpPr/>
          <p:nvPr/>
        </p:nvSpPr>
        <p:spPr>
          <a:xfrm>
            <a:off x="533400" y="762000"/>
            <a:ext cx="1959191" cy="338554"/>
          </a:xfrm>
          <a:prstGeom prst="rect">
            <a:avLst/>
          </a:prstGeom>
        </p:spPr>
        <p:txBody>
          <a:bodyPr wrap="none">
            <a:spAutoFit/>
          </a:bodyPr>
          <a:lstStyle/>
          <a:p>
            <a:r>
              <a:rPr lang="en-US" altLang="zh-CN" sz="1600" b="1" dirty="0" smtClean="0"/>
              <a:t>Authors (continued)</a:t>
            </a:r>
            <a:endParaRPr lang="en-US" sz="1600" b="1"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109006</TotalTime>
  <Words>2015</Words>
  <Application>Microsoft Office PowerPoint</Application>
  <PresentationFormat>On-screen Show (4:3)</PresentationFormat>
  <Paragraphs>588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AID Assign Rule Based on BSS Color and HE Operation Element</vt:lpstr>
      <vt:lpstr>Authors (continued)</vt:lpstr>
      <vt:lpstr>Authors (continued)</vt:lpstr>
      <vt:lpstr>Authors (continued)</vt:lpstr>
      <vt:lpstr>Authors (continued)</vt:lpstr>
      <vt:lpstr>Slide 6</vt:lpstr>
      <vt:lpstr>Authors (continued)</vt:lpstr>
      <vt:lpstr>Authors (continued)</vt:lpstr>
      <vt:lpstr>Authors (continued)</vt:lpstr>
      <vt:lpstr>Slide 10</vt:lpstr>
      <vt:lpstr>Slide 11</vt:lpstr>
      <vt:lpstr>Partial AID (PAID) in VHT PPDU</vt:lpstr>
      <vt:lpstr>Slide 13</vt:lpstr>
      <vt:lpstr>Proposed AID Assignment Rule</vt:lpstr>
      <vt:lpstr>Introduce HE Operation Element</vt:lpstr>
      <vt:lpstr>Format of Partial BSS Color Associated AID IE </vt:lpstr>
      <vt:lpstr>Discussions of HE Operation IE</vt:lpstr>
      <vt:lpstr>Conclusion</vt:lpstr>
      <vt:lpstr>Straw Poll #1 </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mtk30143</cp:lastModifiedBy>
  <cp:revision>1951</cp:revision>
  <cp:lastPrinted>1998-02-10T13:28:06Z</cp:lastPrinted>
  <dcterms:created xsi:type="dcterms:W3CDTF">2007-05-21T21:00:37Z</dcterms:created>
  <dcterms:modified xsi:type="dcterms:W3CDTF">2016-03-15T12:03:48Z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