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21"/>
  </p:notesMasterIdLst>
  <p:handoutMasterIdLst>
    <p:handoutMasterId r:id="rId22"/>
  </p:handoutMasterIdLst>
  <p:sldIdLst>
    <p:sldId id="548" r:id="rId2"/>
    <p:sldId id="474" r:id="rId3"/>
    <p:sldId id="549" r:id="rId4"/>
    <p:sldId id="581" r:id="rId5"/>
    <p:sldId id="473" r:id="rId6"/>
    <p:sldId id="270" r:id="rId7"/>
    <p:sldId id="478" r:id="rId8"/>
    <p:sldId id="475" r:id="rId9"/>
    <p:sldId id="569" r:id="rId10"/>
    <p:sldId id="585" r:id="rId11"/>
    <p:sldId id="550" r:id="rId12"/>
    <p:sldId id="571" r:id="rId13"/>
    <p:sldId id="572" r:id="rId14"/>
    <p:sldId id="573" r:id="rId15"/>
    <p:sldId id="582" r:id="rId16"/>
    <p:sldId id="583" r:id="rId17"/>
    <p:sldId id="584" r:id="rId18"/>
    <p:sldId id="578" r:id="rId19"/>
    <p:sldId id="579" r:id="rId2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99FF99"/>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8" autoAdjust="0"/>
    <p:restoredTop sz="92105" autoAdjust="0"/>
  </p:normalViewPr>
  <p:slideViewPr>
    <p:cSldViewPr>
      <p:cViewPr>
        <p:scale>
          <a:sx n="90" d="100"/>
          <a:sy n="90" d="100"/>
        </p:scale>
        <p:origin x="-586" y="-62"/>
      </p:cViewPr>
      <p:guideLst>
        <p:guide orient="horz" pos="2160"/>
        <p:guide pos="2880"/>
      </p:guideLst>
    </p:cSldViewPr>
  </p:slideViewPr>
  <p:outlineViewPr>
    <p:cViewPr>
      <p:scale>
        <a:sx n="33" d="100"/>
        <a:sy n="33" d="100"/>
      </p:scale>
      <p:origin x="0" y="3322"/>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48" d="100"/>
          <a:sy n="48" d="100"/>
        </p:scale>
        <p:origin x="-2562" y="-108"/>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Hongyuan Zhang, Marvell; etc.</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Hongyuan Zhang, Marvell; etc.</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lvl1pPr>
              <a:defRPr sz="2800" baseline="0"/>
            </a:lvl1pPr>
          </a:lstStyle>
          <a:p>
            <a:r>
              <a:rPr lang="en-US" dirty="0" smtClean="0"/>
              <a:t>Click to edit Master title style</a:t>
            </a:r>
            <a:endParaRPr lang="en-US" dirty="0"/>
          </a:p>
        </p:txBody>
      </p:sp>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1239763" cy="276999"/>
          </a:xfrm>
          <a:ln/>
        </p:spPr>
        <p:txBody>
          <a:bodyPr/>
          <a:lstStyle>
            <a:lvl1pPr>
              <a:defRPr/>
            </a:lvl1pPr>
          </a:lstStyle>
          <a:p>
            <a:pPr>
              <a:defRPr/>
            </a:pPr>
            <a:r>
              <a:rPr lang="en-US" dirty="0" smtClean="0"/>
              <a:t>March, 2016</a:t>
            </a:r>
            <a:endParaRPr lang="en-US" dirty="0"/>
          </a:p>
        </p:txBody>
      </p:sp>
      <p:sp>
        <p:nvSpPr>
          <p:cNvPr id="5" name="Rectangle 5"/>
          <p:cNvSpPr>
            <a:spLocks noGrp="1" noChangeArrowheads="1"/>
          </p:cNvSpPr>
          <p:nvPr>
            <p:ph type="ftr" sz="quarter" idx="11"/>
          </p:nvPr>
        </p:nvSpPr>
        <p:spPr>
          <a:xfrm>
            <a:off x="6703678" y="6475413"/>
            <a:ext cx="1840247" cy="184666"/>
          </a:xfrm>
          <a:ln/>
        </p:spPr>
        <p:txBody>
          <a:bodyPr/>
          <a:lstStyle>
            <a:lvl1pPr>
              <a:defRPr>
                <a:solidFill>
                  <a:schemeClr val="tx1"/>
                </a:solidFill>
              </a:defRPr>
            </a:lvl1pPr>
          </a:lstStyle>
          <a:p>
            <a:pPr>
              <a:defRPr/>
            </a:pPr>
            <a:r>
              <a:rPr lang="en-US" altLang="ko-KR" dirty="0" smtClean="0"/>
              <a:t>Jianhan Liu,  Mediatek,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23976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2016</a:t>
            </a:r>
            <a:endParaRPr lang="en-US" dirty="0"/>
          </a:p>
        </p:txBody>
      </p:sp>
      <p:sp>
        <p:nvSpPr>
          <p:cNvPr id="1029" name="Rectangle 5"/>
          <p:cNvSpPr>
            <a:spLocks noGrp="1" noChangeArrowheads="1"/>
          </p:cNvSpPr>
          <p:nvPr>
            <p:ph type="ftr" sz="quarter" idx="3"/>
          </p:nvPr>
        </p:nvSpPr>
        <p:spPr bwMode="auto">
          <a:xfrm>
            <a:off x="6703678" y="6475413"/>
            <a:ext cx="184024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nl-NL" altLang="ko-KR" dirty="0" smtClean="0"/>
              <a:t>Jianhan Liu,  Mediatek, et. al.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085542" y="332601"/>
            <a:ext cx="3359958"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a:t>
            </a:r>
            <a:r>
              <a:rPr lang="en-US" sz="1800" b="1" dirty="0" smtClean="0">
                <a:solidFill>
                  <a:schemeClr val="tx1"/>
                </a:solidFill>
                <a:cs typeface="+mn-cs"/>
              </a:rPr>
              <a:t>802.11-16/</a:t>
            </a:r>
            <a:r>
              <a:rPr lang="en-US" sz="1800" b="1" dirty="0" smtClean="0"/>
              <a:t>0364</a:t>
            </a:r>
            <a:r>
              <a:rPr lang="en-US" sz="1800" b="1" dirty="0" smtClean="0">
                <a:solidFill>
                  <a:schemeClr val="tx1"/>
                </a:solidFill>
                <a:cs typeface="+mn-cs"/>
              </a:rPr>
              <a:t>r0</a:t>
            </a:r>
            <a:endParaRPr lang="en-US" sz="1800" b="1" dirty="0">
              <a:solidFill>
                <a:schemeClr val="tx1"/>
              </a:solidFill>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mailto:rporat@broadcom.com"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mailto:mujtaba@apple.com" TargetMode="External"/><Relationship Id="rId2" Type="http://schemas.openxmlformats.org/officeDocument/2006/relationships/hyperlink" Target="mailto:joonsuk@apple.com" TargetMode="External"/><Relationship Id="rId1" Type="http://schemas.openxmlformats.org/officeDocument/2006/relationships/slideLayout" Target="../slideLayouts/slideLayout1.xml"/><Relationship Id="rId6" Type="http://schemas.openxmlformats.org/officeDocument/2006/relationships/hyperlink" Target="mailto:chartman@apple.com" TargetMode="External"/><Relationship Id="rId5" Type="http://schemas.openxmlformats.org/officeDocument/2006/relationships/hyperlink" Target="mailto:ericwong@apple.com" TargetMode="External"/><Relationship Id="rId4" Type="http://schemas.openxmlformats.org/officeDocument/2006/relationships/hyperlink" Target="mailto:guoqing_li@apple.com"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pmonajem@cisco.com" TargetMode="External"/><Relationship Id="rId3" Type="http://schemas.openxmlformats.org/officeDocument/2006/relationships/hyperlink" Target="mailto:lv.kaiying@zte.com.cn" TargetMode="External"/><Relationship Id="rId7" Type="http://schemas.openxmlformats.org/officeDocument/2006/relationships/hyperlink" Target="mailto:brianh@cisco.com" TargetMode="External"/><Relationship Id="rId2" Type="http://schemas.openxmlformats.org/officeDocument/2006/relationships/hyperlink" Target="mailto:sun.bo1@zte.com.cn" TargetMode="External"/><Relationship Id="rId1" Type="http://schemas.openxmlformats.org/officeDocument/2006/relationships/slideLayout" Target="../slideLayouts/slideLayout1.xml"/><Relationship Id="rId6" Type="http://schemas.openxmlformats.org/officeDocument/2006/relationships/hyperlink" Target="mailto:xing.weimin@zte.com.cn" TargetMode="External"/><Relationship Id="rId5" Type="http://schemas.openxmlformats.org/officeDocument/2006/relationships/hyperlink" Target="mailto:yao.ke5@zte.com.cn" TargetMode="External"/><Relationship Id="rId4" Type="http://schemas.openxmlformats.org/officeDocument/2006/relationships/hyperlink" Target="mailto:yfang@ztetx.com" TargetMode="External"/><Relationship Id="rId9" Type="http://schemas.openxmlformats.org/officeDocument/2006/relationships/hyperlink" Target="mailto:hy0117.choi@lge.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openxmlformats.org/officeDocument/2006/relationships/hyperlink" Target="mailto:david.halls@toshiba-trel.com" TargetMode="External"/><Relationship Id="rId3" Type="http://schemas.openxmlformats.org/officeDocument/2006/relationships/hyperlink" Target="mailto:narendar.madhavan@toshiba.co.jp" TargetMode="External"/><Relationship Id="rId7" Type="http://schemas.openxmlformats.org/officeDocument/2006/relationships/hyperlink" Target="mailto:kouji.horisaki@toshiba.co.jp" TargetMode="External"/><Relationship Id="rId2" Type="http://schemas.openxmlformats.org/officeDocument/2006/relationships/hyperlink" Target="mailto:tomo.adachi@toshiba.co.jp" TargetMode="External"/><Relationship Id="rId1" Type="http://schemas.openxmlformats.org/officeDocument/2006/relationships/slideLayout" Target="../slideLayouts/slideLayout1.xml"/><Relationship Id="rId6" Type="http://schemas.openxmlformats.org/officeDocument/2006/relationships/hyperlink" Target="mailto:tsuguhide.aoki@toshiba.co.jp" TargetMode="External"/><Relationship Id="rId11" Type="http://schemas.openxmlformats.org/officeDocument/2006/relationships/hyperlink" Target="mailto:fengming.cao@toshiba-trel.com" TargetMode="External"/><Relationship Id="rId5" Type="http://schemas.openxmlformats.org/officeDocument/2006/relationships/hyperlink" Target="mailto:toshihisa.nabetani@toshiba.co.jp" TargetMode="External"/><Relationship Id="rId10" Type="http://schemas.openxmlformats.org/officeDocument/2006/relationships/hyperlink" Target="mailto:zubeir.bocus@toshiba-trel.com" TargetMode="External"/><Relationship Id="rId4" Type="http://schemas.openxmlformats.org/officeDocument/2006/relationships/hyperlink" Target="mailto:kentaro.taniguchi@toshiba.co.jp" TargetMode="External"/><Relationship Id="rId9" Type="http://schemas.openxmlformats.org/officeDocument/2006/relationships/hyperlink" Target="mailto:filippo.tosato@toshiba-trel.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38200"/>
            <a:ext cx="7467600" cy="609600"/>
          </a:xfrm>
        </p:spPr>
        <p:txBody>
          <a:bodyPr/>
          <a:lstStyle/>
          <a:p>
            <a:r>
              <a:rPr lang="en-US" sz="2400" dirty="0" smtClean="0"/>
              <a:t>AID Assign Rule Based on BSS Color and HE Operation Element</a:t>
            </a:r>
            <a:endParaRPr lang="en-US" sz="2400"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sp>
        <p:nvSpPr>
          <p:cNvPr id="7" name="Rectangle 6"/>
          <p:cNvSpPr txBox="1">
            <a:spLocks noChangeArrowheads="1"/>
          </p:cNvSpPr>
          <p:nvPr/>
        </p:nvSpPr>
        <p:spPr bwMode="auto">
          <a:xfrm>
            <a:off x="457200" y="1752600"/>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smtClean="0"/>
              <a:t>Date:</a:t>
            </a:r>
            <a:r>
              <a:rPr lang="en-US" sz="2000" b="0" dirty="0" smtClean="0"/>
              <a:t> 2016-03-11</a:t>
            </a:r>
          </a:p>
        </p:txBody>
      </p:sp>
      <p:sp>
        <p:nvSpPr>
          <p:cNvPr id="8" name="Rectangle 12"/>
          <p:cNvSpPr>
            <a:spLocks noChangeArrowheads="1"/>
          </p:cNvSpPr>
          <p:nvPr/>
        </p:nvSpPr>
        <p:spPr bwMode="auto">
          <a:xfrm>
            <a:off x="6858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9"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graphicFrame>
        <p:nvGraphicFramePr>
          <p:cNvPr id="10" name="Table 9"/>
          <p:cNvGraphicFramePr>
            <a:graphicFrameLocks noGrp="1"/>
          </p:cNvGraphicFramePr>
          <p:nvPr/>
        </p:nvGraphicFramePr>
        <p:xfrm>
          <a:off x="609600" y="3200400"/>
          <a:ext cx="7239000" cy="2677712"/>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dirty="0" smtClean="0">
                          <a:latin typeface="+mn-lt"/>
                          <a:ea typeface="Times New Roman"/>
                          <a:cs typeface="Arial"/>
                        </a:rPr>
                        <a:t>Jianhan Liu</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err="1">
                          <a:solidFill>
                            <a:srgbClr val="000000"/>
                          </a:solidFill>
                          <a:latin typeface="Times New Roman"/>
                          <a:ea typeface="Times New Roman"/>
                          <a:cs typeface="Arial"/>
                        </a:rPr>
                        <a:t>Mediatek</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2860 Junction Ave, San Jose, CA 95134, 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+1-408-526-1899</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jianhan.liu@mediatek.com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mn-lt"/>
                          <a:ea typeface="Times New Roman"/>
                          <a:cs typeface="Arial"/>
                        </a:rPr>
                        <a:t>Thomas Pare</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thomas.pare@mediatek.com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mn-lt"/>
                          <a:ea typeface="Times New Roman"/>
                          <a:cs typeface="Arial"/>
                        </a:rPr>
                        <a:t>ChaoChun Wang</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chaochun.wang@mediatek.com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James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james.wang@mediatek.com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Tianyu Wu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tianyu.wu@mediatek.com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Russell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russell.huang@mediatek.com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James Yee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1200">
                          <a:solidFill>
                            <a:srgbClr val="000000"/>
                          </a:solidFill>
                          <a:latin typeface="Times New Roman"/>
                          <a:ea typeface="Times New Roman"/>
                          <a:cs typeface="Arial"/>
                        </a:rPr>
                        <a:t>Mediatek</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james.yee@mediatek.com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Frank Hsu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Arial"/>
                        </a:rPr>
                        <a:t> </a:t>
                      </a: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frank.hsu@mediatek.com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1" name="Rectangle 4"/>
          <p:cNvSpPr>
            <a:spLocks noGrp="1" noChangeArrowheads="1"/>
          </p:cNvSpPr>
          <p:nvPr>
            <p:ph type="dt" sz="half" idx="4294967295"/>
          </p:nvPr>
        </p:nvSpPr>
        <p:spPr bwMode="auto">
          <a:xfrm>
            <a:off x="696913" y="332601"/>
            <a:ext cx="123976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2016</a:t>
            </a:r>
            <a:endParaRPr lang="en-US" dirty="0"/>
          </a:p>
        </p:txBody>
      </p:sp>
    </p:spTree>
    <p:extLst>
      <p:ext uri="{BB962C8B-B14F-4D97-AF65-F5344CB8AC3E}">
        <p14:creationId xmlns="" xmlns:p14="http://schemas.microsoft.com/office/powerpoint/2010/main" val="10891486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Grp="1" noChangeArrowheads="1"/>
          </p:cNvSpPr>
          <p:nvPr>
            <p:ph type="dt" sz="half" idx="4294967295"/>
          </p:nvPr>
        </p:nvSpPr>
        <p:spPr bwMode="auto">
          <a:xfrm>
            <a:off x="696913" y="332601"/>
            <a:ext cx="123976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2016</a:t>
            </a:r>
            <a:endParaRPr lang="en-US" dirty="0"/>
          </a:p>
        </p:txBody>
      </p:sp>
      <p:sp>
        <p:nvSpPr>
          <p:cNvPr id="5" name="Rectangle 4"/>
          <p:cNvSpPr/>
          <p:nvPr/>
        </p:nvSpPr>
        <p:spPr>
          <a:xfrm>
            <a:off x="533400" y="762000"/>
            <a:ext cx="1959191" cy="338554"/>
          </a:xfrm>
          <a:prstGeom prst="rect">
            <a:avLst/>
          </a:prstGeom>
        </p:spPr>
        <p:txBody>
          <a:bodyPr wrap="none">
            <a:spAutoFit/>
          </a:bodyPr>
          <a:lstStyle/>
          <a:p>
            <a:r>
              <a:rPr lang="en-US" altLang="zh-CN" sz="1600" b="1" dirty="0" smtClean="0"/>
              <a:t>Authors (continued)</a:t>
            </a:r>
            <a:endParaRPr lang="en-US" sz="1600" b="1" dirty="0"/>
          </a:p>
        </p:txBody>
      </p:sp>
      <p:graphicFrame>
        <p:nvGraphicFramePr>
          <p:cNvPr id="6" name="Table 5"/>
          <p:cNvGraphicFramePr>
            <a:graphicFrameLocks noGrp="1"/>
          </p:cNvGraphicFramePr>
          <p:nvPr>
            <p:extLst>
              <p:ext uri="{D42A27DB-BD31-4B8C-83A1-F6EECF244321}">
                <p14:modId xmlns:p14="http://schemas.microsoft.com/office/powerpoint/2010/main" xmlns="" val="2208498799"/>
              </p:ext>
            </p:extLst>
          </p:nvPr>
        </p:nvGraphicFramePr>
        <p:xfrm>
          <a:off x="609600" y="1295400"/>
          <a:ext cx="8077200" cy="1916430"/>
        </p:xfrm>
        <a:graphic>
          <a:graphicData uri="http://schemas.openxmlformats.org/drawingml/2006/table">
            <a:tbl>
              <a:tblPr firstRow="1" bandRow="1"/>
              <a:tblGrid>
                <a:gridCol w="1585245"/>
                <a:gridCol w="1283293"/>
                <a:gridCol w="1824013"/>
                <a:gridCol w="1270989"/>
                <a:gridCol w="2113660"/>
              </a:tblGrid>
              <a:tr h="0">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Minho Cheong</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6">
                  <a:txBody>
                    <a:bodyPr/>
                    <a:lstStyle/>
                    <a:p>
                      <a:pPr marL="0" marR="0" algn="ctr">
                        <a:spcBef>
                          <a:spcPts val="0"/>
                        </a:spcBef>
                        <a:spcAft>
                          <a:spcPts val="0"/>
                        </a:spcAft>
                      </a:pPr>
                      <a:r>
                        <a:rPr lang="en-GB" sz="1100" dirty="0">
                          <a:effectLst/>
                          <a:latin typeface="Times New Roman" panose="02020603050405020304" pitchFamily="18" charset="0"/>
                          <a:ea typeface="Batang" panose="02030600000101010101" pitchFamily="18" charset="-127"/>
                        </a:rPr>
                        <a:t>Newracom, Inc.</a:t>
                      </a:r>
                      <a:endParaRPr lang="en-US" sz="1100" dirty="0">
                        <a:effectLst/>
                        <a:latin typeface="Times New Roman" panose="02020603050405020304" pitchFamily="18" charset="0"/>
                        <a:ea typeface="Batang" panose="02030600000101010101" pitchFamily="18" charset="-127"/>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9008 Research </a:t>
                      </a:r>
                      <a:r>
                        <a:rPr lang="en-GB" sz="1100" dirty="0" smtClean="0">
                          <a:effectLst/>
                          <a:latin typeface="Times New Roman" panose="02020603050405020304" pitchFamily="18" charset="0"/>
                          <a:ea typeface="Batang" panose="02030600000101010101" pitchFamily="18" charset="-127"/>
                        </a:rPr>
                        <a:t>Dr, </a:t>
                      </a:r>
                      <a:r>
                        <a:rPr lang="en-GB" sz="1100" dirty="0">
                          <a:effectLst/>
                          <a:latin typeface="Times New Roman" panose="02020603050405020304" pitchFamily="18" charset="0"/>
                          <a:ea typeface="Batang" panose="02030600000101010101" pitchFamily="18" charset="-127"/>
                        </a:rPr>
                        <a:t>Irvine, CA 92618  </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000" dirty="0">
                          <a:effectLst/>
                          <a:latin typeface="Times New Roman" panose="02020603050405020304" pitchFamily="18" charset="0"/>
                          <a:ea typeface="Batang" panose="02030600000101010101" pitchFamily="18" charset="-127"/>
                        </a:rPr>
                        <a:t>+1-949-390-7146</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minho.cheong@newracom.com</a:t>
                      </a:r>
                      <a:r>
                        <a:rPr lang="en-GB" sz="900" dirty="0">
                          <a:effectLst/>
                          <a:latin typeface="Times New Roman" panose="02020603050405020304" pitchFamily="18" charset="0"/>
                          <a:ea typeface="Batang" panose="02030600000101010101" pitchFamily="18" charset="-127"/>
                        </a:rPr>
                        <a:t> </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Reza Hedayat</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8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reza.hedayat@newracom.com</a:t>
                      </a:r>
                      <a:r>
                        <a:rPr lang="en-GB" sz="900" dirty="0">
                          <a:effectLst/>
                          <a:latin typeface="Times New Roman" panose="02020603050405020304" pitchFamily="18" charset="0"/>
                          <a:ea typeface="Batang" panose="02030600000101010101" pitchFamily="18" charset="-127"/>
                        </a:rPr>
                        <a:t> </a:t>
                      </a:r>
                    </a:p>
                    <a:p>
                      <a:pPr marL="0" marR="0" algn="l">
                        <a:spcBef>
                          <a:spcPts val="0"/>
                        </a:spcBef>
                        <a:spcAft>
                          <a:spcPts val="0"/>
                        </a:spcAft>
                      </a:pPr>
                      <a:r>
                        <a:rPr lang="en-GB" sz="900" dirty="0" smtClean="0">
                          <a:effectLst/>
                          <a:latin typeface="Times New Roman" panose="02020603050405020304" pitchFamily="18" charset="0"/>
                          <a:ea typeface="Batang" panose="02030600000101010101" pitchFamily="18" charset="-127"/>
                        </a:rPr>
                        <a:t> </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Young Hoon Kwon</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8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younghoon.kwon@newracom.com</a:t>
                      </a:r>
                      <a:r>
                        <a:rPr lang="en-GB" sz="900" dirty="0">
                          <a:effectLst/>
                          <a:latin typeface="Times New Roman" panose="02020603050405020304" pitchFamily="18" charset="0"/>
                          <a:ea typeface="Batang" panose="02030600000101010101" pitchFamily="18" charset="-127"/>
                        </a:rPr>
                        <a:t> </a:t>
                      </a:r>
                    </a:p>
                    <a:p>
                      <a:pPr marL="0" marR="0" algn="l">
                        <a:spcBef>
                          <a:spcPts val="0"/>
                        </a:spcBef>
                        <a:spcAft>
                          <a:spcPts val="0"/>
                        </a:spcAft>
                      </a:pPr>
                      <a:r>
                        <a:rPr lang="en-GB" sz="900" dirty="0" smtClean="0">
                          <a:effectLst/>
                          <a:latin typeface="Times New Roman" panose="02020603050405020304" pitchFamily="18" charset="0"/>
                          <a:ea typeface="Batang" panose="02030600000101010101" pitchFamily="18" charset="-127"/>
                        </a:rPr>
                        <a:t> </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Yongho Seok</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8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yongho.seok@newracom.com</a:t>
                      </a:r>
                      <a:r>
                        <a:rPr lang="en-GB" sz="9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p>
                      <a:pPr marL="0" marR="0" algn="l">
                        <a:spcBef>
                          <a:spcPts val="0"/>
                        </a:spcBef>
                        <a:spcAft>
                          <a:spcPts val="0"/>
                        </a:spcAft>
                      </a:pPr>
                      <a:r>
                        <a:rPr lang="en-GB" sz="9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6045">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Daewon Lee</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8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daewon.lee@newracom.com</a:t>
                      </a:r>
                      <a:r>
                        <a:rPr lang="en-GB" sz="9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p>
                      <a:pPr marL="0" marR="0" algn="l">
                        <a:spcBef>
                          <a:spcPts val="0"/>
                        </a:spcBef>
                        <a:spcAft>
                          <a:spcPts val="0"/>
                        </a:spcAft>
                      </a:pPr>
                      <a:r>
                        <a:rPr lang="en-GB" sz="9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1760">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Yujin Noh</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8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yujin.noh@newracom.com</a:t>
                      </a:r>
                      <a:r>
                        <a:rPr lang="en-GB" sz="900" dirty="0">
                          <a:effectLst/>
                          <a:latin typeface="Times New Roman" panose="02020603050405020304" pitchFamily="18" charset="0"/>
                          <a:ea typeface="Batang" panose="02030600000101010101" pitchFamily="18" charset="-127"/>
                        </a:rPr>
                        <a:t> </a:t>
                      </a:r>
                      <a:endParaRPr lang="en-US" sz="1100" dirty="0">
                        <a:effectLst/>
                        <a:latin typeface="Times New Roman" panose="02020603050405020304" pitchFamily="18" charset="0"/>
                        <a:ea typeface="Batang" panose="02030600000101010101" pitchFamily="18" charset="-127"/>
                      </a:endParaRPr>
                    </a:p>
                    <a:p>
                      <a:pPr marL="0" marR="0" algn="l">
                        <a:spcBef>
                          <a:spcPts val="0"/>
                        </a:spcBef>
                        <a:spcAft>
                          <a:spcPts val="0"/>
                        </a:spcAft>
                      </a:pPr>
                      <a:r>
                        <a:rPr lang="en-GB" sz="900" dirty="0">
                          <a:effectLst/>
                          <a:latin typeface="Times New Roman" panose="02020603050405020304" pitchFamily="18" charset="0"/>
                          <a:ea typeface="Batang" panose="02030600000101010101" pitchFamily="18" charset="-127"/>
                        </a:rPr>
                        <a:t> </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4"/>
          <p:cNvSpPr>
            <a:spLocks noGrp="1"/>
          </p:cNvSpPr>
          <p:nvPr>
            <p:ph type="sldNum" sz="quarter" idx="11"/>
          </p:nvPr>
        </p:nvSpPr>
        <p:spPr>
          <a:xfrm>
            <a:off x="4344988" y="6475413"/>
            <a:ext cx="530225" cy="182562"/>
          </a:xfrm>
          <a:noFill/>
        </p:spPr>
        <p:txBody>
          <a:bodyPr/>
          <a:lstStyle/>
          <a:p>
            <a:r>
              <a:rPr lang="en-US" dirty="0"/>
              <a:t>Slide </a:t>
            </a:r>
            <a:fld id="{8ECFE58B-6F90-4BB0-B09C-F6AB727C71EB}" type="slidenum">
              <a:rPr lang="en-US"/>
              <a:pPr/>
              <a:t>11</a:t>
            </a:fld>
            <a:endParaRPr lang="en-US" dirty="0"/>
          </a:p>
        </p:txBody>
      </p:sp>
      <p:sp>
        <p:nvSpPr>
          <p:cNvPr id="8" name="Footer Placeholder 3"/>
          <p:cNvSpPr>
            <a:spLocks noGrp="1"/>
          </p:cNvSpPr>
          <p:nvPr>
            <p:ph type="ftr" sz="quarter" idx="4294967295"/>
          </p:nvPr>
        </p:nvSpPr>
        <p:spPr>
          <a:xfrm>
            <a:off x="6819029" y="6475412"/>
            <a:ext cx="1724831" cy="184666"/>
          </a:xfrm>
          <a:prstGeom prst="rect">
            <a:avLst/>
          </a:prstGeom>
          <a:noFill/>
        </p:spPr>
        <p:txBody>
          <a:bodyPr/>
          <a:lstStyle/>
          <a:p>
            <a:r>
              <a:rPr lang="en-US" dirty="0" smtClean="0"/>
              <a:t>Jianhan Liu, Mediatek, et al</a:t>
            </a:r>
            <a:endParaRPr lang="en-US" dirty="0"/>
          </a:p>
        </p:txBody>
      </p:sp>
      <p:sp>
        <p:nvSpPr>
          <p:cNvPr id="6"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lgn="ctr" eaLnBrk="0" hangingPunct="0">
              <a:defRPr/>
            </a:pPr>
            <a:r>
              <a:rPr lang="en-US" sz="2800" dirty="0" smtClean="0"/>
              <a:t>Introduction</a:t>
            </a:r>
            <a:endParaRPr kumimoji="0" lang="en-US" sz="2800" b="1" i="0" u="none" strike="noStrike" kern="0" cap="none" spc="0" normalizeH="0" baseline="0" noProof="0" dirty="0">
              <a:ln>
                <a:noFill/>
              </a:ln>
              <a:solidFill>
                <a:schemeClr val="tx2"/>
              </a:solidFill>
              <a:effectLst/>
              <a:uLnTx/>
              <a:uFillTx/>
              <a:latin typeface="+mj-lt"/>
              <a:ea typeface="+mj-ea"/>
              <a:cs typeface="+mj-cs"/>
            </a:endParaRPr>
          </a:p>
        </p:txBody>
      </p:sp>
      <p:sp>
        <p:nvSpPr>
          <p:cNvPr id="11" name="Content Placeholder 2"/>
          <p:cNvSpPr>
            <a:spLocks noGrp="1"/>
          </p:cNvSpPr>
          <p:nvPr>
            <p:ph idx="1"/>
          </p:nvPr>
        </p:nvSpPr>
        <p:spPr>
          <a:xfrm>
            <a:off x="609600" y="1676400"/>
            <a:ext cx="7772400" cy="4724400"/>
          </a:xfrm>
        </p:spPr>
        <p:txBody>
          <a:bodyPr/>
          <a:lstStyle/>
          <a:p>
            <a:r>
              <a:rPr lang="en-US" dirty="0" smtClean="0"/>
              <a:t>BSS color has been introduced into 11ax to enable spatial reuse and avoid collisions. </a:t>
            </a:r>
          </a:p>
          <a:p>
            <a:r>
              <a:rPr lang="en-US" dirty="0" smtClean="0"/>
              <a:t>It is desirable that HE devices can not just identify the BSS color of packets from HE devices but also the BSS color of packets from VHT devices.</a:t>
            </a:r>
          </a:p>
          <a:p>
            <a:pPr lvl="1"/>
            <a:r>
              <a:rPr lang="en-US" dirty="0" smtClean="0"/>
              <a:t>In a HE BSS set up by a HE AP, both VHT STAs and HE STAs can be  present, especially in the early HE deployment stage. </a:t>
            </a:r>
          </a:p>
          <a:p>
            <a:pPr lvl="1"/>
            <a:r>
              <a:rPr lang="en-US" dirty="0" smtClean="0"/>
              <a:t>Spatial Reuse becomes more useful in HE BSSs with mixed clients. </a:t>
            </a:r>
          </a:p>
          <a:p>
            <a:r>
              <a:rPr lang="en-US" dirty="0" smtClean="0"/>
              <a:t>We propose a scheme by combining partial BSS color bits with the AID assignments to enable the function of BSS color identification for VHT devices.</a:t>
            </a:r>
          </a:p>
          <a:p>
            <a:endParaRPr lang="en-US" dirty="0"/>
          </a:p>
        </p:txBody>
      </p:sp>
      <p:sp>
        <p:nvSpPr>
          <p:cNvPr id="9" name="Rectangle 4"/>
          <p:cNvSpPr>
            <a:spLocks noGrp="1" noChangeArrowheads="1"/>
          </p:cNvSpPr>
          <p:nvPr>
            <p:ph type="dt" sz="half" idx="4294967295"/>
          </p:nvPr>
        </p:nvSpPr>
        <p:spPr bwMode="auto">
          <a:xfrm>
            <a:off x="696913" y="332601"/>
            <a:ext cx="123976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2016</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sp>
        <p:nvSpPr>
          <p:cNvPr id="6" name="Rectangle 4"/>
          <p:cNvSpPr>
            <a:spLocks noGrp="1" noChangeArrowheads="1"/>
          </p:cNvSpPr>
          <p:nvPr>
            <p:ph type="dt" sz="half" idx="4294967295"/>
          </p:nvPr>
        </p:nvSpPr>
        <p:spPr bwMode="auto">
          <a:xfrm>
            <a:off x="696913" y="332601"/>
            <a:ext cx="123976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2016</a:t>
            </a:r>
            <a:endParaRPr lang="en-US" dirty="0"/>
          </a:p>
        </p:txBody>
      </p:sp>
      <p:sp>
        <p:nvSpPr>
          <p:cNvPr id="9" name="Title 1"/>
          <p:cNvSpPr>
            <a:spLocks noGrp="1"/>
          </p:cNvSpPr>
          <p:nvPr>
            <p:ph type="title"/>
          </p:nvPr>
        </p:nvSpPr>
        <p:spPr>
          <a:xfrm>
            <a:off x="685800" y="685800"/>
            <a:ext cx="7772400" cy="1066800"/>
          </a:xfrm>
        </p:spPr>
        <p:txBody>
          <a:bodyPr/>
          <a:lstStyle/>
          <a:p>
            <a:r>
              <a:rPr lang="en-US" dirty="0" smtClean="0"/>
              <a:t>Partial AID (PAID) in VHT PPDU</a:t>
            </a:r>
            <a:endParaRPr lang="en-US" dirty="0"/>
          </a:p>
        </p:txBody>
      </p:sp>
      <p:sp>
        <p:nvSpPr>
          <p:cNvPr id="10" name="Content Placeholder 2"/>
          <p:cNvSpPr>
            <a:spLocks noGrp="1"/>
          </p:cNvSpPr>
          <p:nvPr>
            <p:ph idx="1"/>
          </p:nvPr>
        </p:nvSpPr>
        <p:spPr>
          <a:xfrm>
            <a:off x="685800" y="1981200"/>
            <a:ext cx="7772400" cy="4114800"/>
          </a:xfrm>
        </p:spPr>
        <p:txBody>
          <a:bodyPr/>
          <a:lstStyle/>
          <a:p>
            <a:r>
              <a:rPr lang="en-US" sz="2000" dirty="0" smtClean="0"/>
              <a:t>AID is a value assigned by an Access Point (AP) that represents the 16-bit ID of a STA </a:t>
            </a:r>
          </a:p>
          <a:p>
            <a:r>
              <a:rPr lang="en-US" dirty="0" smtClean="0"/>
              <a:t>BSSID is a 48-bit field of the same format as an IEEE 802 MAC address. </a:t>
            </a:r>
          </a:p>
          <a:p>
            <a:r>
              <a:rPr lang="en-US" dirty="0" smtClean="0"/>
              <a:t>Partial AID (PAID) is a non-unique STA identifier inserted in the VHT signal field.</a:t>
            </a:r>
            <a:endParaRPr lang="en-US" sz="2000" dirty="0" smtClean="0"/>
          </a:p>
        </p:txBody>
      </p:sp>
      <p:pic>
        <p:nvPicPr>
          <p:cNvPr id="11" name="Picture 10"/>
          <p:cNvPicPr/>
          <p:nvPr/>
        </p:nvPicPr>
        <p:blipFill>
          <a:blip r:embed="rId2" cstate="print"/>
          <a:srcRect/>
          <a:stretch>
            <a:fillRect/>
          </a:stretch>
        </p:blipFill>
        <p:spPr bwMode="auto">
          <a:xfrm>
            <a:off x="533400" y="4114800"/>
            <a:ext cx="6934200" cy="1447800"/>
          </a:xfrm>
          <a:prstGeom prst="rect">
            <a:avLst/>
          </a:prstGeom>
          <a:noFill/>
          <a:ln w="9525">
            <a:noFill/>
            <a:miter lim="800000"/>
            <a:headEnd/>
            <a:tailEnd/>
          </a:ln>
        </p:spPr>
      </p:pic>
      <p:sp>
        <p:nvSpPr>
          <p:cNvPr id="12" name="Rectangle 11"/>
          <p:cNvSpPr/>
          <p:nvPr/>
        </p:nvSpPr>
        <p:spPr>
          <a:xfrm>
            <a:off x="3581400" y="5562600"/>
            <a:ext cx="1667444" cy="276999"/>
          </a:xfrm>
          <a:prstGeom prst="rect">
            <a:avLst/>
          </a:prstGeom>
        </p:spPr>
        <p:txBody>
          <a:bodyPr wrap="none">
            <a:spAutoFit/>
          </a:bodyPr>
          <a:lstStyle/>
          <a:p>
            <a:r>
              <a:rPr lang="en-US" dirty="0" smtClean="0"/>
              <a:t>VHT_SIG-A1 Structure</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Content Placeholder 2"/>
          <p:cNvSpPr>
            <a:spLocks noGrp="1"/>
          </p:cNvSpPr>
          <p:nvPr>
            <p:ph idx="1"/>
          </p:nvPr>
        </p:nvSpPr>
        <p:spPr>
          <a:xfrm>
            <a:off x="685800" y="5105400"/>
            <a:ext cx="7772400" cy="1143000"/>
          </a:xfrm>
        </p:spPr>
        <p:txBody>
          <a:bodyPr/>
          <a:lstStyle/>
          <a:p>
            <a:r>
              <a:rPr lang="en-US" sz="1600" dirty="0" smtClean="0"/>
              <a:t>In VHT WLAN, uplink traffic can be identified using partial AID since it is basically partial BSSID. </a:t>
            </a:r>
          </a:p>
          <a:p>
            <a:r>
              <a:rPr lang="en-US" sz="1600" dirty="0" smtClean="0"/>
              <a:t>However, it is impossible to identify the downlink traffic (AP to non-AP STAs) from its own BSS or from OBSS. </a:t>
            </a:r>
            <a:endParaRPr lang="en-US" sz="1600" dirty="0"/>
          </a:p>
        </p:txBody>
      </p:sp>
      <p:pic>
        <p:nvPicPr>
          <p:cNvPr id="19457" name="Picture 1"/>
          <p:cNvPicPr>
            <a:picLocks noChangeAspect="1" noChangeArrowheads="1"/>
          </p:cNvPicPr>
          <p:nvPr/>
        </p:nvPicPr>
        <p:blipFill>
          <a:blip r:embed="rId2" cstate="print"/>
          <a:srcRect/>
          <a:stretch>
            <a:fillRect/>
          </a:stretch>
        </p:blipFill>
        <p:spPr bwMode="auto">
          <a:xfrm>
            <a:off x="1447800" y="1905000"/>
            <a:ext cx="6457950" cy="3035300"/>
          </a:xfrm>
          <a:prstGeom prst="rect">
            <a:avLst/>
          </a:prstGeom>
          <a:noFill/>
          <a:ln w="9525">
            <a:noFill/>
            <a:miter lim="800000"/>
            <a:headEnd/>
            <a:tailEnd/>
          </a:ln>
        </p:spPr>
      </p:pic>
      <p:sp>
        <p:nvSpPr>
          <p:cNvPr id="21" name="Rectangle 20"/>
          <p:cNvSpPr/>
          <p:nvPr/>
        </p:nvSpPr>
        <p:spPr>
          <a:xfrm>
            <a:off x="1905000" y="914400"/>
            <a:ext cx="5562600" cy="584775"/>
          </a:xfrm>
          <a:prstGeom prst="rect">
            <a:avLst/>
          </a:prstGeom>
        </p:spPr>
        <p:txBody>
          <a:bodyPr wrap="square">
            <a:spAutoFit/>
          </a:bodyPr>
          <a:lstStyle/>
          <a:p>
            <a:r>
              <a:rPr lang="en-US" sz="3200" dirty="0" smtClean="0"/>
              <a:t>Rules of PAID in VHT PPDU</a:t>
            </a:r>
            <a:endParaRPr lang="en-US" sz="3200" dirty="0"/>
          </a:p>
        </p:txBody>
      </p:sp>
      <p:sp>
        <p:nvSpPr>
          <p:cNvPr id="22" name="Rectangle 4"/>
          <p:cNvSpPr>
            <a:spLocks noGrp="1" noChangeArrowheads="1"/>
          </p:cNvSpPr>
          <p:nvPr>
            <p:ph type="dt" sz="half" idx="4294967295"/>
          </p:nvPr>
        </p:nvSpPr>
        <p:spPr bwMode="auto">
          <a:xfrm>
            <a:off x="696913" y="332601"/>
            <a:ext cx="123976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2016</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AID Assignment Rule</a:t>
            </a:r>
            <a:endParaRPr lang="en-US" dirty="0"/>
          </a:p>
        </p:txBody>
      </p:sp>
      <p:sp>
        <p:nvSpPr>
          <p:cNvPr id="6"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sp>
        <p:nvSpPr>
          <p:cNvPr id="7" name="Rectangle 4"/>
          <p:cNvSpPr>
            <a:spLocks noGrp="1" noChangeArrowheads="1"/>
          </p:cNvSpPr>
          <p:nvPr>
            <p:ph type="dt" sz="half" idx="4294967295"/>
          </p:nvPr>
        </p:nvSpPr>
        <p:spPr bwMode="auto">
          <a:xfrm>
            <a:off x="696913" y="332601"/>
            <a:ext cx="123976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2016</a:t>
            </a:r>
            <a:endParaRPr lang="en-US" dirty="0"/>
          </a:p>
        </p:txBody>
      </p:sp>
      <p:sp>
        <p:nvSpPr>
          <p:cNvPr id="8" name="Content Placeholder 2"/>
          <p:cNvSpPr>
            <a:spLocks noGrp="1"/>
          </p:cNvSpPr>
          <p:nvPr>
            <p:ph idx="1"/>
          </p:nvPr>
        </p:nvSpPr>
        <p:spPr>
          <a:xfrm>
            <a:off x="533400" y="1676400"/>
            <a:ext cx="7772400" cy="4343400"/>
          </a:xfrm>
        </p:spPr>
        <p:txBody>
          <a:bodyPr/>
          <a:lstStyle/>
          <a:p>
            <a:r>
              <a:rPr lang="en-US" dirty="0" smtClean="0"/>
              <a:t>For N (N=1,2,3 or 4) partial BSS color bits (BCB), AP sets (8-N+1:8) bits in AID according to following rules when it assigns AIDs to the associated STAs</a:t>
            </a:r>
          </a:p>
          <a:p>
            <a:endParaRPr lang="en-US" b="0" dirty="0" smtClean="0"/>
          </a:p>
          <a:p>
            <a:endParaRPr lang="en-US" b="0" dirty="0" smtClean="0"/>
          </a:p>
          <a:p>
            <a:endParaRPr lang="en-US" b="0" dirty="0" smtClean="0"/>
          </a:p>
          <a:p>
            <a:r>
              <a:rPr lang="en-US" b="0" dirty="0" smtClean="0"/>
              <a:t>Then the PAID (</a:t>
            </a:r>
            <a:r>
              <a:rPr lang="en-US" dirty="0" smtClean="0"/>
              <a:t>8-N+1:8)  </a:t>
            </a:r>
            <a:r>
              <a:rPr lang="en-US" b="0" dirty="0" smtClean="0"/>
              <a:t>in VHT packets automatically becomes the partial BSS color</a:t>
            </a:r>
          </a:p>
          <a:p>
            <a:pPr lvl="1"/>
            <a:r>
              <a:rPr lang="en-US" dirty="0" smtClean="0"/>
              <a:t>Using PAID (8-N+1:8) in VHT packets is better than using PAID (0:N-1) because VHT only BSS likely has one VHT device has the lower PAID bits that is same as partial BSS color bits. </a:t>
            </a:r>
          </a:p>
          <a:p>
            <a:pPr marL="342900" lvl="1" indent="-342900">
              <a:buFontTx/>
              <a:buChar char="•"/>
            </a:pPr>
            <a:r>
              <a:rPr lang="en-US" dirty="0" smtClean="0"/>
              <a:t>Note that since the proposed AID assign rule uses the </a:t>
            </a:r>
            <a:r>
              <a:rPr lang="en-US" i="1" dirty="0" smtClean="0"/>
              <a:t>N</a:t>
            </a:r>
            <a:r>
              <a:rPr lang="en-US" dirty="0" smtClean="0"/>
              <a:t> MSBs of the 9 LSBs in AID,  the length of traffic indication virtual bitmap keeps the same.</a:t>
            </a:r>
          </a:p>
          <a:p>
            <a:endParaRPr lang="en-US" b="0" dirty="0" smtClean="0"/>
          </a:p>
        </p:txBody>
      </p:sp>
      <p:pic>
        <p:nvPicPr>
          <p:cNvPr id="9"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066800" y="2743200"/>
            <a:ext cx="7620000" cy="838200"/>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Introduce HE Operation Element</a:t>
            </a:r>
            <a:endParaRPr lang="en-US" dirty="0"/>
          </a:p>
        </p:txBody>
      </p:sp>
      <p:sp>
        <p:nvSpPr>
          <p:cNvPr id="4" name="Content Placeholder 2"/>
          <p:cNvSpPr>
            <a:spLocks noGrp="1"/>
          </p:cNvSpPr>
          <p:nvPr>
            <p:ph idx="1"/>
          </p:nvPr>
        </p:nvSpPr>
        <p:spPr>
          <a:xfrm>
            <a:off x="685800" y="1676400"/>
            <a:ext cx="7772400" cy="4419600"/>
          </a:xfrm>
        </p:spPr>
        <p:txBody>
          <a:bodyPr/>
          <a:lstStyle/>
          <a:p>
            <a:r>
              <a:rPr lang="en-US" dirty="0" smtClean="0"/>
              <a:t>The proposed AID assign rule reduces the number of STAs can be associated with one 11ax AP. </a:t>
            </a:r>
          </a:p>
          <a:p>
            <a:pPr lvl="1"/>
            <a:r>
              <a:rPr lang="en-US" dirty="0" smtClean="0"/>
              <a:t>For example, if </a:t>
            </a:r>
            <a:r>
              <a:rPr lang="en-US" i="1" dirty="0" smtClean="0"/>
              <a:t>N=3, </a:t>
            </a:r>
            <a:r>
              <a:rPr lang="en-US" dirty="0" smtClean="0"/>
              <a:t>then the number of STAs can be associated with 11ax reduced to 512 from 2007. </a:t>
            </a:r>
          </a:p>
          <a:p>
            <a:pPr lvl="1"/>
            <a:r>
              <a:rPr lang="en-US" dirty="0" smtClean="0"/>
              <a:t>Notice that only the BSS which possibly have more than 512 associated STAs are affected by the proposed AID assign rule.  </a:t>
            </a:r>
          </a:p>
          <a:p>
            <a:r>
              <a:rPr lang="en-US" dirty="0" smtClean="0"/>
              <a:t>We introduce an information element (IE) as a HE operation element to indicate if the HE AP applied the proposed AID assign rule. </a:t>
            </a:r>
          </a:p>
          <a:p>
            <a:pPr lvl="1"/>
            <a:r>
              <a:rPr lang="en-US" dirty="0" smtClean="0"/>
              <a:t>We name the IE as “</a:t>
            </a:r>
            <a:r>
              <a:rPr lang="en-US" dirty="0" smtClean="0">
                <a:solidFill>
                  <a:srgbClr val="FF0000"/>
                </a:solidFill>
              </a:rPr>
              <a:t>Partial BSS Color Associated AID IE</a:t>
            </a:r>
            <a:r>
              <a:rPr lang="en-US" dirty="0" smtClean="0"/>
              <a:t>” </a:t>
            </a:r>
          </a:p>
          <a:p>
            <a:r>
              <a:rPr lang="en-US" dirty="0" smtClean="0"/>
              <a:t>HE AP sends beacon or other management frames that contain the Partial BSS Color Associated AID IE to broadcast how the AID assign rule shall be applied.</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Format of Partial BSS Color Associated AID IE </a:t>
            </a:r>
            <a:endParaRPr lang="en-US" dirty="0"/>
          </a:p>
        </p:txBody>
      </p:sp>
      <p:sp>
        <p:nvSpPr>
          <p:cNvPr id="7" name="Content Placeholder 2"/>
          <p:cNvSpPr>
            <a:spLocks noGrp="1"/>
          </p:cNvSpPr>
          <p:nvPr>
            <p:ph idx="1"/>
          </p:nvPr>
        </p:nvSpPr>
        <p:spPr>
          <a:xfrm>
            <a:off x="685800" y="1981200"/>
            <a:ext cx="7772400" cy="1600200"/>
          </a:xfrm>
        </p:spPr>
        <p:txBody>
          <a:bodyPr/>
          <a:lstStyle/>
          <a:p>
            <a:r>
              <a:rPr lang="en-US" dirty="0" smtClean="0"/>
              <a:t>Partial BSS Color Associated AID IE needs to address two issues</a:t>
            </a:r>
          </a:p>
          <a:p>
            <a:pPr lvl="1"/>
            <a:r>
              <a:rPr lang="en-US" dirty="0" smtClean="0"/>
              <a:t>1. If the HE AP applies the proposed AID assign rule;</a:t>
            </a:r>
          </a:p>
          <a:p>
            <a:pPr lvl="1"/>
            <a:r>
              <a:rPr lang="en-US" dirty="0" smtClean="0"/>
              <a:t>2. The format of the AID assign rule. </a:t>
            </a:r>
          </a:p>
        </p:txBody>
      </p:sp>
      <p:pic>
        <p:nvPicPr>
          <p:cNvPr id="8" name="Picture 2"/>
          <p:cNvPicPr>
            <a:picLocks noChangeAspect="1" noChangeArrowheads="1"/>
          </p:cNvPicPr>
          <p:nvPr/>
        </p:nvPicPr>
        <p:blipFill>
          <a:blip r:embed="rId2" cstate="print"/>
          <a:srcRect/>
          <a:stretch>
            <a:fillRect/>
          </a:stretch>
        </p:blipFill>
        <p:spPr bwMode="auto">
          <a:xfrm>
            <a:off x="914400" y="3733800"/>
            <a:ext cx="7620000" cy="962025"/>
          </a:xfrm>
          <a:prstGeom prst="rect">
            <a:avLst/>
          </a:prstGeom>
          <a:noFill/>
          <a:ln w="9525">
            <a:noFill/>
            <a:miter lim="800000"/>
            <a:headEnd/>
            <a:tailEnd/>
          </a:ln>
        </p:spPr>
      </p:pic>
      <p:pic>
        <p:nvPicPr>
          <p:cNvPr id="9" name="Picture 3"/>
          <p:cNvPicPr>
            <a:picLocks noChangeAspect="1" noChangeArrowheads="1"/>
          </p:cNvPicPr>
          <p:nvPr/>
        </p:nvPicPr>
        <p:blipFill>
          <a:blip r:embed="rId3" cstate="print"/>
          <a:srcRect/>
          <a:stretch>
            <a:fillRect/>
          </a:stretch>
        </p:blipFill>
        <p:spPr bwMode="auto">
          <a:xfrm>
            <a:off x="990600" y="5257800"/>
            <a:ext cx="7553325" cy="885825"/>
          </a:xfrm>
          <a:prstGeom prst="rect">
            <a:avLst/>
          </a:prstGeom>
          <a:noFill/>
          <a:ln w="9525">
            <a:noFill/>
            <a:miter lim="800000"/>
            <a:headEnd/>
            <a:tailEnd/>
          </a:ln>
        </p:spPr>
      </p:pic>
      <p:cxnSp>
        <p:nvCxnSpPr>
          <p:cNvPr id="11" name="Straight Connector 10"/>
          <p:cNvCxnSpPr/>
          <p:nvPr/>
        </p:nvCxnSpPr>
        <p:spPr bwMode="auto">
          <a:xfrm flipH="1">
            <a:off x="990600" y="4267200"/>
            <a:ext cx="4800600" cy="9906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3" name="Straight Connector 12"/>
          <p:cNvCxnSpPr/>
          <p:nvPr/>
        </p:nvCxnSpPr>
        <p:spPr bwMode="auto">
          <a:xfrm>
            <a:off x="8534400" y="4267200"/>
            <a:ext cx="76200" cy="1295400"/>
          </a:xfrm>
          <a:prstGeom prst="line">
            <a:avLst/>
          </a:prstGeom>
          <a:solidFill>
            <a:schemeClr val="accent1"/>
          </a:solidFill>
          <a:ln w="12700" cap="flat" cmpd="sng" algn="ctr">
            <a:solidFill>
              <a:schemeClr val="tx1"/>
            </a:solidFill>
            <a:prstDash val="solid"/>
            <a:round/>
            <a:headEnd type="none" w="sm" len="sm"/>
            <a:tailEnd type="none" w="sm" len="sm"/>
          </a:ln>
          <a:effectLst/>
        </p:spPr>
      </p:cxn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685800" y="1828800"/>
            <a:ext cx="7772400" cy="4343400"/>
          </a:xfrm>
        </p:spPr>
        <p:txBody>
          <a:bodyPr/>
          <a:lstStyle/>
          <a:p>
            <a:r>
              <a:rPr lang="en-US" sz="2000" dirty="0" smtClean="0"/>
              <a:t>If the HE BSS does not want to apply the proposed AID assign rule, the HE AP just needs to set “000” for the bits “B2 B1 B0”. </a:t>
            </a:r>
          </a:p>
          <a:p>
            <a:pPr lvl="1"/>
            <a:r>
              <a:rPr lang="en-US" sz="1800" dirty="0" smtClean="0"/>
              <a:t>This solves the problem of HE AP with more than 512 STAs associated. </a:t>
            </a:r>
          </a:p>
          <a:p>
            <a:r>
              <a:rPr lang="en-US" sz="2000" dirty="0" smtClean="0"/>
              <a:t>If the HE BSS wants to apply the proposed AID assign rule with N=3, the HE AP just needs to set “011” for the bits “B2 B1 B0”and  set “B5 B4 B3” as the 3 partial BSS color bits.  </a:t>
            </a:r>
          </a:p>
          <a:p>
            <a:pPr lvl="1"/>
            <a:r>
              <a:rPr lang="en-US" sz="1800" dirty="0" smtClean="0"/>
              <a:t>The HE STAs in this BSS can identify the 3 bit partial BSS color from the PAID from VHT packets.</a:t>
            </a:r>
          </a:p>
          <a:p>
            <a:r>
              <a:rPr lang="en-US" dirty="0" smtClean="0"/>
              <a:t>Our proposed idea can flexibly balance the ratio of identifiable BSS color of VHT packets and number of associable STAs</a:t>
            </a:r>
          </a:p>
          <a:p>
            <a:pPr lvl="1"/>
            <a:r>
              <a:rPr lang="en-US" dirty="0" smtClean="0"/>
              <a:t>The smaller the number of partial BSS color bits used, the more STAs can be allowed associating with AP, but the less portion of  VHT packets whose BSS color can be identified.  </a:t>
            </a:r>
          </a:p>
          <a:p>
            <a:endParaRPr lang="en-US" dirty="0"/>
          </a:p>
        </p:txBody>
      </p:sp>
      <p:sp>
        <p:nvSpPr>
          <p:cNvPr id="5" name="Title 1"/>
          <p:cNvSpPr>
            <a:spLocks noGrp="1"/>
          </p:cNvSpPr>
          <p:nvPr>
            <p:ph type="title"/>
          </p:nvPr>
        </p:nvSpPr>
        <p:spPr/>
        <p:txBody>
          <a:bodyPr/>
          <a:lstStyle/>
          <a:p>
            <a:r>
              <a:rPr lang="en-US" dirty="0" smtClean="0"/>
              <a:t>Discussions of HE Operation IE</a:t>
            </a:r>
            <a:endParaRPr lang="en-US" dirty="0"/>
          </a:p>
        </p:txBody>
      </p:sp>
      <p:sp>
        <p:nvSpPr>
          <p:cNvPr id="6" name="Rectangle 4"/>
          <p:cNvSpPr>
            <a:spLocks noGrp="1" noChangeArrowheads="1"/>
          </p:cNvSpPr>
          <p:nvPr>
            <p:ph type="dt" sz="half" idx="4294967295"/>
          </p:nvPr>
        </p:nvSpPr>
        <p:spPr bwMode="auto">
          <a:xfrm>
            <a:off x="696913" y="332601"/>
            <a:ext cx="123976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2016</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4"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sp>
        <p:nvSpPr>
          <p:cNvPr id="6" name="Content Placeholder 2"/>
          <p:cNvSpPr>
            <a:spLocks noGrp="1"/>
          </p:cNvSpPr>
          <p:nvPr>
            <p:ph idx="1"/>
          </p:nvPr>
        </p:nvSpPr>
        <p:spPr>
          <a:xfrm>
            <a:off x="685800" y="1981200"/>
            <a:ext cx="7772400" cy="4114800"/>
          </a:xfrm>
        </p:spPr>
        <p:txBody>
          <a:bodyPr/>
          <a:lstStyle/>
          <a:p>
            <a:r>
              <a:rPr lang="en-US" dirty="0" smtClean="0"/>
              <a:t>We proposed an AID assign rule based on partial BSS color that enables HE devices to identify the BSS color of both HE packets and VHT packets.</a:t>
            </a:r>
          </a:p>
          <a:p>
            <a:endParaRPr lang="en-US" dirty="0" smtClean="0"/>
          </a:p>
          <a:p>
            <a:r>
              <a:rPr lang="en-US" dirty="0" smtClean="0"/>
              <a:t>We introduce a HE operation element IE to make the propose AID assign rule optional </a:t>
            </a:r>
          </a:p>
          <a:p>
            <a:pPr lvl="1"/>
            <a:r>
              <a:rPr lang="en-US" dirty="0" smtClean="0"/>
              <a:t>We name the HE operation element IE as “Partial BSS Color Associated AID IE” </a:t>
            </a:r>
          </a:p>
          <a:p>
            <a:pPr lvl="1"/>
            <a:r>
              <a:rPr lang="en-US" dirty="0" smtClean="0"/>
              <a:t>The IE can achieve the flexible tradeoff between the number of associated STAs allowed and the ratio of identifiable BSS color of VHT packets.  </a:t>
            </a:r>
            <a:endParaRPr lang="en-US" dirty="0"/>
          </a:p>
        </p:txBody>
      </p:sp>
      <p:sp>
        <p:nvSpPr>
          <p:cNvPr id="7" name="Rectangle 4"/>
          <p:cNvSpPr>
            <a:spLocks noGrp="1" noChangeArrowheads="1"/>
          </p:cNvSpPr>
          <p:nvPr>
            <p:ph type="dt" sz="half" idx="4294967295"/>
          </p:nvPr>
        </p:nvSpPr>
        <p:spPr bwMode="auto">
          <a:xfrm>
            <a:off x="696913" y="332601"/>
            <a:ext cx="123976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2016</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 </a:t>
            </a:r>
            <a:endParaRPr lang="en-US" dirty="0"/>
          </a:p>
        </p:txBody>
      </p:sp>
      <p:sp>
        <p:nvSpPr>
          <p:cNvPr id="4"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sp>
        <p:nvSpPr>
          <p:cNvPr id="6" name="Content Placeholder 2"/>
          <p:cNvSpPr>
            <a:spLocks noGrp="1"/>
          </p:cNvSpPr>
          <p:nvPr>
            <p:ph idx="1"/>
          </p:nvPr>
        </p:nvSpPr>
        <p:spPr>
          <a:xfrm>
            <a:off x="685800" y="1752600"/>
            <a:ext cx="8001000" cy="3886200"/>
          </a:xfrm>
        </p:spPr>
        <p:txBody>
          <a:bodyPr/>
          <a:lstStyle/>
          <a:p>
            <a:r>
              <a:rPr lang="en-US" b="1" dirty="0" smtClean="0"/>
              <a:t>Do you agree to add the following AID assign rule to the IEEE 802.11ax SFD?</a:t>
            </a:r>
          </a:p>
          <a:p>
            <a:pPr>
              <a:buNone/>
            </a:pPr>
            <a:r>
              <a:rPr lang="en-US" dirty="0" smtClean="0"/>
              <a:t>	</a:t>
            </a:r>
          </a:p>
          <a:p>
            <a:pPr>
              <a:buNone/>
            </a:pPr>
            <a:r>
              <a:rPr lang="en-US" dirty="0" smtClean="0"/>
              <a:t>	HE AP shall associate </a:t>
            </a:r>
            <a:r>
              <a:rPr lang="en-US" i="1" dirty="0" smtClean="0"/>
              <a:t>N</a:t>
            </a:r>
            <a:r>
              <a:rPr lang="en-US" dirty="0" smtClean="0"/>
              <a:t> partial BSS color bits with the AID according to the following formula and Partial BSS Color Associated AID IE </a:t>
            </a:r>
          </a:p>
          <a:p>
            <a:endParaRPr lang="en-US" dirty="0" smtClean="0"/>
          </a:p>
          <a:p>
            <a:endParaRPr lang="en-US" dirty="0" smtClean="0"/>
          </a:p>
          <a:p>
            <a:pPr lvl="1"/>
            <a:endParaRPr lang="en-US" b="0" dirty="0" smtClean="0"/>
          </a:p>
          <a:p>
            <a:pPr lvl="1"/>
            <a:r>
              <a:rPr lang="en-US" dirty="0" smtClean="0"/>
              <a:t>The Partial BSS Color Associated AID IE contains the number of partial BSS color bits used and the partial BSS color bits</a:t>
            </a:r>
          </a:p>
          <a:p>
            <a:pPr lvl="2"/>
            <a:r>
              <a:rPr lang="en-US" dirty="0" smtClean="0"/>
              <a:t>The detailed format of Partial BSS Color Associated AID IE is </a:t>
            </a:r>
            <a:r>
              <a:rPr lang="en-US" b="1" dirty="0" smtClean="0">
                <a:solidFill>
                  <a:srgbClr val="FF0000"/>
                </a:solidFill>
              </a:rPr>
              <a:t>TBD</a:t>
            </a:r>
            <a:r>
              <a:rPr lang="en-US" dirty="0" smtClean="0"/>
              <a:t>.</a:t>
            </a:r>
          </a:p>
          <a:p>
            <a:pPr lvl="1">
              <a:buNone/>
            </a:pPr>
            <a:endParaRPr lang="en-US" dirty="0" smtClean="0"/>
          </a:p>
          <a:p>
            <a:pPr lvl="1">
              <a:buNone/>
            </a:pPr>
            <a:endParaRPr lang="en-US" dirty="0" smtClean="0"/>
          </a:p>
          <a:p>
            <a:pPr lvl="1">
              <a:buNone/>
            </a:pPr>
            <a:endParaRPr lang="en-US" dirty="0" smtClean="0"/>
          </a:p>
          <a:p>
            <a:pPr lvl="1"/>
            <a:endParaRPr lang="en-US" dirty="0"/>
          </a:p>
        </p:txBody>
      </p:sp>
      <p:pic>
        <p:nvPicPr>
          <p:cNvPr id="7"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143000" y="3581400"/>
            <a:ext cx="7543800" cy="914400"/>
          </a:xfrm>
          <a:prstGeom prst="rect">
            <a:avLst/>
          </a:prstGeom>
          <a:noFill/>
        </p:spPr>
      </p:pic>
      <p:sp>
        <p:nvSpPr>
          <p:cNvPr id="8" name="Rectangle 4"/>
          <p:cNvSpPr>
            <a:spLocks noGrp="1" noChangeArrowheads="1"/>
          </p:cNvSpPr>
          <p:nvPr>
            <p:ph type="dt" sz="half" idx="4294967295"/>
          </p:nvPr>
        </p:nvSpPr>
        <p:spPr bwMode="auto">
          <a:xfrm>
            <a:off x="696913" y="332601"/>
            <a:ext cx="123976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2016</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2</a:t>
            </a:fld>
            <a:endParaRPr lang="en-US"/>
          </a:p>
        </p:txBody>
      </p:sp>
      <p:sp>
        <p:nvSpPr>
          <p:cNvPr id="19" name="标题 18"/>
          <p:cNvSpPr>
            <a:spLocks noGrp="1"/>
          </p:cNvSpPr>
          <p:nvPr>
            <p:ph type="title"/>
          </p:nvPr>
        </p:nvSpPr>
        <p:spPr>
          <a:xfrm>
            <a:off x="685800" y="801536"/>
            <a:ext cx="7772400" cy="228600"/>
          </a:xfrm>
        </p:spPr>
        <p:txBody>
          <a:bodyPr/>
          <a:lstStyle/>
          <a:p>
            <a:pPr algn="l"/>
            <a:r>
              <a:rPr lang="en-US" altLang="zh-CN" sz="2000" dirty="0" smtClean="0"/>
              <a:t>Authors (continued)</a:t>
            </a:r>
            <a:endParaRPr lang="zh-CN" altLang="en-US" sz="2000" dirty="0"/>
          </a:p>
        </p:txBody>
      </p:sp>
      <p:sp>
        <p:nvSpPr>
          <p:cNvPr id="33" name="Rectangle 5"/>
          <p:cNvSpPr>
            <a:spLocks noGrp="1" noChangeArrowheads="1"/>
          </p:cNvSpPr>
          <p:nvPr>
            <p:ph type="ftr" sz="quarter" idx="11"/>
          </p:nvPr>
        </p:nvSpPr>
        <p:spPr>
          <a:xfrm>
            <a:off x="6703678" y="6475413"/>
            <a:ext cx="1840247"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sp>
        <p:nvSpPr>
          <p:cNvPr id="7" name="Rectangle 4"/>
          <p:cNvSpPr>
            <a:spLocks noGrp="1" noChangeArrowheads="1"/>
          </p:cNvSpPr>
          <p:nvPr>
            <p:ph type="dt" sz="half" idx="4294967295"/>
          </p:nvPr>
        </p:nvSpPr>
        <p:spPr bwMode="auto">
          <a:xfrm>
            <a:off x="696913" y="332601"/>
            <a:ext cx="123976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2016</a:t>
            </a:r>
            <a:endParaRPr lang="en-US" dirty="0"/>
          </a:p>
        </p:txBody>
      </p:sp>
      <p:graphicFrame>
        <p:nvGraphicFramePr>
          <p:cNvPr id="8" name="Table 12"/>
          <p:cNvGraphicFramePr>
            <a:graphicFrameLocks noGrp="1"/>
          </p:cNvGraphicFramePr>
          <p:nvPr/>
        </p:nvGraphicFramePr>
        <p:xfrm>
          <a:off x="914400" y="1143000"/>
          <a:ext cx="7162800" cy="5288280"/>
        </p:xfrm>
        <a:graphic>
          <a:graphicData uri="http://schemas.openxmlformats.org/drawingml/2006/table">
            <a:tbl>
              <a:tblPr firstRow="1" bandRow="1">
                <a:tableStyleId>{F5AB1C69-6EDB-4FF4-983F-18BD219EF322}</a:tableStyleId>
              </a:tblPr>
              <a:tblGrid>
                <a:gridCol w="1534886"/>
                <a:gridCol w="1028643"/>
                <a:gridCol w="1583356"/>
                <a:gridCol w="1281764"/>
                <a:gridCol w="1734151"/>
              </a:tblGrid>
              <a:tr h="245197">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7314">
                <a:tc>
                  <a:txBody>
                    <a:bodyPr/>
                    <a:lstStyle/>
                    <a:p>
                      <a:pPr marL="0" marR="0" algn="ctr">
                        <a:spcBef>
                          <a:spcPts val="0"/>
                        </a:spcBef>
                        <a:spcAft>
                          <a:spcPts val="0"/>
                        </a:spcAft>
                      </a:pPr>
                      <a:r>
                        <a:rPr lang="en-US" altLang="zh-CN" sz="1200" dirty="0" smtClean="0">
                          <a:solidFill>
                            <a:srgbClr val="000000"/>
                          </a:solidFill>
                          <a:latin typeface="+mn-lt"/>
                          <a:ea typeface="Times New Roman"/>
                          <a:cs typeface="Arial"/>
                        </a:rPr>
                        <a:t>David X. Yang</a:t>
                      </a:r>
                      <a:endParaRPr lang="en-US" altLang="zh-CN"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pPr marL="0" marR="0" algn="ctr">
                        <a:spcBef>
                          <a:spcPts val="0"/>
                        </a:spcBef>
                        <a:spcAft>
                          <a:spcPts val="0"/>
                        </a:spcAft>
                      </a:pPr>
                      <a:r>
                        <a:rPr lang="en-US" sz="1200" dirty="0" smtClean="0">
                          <a:latin typeface="Times New Roman"/>
                          <a:ea typeface="Times New Roman"/>
                          <a:cs typeface="Arial"/>
                        </a:rPr>
                        <a:t>Huawei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F1-17, Huawei Base, </a:t>
                      </a:r>
                      <a:r>
                        <a:rPr lang="en-US" sz="1000" dirty="0" err="1">
                          <a:solidFill>
                            <a:srgbClr val="000000"/>
                          </a:solidFill>
                          <a:latin typeface="Times New Roman"/>
                          <a:ea typeface="Times New Roman"/>
                          <a:cs typeface="Arial"/>
                        </a:rPr>
                        <a:t>Bantian</a:t>
                      </a:r>
                      <a:r>
                        <a:rPr lang="en-US" sz="1000" dirty="0">
                          <a:solidFill>
                            <a:srgbClr val="000000"/>
                          </a:solidFill>
                          <a:latin typeface="Times New Roman"/>
                          <a:ea typeface="Times New Roman"/>
                          <a:cs typeface="Arial"/>
                        </a:rPr>
                        <a:t>, Shenzhen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david.yangxun@huawei.com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8467">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Jiayin</a:t>
                      </a:r>
                      <a:r>
                        <a:rPr lang="en-US" sz="1200" dirty="0">
                          <a:solidFill>
                            <a:srgbClr val="000000"/>
                          </a:solidFill>
                          <a:latin typeface="Times New Roman"/>
                          <a:ea typeface="Times New Roman"/>
                          <a:cs typeface="Arial"/>
                        </a:rPr>
                        <a:t>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5B-N8, No.2222 </a:t>
                      </a:r>
                      <a:r>
                        <a:rPr lang="en-US" sz="1000" dirty="0" err="1">
                          <a:solidFill>
                            <a:srgbClr val="000000"/>
                          </a:solidFill>
                          <a:latin typeface="Times New Roman"/>
                          <a:ea typeface="Times New Roman"/>
                          <a:cs typeface="Arial"/>
                        </a:rPr>
                        <a:t>Xinjinqiao</a:t>
                      </a:r>
                      <a:r>
                        <a:rPr lang="en-US" sz="1000" dirty="0">
                          <a:solidFill>
                            <a:srgbClr val="000000"/>
                          </a:solidFill>
                          <a:latin typeface="Times New Roman"/>
                          <a:ea typeface="Times New Roman"/>
                          <a:cs typeface="Arial"/>
                        </a:rPr>
                        <a:t> Road, </a:t>
                      </a:r>
                      <a:r>
                        <a:rPr lang="en-US" sz="1000" dirty="0" err="1">
                          <a:solidFill>
                            <a:srgbClr val="000000"/>
                          </a:solidFill>
                          <a:latin typeface="Times New Roman"/>
                          <a:ea typeface="Times New Roman"/>
                          <a:cs typeface="Arial"/>
                        </a:rPr>
                        <a:t>Pudong</a:t>
                      </a:r>
                      <a:r>
                        <a:rPr lang="en-US" sz="1000" dirty="0">
                          <a:solidFill>
                            <a:srgbClr val="000000"/>
                          </a:solidFill>
                          <a:latin typeface="Times New Roman"/>
                          <a:ea typeface="Times New Roman"/>
                          <a:cs typeface="Arial"/>
                        </a:rPr>
                        <a:t>, Shanghai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+86-18601656691</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zhangjiayin@huawei.com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8467">
                <a:tc>
                  <a:txBody>
                    <a:bodyPr/>
                    <a:lstStyle/>
                    <a:p>
                      <a:pPr marL="0" marR="0" algn="ctr">
                        <a:spcBef>
                          <a:spcPts val="0"/>
                        </a:spcBef>
                        <a:spcAft>
                          <a:spcPts val="0"/>
                        </a:spcAft>
                      </a:pPr>
                      <a:r>
                        <a:rPr lang="en-US" sz="1200" dirty="0">
                          <a:solidFill>
                            <a:srgbClr val="000000"/>
                          </a:solidFill>
                          <a:latin typeface="Times New Roman"/>
                          <a:ea typeface="Times New Roman"/>
                          <a:cs typeface="Arial"/>
                        </a:rPr>
                        <a:t>Jun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5B-N8, No.2222 </a:t>
                      </a:r>
                      <a:r>
                        <a:rPr lang="en-US" sz="1000" dirty="0" err="1">
                          <a:solidFill>
                            <a:srgbClr val="000000"/>
                          </a:solidFill>
                          <a:latin typeface="Times New Roman"/>
                          <a:ea typeface="Times New Roman"/>
                          <a:cs typeface="Arial"/>
                        </a:rPr>
                        <a:t>Xinjinqiao</a:t>
                      </a:r>
                      <a:r>
                        <a:rPr lang="en-US" sz="1000" dirty="0">
                          <a:solidFill>
                            <a:srgbClr val="000000"/>
                          </a:solidFill>
                          <a:latin typeface="Times New Roman"/>
                          <a:ea typeface="Times New Roman"/>
                          <a:cs typeface="Arial"/>
                        </a:rPr>
                        <a:t> Road, </a:t>
                      </a:r>
                      <a:r>
                        <a:rPr lang="en-US" sz="1000" dirty="0" err="1">
                          <a:solidFill>
                            <a:srgbClr val="000000"/>
                          </a:solidFill>
                          <a:latin typeface="Times New Roman"/>
                          <a:ea typeface="Times New Roman"/>
                          <a:cs typeface="Arial"/>
                        </a:rPr>
                        <a:t>Pudong</a:t>
                      </a:r>
                      <a:r>
                        <a:rPr lang="en-US" sz="1000" dirty="0">
                          <a:solidFill>
                            <a:srgbClr val="000000"/>
                          </a:solidFill>
                          <a:latin typeface="Times New Roman"/>
                          <a:ea typeface="Times New Roman"/>
                          <a:cs typeface="Arial"/>
                        </a:rPr>
                        <a:t>, Shanghai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jun.l@huawei.com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8467">
                <a:tc>
                  <a:txBody>
                    <a:bodyPr/>
                    <a:lstStyle/>
                    <a:p>
                      <a:pPr marL="0" marR="0" algn="ctr">
                        <a:spcBef>
                          <a:spcPts val="0"/>
                        </a:spcBef>
                        <a:spcAft>
                          <a:spcPts val="0"/>
                        </a:spcAft>
                      </a:pPr>
                      <a:r>
                        <a:rPr lang="en-US" sz="1200" dirty="0">
                          <a:solidFill>
                            <a:srgbClr val="000000"/>
                          </a:solidFill>
                          <a:latin typeface="Times New Roman"/>
                          <a:ea typeface="Times New Roman"/>
                          <a:cs typeface="Arial"/>
                        </a:rPr>
                        <a:t>Yi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F1-17, Huawei Base, Bantian, Shenzhen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+86-18665891036</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Roy.luoyi@huawei.com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8467">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Yingpei</a:t>
                      </a:r>
                      <a:r>
                        <a:rPr lang="en-US" sz="1200" dirty="0">
                          <a:solidFill>
                            <a:srgbClr val="000000"/>
                          </a:solidFill>
                          <a:latin typeface="Times New Roman"/>
                          <a:ea typeface="Times New Roman"/>
                          <a:cs typeface="Arial"/>
                        </a:rPr>
                        <a:t> 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5B-N8, No.2222 </a:t>
                      </a:r>
                      <a:r>
                        <a:rPr lang="en-US" sz="1000" dirty="0" err="1">
                          <a:solidFill>
                            <a:srgbClr val="000000"/>
                          </a:solidFill>
                          <a:latin typeface="Times New Roman"/>
                          <a:ea typeface="Times New Roman"/>
                          <a:cs typeface="Arial"/>
                        </a:rPr>
                        <a:t>Xinjinqiao</a:t>
                      </a:r>
                      <a:r>
                        <a:rPr lang="en-US" sz="1000" dirty="0">
                          <a:solidFill>
                            <a:srgbClr val="000000"/>
                          </a:solidFill>
                          <a:latin typeface="Times New Roman"/>
                          <a:ea typeface="Times New Roman"/>
                          <a:cs typeface="Arial"/>
                        </a:rPr>
                        <a:t> Road, </a:t>
                      </a:r>
                      <a:r>
                        <a:rPr lang="en-US" sz="1000" dirty="0" err="1">
                          <a:solidFill>
                            <a:srgbClr val="000000"/>
                          </a:solidFill>
                          <a:latin typeface="Times New Roman"/>
                          <a:ea typeface="Times New Roman"/>
                          <a:cs typeface="Arial"/>
                        </a:rPr>
                        <a:t>Pudong</a:t>
                      </a:r>
                      <a:r>
                        <a:rPr lang="en-US" sz="1000" dirty="0">
                          <a:solidFill>
                            <a:srgbClr val="000000"/>
                          </a:solidFill>
                          <a:latin typeface="Times New Roman"/>
                          <a:ea typeface="Times New Roman"/>
                          <a:cs typeface="Arial"/>
                        </a:rPr>
                        <a:t>, Shanghai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linyingpei@huawei.com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8467">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Jiyong</a:t>
                      </a:r>
                      <a:r>
                        <a:rPr lang="en-US" sz="1200" dirty="0">
                          <a:solidFill>
                            <a:srgbClr val="000000"/>
                          </a:solidFill>
                          <a:latin typeface="Times New Roman"/>
                          <a:ea typeface="Times New Roman"/>
                          <a:cs typeface="Arial"/>
                        </a:rPr>
                        <a:t> Pang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5B-N8, No.2222 </a:t>
                      </a:r>
                      <a:r>
                        <a:rPr lang="en-US" sz="1000" dirty="0" err="1">
                          <a:solidFill>
                            <a:srgbClr val="000000"/>
                          </a:solidFill>
                          <a:latin typeface="Times New Roman"/>
                          <a:ea typeface="Times New Roman"/>
                          <a:cs typeface="Arial"/>
                        </a:rPr>
                        <a:t>Xinjinqiao</a:t>
                      </a:r>
                      <a:r>
                        <a:rPr lang="en-US" sz="1000" dirty="0">
                          <a:solidFill>
                            <a:srgbClr val="000000"/>
                          </a:solidFill>
                          <a:latin typeface="Times New Roman"/>
                          <a:ea typeface="Times New Roman"/>
                          <a:cs typeface="Arial"/>
                        </a:rPr>
                        <a:t> Road, </a:t>
                      </a:r>
                      <a:r>
                        <a:rPr lang="en-US" sz="1000" dirty="0" err="1">
                          <a:solidFill>
                            <a:srgbClr val="000000"/>
                          </a:solidFill>
                          <a:latin typeface="Times New Roman"/>
                          <a:ea typeface="Times New Roman"/>
                          <a:cs typeface="Arial"/>
                        </a:rPr>
                        <a:t>Pudong</a:t>
                      </a:r>
                      <a:r>
                        <a:rPr lang="en-US" sz="1000" dirty="0">
                          <a:solidFill>
                            <a:srgbClr val="000000"/>
                          </a:solidFill>
                          <a:latin typeface="Times New Roman"/>
                          <a:ea typeface="Times New Roman"/>
                          <a:cs typeface="Arial"/>
                        </a:rPr>
                        <a:t>, Shanghai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pangjiyong@huawei.com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2701">
                <a:tc>
                  <a:txBody>
                    <a:bodyPr/>
                    <a:lstStyle/>
                    <a:p>
                      <a:pPr marL="0" marR="0" algn="ctr">
                        <a:spcBef>
                          <a:spcPts val="0"/>
                        </a:spcBef>
                        <a:spcAft>
                          <a:spcPts val="0"/>
                        </a:spcAft>
                      </a:pPr>
                      <a:r>
                        <a:rPr lang="en-US" sz="1200" dirty="0">
                          <a:solidFill>
                            <a:srgbClr val="000000"/>
                          </a:solidFill>
                          <a:latin typeface="Times New Roman"/>
                          <a:ea typeface="Times New Roman"/>
                          <a:cs typeface="Arial"/>
                        </a:rPr>
                        <a:t>Zhigang Rong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10180 Telesis Court, Suite 365, San Diego, CA  92121 NA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zhigang.rong@huawei.com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8467">
                <a:tc>
                  <a:txBody>
                    <a:bodyPr/>
                    <a:lstStyle/>
                    <a:p>
                      <a:pPr marL="0" marR="0" algn="ctr">
                        <a:spcBef>
                          <a:spcPts val="0"/>
                        </a:spcBef>
                        <a:spcAft>
                          <a:spcPts val="0"/>
                        </a:spcAft>
                      </a:pPr>
                      <a:r>
                        <a:rPr lang="en-US" sz="1200" dirty="0" err="1" smtClean="0">
                          <a:latin typeface="Times New Roman"/>
                          <a:ea typeface="Times New Roman"/>
                          <a:cs typeface="Arial"/>
                        </a:rPr>
                        <a:t>Jian</a:t>
                      </a:r>
                      <a:r>
                        <a:rPr lang="en-US" sz="1200" dirty="0" smtClean="0">
                          <a:latin typeface="Times New Roman"/>
                          <a:ea typeface="Times New Roman"/>
                          <a:cs typeface="Arial"/>
                        </a:rPr>
                        <a:t>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F1-17, Huawei Base, </a:t>
                      </a:r>
                      <a:r>
                        <a:rPr lang="en-US" sz="1000" dirty="0" err="1">
                          <a:solidFill>
                            <a:srgbClr val="000000"/>
                          </a:solidFill>
                          <a:latin typeface="Times New Roman"/>
                          <a:ea typeface="Times New Roman"/>
                          <a:cs typeface="Arial"/>
                        </a:rPr>
                        <a:t>Bantian</a:t>
                      </a:r>
                      <a:r>
                        <a:rPr lang="en-US" sz="1000" dirty="0">
                          <a:solidFill>
                            <a:srgbClr val="000000"/>
                          </a:solidFill>
                          <a:latin typeface="Times New Roman"/>
                          <a:ea typeface="Times New Roman"/>
                          <a:cs typeface="Arial"/>
                        </a:rPr>
                        <a:t>, Shenzhen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CN" sz="1100" kern="1200" dirty="0" smtClean="0">
                          <a:solidFill>
                            <a:srgbClr val="000000"/>
                          </a:solidFill>
                          <a:latin typeface="Times New Roman"/>
                          <a:ea typeface="Times New Roman"/>
                          <a:cs typeface="Arial"/>
                        </a:rPr>
                        <a:t>ross.yujian@huawei.com</a:t>
                      </a:r>
                      <a:endParaRPr lang="zh-CN" alt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7314">
                <a:tc>
                  <a:txBody>
                    <a:bodyPr/>
                    <a:lstStyle/>
                    <a:p>
                      <a:pPr marL="0" marR="0" algn="ctr">
                        <a:spcBef>
                          <a:spcPts val="0"/>
                        </a:spcBef>
                        <a:spcAft>
                          <a:spcPts val="0"/>
                        </a:spcAft>
                      </a:pPr>
                      <a:r>
                        <a:rPr lang="en-US" sz="1200" dirty="0" smtClean="0">
                          <a:latin typeface="Times New Roman"/>
                          <a:ea typeface="Times New Roman"/>
                          <a:cs typeface="Arial"/>
                        </a:rPr>
                        <a:t>Ming </a:t>
                      </a:r>
                      <a:r>
                        <a:rPr lang="en-US" sz="1200" dirty="0" err="1" smtClean="0">
                          <a:latin typeface="Times New Roman"/>
                          <a:ea typeface="Times New Roman"/>
                          <a:cs typeface="Arial"/>
                        </a:rPr>
                        <a:t>Gan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F1-17, Huawei Base, </a:t>
                      </a:r>
                      <a:r>
                        <a:rPr lang="en-US" altLang="zh-CN" sz="1100" dirty="0" err="1" smtClean="0">
                          <a:solidFill>
                            <a:srgbClr val="000000"/>
                          </a:solidFill>
                          <a:latin typeface="+mn-lt"/>
                          <a:ea typeface="Times New Roman"/>
                          <a:cs typeface="Arial"/>
                        </a:rPr>
                        <a:t>Bantian</a:t>
                      </a:r>
                      <a:r>
                        <a:rPr lang="en-US" altLang="zh-CN" sz="1100" dirty="0" smtClean="0">
                          <a:solidFill>
                            <a:srgbClr val="000000"/>
                          </a:solidFill>
                          <a:latin typeface="+mn-lt"/>
                          <a:ea typeface="Times New Roman"/>
                          <a:cs typeface="Arial"/>
                        </a:rPr>
                        <a:t>, Shenzhen</a:t>
                      </a: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ming.gan@huawei.com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2701">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Yunsong</a:t>
                      </a:r>
                      <a:r>
                        <a:rPr lang="en-US" sz="1200" dirty="0">
                          <a:solidFill>
                            <a:srgbClr val="000000"/>
                          </a:solidFill>
                          <a:latin typeface="Times New Roman"/>
                          <a:ea typeface="Times New Roman"/>
                          <a:cs typeface="Arial"/>
                        </a:rPr>
                        <a:t>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10180 Telesis Court, Suite 365, San Diego, CA  92121 NA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yangyunsong@huawei.com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7314">
                <a:tc>
                  <a:txBody>
                    <a:bodyPr/>
                    <a:lstStyle/>
                    <a:p>
                      <a:pPr marL="0" marR="0" algn="ctr">
                        <a:spcBef>
                          <a:spcPts val="0"/>
                        </a:spcBef>
                        <a:spcAft>
                          <a:spcPts val="0"/>
                        </a:spcAft>
                      </a:pPr>
                      <a:r>
                        <a:rPr lang="en-US" sz="1200" dirty="0">
                          <a:solidFill>
                            <a:srgbClr val="000000"/>
                          </a:solidFill>
                          <a:latin typeface="Times New Roman"/>
                          <a:ea typeface="Times New Roman"/>
                          <a:cs typeface="Arial"/>
                        </a:rPr>
                        <a:t>Junghoon Suh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303 Terry Fox, Suite 400 Kanata, Ottawa, Canada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Junghoon.Suh@huawei.com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9620">
                <a:tc>
                  <a:txBody>
                    <a:bodyPr/>
                    <a:lstStyle/>
                    <a:p>
                      <a:pPr marL="0" marR="0" algn="ctr" defTabSz="914400" rtl="0" eaLnBrk="1" latinLnBrk="0" hangingPunct="1">
                        <a:spcBef>
                          <a:spcPts val="0"/>
                        </a:spcBef>
                        <a:spcAft>
                          <a:spcPts val="0"/>
                        </a:spcAft>
                      </a:pPr>
                      <a:r>
                        <a:rPr lang="en-US" altLang="zh-CN" sz="1200" kern="1200" dirty="0" smtClean="0">
                          <a:solidFill>
                            <a:srgbClr val="000000"/>
                          </a:solidFill>
                          <a:latin typeface="Times New Roman"/>
                          <a:ea typeface="Times New Roman"/>
                          <a:cs typeface="Arial"/>
                        </a:rPr>
                        <a:t>Peter Loc</a:t>
                      </a:r>
                      <a:endParaRPr lang="zh-CN" altLang="en-US" sz="12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914400" rtl="0" eaLnBrk="1" latinLnBrk="0" hangingPunct="1">
                        <a:spcBef>
                          <a:spcPts val="0"/>
                        </a:spcBef>
                        <a:spcAft>
                          <a:spcPts val="0"/>
                        </a:spcAft>
                      </a:pPr>
                      <a:endParaRPr lang="zh-CN" alt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914400" rtl="0" eaLnBrk="1" latinLnBrk="0" hangingPunct="1">
                        <a:spcBef>
                          <a:spcPts val="0"/>
                        </a:spcBef>
                        <a:spcAft>
                          <a:spcPts val="0"/>
                        </a:spcAft>
                      </a:pPr>
                      <a:r>
                        <a:rPr lang="en-US" altLang="zh-CN" sz="1100" kern="1200" dirty="0" smtClean="0">
                          <a:solidFill>
                            <a:srgbClr val="000000"/>
                          </a:solidFill>
                          <a:latin typeface="Times New Roman"/>
                          <a:ea typeface="Times New Roman"/>
                          <a:cs typeface="Arial"/>
                        </a:rPr>
                        <a:t>peterloc@iwirelesstech.com</a:t>
                      </a:r>
                      <a:endParaRPr lang="zh-CN" alt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7314">
                <a:tc>
                  <a:txBody>
                    <a:bodyPr/>
                    <a:lstStyle/>
                    <a:p>
                      <a:pPr marL="0" marR="0" algn="ctr">
                        <a:spcBef>
                          <a:spcPts val="0"/>
                        </a:spcBef>
                        <a:spcAft>
                          <a:spcPts val="0"/>
                        </a:spcAft>
                      </a:pPr>
                      <a:r>
                        <a:rPr lang="en-US" sz="1200" dirty="0" smtClean="0">
                          <a:latin typeface="Times New Roman"/>
                          <a:ea typeface="Times New Roman"/>
                          <a:cs typeface="Arial"/>
                        </a:rPr>
                        <a:t>Edward</a:t>
                      </a:r>
                      <a:r>
                        <a:rPr lang="en-US" sz="1200" baseline="0" dirty="0" smtClean="0">
                          <a:latin typeface="Times New Roman"/>
                          <a:ea typeface="Times New Roman"/>
                          <a:cs typeface="Arial"/>
                        </a:rPr>
                        <a:t> Au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303 Terry Fox, Suite 400 Kanata, Ottawa, Canada</a:t>
                      </a: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edward.ks.au@huawei.com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7314">
                <a:tc>
                  <a:txBody>
                    <a:bodyPr/>
                    <a:lstStyle/>
                    <a:p>
                      <a:pPr marL="0" marR="0" algn="ctr">
                        <a:spcBef>
                          <a:spcPts val="0"/>
                        </a:spcBef>
                        <a:spcAft>
                          <a:spcPts val="0"/>
                        </a:spcAft>
                      </a:pPr>
                      <a:r>
                        <a:rPr lang="en-US" sz="1200" dirty="0" err="1" smtClean="0">
                          <a:latin typeface="Times New Roman"/>
                          <a:ea typeface="Times New Roman"/>
                          <a:cs typeface="Arial"/>
                        </a:rPr>
                        <a:t>Teyan</a:t>
                      </a:r>
                      <a:r>
                        <a:rPr lang="en-US" sz="1200" dirty="0" smtClean="0">
                          <a:latin typeface="Times New Roman"/>
                          <a:ea typeface="Times New Roman"/>
                          <a:cs typeface="Arial"/>
                        </a:rPr>
                        <a:t>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F1-17, Huawei Base, </a:t>
                      </a:r>
                      <a:r>
                        <a:rPr lang="en-US" altLang="zh-CN" sz="1100" dirty="0" err="1" smtClean="0">
                          <a:solidFill>
                            <a:srgbClr val="000000"/>
                          </a:solidFill>
                          <a:latin typeface="+mn-lt"/>
                          <a:ea typeface="Times New Roman"/>
                          <a:cs typeface="Arial"/>
                        </a:rPr>
                        <a:t>Bantian</a:t>
                      </a:r>
                      <a:r>
                        <a:rPr lang="en-US" altLang="zh-CN" sz="1100" dirty="0" smtClean="0">
                          <a:solidFill>
                            <a:srgbClr val="000000"/>
                          </a:solidFill>
                          <a:latin typeface="+mn-lt"/>
                          <a:ea typeface="Times New Roman"/>
                          <a:cs typeface="Arial"/>
                        </a:rPr>
                        <a:t>, Shenzhen</a:t>
                      </a: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latin typeface="+mn-lt"/>
                          <a:ea typeface="Times New Roman"/>
                          <a:cs typeface="Arial"/>
                        </a:rPr>
                        <a:t>chenteyan@huawei.com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7314">
                <a:tc>
                  <a:txBody>
                    <a:bodyPr/>
                    <a:lstStyle/>
                    <a:p>
                      <a:pPr marL="0" marR="0" algn="ctr">
                        <a:spcBef>
                          <a:spcPts val="0"/>
                        </a:spcBef>
                        <a:spcAft>
                          <a:spcPts val="0"/>
                        </a:spcAft>
                      </a:pPr>
                      <a:r>
                        <a:rPr lang="en-US" sz="1200" dirty="0" err="1" smtClean="0">
                          <a:latin typeface="Times New Roman"/>
                          <a:ea typeface="Times New Roman"/>
                          <a:cs typeface="Arial"/>
                        </a:rPr>
                        <a:t>Yunbo</a:t>
                      </a:r>
                      <a:r>
                        <a:rPr lang="en-US" sz="1200" dirty="0" smtClean="0">
                          <a:latin typeface="Times New Roman"/>
                          <a:ea typeface="Times New Roman"/>
                          <a:cs typeface="Arial"/>
                        </a:rPr>
                        <a:t> Li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00"/>
                          </a:solidFill>
                          <a:latin typeface="+mn-lt"/>
                          <a:ea typeface="Times New Roman"/>
                          <a:cs typeface="Arial"/>
                        </a:rPr>
                        <a:t>F1-17, Huawei Base, </a:t>
                      </a:r>
                      <a:r>
                        <a:rPr lang="en-US" altLang="zh-CN" sz="1100" kern="1200" dirty="0" err="1" smtClean="0">
                          <a:solidFill>
                            <a:srgbClr val="000000"/>
                          </a:solidFill>
                          <a:latin typeface="+mn-lt"/>
                          <a:ea typeface="Times New Roman"/>
                          <a:cs typeface="Arial"/>
                        </a:rPr>
                        <a:t>Bantian</a:t>
                      </a:r>
                      <a:r>
                        <a:rPr lang="en-US" altLang="zh-CN" sz="1100" kern="1200" dirty="0" smtClean="0">
                          <a:solidFill>
                            <a:srgbClr val="000000"/>
                          </a:solidFill>
                          <a:latin typeface="+mn-lt"/>
                          <a:ea typeface="Times New Roman"/>
                          <a:cs typeface="Arial"/>
                        </a:rPr>
                        <a:t>, Shenzhen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latin typeface="+mn-lt"/>
                          <a:ea typeface="Times New Roman"/>
                          <a:cs typeface="Arial"/>
                        </a:rPr>
                        <a:t>liyunbo@huawei.com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3</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sp>
        <p:nvSpPr>
          <p:cNvPr id="33"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graphicFrame>
        <p:nvGraphicFramePr>
          <p:cNvPr id="7" name="Table 4"/>
          <p:cNvGraphicFramePr>
            <a:graphicFrameLocks noGrp="1"/>
          </p:cNvGraphicFramePr>
          <p:nvPr>
            <p:extLst>
              <p:ext uri="{D42A27DB-BD31-4B8C-83A1-F6EECF244321}">
                <p14:modId xmlns="" xmlns:p14="http://schemas.microsoft.com/office/powerpoint/2010/main" val="3199774225"/>
              </p:ext>
            </p:extLst>
          </p:nvPr>
        </p:nvGraphicFramePr>
        <p:xfrm>
          <a:off x="685800" y="1276596"/>
          <a:ext cx="7772400" cy="474469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Alice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alicel@qti.qualcomm.com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Albert Van Zelst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allert@qti.qualcomm.com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Alfred Asterjadhi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aasterja@qti.qualcomm.com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Arjun Bharadwaj</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arjunb@qti.qualcomm.com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Bin Tian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btian@qti.qualcomm.com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Carlos </a:t>
                      </a:r>
                      <a:r>
                        <a:rPr lang="en-US" sz="1200" dirty="0" err="1">
                          <a:solidFill>
                            <a:srgbClr val="000000"/>
                          </a:solidFill>
                          <a:latin typeface="Times New Roman"/>
                          <a:ea typeface="Times New Roman"/>
                          <a:cs typeface="Arial"/>
                        </a:rPr>
                        <a:t>Aldana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caldana@qca.qualcomm.com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George Cherian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gcherian@qti.qualcomm.com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Gwendolyn Barriac</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gbarriac@qti.qualcomm.com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Hemanth Sampath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hsampath@qti.qualcomm.com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Lin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solidFill>
                            <a:srgbClr val="000000"/>
                          </a:solidFill>
                          <a:latin typeface="+mn-lt"/>
                          <a:ea typeface="Times New Roman"/>
                          <a:cs typeface="Arial"/>
                        </a:rPr>
                        <a:t>5775 Morehouse Dr. San Diego, CA, USA</a:t>
                      </a:r>
                      <a:endParaRPr lang="en-US" sz="10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linyang@qti.qualcomm.com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Menzo Wentink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a:t>
                      </a:r>
                      <a:r>
                        <a:rPr lang="en-US" sz="1000" kern="1200" dirty="0">
                          <a:solidFill>
                            <a:srgbClr val="000000"/>
                          </a:solidFill>
                          <a:latin typeface="Times New Roman"/>
                          <a:ea typeface="Times New Roman"/>
                          <a:cs typeface="Arial"/>
                        </a:rPr>
                        <a:t>Netherlands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mwentink@qti.qualcomm.com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Naveen Kakani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fr-FR" sz="1000" kern="1200" dirty="0" smtClean="0">
                          <a:solidFill>
                            <a:schemeClr val="dk1"/>
                          </a:solidFill>
                          <a:effectLst/>
                          <a:latin typeface="+mn-lt"/>
                          <a:ea typeface="+mn-ea"/>
                          <a:cs typeface="+mn-cs"/>
                        </a:rPr>
                        <a:t>2100 </a:t>
                      </a:r>
                      <a:r>
                        <a:rPr lang="fr-FR" sz="1000" kern="1200" dirty="0" err="1" smtClean="0">
                          <a:solidFill>
                            <a:schemeClr val="dk1"/>
                          </a:solidFill>
                          <a:effectLst/>
                          <a:latin typeface="+mn-lt"/>
                          <a:ea typeface="+mn-ea"/>
                          <a:cs typeface="+mn-cs"/>
                        </a:rPr>
                        <a:t>Lakeside</a:t>
                      </a:r>
                      <a:r>
                        <a:rPr lang="fr-FR" sz="1000" kern="1200" dirty="0" smtClean="0">
                          <a:solidFill>
                            <a:schemeClr val="dk1"/>
                          </a:solidFill>
                          <a:effectLst/>
                          <a:latin typeface="+mn-lt"/>
                          <a:ea typeface="+mn-ea"/>
                          <a:cs typeface="+mn-cs"/>
                        </a:rPr>
                        <a:t> Boulevard</a:t>
                      </a:r>
                      <a:br>
                        <a:rPr lang="fr-FR" sz="1000" kern="1200" dirty="0" smtClean="0">
                          <a:solidFill>
                            <a:schemeClr val="dk1"/>
                          </a:solidFill>
                          <a:effectLst/>
                          <a:latin typeface="+mn-lt"/>
                          <a:ea typeface="+mn-ea"/>
                          <a:cs typeface="+mn-cs"/>
                        </a:rPr>
                      </a:br>
                      <a:r>
                        <a:rPr lang="fr-FR" sz="1000" kern="1200" dirty="0" smtClean="0">
                          <a:solidFill>
                            <a:schemeClr val="dk1"/>
                          </a:solidFill>
                          <a:effectLst/>
                          <a:latin typeface="+mn-lt"/>
                          <a:ea typeface="+mn-ea"/>
                          <a:cs typeface="+mn-cs"/>
                        </a:rPr>
                        <a:t>Suite 475, Richardson</a:t>
                      </a:r>
                      <a:br>
                        <a:rPr lang="fr-FR" sz="1000" kern="1200" dirty="0" smtClean="0">
                          <a:solidFill>
                            <a:schemeClr val="dk1"/>
                          </a:solidFill>
                          <a:effectLst/>
                          <a:latin typeface="+mn-lt"/>
                          <a:ea typeface="+mn-ea"/>
                          <a:cs typeface="+mn-cs"/>
                        </a:rPr>
                      </a:br>
                      <a:r>
                        <a:rPr lang="fr-FR" sz="1000" kern="1200" dirty="0" smtClean="0">
                          <a:solidFill>
                            <a:schemeClr val="dk1"/>
                          </a:solidFill>
                          <a:effectLst/>
                          <a:latin typeface="+mn-lt"/>
                          <a:ea typeface="+mn-ea"/>
                          <a:cs typeface="+mn-cs"/>
                        </a:rPr>
                        <a:t>TX 75082, USA</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nkakani@qti.qualcomm.com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Raja Banerjea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it-IT" sz="1000" kern="1200" dirty="0" smtClean="0">
                          <a:solidFill>
                            <a:schemeClr val="dk1"/>
                          </a:solidFill>
                          <a:effectLst/>
                          <a:latin typeface="+mn-lt"/>
                          <a:ea typeface="+mn-ea"/>
                          <a:cs typeface="+mn-cs"/>
                        </a:rPr>
                        <a:t>1060 Rincon Circle San Jose</a:t>
                      </a:r>
                      <a:br>
                        <a:rPr lang="it-IT" sz="1000" kern="1200" dirty="0" smtClean="0">
                          <a:solidFill>
                            <a:schemeClr val="dk1"/>
                          </a:solidFill>
                          <a:effectLst/>
                          <a:latin typeface="+mn-lt"/>
                          <a:ea typeface="+mn-ea"/>
                          <a:cs typeface="+mn-cs"/>
                        </a:rPr>
                      </a:br>
                      <a:r>
                        <a:rPr lang="it-IT" sz="1000" kern="1200" dirty="0" smtClean="0">
                          <a:solidFill>
                            <a:schemeClr val="dk1"/>
                          </a:solidFill>
                          <a:effectLst/>
                          <a:latin typeface="+mn-lt"/>
                          <a:ea typeface="+mn-ea"/>
                          <a:cs typeface="+mn-cs"/>
                        </a:rPr>
                        <a:t>CA 95131, USA</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rajab@qit.qualcomm.com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Richard Van Nee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rvannee@qti.qualcomm.com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8" name="Rectangle 4"/>
          <p:cNvSpPr>
            <a:spLocks noGrp="1" noChangeArrowheads="1"/>
          </p:cNvSpPr>
          <p:nvPr>
            <p:ph type="dt" sz="half" idx="4294967295"/>
          </p:nvPr>
        </p:nvSpPr>
        <p:spPr bwMode="auto">
          <a:xfrm>
            <a:off x="696913" y="332601"/>
            <a:ext cx="123976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2016</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12"/>
          <p:cNvGraphicFramePr>
            <a:graphicFrameLocks noGrp="1"/>
          </p:cNvGraphicFramePr>
          <p:nvPr>
            <p:extLst>
              <p:ext uri="{D42A27DB-BD31-4B8C-83A1-F6EECF244321}">
                <p14:modId xmlns="" xmlns:p14="http://schemas.microsoft.com/office/powerpoint/2010/main" val="1579081975"/>
              </p:ext>
            </p:extLst>
          </p:nvPr>
        </p:nvGraphicFramePr>
        <p:xfrm>
          <a:off x="731687" y="1252407"/>
          <a:ext cx="7772400" cy="242821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Rolf De </a:t>
                      </a:r>
                      <a:r>
                        <a:rPr lang="en-US" sz="1200" dirty="0" err="1">
                          <a:solidFill>
                            <a:srgbClr val="000000"/>
                          </a:solidFill>
                          <a:latin typeface="Times New Roman"/>
                          <a:ea typeface="Times New Roman"/>
                          <a:cs typeface="Arial"/>
                        </a:rPr>
                        <a:t>Vegt</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7">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Times New Roman"/>
                          <a:cs typeface="Arial"/>
                        </a:rPr>
                        <a:t> </a:t>
                      </a:r>
                      <a:endParaRPr lang="en-US" sz="110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rolfv@qca.qualcomm.com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Sameer Vermani</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svverman@qti.qualcomm.com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Simone Merlin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smerlin@qti.qualcomm.com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Tao Tian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ttian@qti.qualcomm.com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Tevfik Yucek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tyucek@qca.qualcomm.com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VK Jones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vkjones@qca.qualcomm.com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Youhan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1700 Technology Drive San Jose, CA 95110, USA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youhank@qca.qualcomm.com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sp>
        <p:nvSpPr>
          <p:cNvPr id="6"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sp>
        <p:nvSpPr>
          <p:cNvPr id="7" name="Rectangle 4"/>
          <p:cNvSpPr>
            <a:spLocks noGrp="1" noChangeArrowheads="1"/>
          </p:cNvSpPr>
          <p:nvPr>
            <p:ph type="dt" sz="half" idx="4294967295"/>
          </p:nvPr>
        </p:nvSpPr>
        <p:spPr bwMode="auto">
          <a:xfrm>
            <a:off x="696913" y="332601"/>
            <a:ext cx="123976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2016</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5</a:t>
            </a:fld>
            <a:endParaRPr lang="en-US"/>
          </a:p>
        </p:txBody>
      </p:sp>
      <p:sp>
        <p:nvSpPr>
          <p:cNvPr id="19"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sp>
        <p:nvSpPr>
          <p:cNvPr id="33"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graphicFrame>
        <p:nvGraphicFramePr>
          <p:cNvPr id="13" name="Table 12"/>
          <p:cNvGraphicFramePr>
            <a:graphicFrameLocks noGrp="1"/>
          </p:cNvGraphicFramePr>
          <p:nvPr/>
        </p:nvGraphicFramePr>
        <p:xfrm>
          <a:off x="762000" y="1143000"/>
          <a:ext cx="7239000" cy="2743200"/>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Robert Stacey</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200" dirty="0">
                          <a:solidFill>
                            <a:srgbClr val="000000"/>
                          </a:solidFill>
                          <a:latin typeface="Times New Roman"/>
                          <a:ea typeface="Times New Roman"/>
                          <a:cs typeface="Arial"/>
                        </a:rPr>
                        <a:t>Intel</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200" dirty="0">
                          <a:solidFill>
                            <a:srgbClr val="000000"/>
                          </a:solidFill>
                          <a:latin typeface="Times New Roman"/>
                          <a:ea typeface="Times New Roman"/>
                          <a:cs typeface="Arial"/>
                        </a:rPr>
                        <a:t>2111 NE 25th Ave, Hillsboro OR 97124, USA  </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200" dirty="0">
                          <a:solidFill>
                            <a:srgbClr val="000000"/>
                          </a:solidFill>
                          <a:latin typeface="Times New Roman"/>
                          <a:ea typeface="Times New Roman"/>
                          <a:cs typeface="Arial"/>
                        </a:rPr>
                        <a:t>+1-503-724-893  </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Times New Roman"/>
                          <a:ea typeface="Times New Roman"/>
                          <a:cs typeface="Arial"/>
                        </a:rPr>
                        <a:t>robert.stacey@intel.com</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Eldad Perahia</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eldad.perahia@intel.com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Shahrnaz Azizi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shahrnaz.azizi@intel.com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Po-Kai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po-kai.huang@intel.com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Qinghua Li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quinghua.li@intel.com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Xiaogang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xiaogang.c.chen@intel.com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Chitto</a:t>
                      </a:r>
                      <a:r>
                        <a:rPr lang="en-US" sz="1200" dirty="0">
                          <a:solidFill>
                            <a:srgbClr val="000000"/>
                          </a:solidFill>
                          <a:latin typeface="Times New Roman"/>
                          <a:ea typeface="Times New Roman"/>
                          <a:cs typeface="Arial"/>
                        </a:rPr>
                        <a:t> Ghosh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chittabrata.ghosh@intel.com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Laurent </a:t>
                      </a:r>
                      <a:r>
                        <a:rPr lang="en-US" sz="1200" dirty="0" err="1" smtClean="0">
                          <a:solidFill>
                            <a:srgbClr val="000000"/>
                          </a:solidFill>
                          <a:latin typeface="+mn-lt"/>
                          <a:ea typeface="Times New Roman"/>
                          <a:cs typeface="Arial"/>
                        </a:rPr>
                        <a:t>cariou</a:t>
                      </a:r>
                      <a:r>
                        <a:rPr lang="en-US" sz="1200" dirty="0" smtClean="0">
                          <a:solidFill>
                            <a:srgbClr val="000000"/>
                          </a:solidFill>
                          <a:latin typeface="+mn-lt"/>
                          <a:ea typeface="Times New Roman"/>
                          <a:cs typeface="Arial"/>
                        </a:rPr>
                        <a:t> </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r>
                        <a:rPr lang="en-US" sz="1100" dirty="0" smtClean="0">
                          <a:latin typeface="+mn-lt"/>
                          <a:ea typeface="Times New Roman"/>
                          <a:cs typeface="Arial"/>
                        </a:rPr>
                        <a:t>laurent.cariou@intel.com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Rongzhen</a:t>
                      </a:r>
                      <a:r>
                        <a:rPr lang="en-US" sz="1200" dirty="0">
                          <a:solidFill>
                            <a:srgbClr val="000000"/>
                          </a:solidFill>
                          <a:latin typeface="Times New Roman"/>
                          <a:ea typeface="Times New Roman"/>
                          <a:cs typeface="Arial"/>
                        </a:rPr>
                        <a:t>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rongzhen.yang@intel.com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8" name="Rectangle 4"/>
          <p:cNvSpPr>
            <a:spLocks noGrp="1" noChangeArrowheads="1"/>
          </p:cNvSpPr>
          <p:nvPr>
            <p:ph type="dt" sz="half" idx="4294967295"/>
          </p:nvPr>
        </p:nvSpPr>
        <p:spPr bwMode="auto">
          <a:xfrm>
            <a:off x="696913" y="332601"/>
            <a:ext cx="123976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2016</a:t>
            </a:r>
            <a:endParaRPr lang="en-US" dirty="0"/>
          </a:p>
        </p:txBody>
      </p:sp>
      <p:graphicFrame>
        <p:nvGraphicFramePr>
          <p:cNvPr id="10" name="Table 9"/>
          <p:cNvGraphicFramePr>
            <a:graphicFrameLocks noGrp="1"/>
          </p:cNvGraphicFramePr>
          <p:nvPr>
            <p:extLst>
              <p:ext uri="{D42A27DB-BD31-4B8C-83A1-F6EECF244321}">
                <p14:modId xmlns:p14="http://schemas.microsoft.com/office/powerpoint/2010/main" xmlns="" val="3228386244"/>
              </p:ext>
            </p:extLst>
          </p:nvPr>
        </p:nvGraphicFramePr>
        <p:xfrm>
          <a:off x="762000" y="3886716"/>
          <a:ext cx="7239000" cy="2039950"/>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39170">
                <a:tc>
                  <a:txBody>
                    <a:bodyPr/>
                    <a:lstStyle/>
                    <a:p>
                      <a:pPr marL="0" marR="0" algn="ctr">
                        <a:spcBef>
                          <a:spcPts val="0"/>
                        </a:spcBef>
                        <a:spcAft>
                          <a:spcPts val="0"/>
                        </a:spcAft>
                      </a:pPr>
                      <a:r>
                        <a:rPr lang="en-US" sz="1200" b="0" dirty="0">
                          <a:solidFill>
                            <a:srgbClr val="000000"/>
                          </a:solidFill>
                          <a:latin typeface="Times New Roman"/>
                          <a:ea typeface="Times New Roman"/>
                          <a:cs typeface="Arial"/>
                        </a:rPr>
                        <a:t>Ron Porat</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8">
                  <a:txBody>
                    <a:bodyPr/>
                    <a:lstStyle/>
                    <a:p>
                      <a:pPr marL="0" marR="0" algn="ctr">
                        <a:spcBef>
                          <a:spcPts val="0"/>
                        </a:spcBef>
                        <a:spcAft>
                          <a:spcPts val="0"/>
                        </a:spcAft>
                      </a:pPr>
                      <a:r>
                        <a:rPr lang="en-US" sz="1200" b="1" dirty="0">
                          <a:solidFill>
                            <a:srgbClr val="000000"/>
                          </a:solidFill>
                          <a:latin typeface="Times New Roman"/>
                          <a:ea typeface="Times New Roman"/>
                          <a:cs typeface="Arial"/>
                        </a:rPr>
                        <a:t>Broadcom</a:t>
                      </a:r>
                      <a:endParaRPr lang="en-US" sz="1200" b="1"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8">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8">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hlinkClick r:id="rId2"/>
                        </a:rPr>
                        <a:t>rporat@broadcom.com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7583">
                <a:tc>
                  <a:txBody>
                    <a:bodyPr/>
                    <a:lstStyle/>
                    <a:p>
                      <a:pPr marL="0" marR="0" algn="ctr">
                        <a:spcBef>
                          <a:spcPts val="0"/>
                        </a:spcBef>
                        <a:spcAft>
                          <a:spcPts val="0"/>
                        </a:spcAft>
                      </a:pPr>
                      <a:r>
                        <a:rPr lang="en-US" sz="1200" dirty="0" smtClean="0">
                          <a:solidFill>
                            <a:srgbClr val="000000"/>
                          </a:solidFill>
                          <a:latin typeface="+mn-lt"/>
                          <a:ea typeface="Times New Roman"/>
                          <a:cs typeface="Arial"/>
                        </a:rPr>
                        <a:t>Sriram Venkateswaran </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latin typeface="Times New Roman"/>
                          <a:ea typeface="Times New Roman"/>
                          <a:cs typeface="Arial"/>
                        </a:rPr>
                        <a:t>Matthew Fischer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mfischer@broadcom.com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latin typeface="Times New Roman"/>
                          <a:ea typeface="Times New Roman"/>
                          <a:cs typeface="Arial"/>
                        </a:rPr>
                        <a:t>Zhou Lan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Leo Montreuil</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Andrew Blanksby</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Vinko Erceg</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latin typeface="Times New Roman"/>
                          <a:ea typeface="Times New Roman"/>
                          <a:cs typeface="Arial"/>
                        </a:rPr>
                        <a:t>Mingyue Ji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6</a:t>
            </a:fld>
            <a:endParaRPr lang="en-US"/>
          </a:p>
        </p:txBody>
      </p:sp>
      <p:sp>
        <p:nvSpPr>
          <p:cNvPr id="8" name="Rectangle 12"/>
          <p:cNvSpPr>
            <a:spLocks noChangeArrowheads="1"/>
          </p:cNvSpPr>
          <p:nvPr/>
        </p:nvSpPr>
        <p:spPr bwMode="auto">
          <a:xfrm>
            <a:off x="990600" y="762000"/>
            <a:ext cx="31242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smtClean="0"/>
              <a:t>Authors (continued):</a:t>
            </a:r>
            <a:endParaRPr lang="en-US" sz="2000" dirty="0"/>
          </a:p>
        </p:txBody>
      </p:sp>
      <p:graphicFrame>
        <p:nvGraphicFramePr>
          <p:cNvPr id="14" name="Table 13"/>
          <p:cNvGraphicFramePr>
            <a:graphicFrameLocks noGrp="1"/>
          </p:cNvGraphicFramePr>
          <p:nvPr/>
        </p:nvGraphicFramePr>
        <p:xfrm>
          <a:off x="914400" y="1219200"/>
          <a:ext cx="7239000" cy="3845008"/>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Hongyuan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3">
                  <a:txBody>
                    <a:bodyPr/>
                    <a:lstStyle/>
                    <a:p>
                      <a:r>
                        <a:rPr lang="en-US" sz="1200" dirty="0" smtClean="0">
                          <a:solidFill>
                            <a:schemeClr val="tx1"/>
                          </a:solidFill>
                        </a:rPr>
                        <a:t>    Marvell</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3">
                  <a:txBody>
                    <a:bodyPr/>
                    <a:lstStyle/>
                    <a:p>
                      <a:r>
                        <a:rPr lang="en-US" sz="1200" kern="1200" dirty="0" smtClean="0">
                          <a:solidFill>
                            <a:schemeClr val="dk1"/>
                          </a:solidFill>
                          <a:latin typeface="+mn-lt"/>
                          <a:ea typeface="+mn-ea"/>
                          <a:cs typeface="+mn-cs"/>
                        </a:rPr>
                        <a:t>5488 Marvell Lane,</a:t>
                      </a:r>
                      <a:br>
                        <a:rPr lang="en-US" sz="1200" kern="1200" dirty="0" smtClean="0">
                          <a:solidFill>
                            <a:schemeClr val="dk1"/>
                          </a:solidFill>
                          <a:latin typeface="+mn-lt"/>
                          <a:ea typeface="+mn-ea"/>
                          <a:cs typeface="+mn-cs"/>
                        </a:rPr>
                      </a:br>
                      <a:r>
                        <a:rPr lang="en-US" sz="1200" kern="1200" dirty="0" smtClean="0">
                          <a:solidFill>
                            <a:schemeClr val="dk1"/>
                          </a:solidFill>
                          <a:latin typeface="+mn-lt"/>
                          <a:ea typeface="+mn-ea"/>
                          <a:cs typeface="+mn-cs"/>
                        </a:rPr>
                        <a:t>Santa Clara, CA, 95054</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3">
                  <a:txBody>
                    <a:bodyPr/>
                    <a:lstStyle/>
                    <a:p>
                      <a:r>
                        <a:rPr lang="en-US" sz="1200" dirty="0" smtClean="0">
                          <a:solidFill>
                            <a:schemeClr val="tx1"/>
                          </a:solidFill>
                        </a:rPr>
                        <a:t>408-222-2500</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hongyuan@marvell.com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Yakun Sun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yakunsun@marvell.com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Lei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Leileiw@marvell.com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Liwen Chu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liwenchu@marvell.com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Jinjing Jiang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jinjing@marvell.com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yzhang@marvell.com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Rui Cao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ruicao@marvell.com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Bo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Times New Roman"/>
                          <a:ea typeface="Times New Roman"/>
                          <a:cs typeface="Arial"/>
                        </a:rPr>
                        <a:t>jiehuang@marvell.com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Sudhir Srinivasa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sudhirs@marvell.com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Saga Tamhane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sagar@marvell.com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err="1">
                          <a:solidFill>
                            <a:srgbClr val="000000"/>
                          </a:solidFill>
                          <a:latin typeface="Times New Roman"/>
                          <a:ea typeface="Times New Roman"/>
                          <a:cs typeface="Arial"/>
                        </a:rPr>
                        <a:t>my@marvel</a:t>
                      </a:r>
                      <a:r>
                        <a:rPr lang="en-US" sz="1100" dirty="0">
                          <a:solidFill>
                            <a:srgbClr val="000000"/>
                          </a:solidFill>
                          <a:latin typeface="Times New Roman"/>
                          <a:ea typeface="Times New Roman"/>
                          <a:cs typeface="Arial"/>
                        </a:rPr>
                        <a:t>..com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Edward Au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edwardau@marvell.com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Hui-Ling </a:t>
                      </a:r>
                      <a:r>
                        <a:rPr lang="en-US" sz="1200" dirty="0" smtClean="0">
                          <a:solidFill>
                            <a:srgbClr val="000000"/>
                          </a:solidFill>
                          <a:latin typeface="Times New Roman"/>
                          <a:ea typeface="Times New Roman"/>
                          <a:cs typeface="Arial"/>
                        </a:rPr>
                        <a:t>Lou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hlou@marvell.com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9"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graphicFrame>
        <p:nvGraphicFramePr>
          <p:cNvPr id="11" name="Table 10"/>
          <p:cNvGraphicFramePr>
            <a:graphicFrameLocks noGrp="1"/>
          </p:cNvGraphicFramePr>
          <p:nvPr/>
        </p:nvGraphicFramePr>
        <p:xfrm>
          <a:off x="914400" y="5029200"/>
          <a:ext cx="7239000" cy="1377260"/>
        </p:xfrm>
        <a:graphic>
          <a:graphicData uri="http://schemas.openxmlformats.org/drawingml/2006/table">
            <a:tbl>
              <a:tblPr firstRow="1" bandRow="1">
                <a:tableStyleId>{F5AB1C69-6EDB-4FF4-983F-18BD219EF322}</a:tableStyleId>
              </a:tblPr>
              <a:tblGrid>
                <a:gridCol w="1463202"/>
                <a:gridCol w="1155160"/>
                <a:gridCol w="1617223"/>
                <a:gridCol w="1309181"/>
                <a:gridCol w="1694234"/>
              </a:tblGrid>
              <a:tr h="275452">
                <a:tc>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Joonsuk Kim</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Apple</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kern="1200" dirty="0" smtClean="0">
                          <a:solidFill>
                            <a:schemeClr val="lt1"/>
                          </a:solidFill>
                          <a:latin typeface="+mn-lt"/>
                          <a:ea typeface="+mn-ea"/>
                          <a:cs typeface="+mn-cs"/>
                        </a:rPr>
                        <a:t> </a:t>
                      </a:r>
                      <a:r>
                        <a:rPr lang="en-US" sz="1200" b="0" u="sng" kern="1200" dirty="0" smtClean="0">
                          <a:solidFill>
                            <a:schemeClr val="lt1"/>
                          </a:solidFill>
                          <a:latin typeface="+mn-lt"/>
                          <a:ea typeface="+mn-ea"/>
                          <a:cs typeface="+mn-cs"/>
                          <a:hlinkClick r:id="rId2"/>
                        </a:rPr>
                        <a:t>joonsuk@apple.com</a:t>
                      </a:r>
                      <a:endParaRPr lang="en-US" sz="9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kern="1200" dirty="0" smtClean="0">
                          <a:solidFill>
                            <a:schemeClr val="dk1"/>
                          </a:solidFill>
                          <a:latin typeface="+mn-lt"/>
                          <a:ea typeface="+mn-ea"/>
                          <a:cs typeface="+mn-cs"/>
                        </a:rPr>
                        <a:t>Aon </a:t>
                      </a:r>
                      <a:r>
                        <a:rPr lang="en-US" sz="1200" kern="1200" dirty="0" err="1" smtClean="0">
                          <a:solidFill>
                            <a:schemeClr val="dk1"/>
                          </a:solidFill>
                          <a:latin typeface="+mn-lt"/>
                          <a:ea typeface="+mn-ea"/>
                          <a:cs typeface="+mn-cs"/>
                        </a:rPr>
                        <a:t>Mujtaba</a:t>
                      </a:r>
                      <a:r>
                        <a:rPr lang="en-US" sz="1200" kern="1200" dirty="0" smtClean="0">
                          <a:solidFill>
                            <a:schemeClr val="dk1"/>
                          </a:solidFill>
                          <a:latin typeface="+mn-lt"/>
                          <a:ea typeface="+mn-ea"/>
                          <a:cs typeface="+mn-cs"/>
                        </a:rPr>
                        <a:t> </a:t>
                      </a:r>
                      <a:r>
                        <a:rPr lang="en-US" sz="1800" kern="1200" dirty="0" smtClean="0">
                          <a:solidFill>
                            <a:schemeClr val="dk1"/>
                          </a:solidFill>
                          <a:latin typeface="+mn-lt"/>
                          <a:ea typeface="+mn-ea"/>
                          <a:cs typeface="+mn-cs"/>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dk1"/>
                          </a:solidFill>
                          <a:latin typeface="+mn-lt"/>
                          <a:ea typeface="+mn-ea"/>
                          <a:cs typeface="+mn-cs"/>
                          <a:hlinkClick r:id="rId3"/>
                        </a:rPr>
                        <a:t>mujtaba@apple.com</a:t>
                      </a:r>
                      <a:endParaRPr lang="en-US" sz="900" u="none"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err="1" smtClean="0">
                          <a:solidFill>
                            <a:srgbClr val="000000"/>
                          </a:solidFill>
                          <a:latin typeface="+mn-lt"/>
                          <a:ea typeface="Times New Roman"/>
                          <a:cs typeface="Arial"/>
                        </a:rPr>
                        <a:t>Guoqing</a:t>
                      </a:r>
                      <a:r>
                        <a:rPr lang="en-US" sz="1200" dirty="0" smtClean="0">
                          <a:solidFill>
                            <a:srgbClr val="000000"/>
                          </a:solidFill>
                          <a:latin typeface="+mn-lt"/>
                          <a:ea typeface="Times New Roman"/>
                          <a:cs typeface="Arial"/>
                        </a:rPr>
                        <a:t> Li</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sng" kern="1200" dirty="0" smtClean="0">
                          <a:solidFill>
                            <a:schemeClr val="dk1"/>
                          </a:solidFill>
                          <a:latin typeface="+mn-lt"/>
                          <a:ea typeface="+mn-ea"/>
                          <a:cs typeface="+mn-cs"/>
                          <a:hlinkClick r:id="rId4"/>
                        </a:rPr>
                        <a:t>guoqing_li@apple.com</a:t>
                      </a:r>
                      <a:endParaRPr lang="en-US" sz="9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Eric Wong </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sng" kern="1200" dirty="0" smtClean="0">
                          <a:solidFill>
                            <a:schemeClr val="dk1"/>
                          </a:solidFill>
                          <a:latin typeface="+mn-lt"/>
                          <a:ea typeface="+mn-ea"/>
                          <a:cs typeface="+mn-cs"/>
                          <a:hlinkClick r:id="rId5"/>
                        </a:rPr>
                        <a:t>ericwong@apple.com</a:t>
                      </a:r>
                      <a:r>
                        <a:rPr lang="en-US" sz="900" dirty="0">
                          <a:solidFill>
                            <a:srgbClr val="000000"/>
                          </a:solidFill>
                          <a:latin typeface="Times New Roman"/>
                          <a:ea typeface="Times New Roman"/>
                          <a:cs typeface="Arial"/>
                        </a:rPr>
                        <a:t> </a:t>
                      </a:r>
                      <a:endParaRPr lang="en-US" sz="9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Chris</a:t>
                      </a:r>
                      <a:r>
                        <a:rPr lang="en-US" sz="1200" baseline="0" dirty="0" smtClean="0">
                          <a:latin typeface="Times New Roman"/>
                          <a:ea typeface="Times New Roman"/>
                          <a:cs typeface="Arial"/>
                        </a:rPr>
                        <a:t> Hartman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dk1"/>
                          </a:solidFill>
                          <a:latin typeface="+mn-lt"/>
                          <a:ea typeface="+mn-ea"/>
                          <a:cs typeface="+mn-cs"/>
                          <a:hlinkClick r:id="rId6"/>
                        </a:rPr>
                        <a:t>chartman@apple.com</a:t>
                      </a:r>
                      <a:endParaRPr lang="en-US" sz="900" u="none"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0" name="Rectangle 4"/>
          <p:cNvSpPr>
            <a:spLocks noGrp="1" noChangeArrowheads="1"/>
          </p:cNvSpPr>
          <p:nvPr>
            <p:ph type="dt" sz="half" idx="4294967295"/>
          </p:nvPr>
        </p:nvSpPr>
        <p:spPr bwMode="auto">
          <a:xfrm>
            <a:off x="696913" y="332601"/>
            <a:ext cx="123976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2016</a:t>
            </a:r>
            <a:endParaRPr lang="en-US" dirty="0"/>
          </a:p>
        </p:txBody>
      </p:sp>
    </p:spTree>
    <p:extLst>
      <p:ext uri="{BB962C8B-B14F-4D97-AF65-F5344CB8AC3E}">
        <p14:creationId xmlns="" xmlns:p14="http://schemas.microsoft.com/office/powerpoint/2010/main" val="10891486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7</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sp>
        <p:nvSpPr>
          <p:cNvPr id="33"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graphicFrame>
        <p:nvGraphicFramePr>
          <p:cNvPr id="7" name="Table 6"/>
          <p:cNvGraphicFramePr>
            <a:graphicFrameLocks noGrp="1"/>
          </p:cNvGraphicFramePr>
          <p:nvPr/>
        </p:nvGraphicFramePr>
        <p:xfrm>
          <a:off x="762000" y="4343399"/>
          <a:ext cx="7620000" cy="1524002"/>
        </p:xfrm>
        <a:graphic>
          <a:graphicData uri="http://schemas.openxmlformats.org/drawingml/2006/table">
            <a:tbl>
              <a:tblPr/>
              <a:tblGrid>
                <a:gridCol w="1523999"/>
                <a:gridCol w="1219201"/>
                <a:gridCol w="1676399"/>
                <a:gridCol w="1371600"/>
                <a:gridCol w="1828801"/>
              </a:tblGrid>
              <a:tr h="351692">
                <a:tc>
                  <a:txBody>
                    <a:bodyPr/>
                    <a:lstStyle/>
                    <a:p>
                      <a:pPr algn="ctr" fontAlgn="ctr"/>
                      <a:r>
                        <a:rPr lang="en-US" sz="1000" b="0" i="0" u="none" strike="noStrike" dirty="0">
                          <a:solidFill>
                            <a:srgbClr val="000000"/>
                          </a:solidFill>
                          <a:latin typeface="Times New Roman"/>
                        </a:rPr>
                        <a:t>Bo Sun</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lgn="ctr" fontAlgn="ctr"/>
                      <a:r>
                        <a:rPr lang="en-US" sz="1100" b="0" i="0" u="none" strike="noStrike" dirty="0">
                          <a:solidFill>
                            <a:srgbClr val="000000"/>
                          </a:solidFill>
                          <a:latin typeface="Calibri"/>
                        </a:rPr>
                        <a:t>ZTE</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#9 Wuxingduan, Xifeng</a:t>
                      </a:r>
                      <a:br>
                        <a:rPr lang="en-US" sz="1000" b="0" i="0" u="none" strike="noStrike">
                          <a:solidFill>
                            <a:srgbClr val="000000"/>
                          </a:solidFill>
                          <a:latin typeface="Times New Roman"/>
                        </a:rPr>
                      </a:br>
                      <a:r>
                        <a:rPr lang="en-US" sz="1000" b="0" i="0" u="none" strike="noStrike">
                          <a:solidFill>
                            <a:srgbClr val="000000"/>
                          </a:solidFill>
                          <a:latin typeface="Times New Roman"/>
                        </a:rPr>
                        <a:t> Rd., Xi'an, China</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2"/>
                        </a:rPr>
                        <a:t>sun.bo1@zte.com.cn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5385">
                <a:tc>
                  <a:txBody>
                    <a:bodyPr/>
                    <a:lstStyle/>
                    <a:p>
                      <a:pPr algn="ctr" fontAlgn="ctr"/>
                      <a:r>
                        <a:rPr lang="en-US" sz="1000" b="0" i="0" u="none" strike="noStrike">
                          <a:solidFill>
                            <a:srgbClr val="000000"/>
                          </a:solidFill>
                          <a:latin typeface="Times New Roman"/>
                        </a:rPr>
                        <a:t>Kaiying Lv</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3"/>
                        </a:rPr>
                        <a:t>lv.kaiying@zte.com.cn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5385">
                <a:tc>
                  <a:txBody>
                    <a:bodyPr/>
                    <a:lstStyle/>
                    <a:p>
                      <a:pPr algn="ctr" fontAlgn="ctr"/>
                      <a:r>
                        <a:rPr lang="en-US" sz="1000" b="0" i="0" u="none" strike="noStrike">
                          <a:solidFill>
                            <a:srgbClr val="000000"/>
                          </a:solidFill>
                          <a:latin typeface="Times New Roman"/>
                        </a:rPr>
                        <a:t>Yonggang Fang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4"/>
                        </a:rPr>
                        <a:t>yfang@ztetx.com</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5385">
                <a:tc>
                  <a:txBody>
                    <a:bodyPr/>
                    <a:lstStyle/>
                    <a:p>
                      <a:pPr algn="ctr" fontAlgn="ctr"/>
                      <a:r>
                        <a:rPr lang="en-US" sz="1000" b="0" i="0" u="none" strike="noStrike">
                          <a:solidFill>
                            <a:srgbClr val="000000"/>
                          </a:solidFill>
                          <a:latin typeface="Times New Roman"/>
                        </a:rPr>
                        <a:t>Ke Yao</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5"/>
                        </a:rPr>
                        <a:t>yao.ke5@zte.com.cn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5385">
                <a:tc>
                  <a:txBody>
                    <a:bodyPr/>
                    <a:lstStyle/>
                    <a:p>
                      <a:pPr algn="ctr" fontAlgn="ctr"/>
                      <a:r>
                        <a:rPr lang="en-US" sz="1000" b="0" i="0" u="none" strike="noStrike">
                          <a:solidFill>
                            <a:srgbClr val="000000"/>
                          </a:solidFill>
                          <a:latin typeface="Times New Roman"/>
                        </a:rPr>
                        <a:t>Weimin Xing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6"/>
                        </a:rPr>
                        <a:t>xing.weimin@zte.com.cn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5385">
                <a:tc>
                  <a:txBody>
                    <a:bodyPr/>
                    <a:lstStyle/>
                    <a:p>
                      <a:pPr algn="ctr" fontAlgn="ctr"/>
                      <a:r>
                        <a:rPr lang="en-US" sz="1000" b="0" i="0" u="none" strike="noStrike">
                          <a:solidFill>
                            <a:srgbClr val="000000"/>
                          </a:solidFill>
                          <a:latin typeface="Times New Roman"/>
                        </a:rPr>
                        <a:t>Brian Hart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latin typeface="Times New Roman"/>
                        </a:rPr>
                        <a:t>Cisco Systems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latin typeface="Times New Roman"/>
                        </a:rPr>
                        <a:t>170 W Tasman Dr, San Jose, CA 95134</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7"/>
                        </a:rPr>
                        <a:t>brianh@cisco.com</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5385">
                <a:tc>
                  <a:txBody>
                    <a:bodyPr/>
                    <a:lstStyle/>
                    <a:p>
                      <a:pPr algn="ctr" fontAlgn="ctr"/>
                      <a:r>
                        <a:rPr lang="en-US" sz="1000" b="0" i="0" u="none" strike="noStrike">
                          <a:solidFill>
                            <a:srgbClr val="000000"/>
                          </a:solidFill>
                          <a:latin typeface="Times New Roman"/>
                        </a:rPr>
                        <a:t>Pooya Monajemi</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a:txBody>
                    <a:bodyPr/>
                    <a:lstStyle/>
                    <a:p>
                      <a:pPr algn="ctr" fontAlgn="ctr"/>
                      <a:r>
                        <a:rPr lang="en-US" sz="1000" b="0" i="0" u="none" strike="noStrike" dirty="0">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hlinkClick r:id="rId8"/>
                        </a:rPr>
                        <a:t>pmonajem@cisco.com</a:t>
                      </a:r>
                      <a:endParaRPr lang="en-US" sz="1000" b="0" i="0" u="none" strike="noStrike" dirty="0">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8" name="Table 7"/>
          <p:cNvGraphicFramePr>
            <a:graphicFrameLocks noGrp="1"/>
          </p:cNvGraphicFramePr>
          <p:nvPr/>
        </p:nvGraphicFramePr>
        <p:xfrm>
          <a:off x="762000" y="1078644"/>
          <a:ext cx="7620000" cy="3294104"/>
        </p:xfrm>
        <a:graphic>
          <a:graphicData uri="http://schemas.openxmlformats.org/drawingml/2006/table">
            <a:tbl>
              <a:tblPr firstRow="1" bandRow="1">
                <a:tableStyleId>{F5AB1C69-6EDB-4FF4-983F-18BD219EF322}</a:tableStyleId>
              </a:tblPr>
              <a:tblGrid>
                <a:gridCol w="1524000"/>
                <a:gridCol w="1219200"/>
                <a:gridCol w="1676400"/>
                <a:gridCol w="1371600"/>
                <a:gridCol w="18288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kern="1200" dirty="0" err="1" smtClean="0">
                          <a:solidFill>
                            <a:schemeClr val="dk1"/>
                          </a:solidFill>
                          <a:latin typeface="+mn-lt"/>
                          <a:ea typeface="+mn-ea"/>
                          <a:cs typeface="+mn-cs"/>
                        </a:rPr>
                        <a:t>Hyeyoung</a:t>
                      </a:r>
                      <a:r>
                        <a:rPr lang="en-US" sz="1200" kern="1200" dirty="0" smtClean="0">
                          <a:solidFill>
                            <a:schemeClr val="dk1"/>
                          </a:solidFill>
                          <a:latin typeface="+mn-lt"/>
                          <a:ea typeface="+mn-ea"/>
                          <a:cs typeface="+mn-cs"/>
                        </a:rPr>
                        <a:t> Choi </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dirty="0">
                          <a:solidFill>
                            <a:srgbClr val="000000"/>
                          </a:solidFill>
                          <a:latin typeface="Times New Roman"/>
                          <a:ea typeface="Times New Roman"/>
                          <a:cs typeface="Arial"/>
                        </a:rPr>
                        <a:t>LG Electronics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dirty="0">
                          <a:solidFill>
                            <a:srgbClr val="000000"/>
                          </a:solidFill>
                          <a:latin typeface="Times New Roman"/>
                          <a:ea typeface="Times New Roman"/>
                          <a:cs typeface="Arial"/>
                        </a:rPr>
                        <a:t>19, </a:t>
                      </a:r>
                      <a:r>
                        <a:rPr lang="en-US" sz="1200" dirty="0" err="1">
                          <a:solidFill>
                            <a:srgbClr val="000000"/>
                          </a:solidFill>
                          <a:latin typeface="Times New Roman"/>
                          <a:ea typeface="Times New Roman"/>
                          <a:cs typeface="Arial"/>
                        </a:rPr>
                        <a:t>Yangjae-daero</a:t>
                      </a:r>
                      <a:r>
                        <a:rPr lang="en-US" sz="1200" dirty="0">
                          <a:solidFill>
                            <a:srgbClr val="000000"/>
                          </a:solidFill>
                          <a:latin typeface="Times New Roman"/>
                          <a:ea typeface="Times New Roman"/>
                          <a:cs typeface="Arial"/>
                        </a:rPr>
                        <a:t> 11gil, </a:t>
                      </a:r>
                      <a:r>
                        <a:rPr lang="en-US" sz="1200" dirty="0" err="1">
                          <a:solidFill>
                            <a:srgbClr val="000000"/>
                          </a:solidFill>
                          <a:latin typeface="Times New Roman"/>
                          <a:ea typeface="Times New Roman"/>
                          <a:cs typeface="Arial"/>
                        </a:rPr>
                        <a:t>Seocho-gu</a:t>
                      </a:r>
                      <a:r>
                        <a:rPr lang="en-US" sz="1200" dirty="0">
                          <a:solidFill>
                            <a:srgbClr val="000000"/>
                          </a:solidFill>
                          <a:latin typeface="Times New Roman"/>
                          <a:ea typeface="Times New Roman"/>
                          <a:cs typeface="Arial"/>
                        </a:rPr>
                        <a:t>, Seoul 137-130, Korea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sng" kern="1200" dirty="0" smtClean="0">
                          <a:solidFill>
                            <a:schemeClr val="dk1"/>
                          </a:solidFill>
                          <a:latin typeface="+mn-lt"/>
                          <a:ea typeface="+mn-ea"/>
                          <a:cs typeface="+mn-cs"/>
                          <a:hlinkClick r:id="rId9"/>
                        </a:rPr>
                        <a:t>hy0117.choi@lge.com</a:t>
                      </a:r>
                      <a:r>
                        <a:rPr lang="en-US" sz="1200" kern="1200" dirty="0" smtClean="0">
                          <a:solidFill>
                            <a:schemeClr val="dk1"/>
                          </a:solidFill>
                          <a:latin typeface="+mn-lt"/>
                          <a:ea typeface="+mn-ea"/>
                          <a:cs typeface="+mn-cs"/>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Kiseon Ryu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kiseon.ryu@lge.com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Jinyoung</a:t>
                      </a:r>
                      <a:r>
                        <a:rPr lang="en-US" sz="1200" dirty="0">
                          <a:solidFill>
                            <a:srgbClr val="000000"/>
                          </a:solidFill>
                          <a:latin typeface="Times New Roman"/>
                          <a:ea typeface="Times New Roman"/>
                          <a:cs typeface="Arial"/>
                        </a:rPr>
                        <a:t> Chun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jiny.chun@lge.com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Jinsoo Choi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js.choi@lge.com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Jeongki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jeongki.kim@lge.com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Giwon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giwon.park@lge.com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Dongguk</a:t>
                      </a:r>
                      <a:r>
                        <a:rPr lang="en-US" sz="1200" dirty="0">
                          <a:solidFill>
                            <a:srgbClr val="000000"/>
                          </a:solidFill>
                          <a:latin typeface="Times New Roman"/>
                          <a:ea typeface="Times New Roman"/>
                          <a:cs typeface="Arial"/>
                        </a:rPr>
                        <a:t> Lim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dongguk.lim@lge.com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Suhwook</a:t>
                      </a:r>
                      <a:r>
                        <a:rPr lang="en-US" sz="1200" dirty="0">
                          <a:solidFill>
                            <a:srgbClr val="000000"/>
                          </a:solidFill>
                          <a:latin typeface="Times New Roman"/>
                          <a:ea typeface="Times New Roman"/>
                          <a:cs typeface="Arial"/>
                        </a:rPr>
                        <a:t>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suhwook.kim@lge.com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Eunsung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esung.park@lge.com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HanGyu Cho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hg.cho@lge.com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Thomas Derham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Orange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thomas.derham@orange.com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9" name="Rectangle 4"/>
          <p:cNvSpPr>
            <a:spLocks noGrp="1" noChangeArrowheads="1"/>
          </p:cNvSpPr>
          <p:nvPr>
            <p:ph type="dt" sz="half" idx="4294967295"/>
          </p:nvPr>
        </p:nvSpPr>
        <p:spPr bwMode="auto">
          <a:xfrm>
            <a:off x="696913" y="332601"/>
            <a:ext cx="123976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2016</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8</a:t>
            </a:fld>
            <a:endParaRPr lang="en-US"/>
          </a:p>
        </p:txBody>
      </p:sp>
      <p:sp>
        <p:nvSpPr>
          <p:cNvPr id="19" name="标题 18"/>
          <p:cNvSpPr>
            <a:spLocks noGrp="1"/>
          </p:cNvSpPr>
          <p:nvPr>
            <p:ph type="title"/>
          </p:nvPr>
        </p:nvSpPr>
        <p:spPr>
          <a:xfrm>
            <a:off x="685800" y="731520"/>
            <a:ext cx="7772400" cy="228600"/>
          </a:xfrm>
        </p:spPr>
        <p:txBody>
          <a:bodyPr/>
          <a:lstStyle/>
          <a:p>
            <a:pPr algn="l"/>
            <a:r>
              <a:rPr lang="en-US" altLang="zh-CN" sz="2000" dirty="0" smtClean="0"/>
              <a:t>Authors (continued)</a:t>
            </a:r>
            <a:endParaRPr lang="zh-CN" altLang="en-US" sz="2000" dirty="0"/>
          </a:p>
        </p:txBody>
      </p:sp>
      <p:sp>
        <p:nvSpPr>
          <p:cNvPr id="33"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graphicFrame>
        <p:nvGraphicFramePr>
          <p:cNvPr id="8" name="Table 7"/>
          <p:cNvGraphicFramePr>
            <a:graphicFrameLocks noGrp="1"/>
          </p:cNvGraphicFramePr>
          <p:nvPr>
            <p:extLst>
              <p:ext uri="{D42A27DB-BD31-4B8C-83A1-F6EECF244321}">
                <p14:modId xmlns="" xmlns:p14="http://schemas.microsoft.com/office/powerpoint/2010/main" val="131204378"/>
              </p:ext>
            </p:extLst>
          </p:nvPr>
        </p:nvGraphicFramePr>
        <p:xfrm>
          <a:off x="381000" y="1193248"/>
          <a:ext cx="8153400" cy="4050444"/>
        </p:xfrm>
        <a:graphic>
          <a:graphicData uri="http://schemas.openxmlformats.org/drawingml/2006/table">
            <a:tbl>
              <a:tblPr firstRow="1" bandRow="1">
                <a:tableStyleId>{F5AB1C69-6EDB-4FF4-983F-18BD219EF322}</a:tableStyleId>
              </a:tblPr>
              <a:tblGrid>
                <a:gridCol w="1630680"/>
                <a:gridCol w="1287379"/>
                <a:gridCol w="1802331"/>
                <a:gridCol w="1459029"/>
                <a:gridCol w="1973981"/>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Fei Tong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Samsung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+44 1223 434633</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f.tong@samsung.com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Hyunjeong</a:t>
                      </a:r>
                      <a:r>
                        <a:rPr lang="en-US" sz="1200" dirty="0">
                          <a:solidFill>
                            <a:srgbClr val="000000"/>
                          </a:solidFill>
                          <a:latin typeface="Times New Roman"/>
                          <a:ea typeface="Times New Roman"/>
                          <a:cs typeface="Arial"/>
                        </a:rPr>
                        <a:t> Kang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+82-31-279-9028</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hyunjeong.kang@samsung.com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Kaushik Josiam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7437</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k.josiam@samsung.com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Mark Rison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+44 1223  434600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m.rison@samsung.com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Rakesh Taori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rakesh.taori@samsung.com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Sanghyun</a:t>
                      </a:r>
                      <a:r>
                        <a:rPr lang="en-US" sz="1200" dirty="0">
                          <a:solidFill>
                            <a:srgbClr val="000000"/>
                          </a:solidFill>
                          <a:latin typeface="Times New Roman"/>
                          <a:ea typeface="Times New Roman"/>
                          <a:cs typeface="Arial"/>
                        </a:rPr>
                        <a:t> Chang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+82-10-8864-1751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s29.chang@samsung.com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Yasushi </a:t>
                      </a:r>
                      <a:r>
                        <a:rPr lang="en-US" sz="1200" dirty="0" err="1">
                          <a:solidFill>
                            <a:srgbClr val="000000"/>
                          </a:solidFill>
                          <a:latin typeface="Times New Roman"/>
                          <a:ea typeface="Times New Roman"/>
                          <a:cs typeface="Arial"/>
                        </a:rPr>
                        <a:t>Takatori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NTT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000" dirty="0">
                          <a:solidFill>
                            <a:srgbClr val="000000"/>
                          </a:solidFill>
                          <a:latin typeface="Times New Roman"/>
                          <a:ea typeface="Times New Roman"/>
                          <a:cs typeface="Arial"/>
                        </a:rPr>
                        <a:t>1-1 </a:t>
                      </a:r>
                      <a:r>
                        <a:rPr lang="en-US" sz="1000" dirty="0" err="1">
                          <a:solidFill>
                            <a:srgbClr val="000000"/>
                          </a:solidFill>
                          <a:latin typeface="Times New Roman"/>
                          <a:ea typeface="Times New Roman"/>
                          <a:cs typeface="Arial"/>
                        </a:rPr>
                        <a:t>Hikari</a:t>
                      </a:r>
                      <a:r>
                        <a:rPr lang="en-US" sz="1000" dirty="0">
                          <a:solidFill>
                            <a:srgbClr val="000000"/>
                          </a:solidFill>
                          <a:latin typeface="Times New Roman"/>
                          <a:ea typeface="Times New Roman"/>
                          <a:cs typeface="Arial"/>
                        </a:rPr>
                        <a:t>-no-</a:t>
                      </a:r>
                      <a:r>
                        <a:rPr lang="en-US" sz="1000" dirty="0" err="1">
                          <a:solidFill>
                            <a:srgbClr val="000000"/>
                          </a:solidFill>
                          <a:latin typeface="Times New Roman"/>
                          <a:ea typeface="Times New Roman"/>
                          <a:cs typeface="Arial"/>
                        </a:rPr>
                        <a:t>oka</a:t>
                      </a:r>
                      <a:r>
                        <a:rPr lang="en-US" sz="1000" dirty="0">
                          <a:solidFill>
                            <a:srgbClr val="000000"/>
                          </a:solidFill>
                          <a:latin typeface="Times New Roman"/>
                          <a:ea typeface="Times New Roman"/>
                          <a:cs typeface="Arial"/>
                        </a:rPr>
                        <a:t>, Yokosuka, Kanagawa 239-0847 </a:t>
                      </a:r>
                      <a:r>
                        <a:rPr lang="en-US" sz="1000" dirty="0" smtClean="0">
                          <a:solidFill>
                            <a:srgbClr val="000000"/>
                          </a:solidFill>
                          <a:latin typeface="Times New Roman"/>
                          <a:ea typeface="Times New Roman"/>
                          <a:cs typeface="Arial"/>
                        </a:rPr>
                        <a:t>Japan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+81 46 859 3135</a:t>
                      </a: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takatori.yasushi@lab.ntt.co.jp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Yasuhiko Inoue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+81 46 859 5097</a:t>
                      </a: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inoue.yasuhiko@lab.ntt.co.jp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Shoko Shinohara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a:txBody>
                    <a:bodyPr/>
                    <a:lstStyle/>
                    <a:p>
                      <a:pPr marL="0" marR="0" algn="ctr">
                        <a:spcBef>
                          <a:spcPts val="0"/>
                        </a:spcBef>
                        <a:spcAft>
                          <a:spcPts val="0"/>
                        </a:spcAft>
                      </a:pPr>
                      <a:r>
                        <a:rPr lang="en-US" sz="1000" dirty="0" smtClean="0">
                          <a:latin typeface="Times New Roman"/>
                          <a:ea typeface="Times New Roman"/>
                          <a:cs typeface="Arial"/>
                        </a:rPr>
                        <a:t>+81 46 859 5107</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Shinohara.shoko@lab.ntt.co.jp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ja-JP" sz="1200" dirty="0" smtClean="0">
                          <a:solidFill>
                            <a:srgbClr val="000000"/>
                          </a:solidFill>
                          <a:latin typeface="Times New Roman"/>
                          <a:ea typeface="Times New Roman"/>
                          <a:cs typeface="Arial"/>
                        </a:rPr>
                        <a:t>Yusuke </a:t>
                      </a:r>
                      <a:r>
                        <a:rPr lang="en-US" altLang="ja-JP" sz="1200" dirty="0" err="1" smtClean="0">
                          <a:solidFill>
                            <a:srgbClr val="000000"/>
                          </a:solidFill>
                          <a:latin typeface="Times New Roman"/>
                          <a:ea typeface="Times New Roman"/>
                          <a:cs typeface="Arial"/>
                        </a:rPr>
                        <a:t>Asai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r>
                        <a:rPr lang="en-US" sz="1000" dirty="0" smtClean="0">
                          <a:solidFill>
                            <a:srgbClr val="000000"/>
                          </a:solidFill>
                          <a:latin typeface="Times New Roman"/>
                          <a:ea typeface="Times New Roman"/>
                          <a:cs typeface="Arial"/>
                        </a:rPr>
                        <a:t>+81</a:t>
                      </a:r>
                      <a:r>
                        <a:rPr lang="en-US" sz="1000" baseline="0" dirty="0" smtClean="0">
                          <a:solidFill>
                            <a:srgbClr val="000000"/>
                          </a:solidFill>
                          <a:latin typeface="Times New Roman"/>
                          <a:ea typeface="Times New Roman"/>
                          <a:cs typeface="Arial"/>
                        </a:rPr>
                        <a:t> 46 859 3494</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asai.yusuke@lab.ntt.co.jp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Koichi Ishihara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+81 46 859 4233</a:t>
                      </a: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ishihara.koichi@lab.ntt.co.jp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ja-JP" sz="1200" dirty="0" smtClean="0">
                          <a:latin typeface="Times New Roman"/>
                          <a:ea typeface="Times New Roman"/>
                          <a:cs typeface="Arial"/>
                        </a:rPr>
                        <a:t>Junichi Iwatani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r>
                        <a:rPr lang="en-US" sz="1000" dirty="0" smtClean="0">
                          <a:solidFill>
                            <a:srgbClr val="000000"/>
                          </a:solidFill>
                          <a:latin typeface="Times New Roman"/>
                          <a:ea typeface="Times New Roman"/>
                          <a:cs typeface="Arial"/>
                        </a:rPr>
                        <a:t>+81 46 859 4222</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Times New Roman"/>
                          <a:ea typeface="Times New Roman"/>
                          <a:cs typeface="Arial"/>
                        </a:rPr>
                        <a:t>Iwatani.junichi@lab.ntt.co.jp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Akira Yamada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NTT DOCOMO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3-6, Hikarinooka, Yokosuka-shi, Kanagawa, 239-8536, Japan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+81 46 840 </a:t>
                      </a:r>
                      <a:r>
                        <a:rPr lang="en-US" sz="1000" dirty="0">
                          <a:solidFill>
                            <a:srgbClr val="000000"/>
                          </a:solidFill>
                          <a:latin typeface="Times New Roman"/>
                          <a:ea typeface="Times New Roman"/>
                          <a:cs typeface="Arial"/>
                        </a:rPr>
                        <a:t> </a:t>
                      </a:r>
                      <a:r>
                        <a:rPr lang="en-US" sz="1000" dirty="0" smtClean="0">
                          <a:solidFill>
                            <a:srgbClr val="000000"/>
                          </a:solidFill>
                          <a:latin typeface="Times New Roman"/>
                          <a:ea typeface="Times New Roman"/>
                          <a:cs typeface="Arial"/>
                        </a:rPr>
                        <a:t>3759</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yamadaakira@nttdocomo.com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Rectangle 4"/>
          <p:cNvSpPr>
            <a:spLocks noGrp="1" noChangeArrowheads="1"/>
          </p:cNvSpPr>
          <p:nvPr>
            <p:ph type="dt" sz="half" idx="4294967295"/>
          </p:nvPr>
        </p:nvSpPr>
        <p:spPr bwMode="auto">
          <a:xfrm>
            <a:off x="696913" y="332601"/>
            <a:ext cx="123976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2016</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18"/>
          <p:cNvSpPr>
            <a:spLocks noGrp="1"/>
          </p:cNvSpPr>
          <p:nvPr>
            <p:ph type="title"/>
          </p:nvPr>
        </p:nvSpPr>
        <p:spPr>
          <a:xfrm>
            <a:off x="685800" y="1219200"/>
            <a:ext cx="7772400" cy="228600"/>
          </a:xfrm>
        </p:spPr>
        <p:txBody>
          <a:bodyPr/>
          <a:lstStyle/>
          <a:p>
            <a:pPr algn="l"/>
            <a:r>
              <a:rPr lang="en-US" altLang="zh-CN" sz="2000" dirty="0" smtClean="0"/>
              <a:t>Authors (continued)</a:t>
            </a:r>
            <a:endParaRPr lang="zh-CN" altLang="en-US" sz="2000" dirty="0"/>
          </a:p>
        </p:txBody>
      </p:sp>
      <p:sp>
        <p:nvSpPr>
          <p:cNvPr id="6"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sp>
        <p:nvSpPr>
          <p:cNvPr id="7" name="Rectangle 4"/>
          <p:cNvSpPr>
            <a:spLocks noGrp="1" noChangeArrowheads="1"/>
          </p:cNvSpPr>
          <p:nvPr>
            <p:ph type="dt" sz="half" idx="4294967295"/>
          </p:nvPr>
        </p:nvSpPr>
        <p:spPr bwMode="auto">
          <a:xfrm>
            <a:off x="696913" y="332601"/>
            <a:ext cx="123976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2016</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xmlns="" val="62871788"/>
              </p:ext>
            </p:extLst>
          </p:nvPr>
        </p:nvGraphicFramePr>
        <p:xfrm>
          <a:off x="533400" y="1219200"/>
          <a:ext cx="8153400" cy="4671364"/>
        </p:xfrm>
        <a:graphic>
          <a:graphicData uri="http://schemas.openxmlformats.org/drawingml/2006/table">
            <a:tbl>
              <a:tblPr firstRow="1" bandRow="1">
                <a:tableStyleId>{F5AB1C69-6EDB-4FF4-983F-18BD219EF322}</a:tableStyleId>
              </a:tblPr>
              <a:tblGrid>
                <a:gridCol w="1630680"/>
                <a:gridCol w="1287379"/>
                <a:gridCol w="1802331"/>
                <a:gridCol w="1375610"/>
                <a:gridCol w="20574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Masahito</a:t>
                      </a:r>
                      <a:r>
                        <a:rPr lang="en-US" sz="1100" baseline="0" dirty="0" smtClean="0">
                          <a:solidFill>
                            <a:srgbClr val="000000"/>
                          </a:solidFill>
                          <a:latin typeface="+mn-lt"/>
                          <a:ea typeface="Times New Roman"/>
                          <a:cs typeface="Arial"/>
                        </a:rPr>
                        <a:t> Mori</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100" dirty="0" smtClean="0">
                          <a:solidFill>
                            <a:srgbClr val="000000"/>
                          </a:solidFill>
                          <a:latin typeface="+mn-lt"/>
                          <a:ea typeface="Times New Roman"/>
                          <a:cs typeface="Arial"/>
                        </a:rPr>
                        <a:t>Sony Corp.</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Masahito.Mori@jp.sony.com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Yusuke</a:t>
                      </a:r>
                      <a:r>
                        <a:rPr lang="en-US" sz="1100" baseline="0" dirty="0" smtClean="0">
                          <a:solidFill>
                            <a:srgbClr val="000000"/>
                          </a:solidFill>
                          <a:latin typeface="+mn-lt"/>
                          <a:ea typeface="Times New Roman"/>
                          <a:cs typeface="Arial"/>
                        </a:rPr>
                        <a:t> Tanaka</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YusukeC.Tanaka@jp.sony.com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100" dirty="0" smtClean="0"/>
                        <a:t>Yuichi Morioka</a:t>
                      </a:r>
                      <a:endParaRPr lang="en-US" sz="11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altLang="ja-JP" sz="1100" dirty="0" smtClean="0">
                          <a:solidFill>
                            <a:srgbClr val="000000"/>
                          </a:solidFill>
                          <a:latin typeface="+mn-lt"/>
                          <a:ea typeface="Times New Roman"/>
                          <a:cs typeface="Arial"/>
                        </a:rPr>
                        <a:t>Yuichi.Morioka@jp.sony.com</a:t>
                      </a:r>
                      <a:endParaRPr lang="en-US" altLang="ja-JP"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100" dirty="0" smtClean="0">
                          <a:latin typeface="+mn-lt"/>
                        </a:rPr>
                        <a:t>Kazuyuki Sakoda</a:t>
                      </a:r>
                      <a:endParaRPr lang="en-US" sz="1100" dirty="0">
                        <a:latin typeface="+mn-lt"/>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Kazuyuki.Sakoda@am.sony.com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William</a:t>
                      </a:r>
                      <a:r>
                        <a:rPr lang="en-US" sz="1100" baseline="0" dirty="0" smtClean="0">
                          <a:solidFill>
                            <a:srgbClr val="000000"/>
                          </a:solidFill>
                          <a:latin typeface="+mn-lt"/>
                          <a:ea typeface="Times New Roman"/>
                          <a:cs typeface="Arial"/>
                        </a:rPr>
                        <a:t> Carney</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William.Carney@am.sony.com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fontAlgn="b"/>
                      <a:r>
                        <a:rPr lang="en-US" sz="1100" b="0" i="0" u="none" strike="noStrike" dirty="0">
                          <a:solidFill>
                            <a:srgbClr val="000000"/>
                          </a:solidFill>
                          <a:effectLst/>
                          <a:latin typeface="Times New Roman"/>
                        </a:rPr>
                        <a:t>Tomoko Adachi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1">
                  <a:txBody>
                    <a:bodyPr/>
                    <a:lstStyle/>
                    <a:p>
                      <a:pPr algn="ctr" fontAlgn="ctr"/>
                      <a:r>
                        <a:rPr lang="en-US" sz="1100" b="0" i="0" u="none" strike="noStrike" dirty="0">
                          <a:solidFill>
                            <a:srgbClr val="000000"/>
                          </a:solidFill>
                          <a:effectLst/>
                          <a:latin typeface="Times New Roman"/>
                        </a:rPr>
                        <a:t>Toshiba</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sng" strike="noStrike" dirty="0">
                          <a:solidFill>
                            <a:srgbClr val="0000FF"/>
                          </a:solidFill>
                          <a:effectLst/>
                          <a:latin typeface="Times New Roman"/>
                          <a:hlinkClick r:id="rId2"/>
                        </a:rPr>
                        <a:t>tomo.adachi@toshiba.co.jp</a:t>
                      </a:r>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fontAlgn="b"/>
                      <a:r>
                        <a:rPr lang="en-US" sz="1100" b="0" i="0" u="none" strike="noStrike">
                          <a:solidFill>
                            <a:srgbClr val="000000"/>
                          </a:solidFill>
                          <a:effectLst/>
                          <a:latin typeface="Times New Roman"/>
                        </a:rPr>
                        <a:t>Narendar Madhavan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sng" strike="noStrike" dirty="0">
                          <a:solidFill>
                            <a:srgbClr val="0000FF"/>
                          </a:solidFill>
                          <a:effectLst/>
                          <a:latin typeface="Times New Roman"/>
                          <a:hlinkClick r:id="rId3"/>
                        </a:rPr>
                        <a:t>narendar.madhavan@toshiba.co.jp</a:t>
                      </a:r>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fontAlgn="b"/>
                      <a:r>
                        <a:rPr lang="en-US" sz="1100" b="0" i="0" u="none" strike="noStrike">
                          <a:solidFill>
                            <a:srgbClr val="000000"/>
                          </a:solidFill>
                          <a:effectLst/>
                          <a:latin typeface="Times New Roman"/>
                        </a:rPr>
                        <a:t>Kentaro Taniguchi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sng" strike="noStrike" dirty="0">
                          <a:solidFill>
                            <a:srgbClr val="0000FF"/>
                          </a:solidFill>
                          <a:effectLst/>
                          <a:latin typeface="Times New Roman"/>
                          <a:hlinkClick r:id="rId4"/>
                        </a:rPr>
                        <a:t>kentaro.taniguchi@toshiba.co.jp</a:t>
                      </a:r>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fontAlgn="b"/>
                      <a:r>
                        <a:rPr lang="en-US" sz="1100" b="0" i="0" u="none" strike="noStrike">
                          <a:solidFill>
                            <a:srgbClr val="000000"/>
                          </a:solidFill>
                          <a:effectLst/>
                          <a:latin typeface="Times New Roman"/>
                        </a:rPr>
                        <a:t>Toshihisa Nabetani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sng" strike="noStrike" dirty="0">
                          <a:solidFill>
                            <a:srgbClr val="0000FF"/>
                          </a:solidFill>
                          <a:effectLst/>
                          <a:latin typeface="Times New Roman"/>
                          <a:hlinkClick r:id="rId5"/>
                        </a:rPr>
                        <a:t>toshihisa.nabetani@toshiba.co.jp</a:t>
                      </a:r>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fontAlgn="b"/>
                      <a:r>
                        <a:rPr lang="en-US" sz="1100" b="0" i="0" u="none" strike="noStrike">
                          <a:solidFill>
                            <a:srgbClr val="000000"/>
                          </a:solidFill>
                          <a:effectLst/>
                          <a:latin typeface="Times New Roman"/>
                        </a:rPr>
                        <a:t>Tsuguhide Aoki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sng" strike="noStrike" dirty="0">
                          <a:solidFill>
                            <a:srgbClr val="0000FF"/>
                          </a:solidFill>
                          <a:effectLst/>
                          <a:latin typeface="Times New Roman"/>
                          <a:hlinkClick r:id="rId6"/>
                        </a:rPr>
                        <a:t>tsuguhide.aoki@toshiba.co.jp</a:t>
                      </a:r>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fontAlgn="b"/>
                      <a:r>
                        <a:rPr lang="en-US" sz="1100" b="0" i="0" u="none" strike="noStrike">
                          <a:solidFill>
                            <a:srgbClr val="000000"/>
                          </a:solidFill>
                          <a:effectLst/>
                          <a:latin typeface="Times New Roman"/>
                        </a:rPr>
                        <a:t>Koji Horisaki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sng" strike="noStrike" dirty="0">
                          <a:solidFill>
                            <a:srgbClr val="0000FF"/>
                          </a:solidFill>
                          <a:effectLst/>
                          <a:latin typeface="Times New Roman"/>
                          <a:hlinkClick r:id="rId7"/>
                        </a:rPr>
                        <a:t>kouji.horisaki@toshiba.co.jp</a:t>
                      </a:r>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fontAlgn="b"/>
                      <a:r>
                        <a:rPr lang="en-US" sz="1100" b="0" i="0" u="none" strike="noStrike">
                          <a:solidFill>
                            <a:srgbClr val="000000"/>
                          </a:solidFill>
                          <a:effectLst/>
                          <a:latin typeface="Times New Roman"/>
                        </a:rPr>
                        <a:t>David Halls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sng" strike="noStrike" dirty="0">
                          <a:solidFill>
                            <a:srgbClr val="0000FF"/>
                          </a:solidFill>
                          <a:effectLst/>
                          <a:latin typeface="Times New Roman"/>
                          <a:hlinkClick r:id="rId8"/>
                        </a:rPr>
                        <a:t>david.halls@toshiba-trel.com</a:t>
                      </a:r>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fontAlgn="b"/>
                      <a:r>
                        <a:rPr lang="en-US" sz="1100" b="0" i="0" u="none" strike="noStrike">
                          <a:solidFill>
                            <a:srgbClr val="000000"/>
                          </a:solidFill>
                          <a:effectLst/>
                          <a:latin typeface="Times New Roman"/>
                        </a:rPr>
                        <a:t>Filippo Tosato</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sng" strike="noStrike" dirty="0">
                          <a:solidFill>
                            <a:srgbClr val="0000FF"/>
                          </a:solidFill>
                          <a:effectLst/>
                          <a:latin typeface="Times New Roman"/>
                          <a:hlinkClick r:id="rId9"/>
                        </a:rPr>
                        <a:t>filippo.tosato@toshiba-trel.com</a:t>
                      </a:r>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fontAlgn="b"/>
                      <a:r>
                        <a:rPr lang="en-US" sz="1100" b="0" i="0" u="none" strike="noStrike">
                          <a:solidFill>
                            <a:srgbClr val="000000"/>
                          </a:solidFill>
                          <a:effectLst/>
                          <a:latin typeface="Times New Roman"/>
                        </a:rPr>
                        <a:t>Zubeir Bocus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sng" strike="noStrike" dirty="0">
                          <a:solidFill>
                            <a:srgbClr val="0000FF"/>
                          </a:solidFill>
                          <a:effectLst/>
                          <a:latin typeface="Times New Roman"/>
                          <a:hlinkClick r:id="rId10"/>
                        </a:rPr>
                        <a:t>zubeir.bocus@toshiba-trel.com</a:t>
                      </a:r>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fontAlgn="b"/>
                      <a:r>
                        <a:rPr lang="en-US" sz="1100" b="0" i="0" u="none" strike="noStrike" dirty="0">
                          <a:solidFill>
                            <a:srgbClr val="000000"/>
                          </a:solidFill>
                          <a:effectLst/>
                          <a:latin typeface="Times New Roman"/>
                        </a:rPr>
                        <a:t>Fengming Cao</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sng" strike="noStrike" dirty="0">
                          <a:solidFill>
                            <a:srgbClr val="0000FF"/>
                          </a:solidFill>
                          <a:effectLst/>
                          <a:latin typeface="Times New Roman"/>
                          <a:hlinkClick r:id="rId11"/>
                        </a:rPr>
                        <a:t>fengming.cao@toshiba-trel.com</a:t>
                      </a:r>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fontAlgn="b"/>
                      <a:r>
                        <a:rPr lang="en-US" sz="1100" b="0" i="0" u="none" strike="noStrike" dirty="0" err="1" smtClean="0">
                          <a:solidFill>
                            <a:srgbClr val="000000"/>
                          </a:solidFill>
                          <a:effectLst/>
                          <a:latin typeface="+mn-lt"/>
                        </a:rPr>
                        <a:t>Parag</a:t>
                      </a:r>
                      <a:r>
                        <a:rPr lang="en-US" sz="1100" b="0" i="0" u="none" strike="noStrike" baseline="0" dirty="0" smtClean="0">
                          <a:solidFill>
                            <a:srgbClr val="000000"/>
                          </a:solidFill>
                          <a:effectLst/>
                          <a:latin typeface="+mn-lt"/>
                        </a:rPr>
                        <a:t> </a:t>
                      </a:r>
                      <a:r>
                        <a:rPr lang="en-US" sz="1100" b="0" i="0" u="none" strike="noStrike" dirty="0" err="1" smtClean="0">
                          <a:solidFill>
                            <a:srgbClr val="000000"/>
                          </a:solidFill>
                          <a:effectLst/>
                          <a:latin typeface="+mn-lt"/>
                        </a:rPr>
                        <a:t>Kulkarni</a:t>
                      </a:r>
                      <a:endParaRPr lang="en-US" sz="1100" b="0" i="0" u="none" strike="noStrike" dirty="0">
                        <a:solidFill>
                          <a:srgbClr val="000000"/>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fontAlgn="ctr"/>
                      <a:endParaRPr lang="en-US" sz="1100" b="0" i="0" u="none" strike="noStrike" dirty="0">
                        <a:solidFill>
                          <a:srgbClr val="000000"/>
                        </a:solidFill>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sng" strike="noStrike" dirty="0" smtClean="0">
                          <a:solidFill>
                            <a:srgbClr val="0000FF"/>
                          </a:solidFill>
                          <a:effectLst/>
                          <a:latin typeface="+mn-lt"/>
                        </a:rPr>
                        <a:t>parag.kulkarni@toshiba-trel.com</a:t>
                      </a:r>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9" name="Rectangle 8"/>
          <p:cNvSpPr/>
          <p:nvPr/>
        </p:nvSpPr>
        <p:spPr>
          <a:xfrm>
            <a:off x="533400" y="762000"/>
            <a:ext cx="1959191" cy="338554"/>
          </a:xfrm>
          <a:prstGeom prst="rect">
            <a:avLst/>
          </a:prstGeom>
        </p:spPr>
        <p:txBody>
          <a:bodyPr wrap="none">
            <a:spAutoFit/>
          </a:bodyPr>
          <a:lstStyle/>
          <a:p>
            <a:r>
              <a:rPr lang="en-US" altLang="zh-CN" sz="1600" b="1" dirty="0" smtClean="0"/>
              <a:t>Authors (continued)</a:t>
            </a:r>
            <a:endParaRPr lang="en-US" sz="1600" b="1" dirty="0"/>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108985</TotalTime>
  <Words>1998</Words>
  <Application>Microsoft Office PowerPoint</Application>
  <PresentationFormat>On-screen Show (4:3)</PresentationFormat>
  <Paragraphs>580</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802-11-Submission</vt:lpstr>
      <vt:lpstr>AID Assign Rule Based on BSS Color and HE Operation Element</vt:lpstr>
      <vt:lpstr>Authors (continued)</vt:lpstr>
      <vt:lpstr>Authors (continued)</vt:lpstr>
      <vt:lpstr>Authors (continued)</vt:lpstr>
      <vt:lpstr>Authors (continued)</vt:lpstr>
      <vt:lpstr>Slide 6</vt:lpstr>
      <vt:lpstr>Authors (continued)</vt:lpstr>
      <vt:lpstr>Authors (continued)</vt:lpstr>
      <vt:lpstr>Authors (continued)</vt:lpstr>
      <vt:lpstr>Slide 10</vt:lpstr>
      <vt:lpstr>Slide 11</vt:lpstr>
      <vt:lpstr>Partial AID (PAID) in VHT PPDU</vt:lpstr>
      <vt:lpstr>Slide 13</vt:lpstr>
      <vt:lpstr>Proposed AID Assignment Rule</vt:lpstr>
      <vt:lpstr>Introduce HE Operation Element</vt:lpstr>
      <vt:lpstr>Format of Partial BSS Color Associated AID IE </vt:lpstr>
      <vt:lpstr>Discussions of HE Operation IE</vt:lpstr>
      <vt:lpstr>Conclusion</vt:lpstr>
      <vt:lpstr>Straw Poll #1 </vt:lpstr>
    </vt:vector>
  </TitlesOfParts>
  <Company>Marvell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 LTF Proposal</dc:title>
  <dc:creator>Lei Wang</dc:creator>
  <cp:lastModifiedBy>mtk30143</cp:lastModifiedBy>
  <cp:revision>1940</cp:revision>
  <cp:lastPrinted>1998-02-10T13:28:06Z</cp:lastPrinted>
  <dcterms:created xsi:type="dcterms:W3CDTF">2007-05-21T21:00:37Z</dcterms:created>
  <dcterms:modified xsi:type="dcterms:W3CDTF">2016-03-13T23:12:20Z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AdHocReviewCycleID">
    <vt:i4>-1066048637</vt:i4>
  </property>
  <property fmtid="{D5CDD505-2E9C-101B-9397-08002B2CF9AE}" pid="4" name="_EmailSubject">
    <vt:lpwstr>Author List</vt:lpwstr>
  </property>
  <property fmtid="{D5CDD505-2E9C-101B-9397-08002B2CF9AE}" pid="5" name="_AuthorEmail">
    <vt:lpwstr>james.wang@mediatek.com</vt:lpwstr>
  </property>
  <property fmtid="{D5CDD505-2E9C-101B-9397-08002B2CF9AE}" pid="6" name="_AuthorEmailDisplayName">
    <vt:lpwstr>James Wang</vt:lpwstr>
  </property>
</Properties>
</file>