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  <p:sldMasterId id="2147483681" r:id="rId3"/>
    <p:sldMasterId id="2147483701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87" r:id="rId7"/>
    <p:sldId id="285" r:id="rId8"/>
    <p:sldId id="286" r:id="rId9"/>
    <p:sldId id="288" r:id="rId10"/>
    <p:sldId id="284" r:id="rId11"/>
    <p:sldId id="282" r:id="rId12"/>
    <p:sldId id="289" r:id="rId13"/>
    <p:sldId id="283" r:id="rId14"/>
    <p:sldId id="281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910" autoAdjust="0"/>
  </p:normalViewPr>
  <p:slideViewPr>
    <p:cSldViewPr>
      <p:cViewPr varScale="1">
        <p:scale>
          <a:sx n="77" d="100"/>
          <a:sy n="77" d="100"/>
        </p:scale>
        <p:origin x="112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CDC8-4B07-4E84-BB6B-C0FD7A3FEBC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D8B9331-9211-480C-AD8B-A0E421A40BAB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May 2014 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HEW TG (IEEE 802.11ax)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5E20DE5E-B39B-4250-AF4E-4C4DC69E3C41}" type="parTrans" cxnId="{377F906F-1DE6-425B-B043-C224F89B059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774B879-A92F-4F32-AB9B-F69C0EB03F92}" type="sibTrans" cxnId="{377F906F-1DE6-425B-B043-C224F89B059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22222511-36CF-4BBB-BF1B-8E27D8CC8416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Nov 2014 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First TG SFD draft was approved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765B14DD-EBDE-4E95-8494-50B3788C2D21}" type="parTrans" cxnId="{8E05A8AE-2A11-4DC8-9E57-247A5DDAD4F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07DBA5D-0157-41E8-A318-9F9FCFC95218}" type="sibTrans" cxnId="{8E05A8AE-2A11-4DC8-9E57-247A5DDAD4F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518B1FA-3A29-4DD7-A132-C364C886EA8F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January 2016 </a:t>
          </a:r>
          <a:r>
            <a:rPr lang="en-US" sz="1000" b="0" dirty="0" smtClean="0">
              <a:latin typeface="Arial" pitchFamily="34" charset="0"/>
              <a:cs typeface="Arial" pitchFamily="34" charset="0"/>
            </a:rPr>
            <a:t>Proposed TG Draft</a:t>
          </a:r>
        </a:p>
      </dgm:t>
    </dgm:pt>
    <dgm:pt modelId="{04B161DF-3A6D-4421-91E0-A2F2605AD35C}" type="parTrans" cxnId="{C715FF2B-EFAF-43EF-9F62-41997256FED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E03A4EA-9AA8-4546-B346-DB0A77C8FA83}" type="sibTrans" cxnId="{C715FF2B-EFAF-43EF-9F62-41997256FED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E39F864-DD07-4036-86EA-B31F9151F85C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July 2016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Draft 1.0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WG LB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E4C93BE4-7F4D-4645-9EE2-9B40C009E811}" type="parTrans" cxnId="{DEFD1140-4584-4575-BFA2-B70A9D8E945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C354C7B-ADA8-4E0F-B81A-DD2708290AF2}" type="sibTrans" cxnId="{DEFD1140-4584-4575-BFA2-B70A9D8E945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EEBC392-A036-4A72-A534-EDC65967DAA2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March 2017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Draft 2.0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Recirculation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680A3448-6D58-46FE-B380-C1E6267B86B4}" type="parTrans" cxnId="{E84597CE-A831-46C7-85EC-D59EB649CF3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FBB9DCB-7D5F-4FAC-A70A-B46B48ADE265}" type="sibTrans" cxnId="{E84597CE-A831-46C7-85EC-D59EB649CF3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1C0692F-C77C-490A-B472-F8F4CEB91AAB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March 2019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Publication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DD70C99C-1077-4657-98B9-3F853C0B2BE8}" type="parTrans" cxnId="{7AA71796-4F61-448D-B8E4-97A82F8F96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4D7238A-CF4A-49D9-8568-99F9D2A81800}" type="sibTrans" cxnId="{7AA71796-4F61-448D-B8E4-97A82F8F96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D517D5EC-0060-4BED-ACCD-DE3A22FA0E85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March 2016 </a:t>
          </a:r>
          <a:r>
            <a:rPr lang="en-US" sz="1000" b="0" dirty="0" smtClean="0">
              <a:latin typeface="Arial" pitchFamily="34" charset="0"/>
              <a:cs typeface="Arial" pitchFamily="34" charset="0"/>
            </a:rPr>
            <a:t>Draft 0.1 Approval and start of comment collection 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</dgm:t>
    </dgm:pt>
    <dgm:pt modelId="{9AF582B5-3B0C-40AF-A4E9-FC4502F352C6}" type="parTrans" cxnId="{22A61C0C-1383-45EA-BB23-FC520D4C712E}">
      <dgm:prSet/>
      <dgm:spPr/>
      <dgm:t>
        <a:bodyPr/>
        <a:lstStyle/>
        <a:p>
          <a:endParaRPr lang="en-CA"/>
        </a:p>
      </dgm:t>
    </dgm:pt>
    <dgm:pt modelId="{F1940D3A-0E00-4B97-A64C-34E996694038}" type="sibTrans" cxnId="{22A61C0C-1383-45EA-BB23-FC520D4C712E}">
      <dgm:prSet/>
      <dgm:spPr/>
      <dgm:t>
        <a:bodyPr/>
        <a:lstStyle/>
        <a:p>
          <a:endParaRPr lang="en-CA"/>
        </a:p>
      </dgm:t>
    </dgm:pt>
    <dgm:pt modelId="{D6F985BF-887A-4F62-A2A5-F9A6D9FEC652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May 2013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HEW SG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C482F117-7EFE-44A3-AC86-24DE3449A899}" type="sibTrans" cxnId="{6777C4AE-9795-4E6F-B913-3DC9A9AF06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666814F-BF01-431D-8C3B-7055F1429EC2}" type="parTrans" cxnId="{6777C4AE-9795-4E6F-B913-3DC9A9AF06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DA714C8-2B31-4990-BAA7-6F427CD65E84}" type="pres">
      <dgm:prSet presAssocID="{797ACDC8-4B07-4E84-BB6B-C0FD7A3FEBC6}" presName="Name0" presStyleCnt="0">
        <dgm:presLayoutVars>
          <dgm:dir/>
          <dgm:resizeHandles val="exact"/>
        </dgm:presLayoutVars>
      </dgm:prSet>
      <dgm:spPr/>
    </dgm:pt>
    <dgm:pt modelId="{7E3410E8-DFCB-4F82-80B7-7C554A0CB20F}" type="pres">
      <dgm:prSet presAssocID="{797ACDC8-4B07-4E84-BB6B-C0FD7A3FEBC6}" presName="arrow" presStyleLbl="bgShp" presStyleIdx="0" presStyleCnt="1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13DC3DAC-A356-4CD2-BC65-F26D22B541F7}" type="pres">
      <dgm:prSet presAssocID="{797ACDC8-4B07-4E84-BB6B-C0FD7A3FEBC6}" presName="points" presStyleCnt="0"/>
      <dgm:spPr/>
    </dgm:pt>
    <dgm:pt modelId="{F6201F9F-5770-48F4-99F8-C113501158D3}" type="pres">
      <dgm:prSet presAssocID="{D6F985BF-887A-4F62-A2A5-F9A6D9FEC652}" presName="compositeA" presStyleCnt="0"/>
      <dgm:spPr/>
    </dgm:pt>
    <dgm:pt modelId="{6E138F56-81E3-486D-9DB9-8FEE6636E58E}" type="pres">
      <dgm:prSet presAssocID="{D6F985BF-887A-4F62-A2A5-F9A6D9FEC652}" presName="textA" presStyleLbl="revTx" presStyleIdx="0" presStyleCnt="8" custScaleX="16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63B01-0920-4BC5-9EC0-26DA80E431AB}" type="pres">
      <dgm:prSet presAssocID="{D6F985BF-887A-4F62-A2A5-F9A6D9FEC652}" presName="circleA" presStyleLbl="node1" presStyleIdx="0" presStyleCnt="8"/>
      <dgm:spPr>
        <a:solidFill>
          <a:srgbClr val="FFC000"/>
        </a:solidFill>
      </dgm:spPr>
    </dgm:pt>
    <dgm:pt modelId="{46306C73-CD59-42DC-9D9E-85BE5876AE9C}" type="pres">
      <dgm:prSet presAssocID="{D6F985BF-887A-4F62-A2A5-F9A6D9FEC652}" presName="spaceA" presStyleCnt="0"/>
      <dgm:spPr/>
    </dgm:pt>
    <dgm:pt modelId="{AD138B31-B633-402E-B079-7E3DD08F8070}" type="pres">
      <dgm:prSet presAssocID="{C482F117-7EFE-44A3-AC86-24DE3449A899}" presName="space" presStyleCnt="0"/>
      <dgm:spPr/>
    </dgm:pt>
    <dgm:pt modelId="{A2048C77-9E53-499B-85AD-6753254E28CC}" type="pres">
      <dgm:prSet presAssocID="{CD8B9331-9211-480C-AD8B-A0E421A40BAB}" presName="compositeB" presStyleCnt="0"/>
      <dgm:spPr/>
    </dgm:pt>
    <dgm:pt modelId="{FEAC090C-1DC2-4342-975A-64BAE7C18AFF}" type="pres">
      <dgm:prSet presAssocID="{CD8B9331-9211-480C-AD8B-A0E421A40BAB}" presName="textB" presStyleLbl="revTx" presStyleIdx="1" presStyleCnt="8" custScaleX="15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4421-A8F7-49F5-A413-FA0F8F7FD45B}" type="pres">
      <dgm:prSet presAssocID="{CD8B9331-9211-480C-AD8B-A0E421A40BAB}" presName="circleB" presStyleLbl="node1" presStyleIdx="1" presStyleCnt="8"/>
      <dgm:spPr>
        <a:solidFill>
          <a:srgbClr val="FFC000"/>
        </a:solidFill>
      </dgm:spPr>
    </dgm:pt>
    <dgm:pt modelId="{86DEC6E5-828D-45CF-8F47-D205A0DBA8A2}" type="pres">
      <dgm:prSet presAssocID="{CD8B9331-9211-480C-AD8B-A0E421A40BAB}" presName="spaceB" presStyleCnt="0"/>
      <dgm:spPr/>
    </dgm:pt>
    <dgm:pt modelId="{8A3B6644-ABF7-488C-B5A7-BB85704178F3}" type="pres">
      <dgm:prSet presAssocID="{A774B879-A92F-4F32-AB9B-F69C0EB03F92}" presName="space" presStyleCnt="0"/>
      <dgm:spPr/>
    </dgm:pt>
    <dgm:pt modelId="{0709DDF0-6147-4C43-9F9D-A139F634343E}" type="pres">
      <dgm:prSet presAssocID="{22222511-36CF-4BBB-BF1B-8E27D8CC8416}" presName="compositeA" presStyleCnt="0"/>
      <dgm:spPr/>
    </dgm:pt>
    <dgm:pt modelId="{F254269E-C38E-45B0-A9DC-D498155156DB}" type="pres">
      <dgm:prSet presAssocID="{22222511-36CF-4BBB-BF1B-8E27D8CC8416}" presName="textA" presStyleLbl="revTx" presStyleIdx="2" presStyleCnt="8" custScaleX="139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58673-0FA2-4057-9615-C1298EB970E9}" type="pres">
      <dgm:prSet presAssocID="{22222511-36CF-4BBB-BF1B-8E27D8CC8416}" presName="circleA" presStyleLbl="node1" presStyleIdx="2" presStyleCnt="8"/>
      <dgm:spPr>
        <a:solidFill>
          <a:srgbClr val="FFC000"/>
        </a:solidFill>
      </dgm:spPr>
    </dgm:pt>
    <dgm:pt modelId="{2D8DDED0-BEEB-4128-BC60-77B91184DF40}" type="pres">
      <dgm:prSet presAssocID="{22222511-36CF-4BBB-BF1B-8E27D8CC8416}" presName="spaceA" presStyleCnt="0"/>
      <dgm:spPr/>
    </dgm:pt>
    <dgm:pt modelId="{584B6482-595E-4D0E-B689-C64A5ED8B9C6}" type="pres">
      <dgm:prSet presAssocID="{007DBA5D-0157-41E8-A318-9F9FCFC95218}" presName="space" presStyleCnt="0"/>
      <dgm:spPr/>
    </dgm:pt>
    <dgm:pt modelId="{73C1924F-6D6D-4DD3-8ACC-589682BC2783}" type="pres">
      <dgm:prSet presAssocID="{9518B1FA-3A29-4DD7-A132-C364C886EA8F}" presName="compositeB" presStyleCnt="0"/>
      <dgm:spPr/>
    </dgm:pt>
    <dgm:pt modelId="{0B068B7E-D8BD-4055-A7A6-6CF292E2C6AA}" type="pres">
      <dgm:prSet presAssocID="{9518B1FA-3A29-4DD7-A132-C364C886EA8F}" presName="textB" presStyleLbl="revTx" presStyleIdx="3" presStyleCnt="8" custScaleX="186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A281E-0635-4EAB-AFB1-48C04317CEC3}" type="pres">
      <dgm:prSet presAssocID="{9518B1FA-3A29-4DD7-A132-C364C886EA8F}" presName="circleB" presStyleLbl="node1" presStyleIdx="3" presStyleCnt="8"/>
      <dgm:spPr>
        <a:solidFill>
          <a:srgbClr val="FFC000"/>
        </a:solidFill>
      </dgm:spPr>
    </dgm:pt>
    <dgm:pt modelId="{CF9A188E-CE4E-4A55-80E1-8EA6521DB470}" type="pres">
      <dgm:prSet presAssocID="{9518B1FA-3A29-4DD7-A132-C364C886EA8F}" presName="spaceB" presStyleCnt="0"/>
      <dgm:spPr/>
    </dgm:pt>
    <dgm:pt modelId="{9522B940-6361-4CE9-B1CA-D5C1C6F87135}" type="pres">
      <dgm:prSet presAssocID="{8E03A4EA-9AA8-4546-B346-DB0A77C8FA83}" presName="space" presStyleCnt="0"/>
      <dgm:spPr/>
    </dgm:pt>
    <dgm:pt modelId="{B2F5112F-F1E8-4539-B242-57372772199E}" type="pres">
      <dgm:prSet presAssocID="{D517D5EC-0060-4BED-ACCD-DE3A22FA0E85}" presName="compositeA" presStyleCnt="0"/>
      <dgm:spPr/>
    </dgm:pt>
    <dgm:pt modelId="{CD81D17D-F41F-4C63-83A2-E1A62A04BE04}" type="pres">
      <dgm:prSet presAssocID="{D517D5EC-0060-4BED-ACCD-DE3A22FA0E85}" presName="textA" presStyleLbl="revTx" presStyleIdx="4" presStyleCnt="8" custScaleX="1362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4CB34B-64A3-4F34-81C3-D53C39F4F1FE}" type="pres">
      <dgm:prSet presAssocID="{D517D5EC-0060-4BED-ACCD-DE3A22FA0E85}" presName="circleA" presStyleLbl="node1" presStyleIdx="4" presStyleCnt="8"/>
      <dgm:spPr/>
    </dgm:pt>
    <dgm:pt modelId="{B314C11E-FDFE-42F9-8D94-996C6FC1B7F4}" type="pres">
      <dgm:prSet presAssocID="{D517D5EC-0060-4BED-ACCD-DE3A22FA0E85}" presName="spaceA" presStyleCnt="0"/>
      <dgm:spPr/>
    </dgm:pt>
    <dgm:pt modelId="{273A8B54-6163-4FA0-87C5-AE4F7EA0751F}" type="pres">
      <dgm:prSet presAssocID="{F1940D3A-0E00-4B97-A64C-34E996694038}" presName="space" presStyleCnt="0"/>
      <dgm:spPr/>
    </dgm:pt>
    <dgm:pt modelId="{1A3BC94A-7CC9-4F56-9EE0-FF1494BC20A7}" type="pres">
      <dgm:prSet presAssocID="{FE39F864-DD07-4036-86EA-B31F9151F85C}" presName="compositeB" presStyleCnt="0"/>
      <dgm:spPr/>
    </dgm:pt>
    <dgm:pt modelId="{85DB0FED-1FF2-4112-8F99-06A8FD5B21C7}" type="pres">
      <dgm:prSet presAssocID="{FE39F864-DD07-4036-86EA-B31F9151F85C}" presName="textB" presStyleLbl="revTx" presStyleIdx="5" presStyleCnt="8" custScaleX="1302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C3B52A-5DB4-4372-9FD9-EB7D859618F8}" type="pres">
      <dgm:prSet presAssocID="{FE39F864-DD07-4036-86EA-B31F9151F85C}" presName="circleB" presStyleLbl="node1" presStyleIdx="5" presStyleCnt="8"/>
      <dgm:spPr/>
    </dgm:pt>
    <dgm:pt modelId="{570459CE-B8AA-4BFA-BFC9-84D4DE10CE7C}" type="pres">
      <dgm:prSet presAssocID="{FE39F864-DD07-4036-86EA-B31F9151F85C}" presName="spaceB" presStyleCnt="0"/>
      <dgm:spPr/>
    </dgm:pt>
    <dgm:pt modelId="{F7D506E8-B4F0-4368-BBD6-680FB20F9AF3}" type="pres">
      <dgm:prSet presAssocID="{AC354C7B-ADA8-4E0F-B81A-DD2708290AF2}" presName="space" presStyleCnt="0"/>
      <dgm:spPr/>
    </dgm:pt>
    <dgm:pt modelId="{5981311E-79EF-4034-B371-D2118543BE4F}" type="pres">
      <dgm:prSet presAssocID="{6EEBC392-A036-4A72-A534-EDC65967DAA2}" presName="compositeA" presStyleCnt="0"/>
      <dgm:spPr/>
    </dgm:pt>
    <dgm:pt modelId="{784E5934-1180-472D-9AF3-4B2F7D57CC0B}" type="pres">
      <dgm:prSet presAssocID="{6EEBC392-A036-4A72-A534-EDC65967DAA2}" presName="textA" presStyleLbl="revTx" presStyleIdx="6" presStyleCnt="8" custScaleX="178709" custLinFactNeighborX="14551" custLinFactNeighborY="10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776528-4CF5-4B6E-8AD2-1D8D2EDA9D5A}" type="pres">
      <dgm:prSet presAssocID="{6EEBC392-A036-4A72-A534-EDC65967DAA2}" presName="circleA" presStyleLbl="node1" presStyleIdx="6" presStyleCnt="8"/>
      <dgm:spPr/>
    </dgm:pt>
    <dgm:pt modelId="{1BD5FB23-FE09-4E62-B7E2-9E50DCD4DCF0}" type="pres">
      <dgm:prSet presAssocID="{6EEBC392-A036-4A72-A534-EDC65967DAA2}" presName="spaceA" presStyleCnt="0"/>
      <dgm:spPr/>
    </dgm:pt>
    <dgm:pt modelId="{83DCFBBF-2461-48F7-BEA8-AE0021BF4F06}" type="pres">
      <dgm:prSet presAssocID="{BFBB9DCB-7D5F-4FAC-A70A-B46B48ADE265}" presName="space" presStyleCnt="0"/>
      <dgm:spPr/>
    </dgm:pt>
    <dgm:pt modelId="{61681616-8D35-436A-A24D-491E4F7CEF39}" type="pres">
      <dgm:prSet presAssocID="{91C0692F-C77C-490A-B472-F8F4CEB91AAB}" presName="compositeB" presStyleCnt="0"/>
      <dgm:spPr/>
    </dgm:pt>
    <dgm:pt modelId="{7523BB35-F464-4214-99BE-A39054CD9EE8}" type="pres">
      <dgm:prSet presAssocID="{91C0692F-C77C-490A-B472-F8F4CEB91AAB}" presName="textB" presStyleLbl="revTx" presStyleIdx="7" presStyleCnt="8" custScaleX="1385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0C304C-5E6A-4515-A227-DBC3F97C800F}" type="pres">
      <dgm:prSet presAssocID="{91C0692F-C77C-490A-B472-F8F4CEB91AAB}" presName="circleB" presStyleLbl="node1" presStyleIdx="7" presStyleCnt="8"/>
      <dgm:spPr/>
    </dgm:pt>
    <dgm:pt modelId="{9CD482C9-279D-49E4-B679-66369896C1CF}" type="pres">
      <dgm:prSet presAssocID="{91C0692F-C77C-490A-B472-F8F4CEB91AAB}" presName="spaceB" presStyleCnt="0"/>
      <dgm:spPr/>
    </dgm:pt>
  </dgm:ptLst>
  <dgm:cxnLst>
    <dgm:cxn modelId="{377F906F-1DE6-425B-B043-C224F89B059E}" srcId="{797ACDC8-4B07-4E84-BB6B-C0FD7A3FEBC6}" destId="{CD8B9331-9211-480C-AD8B-A0E421A40BAB}" srcOrd="1" destOrd="0" parTransId="{5E20DE5E-B39B-4250-AF4E-4C4DC69E3C41}" sibTransId="{A774B879-A92F-4F32-AB9B-F69C0EB03F92}"/>
    <dgm:cxn modelId="{35091417-0DE1-4FC2-A47A-D2E0E219F0E5}" type="presOf" srcId="{FE39F864-DD07-4036-86EA-B31F9151F85C}" destId="{85DB0FED-1FF2-4112-8F99-06A8FD5B21C7}" srcOrd="0" destOrd="0" presId="urn:microsoft.com/office/officeart/2005/8/layout/hProcess11"/>
    <dgm:cxn modelId="{ABD556A7-2A40-425E-95DE-D2E3A02DBD50}" type="presOf" srcId="{22222511-36CF-4BBB-BF1B-8E27D8CC8416}" destId="{F254269E-C38E-45B0-A9DC-D498155156DB}" srcOrd="0" destOrd="0" presId="urn:microsoft.com/office/officeart/2005/8/layout/hProcess11"/>
    <dgm:cxn modelId="{DEFD1140-4584-4575-BFA2-B70A9D8E9457}" srcId="{797ACDC8-4B07-4E84-BB6B-C0FD7A3FEBC6}" destId="{FE39F864-DD07-4036-86EA-B31F9151F85C}" srcOrd="5" destOrd="0" parTransId="{E4C93BE4-7F4D-4645-9EE2-9B40C009E811}" sibTransId="{AC354C7B-ADA8-4E0F-B81A-DD2708290AF2}"/>
    <dgm:cxn modelId="{6777C4AE-9795-4E6F-B913-3DC9A9AF06AF}" srcId="{797ACDC8-4B07-4E84-BB6B-C0FD7A3FEBC6}" destId="{D6F985BF-887A-4F62-A2A5-F9A6D9FEC652}" srcOrd="0" destOrd="0" parTransId="{4666814F-BF01-431D-8C3B-7055F1429EC2}" sibTransId="{C482F117-7EFE-44A3-AC86-24DE3449A899}"/>
    <dgm:cxn modelId="{CB54DC32-52DC-4250-AF63-6BEC45924687}" type="presOf" srcId="{CD8B9331-9211-480C-AD8B-A0E421A40BAB}" destId="{FEAC090C-1DC2-4342-975A-64BAE7C18AFF}" srcOrd="0" destOrd="0" presId="urn:microsoft.com/office/officeart/2005/8/layout/hProcess11"/>
    <dgm:cxn modelId="{8E05A8AE-2A11-4DC8-9E57-247A5DDAD4F1}" srcId="{797ACDC8-4B07-4E84-BB6B-C0FD7A3FEBC6}" destId="{22222511-36CF-4BBB-BF1B-8E27D8CC8416}" srcOrd="2" destOrd="0" parTransId="{765B14DD-EBDE-4E95-8494-50B3788C2D21}" sibTransId="{007DBA5D-0157-41E8-A318-9F9FCFC95218}"/>
    <dgm:cxn modelId="{BF707848-5DEA-4FE8-BEC6-2FDB434CF01D}" type="presOf" srcId="{6EEBC392-A036-4A72-A534-EDC65967DAA2}" destId="{784E5934-1180-472D-9AF3-4B2F7D57CC0B}" srcOrd="0" destOrd="0" presId="urn:microsoft.com/office/officeart/2005/8/layout/hProcess11"/>
    <dgm:cxn modelId="{C715FF2B-EFAF-43EF-9F62-41997256FED2}" srcId="{797ACDC8-4B07-4E84-BB6B-C0FD7A3FEBC6}" destId="{9518B1FA-3A29-4DD7-A132-C364C886EA8F}" srcOrd="3" destOrd="0" parTransId="{04B161DF-3A6D-4421-91E0-A2F2605AD35C}" sibTransId="{8E03A4EA-9AA8-4546-B346-DB0A77C8FA83}"/>
    <dgm:cxn modelId="{B5A3555E-CC0D-4BF2-A21A-2A83FE5129F8}" type="presOf" srcId="{91C0692F-C77C-490A-B472-F8F4CEB91AAB}" destId="{7523BB35-F464-4214-99BE-A39054CD9EE8}" srcOrd="0" destOrd="0" presId="urn:microsoft.com/office/officeart/2005/8/layout/hProcess11"/>
    <dgm:cxn modelId="{CFD35508-FDE0-451E-B57E-E421EF43AC80}" type="presOf" srcId="{D517D5EC-0060-4BED-ACCD-DE3A22FA0E85}" destId="{CD81D17D-F41F-4C63-83A2-E1A62A04BE04}" srcOrd="0" destOrd="0" presId="urn:microsoft.com/office/officeart/2005/8/layout/hProcess11"/>
    <dgm:cxn modelId="{5844F903-DAC6-4208-9D96-2E136ED22036}" type="presOf" srcId="{797ACDC8-4B07-4E84-BB6B-C0FD7A3FEBC6}" destId="{0DA714C8-2B31-4990-BAA7-6F427CD65E84}" srcOrd="0" destOrd="0" presId="urn:microsoft.com/office/officeart/2005/8/layout/hProcess11"/>
    <dgm:cxn modelId="{7AA71796-4F61-448D-B8E4-97A82F8F963F}" srcId="{797ACDC8-4B07-4E84-BB6B-C0FD7A3FEBC6}" destId="{91C0692F-C77C-490A-B472-F8F4CEB91AAB}" srcOrd="7" destOrd="0" parTransId="{DD70C99C-1077-4657-98B9-3F853C0B2BE8}" sibTransId="{54D7238A-CF4A-49D9-8568-99F9D2A81800}"/>
    <dgm:cxn modelId="{E84597CE-A831-46C7-85EC-D59EB649CF3E}" srcId="{797ACDC8-4B07-4E84-BB6B-C0FD7A3FEBC6}" destId="{6EEBC392-A036-4A72-A534-EDC65967DAA2}" srcOrd="6" destOrd="0" parTransId="{680A3448-6D58-46FE-B380-C1E6267B86B4}" sibTransId="{BFBB9DCB-7D5F-4FAC-A70A-B46B48ADE265}"/>
    <dgm:cxn modelId="{627D191B-F989-4EE7-A2F0-8542E8DBCAB9}" type="presOf" srcId="{D6F985BF-887A-4F62-A2A5-F9A6D9FEC652}" destId="{6E138F56-81E3-486D-9DB9-8FEE6636E58E}" srcOrd="0" destOrd="0" presId="urn:microsoft.com/office/officeart/2005/8/layout/hProcess11"/>
    <dgm:cxn modelId="{22A61C0C-1383-45EA-BB23-FC520D4C712E}" srcId="{797ACDC8-4B07-4E84-BB6B-C0FD7A3FEBC6}" destId="{D517D5EC-0060-4BED-ACCD-DE3A22FA0E85}" srcOrd="4" destOrd="0" parTransId="{9AF582B5-3B0C-40AF-A4E9-FC4502F352C6}" sibTransId="{F1940D3A-0E00-4B97-A64C-34E996694038}"/>
    <dgm:cxn modelId="{75C41828-BDDB-4D98-814B-5908B41C3AB1}" type="presOf" srcId="{9518B1FA-3A29-4DD7-A132-C364C886EA8F}" destId="{0B068B7E-D8BD-4055-A7A6-6CF292E2C6AA}" srcOrd="0" destOrd="0" presId="urn:microsoft.com/office/officeart/2005/8/layout/hProcess11"/>
    <dgm:cxn modelId="{08976290-4EBC-4786-AEBF-27D9D70264A5}" type="presParOf" srcId="{0DA714C8-2B31-4990-BAA7-6F427CD65E84}" destId="{7E3410E8-DFCB-4F82-80B7-7C554A0CB20F}" srcOrd="0" destOrd="0" presId="urn:microsoft.com/office/officeart/2005/8/layout/hProcess11"/>
    <dgm:cxn modelId="{560D4638-1148-4767-9D28-E53EA8FB3221}" type="presParOf" srcId="{0DA714C8-2B31-4990-BAA7-6F427CD65E84}" destId="{13DC3DAC-A356-4CD2-BC65-F26D22B541F7}" srcOrd="1" destOrd="0" presId="urn:microsoft.com/office/officeart/2005/8/layout/hProcess11"/>
    <dgm:cxn modelId="{D92F024B-5E09-42DB-953E-E87898094C81}" type="presParOf" srcId="{13DC3DAC-A356-4CD2-BC65-F26D22B541F7}" destId="{F6201F9F-5770-48F4-99F8-C113501158D3}" srcOrd="0" destOrd="0" presId="urn:microsoft.com/office/officeart/2005/8/layout/hProcess11"/>
    <dgm:cxn modelId="{7D2A44C5-3A9A-4FB7-8CAA-49C192C01119}" type="presParOf" srcId="{F6201F9F-5770-48F4-99F8-C113501158D3}" destId="{6E138F56-81E3-486D-9DB9-8FEE6636E58E}" srcOrd="0" destOrd="0" presId="urn:microsoft.com/office/officeart/2005/8/layout/hProcess11"/>
    <dgm:cxn modelId="{CE4C205F-F972-413B-919B-56A2EACA8C40}" type="presParOf" srcId="{F6201F9F-5770-48F4-99F8-C113501158D3}" destId="{0E663B01-0920-4BC5-9EC0-26DA80E431AB}" srcOrd="1" destOrd="0" presId="urn:microsoft.com/office/officeart/2005/8/layout/hProcess11"/>
    <dgm:cxn modelId="{26801F59-0D93-4FC8-9C4F-AF38352E34F1}" type="presParOf" srcId="{F6201F9F-5770-48F4-99F8-C113501158D3}" destId="{46306C73-CD59-42DC-9D9E-85BE5876AE9C}" srcOrd="2" destOrd="0" presId="urn:microsoft.com/office/officeart/2005/8/layout/hProcess11"/>
    <dgm:cxn modelId="{4D0F8426-5FA6-4DD1-AFC9-33E5552E3864}" type="presParOf" srcId="{13DC3DAC-A356-4CD2-BC65-F26D22B541F7}" destId="{AD138B31-B633-402E-B079-7E3DD08F8070}" srcOrd="1" destOrd="0" presId="urn:microsoft.com/office/officeart/2005/8/layout/hProcess11"/>
    <dgm:cxn modelId="{8213A19E-E49B-4742-81DE-17C7CB322ABF}" type="presParOf" srcId="{13DC3DAC-A356-4CD2-BC65-F26D22B541F7}" destId="{A2048C77-9E53-499B-85AD-6753254E28CC}" srcOrd="2" destOrd="0" presId="urn:microsoft.com/office/officeart/2005/8/layout/hProcess11"/>
    <dgm:cxn modelId="{C8B446CF-24DE-4743-837D-E9FD4F92E436}" type="presParOf" srcId="{A2048C77-9E53-499B-85AD-6753254E28CC}" destId="{FEAC090C-1DC2-4342-975A-64BAE7C18AFF}" srcOrd="0" destOrd="0" presId="urn:microsoft.com/office/officeart/2005/8/layout/hProcess11"/>
    <dgm:cxn modelId="{3F174A32-F56D-478E-A551-45EB2A92AD06}" type="presParOf" srcId="{A2048C77-9E53-499B-85AD-6753254E28CC}" destId="{364A4421-A8F7-49F5-A413-FA0F8F7FD45B}" srcOrd="1" destOrd="0" presId="urn:microsoft.com/office/officeart/2005/8/layout/hProcess11"/>
    <dgm:cxn modelId="{5E16EB8D-F8B7-4F74-8216-DC1CE1E59861}" type="presParOf" srcId="{A2048C77-9E53-499B-85AD-6753254E28CC}" destId="{86DEC6E5-828D-45CF-8F47-D205A0DBA8A2}" srcOrd="2" destOrd="0" presId="urn:microsoft.com/office/officeart/2005/8/layout/hProcess11"/>
    <dgm:cxn modelId="{F975C711-F10B-4E96-8B54-3911C15A72E4}" type="presParOf" srcId="{13DC3DAC-A356-4CD2-BC65-F26D22B541F7}" destId="{8A3B6644-ABF7-488C-B5A7-BB85704178F3}" srcOrd="3" destOrd="0" presId="urn:microsoft.com/office/officeart/2005/8/layout/hProcess11"/>
    <dgm:cxn modelId="{D58D66D7-AE3B-420F-B486-3C18F8B6E84C}" type="presParOf" srcId="{13DC3DAC-A356-4CD2-BC65-F26D22B541F7}" destId="{0709DDF0-6147-4C43-9F9D-A139F634343E}" srcOrd="4" destOrd="0" presId="urn:microsoft.com/office/officeart/2005/8/layout/hProcess11"/>
    <dgm:cxn modelId="{2700B15B-E020-4FE2-B448-59323D1E5C34}" type="presParOf" srcId="{0709DDF0-6147-4C43-9F9D-A139F634343E}" destId="{F254269E-C38E-45B0-A9DC-D498155156DB}" srcOrd="0" destOrd="0" presId="urn:microsoft.com/office/officeart/2005/8/layout/hProcess11"/>
    <dgm:cxn modelId="{EA000D02-0D4F-4DBA-BE37-EDD95333CE7A}" type="presParOf" srcId="{0709DDF0-6147-4C43-9F9D-A139F634343E}" destId="{E7C58673-0FA2-4057-9615-C1298EB970E9}" srcOrd="1" destOrd="0" presId="urn:microsoft.com/office/officeart/2005/8/layout/hProcess11"/>
    <dgm:cxn modelId="{5E7C4D64-24FF-481E-9180-573051ED30CC}" type="presParOf" srcId="{0709DDF0-6147-4C43-9F9D-A139F634343E}" destId="{2D8DDED0-BEEB-4128-BC60-77B91184DF40}" srcOrd="2" destOrd="0" presId="urn:microsoft.com/office/officeart/2005/8/layout/hProcess11"/>
    <dgm:cxn modelId="{959FD687-C614-41A1-93B7-12E012E7CB30}" type="presParOf" srcId="{13DC3DAC-A356-4CD2-BC65-F26D22B541F7}" destId="{584B6482-595E-4D0E-B689-C64A5ED8B9C6}" srcOrd="5" destOrd="0" presId="urn:microsoft.com/office/officeart/2005/8/layout/hProcess11"/>
    <dgm:cxn modelId="{A71940D0-5F3E-4AEA-B9AB-21378A81759A}" type="presParOf" srcId="{13DC3DAC-A356-4CD2-BC65-F26D22B541F7}" destId="{73C1924F-6D6D-4DD3-8ACC-589682BC2783}" srcOrd="6" destOrd="0" presId="urn:microsoft.com/office/officeart/2005/8/layout/hProcess11"/>
    <dgm:cxn modelId="{E445EDBC-FACC-4F72-AF23-6E51A459B4DE}" type="presParOf" srcId="{73C1924F-6D6D-4DD3-8ACC-589682BC2783}" destId="{0B068B7E-D8BD-4055-A7A6-6CF292E2C6AA}" srcOrd="0" destOrd="0" presId="urn:microsoft.com/office/officeart/2005/8/layout/hProcess11"/>
    <dgm:cxn modelId="{2A3C7E52-1449-4282-A004-15EB5F546442}" type="presParOf" srcId="{73C1924F-6D6D-4DD3-8ACC-589682BC2783}" destId="{4AAA281E-0635-4EAB-AFB1-48C04317CEC3}" srcOrd="1" destOrd="0" presId="urn:microsoft.com/office/officeart/2005/8/layout/hProcess11"/>
    <dgm:cxn modelId="{1215C8FA-BAEF-4812-AFF6-FC42251FD717}" type="presParOf" srcId="{73C1924F-6D6D-4DD3-8ACC-589682BC2783}" destId="{CF9A188E-CE4E-4A55-80E1-8EA6521DB470}" srcOrd="2" destOrd="0" presId="urn:microsoft.com/office/officeart/2005/8/layout/hProcess11"/>
    <dgm:cxn modelId="{DC941FA0-AC6C-4A51-BD44-46F3B81CC125}" type="presParOf" srcId="{13DC3DAC-A356-4CD2-BC65-F26D22B541F7}" destId="{9522B940-6361-4CE9-B1CA-D5C1C6F87135}" srcOrd="7" destOrd="0" presId="urn:microsoft.com/office/officeart/2005/8/layout/hProcess11"/>
    <dgm:cxn modelId="{7FAEB2BD-0876-404A-A32C-015E3EAE789B}" type="presParOf" srcId="{13DC3DAC-A356-4CD2-BC65-F26D22B541F7}" destId="{B2F5112F-F1E8-4539-B242-57372772199E}" srcOrd="8" destOrd="0" presId="urn:microsoft.com/office/officeart/2005/8/layout/hProcess11"/>
    <dgm:cxn modelId="{BDEA0703-23CC-4826-8E28-A2DCB4659996}" type="presParOf" srcId="{B2F5112F-F1E8-4539-B242-57372772199E}" destId="{CD81D17D-F41F-4C63-83A2-E1A62A04BE04}" srcOrd="0" destOrd="0" presId="urn:microsoft.com/office/officeart/2005/8/layout/hProcess11"/>
    <dgm:cxn modelId="{85C877AE-A2FD-4E91-9104-B1DD60FCF33E}" type="presParOf" srcId="{B2F5112F-F1E8-4539-B242-57372772199E}" destId="{6C4CB34B-64A3-4F34-81C3-D53C39F4F1FE}" srcOrd="1" destOrd="0" presId="urn:microsoft.com/office/officeart/2005/8/layout/hProcess11"/>
    <dgm:cxn modelId="{BEF085D9-0CD9-44E3-A250-0798B6147FB4}" type="presParOf" srcId="{B2F5112F-F1E8-4539-B242-57372772199E}" destId="{B314C11E-FDFE-42F9-8D94-996C6FC1B7F4}" srcOrd="2" destOrd="0" presId="urn:microsoft.com/office/officeart/2005/8/layout/hProcess11"/>
    <dgm:cxn modelId="{94CBCD24-4302-48C1-8481-A1947175B51D}" type="presParOf" srcId="{13DC3DAC-A356-4CD2-BC65-F26D22B541F7}" destId="{273A8B54-6163-4FA0-87C5-AE4F7EA0751F}" srcOrd="9" destOrd="0" presId="urn:microsoft.com/office/officeart/2005/8/layout/hProcess11"/>
    <dgm:cxn modelId="{555A4400-33FB-4927-8642-FADC182C0925}" type="presParOf" srcId="{13DC3DAC-A356-4CD2-BC65-F26D22B541F7}" destId="{1A3BC94A-7CC9-4F56-9EE0-FF1494BC20A7}" srcOrd="10" destOrd="0" presId="urn:microsoft.com/office/officeart/2005/8/layout/hProcess11"/>
    <dgm:cxn modelId="{89666E76-93EB-4724-A5F5-E2F723B45A89}" type="presParOf" srcId="{1A3BC94A-7CC9-4F56-9EE0-FF1494BC20A7}" destId="{85DB0FED-1FF2-4112-8F99-06A8FD5B21C7}" srcOrd="0" destOrd="0" presId="urn:microsoft.com/office/officeart/2005/8/layout/hProcess11"/>
    <dgm:cxn modelId="{CF833DC3-389D-4ECE-B64C-A55EBE808623}" type="presParOf" srcId="{1A3BC94A-7CC9-4F56-9EE0-FF1494BC20A7}" destId="{D9C3B52A-5DB4-4372-9FD9-EB7D859618F8}" srcOrd="1" destOrd="0" presId="urn:microsoft.com/office/officeart/2005/8/layout/hProcess11"/>
    <dgm:cxn modelId="{8F47C530-1EB5-47F0-9B07-B973750791F8}" type="presParOf" srcId="{1A3BC94A-7CC9-4F56-9EE0-FF1494BC20A7}" destId="{570459CE-B8AA-4BFA-BFC9-84D4DE10CE7C}" srcOrd="2" destOrd="0" presId="urn:microsoft.com/office/officeart/2005/8/layout/hProcess11"/>
    <dgm:cxn modelId="{47E1574A-3DC0-4F5F-A405-C9A5433124DC}" type="presParOf" srcId="{13DC3DAC-A356-4CD2-BC65-F26D22B541F7}" destId="{F7D506E8-B4F0-4368-BBD6-680FB20F9AF3}" srcOrd="11" destOrd="0" presId="urn:microsoft.com/office/officeart/2005/8/layout/hProcess11"/>
    <dgm:cxn modelId="{D3163BF9-03CB-4AFC-A31C-AD4D17204F37}" type="presParOf" srcId="{13DC3DAC-A356-4CD2-BC65-F26D22B541F7}" destId="{5981311E-79EF-4034-B371-D2118543BE4F}" srcOrd="12" destOrd="0" presId="urn:microsoft.com/office/officeart/2005/8/layout/hProcess11"/>
    <dgm:cxn modelId="{D70180B8-989B-48D3-899B-1300ACDED5B0}" type="presParOf" srcId="{5981311E-79EF-4034-B371-D2118543BE4F}" destId="{784E5934-1180-472D-9AF3-4B2F7D57CC0B}" srcOrd="0" destOrd="0" presId="urn:microsoft.com/office/officeart/2005/8/layout/hProcess11"/>
    <dgm:cxn modelId="{4A5B7765-B5EC-431A-AE49-743A6BA0EECB}" type="presParOf" srcId="{5981311E-79EF-4034-B371-D2118543BE4F}" destId="{CE776528-4CF5-4B6E-8AD2-1D8D2EDA9D5A}" srcOrd="1" destOrd="0" presId="urn:microsoft.com/office/officeart/2005/8/layout/hProcess11"/>
    <dgm:cxn modelId="{6008EAA7-0EA2-47A0-85FD-D08422C7F2D7}" type="presParOf" srcId="{5981311E-79EF-4034-B371-D2118543BE4F}" destId="{1BD5FB23-FE09-4E62-B7E2-9E50DCD4DCF0}" srcOrd="2" destOrd="0" presId="urn:microsoft.com/office/officeart/2005/8/layout/hProcess11"/>
    <dgm:cxn modelId="{44B46C85-5B31-4FE2-B983-14319D4EA661}" type="presParOf" srcId="{13DC3DAC-A356-4CD2-BC65-F26D22B541F7}" destId="{83DCFBBF-2461-48F7-BEA8-AE0021BF4F06}" srcOrd="13" destOrd="0" presId="urn:microsoft.com/office/officeart/2005/8/layout/hProcess11"/>
    <dgm:cxn modelId="{06B3D742-A7AC-4E64-ADE6-ED6E864A357A}" type="presParOf" srcId="{13DC3DAC-A356-4CD2-BC65-F26D22B541F7}" destId="{61681616-8D35-436A-A24D-491E4F7CEF39}" srcOrd="14" destOrd="0" presId="urn:microsoft.com/office/officeart/2005/8/layout/hProcess11"/>
    <dgm:cxn modelId="{B0B51CCA-E223-4105-9423-480B5714280D}" type="presParOf" srcId="{61681616-8D35-436A-A24D-491E4F7CEF39}" destId="{7523BB35-F464-4214-99BE-A39054CD9EE8}" srcOrd="0" destOrd="0" presId="urn:microsoft.com/office/officeart/2005/8/layout/hProcess11"/>
    <dgm:cxn modelId="{F7252049-39C7-4F68-AF71-6BE6C9CCAF59}" type="presParOf" srcId="{61681616-8D35-436A-A24D-491E4F7CEF39}" destId="{A60C304C-5E6A-4515-A227-DBC3F97C800F}" srcOrd="1" destOrd="0" presId="urn:microsoft.com/office/officeart/2005/8/layout/hProcess11"/>
    <dgm:cxn modelId="{B04E99A0-C864-44F3-8372-3B9C4168A564}" type="presParOf" srcId="{61681616-8D35-436A-A24D-491E4F7CEF39}" destId="{9CD482C9-279D-49E4-B679-66369896C1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410E8-DFCB-4F82-80B7-7C554A0CB20F}">
      <dsp:nvSpPr>
        <dsp:cNvPr id="0" name=""/>
        <dsp:cNvSpPr/>
      </dsp:nvSpPr>
      <dsp:spPr>
        <a:xfrm>
          <a:off x="0" y="1219199"/>
          <a:ext cx="8170333" cy="1625600"/>
        </a:xfrm>
        <a:prstGeom prst="notched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38F56-81E3-486D-9DB9-8FEE6636E58E}">
      <dsp:nvSpPr>
        <dsp:cNvPr id="0" name=""/>
        <dsp:cNvSpPr/>
      </dsp:nvSpPr>
      <dsp:spPr>
        <a:xfrm>
          <a:off x="788" y="0"/>
          <a:ext cx="97074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May 2013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HEW SG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788" y="0"/>
        <a:ext cx="970740" cy="1625600"/>
      </dsp:txXfrm>
    </dsp:sp>
    <dsp:sp modelId="{0E663B01-0920-4BC5-9EC0-26DA80E431AB}">
      <dsp:nvSpPr>
        <dsp:cNvPr id="0" name=""/>
        <dsp:cNvSpPr/>
      </dsp:nvSpPr>
      <dsp:spPr>
        <a:xfrm>
          <a:off x="282958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090C-1DC2-4342-975A-64BAE7C18AFF}">
      <dsp:nvSpPr>
        <dsp:cNvPr id="0" name=""/>
        <dsp:cNvSpPr/>
      </dsp:nvSpPr>
      <dsp:spPr>
        <a:xfrm>
          <a:off x="1000656" y="2438399"/>
          <a:ext cx="88102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May 2014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HEW TG (IEEE 802.11ax)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000656" y="2438399"/>
        <a:ext cx="881027" cy="1625600"/>
      </dsp:txXfrm>
    </dsp:sp>
    <dsp:sp modelId="{364A4421-A8F7-49F5-A413-FA0F8F7FD45B}">
      <dsp:nvSpPr>
        <dsp:cNvPr id="0" name=""/>
        <dsp:cNvSpPr/>
      </dsp:nvSpPr>
      <dsp:spPr>
        <a:xfrm>
          <a:off x="1237970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269E-C38E-45B0-A9DC-D498155156DB}">
      <dsp:nvSpPr>
        <dsp:cNvPr id="0" name=""/>
        <dsp:cNvSpPr/>
      </dsp:nvSpPr>
      <dsp:spPr>
        <a:xfrm>
          <a:off x="1910811" y="0"/>
          <a:ext cx="8102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Nov 2014 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First TG SFD draft was approved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910811" y="0"/>
        <a:ext cx="810223" cy="1625600"/>
      </dsp:txXfrm>
    </dsp:sp>
    <dsp:sp modelId="{E7C58673-0FA2-4057-9615-C1298EB970E9}">
      <dsp:nvSpPr>
        <dsp:cNvPr id="0" name=""/>
        <dsp:cNvSpPr/>
      </dsp:nvSpPr>
      <dsp:spPr>
        <a:xfrm>
          <a:off x="2112723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68B7E-D8BD-4055-A7A6-6CF292E2C6AA}">
      <dsp:nvSpPr>
        <dsp:cNvPr id="0" name=""/>
        <dsp:cNvSpPr/>
      </dsp:nvSpPr>
      <dsp:spPr>
        <a:xfrm>
          <a:off x="2750162" y="2438399"/>
          <a:ext cx="108553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January 2016 </a:t>
          </a: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Proposed TG Draft</a:t>
          </a:r>
        </a:p>
      </dsp:txBody>
      <dsp:txXfrm>
        <a:off x="2750162" y="2438399"/>
        <a:ext cx="1085533" cy="1625600"/>
      </dsp:txXfrm>
    </dsp:sp>
    <dsp:sp modelId="{4AAA281E-0635-4EAB-AFB1-48C04317CEC3}">
      <dsp:nvSpPr>
        <dsp:cNvPr id="0" name=""/>
        <dsp:cNvSpPr/>
      </dsp:nvSpPr>
      <dsp:spPr>
        <a:xfrm>
          <a:off x="3089729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D17D-F41F-4C63-83A2-E1A62A04BE04}">
      <dsp:nvSpPr>
        <dsp:cNvPr id="0" name=""/>
        <dsp:cNvSpPr/>
      </dsp:nvSpPr>
      <dsp:spPr>
        <a:xfrm>
          <a:off x="3864823" y="0"/>
          <a:ext cx="79355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March 2016 </a:t>
          </a: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Draft 0.1 Approval and start of comment collection 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864823" y="0"/>
        <a:ext cx="793556" cy="1625600"/>
      </dsp:txXfrm>
    </dsp:sp>
    <dsp:sp modelId="{6C4CB34B-64A3-4F34-81C3-D53C39F4F1FE}">
      <dsp:nvSpPr>
        <dsp:cNvPr id="0" name=""/>
        <dsp:cNvSpPr/>
      </dsp:nvSpPr>
      <dsp:spPr>
        <a:xfrm>
          <a:off x="405840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0FED-1FF2-4112-8F99-06A8FD5B21C7}">
      <dsp:nvSpPr>
        <dsp:cNvPr id="0" name=""/>
        <dsp:cNvSpPr/>
      </dsp:nvSpPr>
      <dsp:spPr>
        <a:xfrm>
          <a:off x="4687508" y="2438399"/>
          <a:ext cx="7586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July 2016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Draft 1.0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WG LB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687508" y="2438399"/>
        <a:ext cx="758649" cy="1625600"/>
      </dsp:txXfrm>
    </dsp:sp>
    <dsp:sp modelId="{D9C3B52A-5DB4-4372-9FD9-EB7D859618F8}">
      <dsp:nvSpPr>
        <dsp:cNvPr id="0" name=""/>
        <dsp:cNvSpPr/>
      </dsp:nvSpPr>
      <dsp:spPr>
        <a:xfrm>
          <a:off x="486363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E5934-1180-472D-9AF3-4B2F7D57CC0B}">
      <dsp:nvSpPr>
        <dsp:cNvPr id="0" name=""/>
        <dsp:cNvSpPr/>
      </dsp:nvSpPr>
      <dsp:spPr>
        <a:xfrm>
          <a:off x="5560053" y="17215"/>
          <a:ext cx="1041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March 2017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Draft 2.0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Recirculation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5560053" y="17215"/>
        <a:ext cx="1041078" cy="1625600"/>
      </dsp:txXfrm>
    </dsp:sp>
    <dsp:sp modelId="{CE776528-4CF5-4B6E-8AD2-1D8D2EDA9D5A}">
      <dsp:nvSpPr>
        <dsp:cNvPr id="0" name=""/>
        <dsp:cNvSpPr/>
      </dsp:nvSpPr>
      <dsp:spPr>
        <a:xfrm>
          <a:off x="579262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3BB35-F464-4214-99BE-A39054CD9EE8}">
      <dsp:nvSpPr>
        <dsp:cNvPr id="0" name=""/>
        <dsp:cNvSpPr/>
      </dsp:nvSpPr>
      <dsp:spPr>
        <a:xfrm>
          <a:off x="6545492" y="2438399"/>
          <a:ext cx="80701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March 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Publication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6545492" y="2438399"/>
        <a:ext cx="807019" cy="1625600"/>
      </dsp:txXfrm>
    </dsp:sp>
    <dsp:sp modelId="{A60C304C-5E6A-4515-A227-DBC3F97C800F}">
      <dsp:nvSpPr>
        <dsp:cNvPr id="0" name=""/>
        <dsp:cNvSpPr/>
      </dsp:nvSpPr>
      <dsp:spPr>
        <a:xfrm>
          <a:off x="674580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4" descr="log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6659563"/>
            <a:ext cx="600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2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679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120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84334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D8BAAA59-19F1-1440-B974-E0DC7495DCE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3/13/2016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10C91197-2CED-814E-A0F5-84C3B4C884E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8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" y="0"/>
            <a:ext cx="9140834" cy="203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2" name="Picture 11" descr="Aruba¨_Networks_newLogo-[C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9" name="Picture 18" descr="Aruba¨_Networks_newLogo-[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ltGray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6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ansition Slide - New Swoos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-3581" y="0"/>
            <a:ext cx="91475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658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81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31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329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40523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/>
              <a:ea typeface="ＭＳ Ｐゴシック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9" y="5958648"/>
            <a:ext cx="621846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5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331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2974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85399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7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ea typeface="ＭＳ Ｐゴシック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012D06-F38B-4356-A24A-00D85CA6255C}" type="slidenum">
              <a:rPr lang="en-US" sz="100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pPr algn="ctr"/>
              <a:t>‹#›</a:t>
            </a:fld>
            <a:endParaRPr lang="en-US" sz="1000" dirty="0">
              <a:solidFill>
                <a:srgbClr val="80808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9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688738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802.11-16/0363r0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79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Discussion on LRLP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2016-03-14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25372"/>
              </p:ext>
            </p:extLst>
          </p:nvPr>
        </p:nvGraphicFramePr>
        <p:xfrm>
          <a:off x="603251" y="3589338"/>
          <a:ext cx="793908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Document" r:id="rId4" imgW="8622727" imgH="4166335" progId="Word.Document.8">
                  <p:embed/>
                </p:oleObj>
              </mc:Choice>
              <mc:Fallback>
                <p:oleObj name="Document" r:id="rId4" imgW="8622727" imgH="41663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3589338"/>
                        <a:ext cx="7939087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have reviewed the timelines for published and in-process amendments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802.11ad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802.11ac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802.11ah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802.11ax predicted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have presented a projected timeline for LRLP amendment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[1] IEEE 11-15/0775r1: Integrated Long Range Low Power Operation for IoT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this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80009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of Timelines for 2 Published Amendments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 of </a:t>
            </a:r>
            <a:r>
              <a:rPr lang="en-US" dirty="0" smtClean="0"/>
              <a:t>Timelines for 2 In Process Amendments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LRLP Projected Timeline</a:t>
            </a:r>
          </a:p>
          <a:p>
            <a:pPr marL="0" indent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</a:t>
            </a:r>
            <a:r>
              <a:rPr lang="en-US" dirty="0" err="1" smtClean="0"/>
              <a:t>IoT</a:t>
            </a:r>
            <a:r>
              <a:rPr lang="en-US" dirty="0" smtClean="0"/>
              <a:t> till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170" name="Picture 2" descr="http://theconnectivist-img.s3.amazonaws.com/wp-content/uploads/2014/05/Unkn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" y="1830387"/>
            <a:ext cx="7856932" cy="44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9371" y="5986790"/>
            <a:ext cx="748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Reference</a:t>
            </a:r>
            <a:r>
              <a:rPr lang="en-US" sz="1400" dirty="0">
                <a:solidFill>
                  <a:schemeClr val="tx1"/>
                </a:solidFill>
              </a:rPr>
              <a:t>: http://</a:t>
            </a:r>
            <a:r>
              <a:rPr lang="en-US" sz="1400" dirty="0" smtClean="0">
                <a:solidFill>
                  <a:schemeClr val="tx1"/>
                </a:solidFill>
              </a:rPr>
              <a:t>theconnectivist-img.s3.amazonaws.com/wp-content/uploads/2014/05/Unknown.png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  (http://www.i-scoop.eu/internet-of-things/)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7467600" y="5638800"/>
            <a:ext cx="381000" cy="34799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334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2020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696200" y="5486400"/>
            <a:ext cx="4572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7036496" y="5653414"/>
            <a:ext cx="381000" cy="34799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315200" y="5105400"/>
            <a:ext cx="838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153400" y="4953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>
          <a:xfrm>
            <a:off x="608808" y="1916630"/>
            <a:ext cx="8001000" cy="2677656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45720" rIns="0" bIns="4572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PAR approved: December 2008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Initial Working Group Letter Ballot: </a:t>
            </a:r>
            <a:r>
              <a:rPr lang="en-US" altLang="en-US" b="0" dirty="0" smtClean="0">
                <a:cs typeface="Times New Roman" panose="02020603050405020304" pitchFamily="18" charset="0"/>
              </a:rPr>
              <a:t>Octo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ber 2010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Recirculation Working Group Letter Ballot: </a:t>
            </a:r>
            <a:r>
              <a:rPr lang="en-US" altLang="en-US" b="0" dirty="0" smtClean="0">
                <a:cs typeface="Times New Roman" panose="02020603050405020304" pitchFamily="18" charset="0"/>
              </a:rPr>
              <a:t>April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2011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Initial Sponsor Ballot: </a:t>
            </a:r>
            <a:r>
              <a:rPr lang="en-US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January </a:t>
            </a:r>
            <a:r>
              <a:rPr lang="en-US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2012</a:t>
            </a:r>
            <a:endParaRPr lang="en-US" altLang="en-US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Recirculation Sponsor Ballot: </a:t>
            </a:r>
            <a:r>
              <a:rPr lang="en-US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March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2012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Final Working Group Approval: July 2012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RevCom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&amp; Standards Board Final Approval: Oct 2012</a:t>
            </a:r>
            <a:endParaRPr lang="en-US" alt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090" y="5927487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1" name="Right Brace 8"/>
          <p:cNvSpPr>
            <a:spLocks/>
          </p:cNvSpPr>
          <p:nvPr/>
        </p:nvSpPr>
        <p:spPr bwMode="auto">
          <a:xfrm>
            <a:off x="7321958" y="1949947"/>
            <a:ext cx="249183" cy="71705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583842" y="2078461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22 months</a:t>
            </a:r>
            <a:endParaRPr lang="en-US" altLang="en-US" sz="1400" b="0" dirty="0"/>
          </a:p>
        </p:txBody>
      </p:sp>
      <p:sp>
        <p:nvSpPr>
          <p:cNvPr id="13" name="Right Brace 1"/>
          <p:cNvSpPr>
            <a:spLocks/>
          </p:cNvSpPr>
          <p:nvPr/>
        </p:nvSpPr>
        <p:spPr bwMode="auto">
          <a:xfrm>
            <a:off x="7826313" y="2469654"/>
            <a:ext cx="175035" cy="477094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032459" y="2548831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6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5" name="Right Brace 1"/>
          <p:cNvSpPr>
            <a:spLocks/>
          </p:cNvSpPr>
          <p:nvPr/>
        </p:nvSpPr>
        <p:spPr bwMode="auto">
          <a:xfrm>
            <a:off x="8001000" y="2819400"/>
            <a:ext cx="203200" cy="52872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8204200" y="2969518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9</a:t>
            </a:r>
            <a:r>
              <a:rPr lang="en-US" altLang="en-US" sz="1400" b="0" dirty="0" smtClean="0"/>
              <a:t> </a:t>
            </a:r>
            <a:r>
              <a:rPr lang="en-US" altLang="en-US" sz="1400" b="0" dirty="0" smtClean="0"/>
              <a:t>months</a:t>
            </a:r>
            <a:endParaRPr lang="en-US" alt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" y="5287998"/>
            <a:ext cx="9109587" cy="59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" y="4587499"/>
            <a:ext cx="9107681" cy="7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87427" y="1794793"/>
            <a:ext cx="7772400" cy="26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eaLnBrk="1" hangingPunct="1">
              <a:buFontTx/>
              <a:buNone/>
              <a:defRPr b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eaLnBrk="1" hangingPunct="1">
              <a:spcBef>
                <a:spcPts val="500"/>
              </a:spcBef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PAR approved: September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Initial WG Letter Ballot : June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Recirculation WG Letter Ballot: February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Initial Sponsor Ballot: </a:t>
            </a:r>
            <a:r>
              <a:rPr lang="en-US" altLang="en-US" dirty="0" smtClean="0">
                <a:solidFill>
                  <a:schemeClr val="tx1"/>
                </a:solidFill>
              </a:rPr>
              <a:t>May</a:t>
            </a:r>
            <a:r>
              <a:rPr lang="en-US" altLang="en-US" dirty="0" smtClean="0"/>
              <a:t> </a:t>
            </a:r>
            <a:r>
              <a:rPr lang="en-US" altLang="en-US" dirty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Recirculation Sponsor Ballot: </a:t>
            </a:r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r>
              <a:rPr lang="en-US" altLang="en-US" dirty="0" smtClean="0"/>
              <a:t> </a:t>
            </a:r>
            <a:r>
              <a:rPr lang="en-US" altLang="en-US" dirty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Final Working Group Approval: November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/>
              <a:t>RevCom</a:t>
            </a:r>
            <a:r>
              <a:rPr lang="en-US" altLang="en-US" dirty="0"/>
              <a:t> &amp; SB approval: December 2013</a:t>
            </a:r>
          </a:p>
        </p:txBody>
      </p:sp>
      <p:sp>
        <p:nvSpPr>
          <p:cNvPr id="10" name="Right Brace 1"/>
          <p:cNvSpPr>
            <a:spLocks/>
          </p:cNvSpPr>
          <p:nvPr/>
        </p:nvSpPr>
        <p:spPr bwMode="auto">
          <a:xfrm>
            <a:off x="7194265" y="2362200"/>
            <a:ext cx="203200" cy="49019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436529" y="2463170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2" name="Right Brace 8"/>
          <p:cNvSpPr>
            <a:spLocks/>
          </p:cNvSpPr>
          <p:nvPr/>
        </p:nvSpPr>
        <p:spPr bwMode="auto">
          <a:xfrm>
            <a:off x="6712358" y="1902719"/>
            <a:ext cx="249183" cy="64189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974242" y="2031232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33 months</a:t>
            </a:r>
            <a:endParaRPr lang="en-US" altLang="en-US" sz="1400" b="0" dirty="0"/>
          </a:p>
        </p:txBody>
      </p:sp>
      <p:sp>
        <p:nvSpPr>
          <p:cNvPr id="14" name="Right Brace 11"/>
          <p:cNvSpPr>
            <a:spLocks/>
          </p:cNvSpPr>
          <p:nvPr/>
        </p:nvSpPr>
        <p:spPr bwMode="auto">
          <a:xfrm>
            <a:off x="7521452" y="2731553"/>
            <a:ext cx="227014" cy="468848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743558" y="2812088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1</a:t>
            </a:r>
            <a:r>
              <a:rPr lang="en-US" altLang="en-US" sz="1400" b="0" dirty="0"/>
              <a:t>5</a:t>
            </a:r>
            <a:r>
              <a:rPr lang="en-US" altLang="en-US" sz="1400" b="0" dirty="0" smtClean="0"/>
              <a:t> </a:t>
            </a:r>
            <a:r>
              <a:rPr lang="en-US" altLang="en-US" sz="1400" b="0" dirty="0" smtClean="0"/>
              <a:t>months</a:t>
            </a:r>
            <a:endParaRPr lang="en-US" altLang="en-US" sz="14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573090" y="5927487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" y="4587499"/>
            <a:ext cx="9107681" cy="701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" y="5294992"/>
            <a:ext cx="9084646" cy="6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802.11ah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23108" y="1830387"/>
            <a:ext cx="7772400" cy="26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342900" indent="-342900" eaLnBrk="1" hangingPunct="1">
              <a:buFont typeface="Arial" panose="020B0604020202020204" pitchFamily="34" charset="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eaLnBrk="1" hangingPunct="1">
              <a:spcBef>
                <a:spcPts val="500"/>
              </a:spcBef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PAR approved: October 2010</a:t>
            </a:r>
          </a:p>
          <a:p>
            <a:r>
              <a:rPr lang="en-US" altLang="en-US" dirty="0"/>
              <a:t>Initial WG Letter Ballot: November 2013</a:t>
            </a:r>
          </a:p>
          <a:p>
            <a:r>
              <a:rPr lang="en-US" altLang="en-US" dirty="0"/>
              <a:t>Recirculation WG Letter Ballot: July 2014</a:t>
            </a:r>
          </a:p>
          <a:p>
            <a:r>
              <a:rPr lang="en-US" altLang="en-US" dirty="0"/>
              <a:t>Initial Sponsor Ballot: November 2015</a:t>
            </a:r>
          </a:p>
          <a:p>
            <a:r>
              <a:rPr lang="en-US" altLang="en-US" dirty="0"/>
              <a:t>Recirculation Sponsor Ballot: </a:t>
            </a:r>
            <a:r>
              <a:rPr lang="en-US" altLang="en-US" dirty="0">
                <a:solidFill>
                  <a:schemeClr val="tx1"/>
                </a:solidFill>
              </a:rPr>
              <a:t>March 2016</a:t>
            </a:r>
          </a:p>
          <a:p>
            <a:r>
              <a:rPr lang="en-US" altLang="en-US" dirty="0"/>
              <a:t>Final Working Group Approval (predicted): July 2016</a:t>
            </a:r>
          </a:p>
          <a:p>
            <a:r>
              <a:rPr lang="en-US" altLang="en-US" dirty="0" err="1"/>
              <a:t>RevCom</a:t>
            </a:r>
            <a:r>
              <a:rPr lang="en-US" altLang="en-US" dirty="0"/>
              <a:t> &amp; SB approval (predicted): August 2016</a:t>
            </a:r>
          </a:p>
        </p:txBody>
      </p:sp>
      <p:sp>
        <p:nvSpPr>
          <p:cNvPr id="8" name="Right Brace 8"/>
          <p:cNvSpPr>
            <a:spLocks/>
          </p:cNvSpPr>
          <p:nvPr/>
        </p:nvSpPr>
        <p:spPr bwMode="auto">
          <a:xfrm>
            <a:off x="6178958" y="1902719"/>
            <a:ext cx="249183" cy="57326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428141" y="2107355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3</a:t>
            </a: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0" name="Right Brace 1"/>
          <p:cNvSpPr>
            <a:spLocks/>
          </p:cNvSpPr>
          <p:nvPr/>
        </p:nvSpPr>
        <p:spPr bwMode="auto">
          <a:xfrm>
            <a:off x="6530209" y="2387300"/>
            <a:ext cx="203200" cy="4321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733409" y="2463377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73090" y="6059269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ight Brace 1"/>
          <p:cNvSpPr>
            <a:spLocks/>
          </p:cNvSpPr>
          <p:nvPr/>
        </p:nvSpPr>
        <p:spPr bwMode="auto">
          <a:xfrm>
            <a:off x="6869835" y="2743322"/>
            <a:ext cx="203200" cy="45707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976601" y="2817076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16 months</a:t>
            </a:r>
            <a:endParaRPr lang="en-US" alt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1" y="4542134"/>
            <a:ext cx="8837520" cy="66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82" y="5218636"/>
            <a:ext cx="8837520" cy="8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802.11ax Predicted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4843725"/>
              </p:ext>
            </p:extLst>
          </p:nvPr>
        </p:nvGraphicFramePr>
        <p:xfrm>
          <a:off x="457200" y="1752600"/>
          <a:ext cx="81703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3572496" y="2370137"/>
            <a:ext cx="325438" cy="10588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2896" y="1955800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>
                <a:ea typeface="MS PGothic" panose="020B0600070205080204" pitchFamily="34" charset="-128"/>
              </a:rPr>
              <a:t>We are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2703" y="4927264"/>
            <a:ext cx="3723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2778" y="4949196"/>
            <a:ext cx="374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26 months (between TG formation and Draft 1.0)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2703" y="5405397"/>
            <a:ext cx="4790497" cy="1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5498" y="5419617"/>
            <a:ext cx="377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34 months (between TG formation and Draft 2.0)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6019800"/>
            <a:ext cx="743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Reference: Osama </a:t>
            </a:r>
            <a:r>
              <a:rPr lang="en-US" sz="1800" b="1" dirty="0" err="1" smtClean="0">
                <a:solidFill>
                  <a:schemeClr val="tx1"/>
                </a:solidFill>
              </a:rPr>
              <a:t>Aboul-Magd</a:t>
            </a:r>
            <a:r>
              <a:rPr lang="en-US" sz="1800" b="1" dirty="0" smtClean="0">
                <a:solidFill>
                  <a:schemeClr val="tx1"/>
                </a:solidFill>
              </a:rPr>
              <a:t>, “IEEE 802.11-16/1516r3,” January 2016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LRLP Projected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111" y="3035644"/>
            <a:ext cx="8688489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812" y="34166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72772" y="339487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78563" y="34166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96109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46290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140" y="3633369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July </a:t>
            </a:r>
            <a:r>
              <a:rPr lang="en-US" sz="1100" b="1" dirty="0" smtClean="0">
                <a:solidFill>
                  <a:schemeClr val="tx1"/>
                </a:solidFill>
              </a:rPr>
              <a:t>2015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974" y="3698103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Sep </a:t>
            </a:r>
            <a:r>
              <a:rPr lang="en-US" sz="1100" b="1" dirty="0" smtClean="0">
                <a:solidFill>
                  <a:schemeClr val="tx1"/>
                </a:solidFill>
              </a:rPr>
              <a:t>2015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3835" y="3584258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Mar </a:t>
            </a:r>
            <a:r>
              <a:rPr lang="en-US" sz="1100" b="1" dirty="0" smtClean="0">
                <a:solidFill>
                  <a:schemeClr val="tx1"/>
                </a:solidFill>
              </a:rPr>
              <a:t>2016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350613" y="313064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4262" y="2730844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1" y="2336324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LRLP TIG </a:t>
            </a:r>
            <a:r>
              <a:rPr lang="en-US" sz="1100" dirty="0" smtClean="0">
                <a:solidFill>
                  <a:schemeClr val="tx1"/>
                </a:solidFill>
              </a:rPr>
              <a:t>approved [1]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1598986" y="2393681"/>
            <a:ext cx="362286" cy="11323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58229" y="2138171"/>
            <a:ext cx="3158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LRLP TIG to work on </a:t>
            </a:r>
            <a:r>
              <a:rPr lang="en-US" sz="1100" dirty="0" smtClean="0">
                <a:solidFill>
                  <a:schemeClr val="tx1"/>
                </a:solidFill>
              </a:rPr>
              <a:t>report </a:t>
            </a:r>
            <a:r>
              <a:rPr lang="en-US" sz="1100" dirty="0">
                <a:solidFill>
                  <a:schemeClr val="tx1"/>
                </a:solidFill>
              </a:rPr>
              <a:t>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Technical requirements, use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LRLP submits report in Mar 2016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872508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41994" y="3632223"/>
            <a:ext cx="776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May </a:t>
            </a:r>
            <a:r>
              <a:rPr lang="en-US" sz="1100" b="1" dirty="0" smtClean="0">
                <a:solidFill>
                  <a:schemeClr val="tx1"/>
                </a:solidFill>
              </a:rPr>
              <a:t>2016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811855" y="3113920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6751" y="275999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SG starts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51818" y="339487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72416" y="3547273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Jan 2019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5878336" y="3120757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958352" y="2716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0626" y="1958669"/>
            <a:ext cx="171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2.0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Discussion starts in WFA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0621" y="248024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1.0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3058" y="3569044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July 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6659959" y="3119672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20472" y="3543685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March 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736306" y="2421789"/>
            <a:ext cx="5346" cy="61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/>
          <p:cNvSpPr/>
          <p:nvPr/>
        </p:nvSpPr>
        <p:spPr>
          <a:xfrm>
            <a:off x="8389218" y="3127926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2207" y="3637313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March 2020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465417" y="2704125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11421" y="2415085"/>
            <a:ext cx="1113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LRLP </a:t>
            </a:r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200" b="1" dirty="0" smtClean="0">
                <a:solidFill>
                  <a:schemeClr val="tx1"/>
                </a:solidFill>
              </a:rPr>
              <a:t> Gen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734595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53542" y="340873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62560" y="3639666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Nov 2016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964837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949004" y="2135441"/>
            <a:ext cx="5239" cy="909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34315" y="1905000"/>
            <a:ext cx="1439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LRLP TG formation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5062477" y="3110402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iamond 48"/>
          <p:cNvSpPr/>
          <p:nvPr/>
        </p:nvSpPr>
        <p:spPr>
          <a:xfrm>
            <a:off x="7380958" y="311580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452062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72762" y="3652083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Nov 2019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41267" y="2441880"/>
            <a:ext cx="127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Initial </a:t>
            </a:r>
            <a:r>
              <a:rPr lang="en-US" sz="1200" dirty="0">
                <a:solidFill>
                  <a:schemeClr val="tx1"/>
                </a:solidFill>
              </a:rPr>
              <a:t>Sponsor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Ballot 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452058" y="283618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61278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62952" y="276661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</a:t>
            </a:r>
            <a:r>
              <a:rPr lang="en-US" sz="1100" b="1" dirty="0" smtClean="0">
                <a:solidFill>
                  <a:schemeClr val="tx1"/>
                </a:solidFill>
              </a:rPr>
              <a:t>0.1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25254" y="3980575"/>
            <a:ext cx="2056848" cy="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72575" y="3969938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 months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92743" y="4175497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6 months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3887228" y="3117419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62" name="Diamond 61"/>
          <p:cNvSpPr/>
          <p:nvPr/>
        </p:nvSpPr>
        <p:spPr>
          <a:xfrm>
            <a:off x="3886200" y="5485878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Diamond 62"/>
          <p:cNvSpPr/>
          <p:nvPr/>
        </p:nvSpPr>
        <p:spPr>
          <a:xfrm>
            <a:off x="5055296" y="5497360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2560" y="5584231"/>
            <a:ext cx="47266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455096" y="5703518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TG formation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 (Sept 2008)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763" y="5369345"/>
            <a:ext cx="192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11ac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959156" y="5485878"/>
            <a:ext cx="495940" cy="21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02589" y="5685483"/>
            <a:ext cx="83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0.1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(Jan 2011)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Diamond 67"/>
          <p:cNvSpPr/>
          <p:nvPr/>
        </p:nvSpPr>
        <p:spPr>
          <a:xfrm>
            <a:off x="5892452" y="5499448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41927" y="5689948"/>
            <a:ext cx="909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1.0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(June 2011)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Diamond 71"/>
          <p:cNvSpPr/>
          <p:nvPr/>
        </p:nvSpPr>
        <p:spPr>
          <a:xfrm>
            <a:off x="6680548" y="5485878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8945" y="568994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2.0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(Feb 2012)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7395572" y="549840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43935" y="5671913"/>
            <a:ext cx="174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Initial </a:t>
            </a:r>
            <a:r>
              <a:rPr lang="en-US" sz="1200" dirty="0">
                <a:solidFill>
                  <a:schemeClr val="tx1"/>
                </a:solidFill>
              </a:rPr>
              <a:t>Sponsor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Ballot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May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2013)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3949004" y="5369345"/>
            <a:ext cx="20093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4463222" y="5129502"/>
            <a:ext cx="16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33 months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5963007" y="5431553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6010406" y="5132540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8 months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27438" y="49530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15 </a:t>
            </a:r>
            <a:r>
              <a:rPr lang="en-US" sz="1200" dirty="0" smtClean="0">
                <a:solidFill>
                  <a:schemeClr val="tx1"/>
                </a:solidFill>
              </a:rPr>
              <a:t>months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6698503" y="5207696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6806852" y="4014592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841216" y="4015253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en-US" sz="1200" dirty="0" smtClean="0">
                <a:solidFill>
                  <a:schemeClr val="tx1"/>
                </a:solidFill>
              </a:rPr>
              <a:t> months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6000177" y="4191000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75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Achieving LRLP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6" y="1751013"/>
            <a:ext cx="826849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Efficient execution of LRLP amendment will enable subset of 50 billion devices to be </a:t>
            </a:r>
            <a:r>
              <a:rPr lang="en-US" sz="1800" dirty="0" smtClean="0"/>
              <a:t>802.11</a:t>
            </a:r>
            <a:r>
              <a:rPr lang="en-US" sz="1800" dirty="0" smtClean="0"/>
              <a:t> </a:t>
            </a:r>
            <a:r>
              <a:rPr lang="en-US" sz="1800" dirty="0" smtClean="0"/>
              <a:t>enabled by 2020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LRLP </a:t>
            </a: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gen timeline </a:t>
            </a:r>
            <a:r>
              <a:rPr lang="en-US" sz="1600" dirty="0" smtClean="0"/>
              <a:t>of</a:t>
            </a:r>
            <a:r>
              <a:rPr lang="en-US" sz="1600" dirty="0" smtClean="0"/>
              <a:t> </a:t>
            </a:r>
            <a:r>
              <a:rPr lang="en-US" sz="1600" dirty="0" smtClean="0"/>
              <a:t>March 2020 will </a:t>
            </a:r>
            <a:r>
              <a:rPr lang="en-US" sz="1600" dirty="0" smtClean="0"/>
              <a:t>assist in developing battery-operated </a:t>
            </a:r>
            <a:r>
              <a:rPr lang="en-US" sz="1600" dirty="0" err="1" smtClean="0"/>
              <a:t>IoT</a:t>
            </a:r>
            <a:r>
              <a:rPr lang="en-US" sz="1600" dirty="0" smtClean="0"/>
              <a:t> devices for </a:t>
            </a:r>
            <a:r>
              <a:rPr lang="en-US" sz="1600" dirty="0" smtClean="0"/>
              <a:t>niche applications with </a:t>
            </a:r>
            <a:r>
              <a:rPr lang="en-US" sz="1600" dirty="0" smtClean="0"/>
              <a:t>winning</a:t>
            </a:r>
            <a:r>
              <a:rPr lang="en-US" sz="1600" dirty="0" smtClean="0"/>
              <a:t> edge over competing technologies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Decide on a limited set of features within the Study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Focused PAR description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Delve deep in these limited features to achieve the requirements derived from selective use cases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Good </a:t>
            </a:r>
            <a:r>
              <a:rPr lang="en-US" sz="1800" dirty="0" smtClean="0"/>
              <a:t>quality of Draft 1.0 can lead to efficient and short comment resolution phase between Draft 1.0 and Draft 2.0 recirculation</a:t>
            </a:r>
          </a:p>
          <a:p>
            <a:pPr marL="457200" lvl="1" indent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2011_Aruba_template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79823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12369</TotalTime>
  <Words>705</Words>
  <Application>Microsoft Office PowerPoint</Application>
  <PresentationFormat>On-screen Show (4:3)</PresentationFormat>
  <Paragraphs>171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Unicode MS</vt:lpstr>
      <vt:lpstr>MS Gothic</vt:lpstr>
      <vt:lpstr>ＭＳ Ｐゴシック</vt:lpstr>
      <vt:lpstr>ＭＳ Ｐゴシック</vt:lpstr>
      <vt:lpstr>Arial</vt:lpstr>
      <vt:lpstr>Lucida Grande</vt:lpstr>
      <vt:lpstr>Times</vt:lpstr>
      <vt:lpstr>Times New Roman</vt:lpstr>
      <vt:lpstr>Verdana</vt:lpstr>
      <vt:lpstr>802-11-Submission</vt:lpstr>
      <vt:lpstr>2011_Aruba_template</vt:lpstr>
      <vt:lpstr>1_Aruba-2011-Template-Mktg</vt:lpstr>
      <vt:lpstr>Aruba-2011-Template-Mktg</vt:lpstr>
      <vt:lpstr>Document</vt:lpstr>
      <vt:lpstr>Discussion on LRLP Timeline</vt:lpstr>
      <vt:lpstr>Contents of this Contribution</vt:lpstr>
      <vt:lpstr>Growth of IoT till 2020</vt:lpstr>
      <vt:lpstr>802.11ad Timeline</vt:lpstr>
      <vt:lpstr>802.11ac Timeline</vt:lpstr>
      <vt:lpstr>802.11ah Timeline</vt:lpstr>
      <vt:lpstr>802.11ax Predicted Timeline</vt:lpstr>
      <vt:lpstr>LRLP Projected Timeline</vt:lpstr>
      <vt:lpstr>Discussion on Achieving LRLP Timeline </vt:lpstr>
      <vt:lpstr>Conclusion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Mode Definitions</dc:title>
  <dc:creator>Chittabrata Ghosh (Intel)</dc:creator>
  <cp:keywords>CTPClassification=CTP_PUBLIC:VisualMarkings=</cp:keywords>
  <cp:lastModifiedBy>Ghosh, Chittabrata</cp:lastModifiedBy>
  <cp:revision>238</cp:revision>
  <cp:lastPrinted>1601-01-01T00:00:00Z</cp:lastPrinted>
  <dcterms:created xsi:type="dcterms:W3CDTF">2014-05-13T18:39:25Z</dcterms:created>
  <dcterms:modified xsi:type="dcterms:W3CDTF">2016-03-13T15:11:19Z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a42768ab-9f2a-435d-adb8-75c3e4bc5119</vt:lpwstr>
  </property>
  <property fmtid="{D5CDD505-2E9C-101B-9397-08002B2CF9AE}" pid="3" name="CTP_TimeStamp">
    <vt:lpwstr>2016-03-13 15:11:18Z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