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3" r:id="rId2"/>
    <p:sldId id="459" r:id="rId3"/>
    <p:sldId id="440" r:id="rId4"/>
    <p:sldId id="441" r:id="rId5"/>
    <p:sldId id="442" r:id="rId6"/>
    <p:sldId id="443" r:id="rId7"/>
    <p:sldId id="444" r:id="rId8"/>
    <p:sldId id="445" r:id="rId9"/>
    <p:sldId id="446" r:id="rId10"/>
    <p:sldId id="460" r:id="rId11"/>
    <p:sldId id="451" r:id="rId12"/>
    <p:sldId id="452" r:id="rId13"/>
    <p:sldId id="453" r:id="rId14"/>
    <p:sldId id="457" r:id="rId15"/>
    <p:sldId id="458" r:id="rId16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FF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8005" autoAdjust="0"/>
  </p:normalViewPr>
  <p:slideViewPr>
    <p:cSldViewPr>
      <p:cViewPr>
        <p:scale>
          <a:sx n="66" d="100"/>
          <a:sy n="66" d="100"/>
        </p:scale>
        <p:origin x="-1494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  <a:cs typeface="Arial" pitchFamily="34" charset="0"/>
              </a:rPr>
              <a:t>Page </a:t>
            </a:r>
            <a:fld id="{49C78061-A45C-4860-82E6-9B4C2FD18A4B}" type="slidenum">
              <a:rPr lang="en-US" altLang="ko-KR" smtClean="0">
                <a:ea typeface="굴림" pitchFamily="50" charset="-127"/>
                <a:cs typeface="Arial" pitchFamily="34" charset="0"/>
              </a:rPr>
              <a:pPr/>
              <a:t>1</a:t>
            </a:fld>
            <a:endParaRPr lang="en-US" altLang="ko-KR" smtClean="0">
              <a:ea typeface="굴림" pitchFamily="50" charset="-127"/>
              <a:cs typeface="Arial" pitchFamily="34" charset="0"/>
            </a:endParaRPr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2016</a:t>
            </a:r>
            <a:endParaRPr lang="en-US" altLang="ko-KR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Jeongki Kim et al.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95901" y="6475413"/>
            <a:ext cx="21480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Jeongki Kim et al.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802.11-16/0361r0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david.halls@toshiba-trel.com" TargetMode="External"/><Relationship Id="rId3" Type="http://schemas.openxmlformats.org/officeDocument/2006/relationships/hyperlink" Target="mailto:narendar.madhavan@toshiba.co.jp" TargetMode="External"/><Relationship Id="rId7" Type="http://schemas.openxmlformats.org/officeDocument/2006/relationships/hyperlink" Target="mailto:kouji.horisaki@toshiba.co.jp" TargetMode="External"/><Relationship Id="rId2" Type="http://schemas.openxmlformats.org/officeDocument/2006/relationships/hyperlink" Target="mailto:tomo.adachi@toshiba.co.j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suguhide.aoki@toshiba.co.jp" TargetMode="External"/><Relationship Id="rId11" Type="http://schemas.openxmlformats.org/officeDocument/2006/relationships/hyperlink" Target="mailto:fengming.cao@toshiba-trel.com" TargetMode="External"/><Relationship Id="rId5" Type="http://schemas.openxmlformats.org/officeDocument/2006/relationships/hyperlink" Target="mailto:toshihisa.nabetani@toshiba.co.jp" TargetMode="External"/><Relationship Id="rId10" Type="http://schemas.openxmlformats.org/officeDocument/2006/relationships/hyperlink" Target="mailto:zubeir.bocus@toshiba-trel.com" TargetMode="External"/><Relationship Id="rId4" Type="http://schemas.openxmlformats.org/officeDocument/2006/relationships/hyperlink" Target="mailto:kentaro.taniguchi@toshiba.co.jp" TargetMode="External"/><Relationship Id="rId9" Type="http://schemas.openxmlformats.org/officeDocument/2006/relationships/hyperlink" Target="mailto:filippo.tosato@toshiba-tre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2016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  <a:cs typeface="Arial" pitchFamily="34" charset="0"/>
              </a:rPr>
              <a:t>Slide </a:t>
            </a:r>
            <a:fld id="{24D3EC7B-1F2A-4493-880A-297072A77AD1}" type="slidenum">
              <a:rPr lang="en-US" altLang="ko-KR" smtClean="0">
                <a:ea typeface="굴림" pitchFamily="50" charset="-127"/>
                <a:cs typeface="Arial" pitchFamily="34" charset="0"/>
              </a:rPr>
              <a:pPr/>
              <a:t>1</a:t>
            </a:fld>
            <a:endParaRPr lang="en-US" altLang="ko-KR" dirty="0" smtClean="0">
              <a:ea typeface="굴림" pitchFamily="50" charset="-127"/>
              <a:cs typeface="Arial" pitchFamily="34" charset="0"/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ko-KR" sz="2800" dirty="0" err="1" smtClean="0">
                <a:solidFill>
                  <a:schemeClr val="tx1"/>
                </a:solidFill>
                <a:ea typeface="굴림" pitchFamily="50" charset="-127"/>
              </a:rPr>
              <a:t>Ack</a:t>
            </a:r>
            <a:r>
              <a:rPr lang="en-US" altLang="ko-KR" sz="2800" dirty="0" smtClean="0">
                <a:solidFill>
                  <a:schemeClr val="tx1"/>
                </a:solidFill>
                <a:ea typeface="굴림" pitchFamily="50" charset="-127"/>
              </a:rPr>
              <a:t> Policy of UL MU frame</a:t>
            </a:r>
            <a:endParaRPr lang="en-US" altLang="ko-KR" sz="2800" dirty="0" smtClean="0">
              <a:ea typeface="굴림" pitchFamily="50" charset="-127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itchFamily="50" charset="-127"/>
              </a:rPr>
              <a:t>Date:</a:t>
            </a:r>
            <a:r>
              <a:rPr lang="en-US" altLang="ko-KR" sz="2000" b="0" dirty="0" smtClean="0">
                <a:ea typeface="굴림" pitchFamily="50" charset="-127"/>
              </a:rPr>
              <a:t> </a:t>
            </a:r>
            <a:r>
              <a:rPr lang="en-US" altLang="ko-KR" sz="2000" b="0" dirty="0" smtClean="0">
                <a:ea typeface="굴림" pitchFamily="50" charset="-127"/>
              </a:rPr>
              <a:t>2016-03-13</a:t>
            </a:r>
            <a:endParaRPr lang="en-US" altLang="ko-KR" sz="2000" b="0" dirty="0" smtClean="0">
              <a:ea typeface="굴림" pitchFamily="50" charset="-127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64669644"/>
              </p:ext>
            </p:extLst>
          </p:nvPr>
        </p:nvGraphicFramePr>
        <p:xfrm>
          <a:off x="838200" y="2649496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Jay (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Hyunhee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)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8382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March 2016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8498799"/>
              </p:ext>
            </p:extLst>
          </p:nvPr>
        </p:nvGraphicFramePr>
        <p:xfrm>
          <a:off x="381000" y="990600"/>
          <a:ext cx="8153400" cy="191643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Newracom, Inc.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 Seok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 Noh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yujin.noh@newracom.com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04027572"/>
              </p:ext>
            </p:extLst>
          </p:nvPr>
        </p:nvGraphicFramePr>
        <p:xfrm>
          <a:off x="381000" y="2907030"/>
          <a:ext cx="8153400" cy="62865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Schelstraete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Quantenna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3450 W. Warren Ave, Fremont, CA 94538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Sigurd@quantenna.com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Huizhao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Wang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hwang@quanetnna.com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0483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UL MU, DL MU BA TX increases MAC efficiency</a:t>
            </a:r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pPr lvl="1"/>
            <a:endParaRPr lang="en-US" altLang="ko-KR" sz="1800" dirty="0" smtClean="0"/>
          </a:p>
          <a:p>
            <a:r>
              <a:rPr lang="en-US" altLang="ko-KR" sz="2200" dirty="0" smtClean="0"/>
              <a:t>In UL MU, AP will send MU BA after SIFS in response to UL MU frame with the ACK policy set to 00(implicit BAR)</a:t>
            </a:r>
          </a:p>
          <a:p>
            <a:r>
              <a:rPr lang="en-US" altLang="ko-KR" sz="2200" dirty="0" smtClean="0"/>
              <a:t>In legacy system, the sender can set its ACK policy to any value (e.g., either </a:t>
            </a:r>
            <a:r>
              <a:rPr lang="en-US" altLang="ko-KR" sz="2200" dirty="0" smtClean="0"/>
              <a:t>00, 10 </a:t>
            </a:r>
            <a:r>
              <a:rPr lang="en-US" altLang="ko-KR" sz="2200" dirty="0" smtClean="0"/>
              <a:t>or 11(BA))</a:t>
            </a:r>
          </a:p>
          <a:p>
            <a:pPr lvl="1"/>
            <a:endParaRPr lang="en-US" altLang="ko-KR" sz="1800" dirty="0" smtClean="0"/>
          </a:p>
          <a:p>
            <a:r>
              <a:rPr lang="en-US" altLang="ko-KR" sz="2000" dirty="0" smtClean="0"/>
              <a:t>We discuss about ACK Policy of UL MU transmission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altLang="ko-KR" dirty="0" smtClean="0"/>
              <a:t>2016</a:t>
            </a:r>
            <a:endParaRPr lang="en-US" dirty="0"/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914400" y="2819400"/>
            <a:ext cx="2209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직선 연결선 7"/>
          <p:cNvCxnSpPr/>
          <p:nvPr/>
        </p:nvCxnSpPr>
        <p:spPr bwMode="auto">
          <a:xfrm>
            <a:off x="914400" y="3096399"/>
            <a:ext cx="2209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직선 연결선 8"/>
          <p:cNvCxnSpPr/>
          <p:nvPr/>
        </p:nvCxnSpPr>
        <p:spPr bwMode="auto">
          <a:xfrm>
            <a:off x="914400" y="3401199"/>
            <a:ext cx="2209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직사각형 9"/>
          <p:cNvSpPr/>
          <p:nvPr/>
        </p:nvSpPr>
        <p:spPr bwMode="auto">
          <a:xfrm>
            <a:off x="990600" y="2438400"/>
            <a:ext cx="609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DL MU MIMO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1676400" y="2867799"/>
            <a:ext cx="381000" cy="2286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2133600" y="2590800"/>
            <a:ext cx="4572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BAR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2667000" y="3172599"/>
            <a:ext cx="381000" cy="2286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" name="직선 연결선 13"/>
          <p:cNvCxnSpPr/>
          <p:nvPr/>
        </p:nvCxnSpPr>
        <p:spPr bwMode="auto">
          <a:xfrm>
            <a:off x="3886200" y="2819400"/>
            <a:ext cx="1447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직선 연결선 14"/>
          <p:cNvCxnSpPr/>
          <p:nvPr/>
        </p:nvCxnSpPr>
        <p:spPr bwMode="auto">
          <a:xfrm>
            <a:off x="3886200" y="3096399"/>
            <a:ext cx="1447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직선 연결선 15"/>
          <p:cNvCxnSpPr/>
          <p:nvPr/>
        </p:nvCxnSpPr>
        <p:spPr bwMode="auto">
          <a:xfrm>
            <a:off x="3886200" y="3401199"/>
            <a:ext cx="1447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직사각형 16"/>
          <p:cNvSpPr/>
          <p:nvPr/>
        </p:nvSpPr>
        <p:spPr bwMode="auto">
          <a:xfrm>
            <a:off x="3962400" y="2438400"/>
            <a:ext cx="609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DL MU frame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직사각형 17"/>
          <p:cNvSpPr/>
          <p:nvPr/>
        </p:nvSpPr>
        <p:spPr bwMode="auto">
          <a:xfrm>
            <a:off x="4724400" y="2867799"/>
            <a:ext cx="381000" cy="2286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4724400" y="3172599"/>
            <a:ext cx="381000" cy="2286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200" y="2514600"/>
            <a:ext cx="380232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57200" y="2819400"/>
            <a:ext cx="539443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ko-KR" dirty="0" smtClean="0"/>
              <a:t>STA1</a:t>
            </a:r>
            <a:endParaRPr lang="ko-KR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57200" y="3124200"/>
            <a:ext cx="539443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ko-KR" dirty="0" smtClean="0"/>
              <a:t>STA2</a:t>
            </a:r>
            <a:endParaRPr lang="ko-KR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225027" y="3553599"/>
            <a:ext cx="15181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11ac DL MU MIMIO</a:t>
            </a:r>
            <a:endParaRPr lang="ko-KR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191000" y="3553599"/>
            <a:ext cx="10020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11ax DL MU</a:t>
            </a:r>
            <a:endParaRPr lang="ko-KR" altLang="en-US" dirty="0"/>
          </a:p>
        </p:txBody>
      </p:sp>
      <p:cxnSp>
        <p:nvCxnSpPr>
          <p:cNvPr id="25" name="직선 연결선 24"/>
          <p:cNvCxnSpPr/>
          <p:nvPr/>
        </p:nvCxnSpPr>
        <p:spPr bwMode="auto">
          <a:xfrm>
            <a:off x="5562600" y="2819400"/>
            <a:ext cx="2057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직선 연결선 25"/>
          <p:cNvCxnSpPr/>
          <p:nvPr/>
        </p:nvCxnSpPr>
        <p:spPr bwMode="auto">
          <a:xfrm>
            <a:off x="5562600" y="3096399"/>
            <a:ext cx="2057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직선 연결선 26"/>
          <p:cNvCxnSpPr/>
          <p:nvPr/>
        </p:nvCxnSpPr>
        <p:spPr bwMode="auto">
          <a:xfrm>
            <a:off x="5562600" y="3401199"/>
            <a:ext cx="2057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직사각형 27"/>
          <p:cNvSpPr/>
          <p:nvPr/>
        </p:nvSpPr>
        <p:spPr bwMode="auto">
          <a:xfrm>
            <a:off x="5638800" y="2438400"/>
            <a:ext cx="381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TF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직사각형 28"/>
          <p:cNvSpPr/>
          <p:nvPr/>
        </p:nvSpPr>
        <p:spPr bwMode="auto">
          <a:xfrm>
            <a:off x="6172200" y="2867799"/>
            <a:ext cx="609600" cy="2286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data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6172200" y="3172599"/>
            <a:ext cx="609600" cy="2286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data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867400" y="3553599"/>
            <a:ext cx="10020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11ax UL MU</a:t>
            </a:r>
            <a:endParaRPr lang="ko-KR" altLang="en-US" dirty="0"/>
          </a:p>
        </p:txBody>
      </p:sp>
      <p:sp>
        <p:nvSpPr>
          <p:cNvPr id="32" name="직사각형 31"/>
          <p:cNvSpPr/>
          <p:nvPr/>
        </p:nvSpPr>
        <p:spPr bwMode="auto">
          <a:xfrm>
            <a:off x="6858000" y="2438400"/>
            <a:ext cx="457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BA</a:t>
            </a:r>
            <a:r>
              <a:rPr kumimoji="0" lang="en-US" altLang="ko-KR" sz="1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1)</a:t>
            </a:r>
            <a:endParaRPr kumimoji="0" lang="ko-KR" altLang="en-US" sz="1000" b="0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3" name="직선 화살표 연결선 32"/>
          <p:cNvCxnSpPr/>
          <p:nvPr/>
        </p:nvCxnSpPr>
        <p:spPr bwMode="auto">
          <a:xfrm>
            <a:off x="1600200" y="3477399"/>
            <a:ext cx="1447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4" name="직선 화살표 연결선 33"/>
          <p:cNvCxnSpPr/>
          <p:nvPr/>
        </p:nvCxnSpPr>
        <p:spPr bwMode="auto">
          <a:xfrm>
            <a:off x="4648200" y="3477399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5" name="직선 화살표 연결선 34"/>
          <p:cNvCxnSpPr/>
          <p:nvPr/>
        </p:nvCxnSpPr>
        <p:spPr bwMode="auto">
          <a:xfrm>
            <a:off x="6858000" y="3477399"/>
            <a:ext cx="533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6" name="오른쪽 화살표 35"/>
          <p:cNvSpPr/>
          <p:nvPr/>
        </p:nvSpPr>
        <p:spPr bwMode="auto">
          <a:xfrm>
            <a:off x="3352800" y="2943999"/>
            <a:ext cx="304800" cy="228600"/>
          </a:xfrm>
          <a:prstGeom prst="right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Motivation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If most of STAs set the ACK Policy to 11 instead of 00, </a:t>
            </a:r>
            <a:r>
              <a:rPr lang="en-US" altLang="ko-KR" sz="1800" dirty="0" smtClean="0"/>
              <a:t>AP does not include the STA in MU </a:t>
            </a:r>
            <a:r>
              <a:rPr lang="en-US" altLang="ko-KR" sz="1800" dirty="0" smtClean="0"/>
              <a:t>BA </a:t>
            </a:r>
            <a:r>
              <a:rPr lang="en-US" altLang="ko-KR" sz="1800" dirty="0" smtClean="0"/>
              <a:t>and it will decrease the MU BA efficiency  </a:t>
            </a:r>
            <a:endParaRPr lang="en-US" altLang="ko-KR" sz="1800" dirty="0" smtClean="0"/>
          </a:p>
          <a:p>
            <a:pPr lvl="1"/>
            <a:r>
              <a:rPr lang="en-US" altLang="ko-KR" sz="1600" dirty="0" smtClean="0"/>
              <a:t>On receiving the MPDU with ACK Policy = 11, the AP waits for BAR </a:t>
            </a:r>
            <a:r>
              <a:rPr lang="en-US" altLang="ko-KR" sz="1600" dirty="0" smtClean="0"/>
              <a:t>frames from the STAs</a:t>
            </a:r>
            <a:endParaRPr lang="en-US" altLang="ko-KR" sz="1600" dirty="0" smtClean="0"/>
          </a:p>
          <a:p>
            <a:pPr lvl="1"/>
            <a:r>
              <a:rPr lang="en-US" altLang="ko-KR" sz="1600" dirty="0" smtClean="0"/>
              <a:t>The STAs will send </a:t>
            </a:r>
            <a:r>
              <a:rPr lang="en-US" altLang="ko-KR" sz="1600" dirty="0" smtClean="0"/>
              <a:t>BAR (SU) based on </a:t>
            </a:r>
            <a:r>
              <a:rPr lang="en-US" altLang="ko-KR" sz="1600" dirty="0" smtClean="0"/>
              <a:t>EDCA and it will increase the contention or could be collided with other frames, especially in dense WLAN environment </a:t>
            </a:r>
            <a:endParaRPr lang="en-US" altLang="ko-KR" sz="1600" dirty="0" smtClean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altLang="ko-KR" dirty="0" smtClean="0"/>
              <a:t>2016</a:t>
            </a:r>
            <a:endParaRPr lang="en-US" dirty="0"/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1752600" y="4267200"/>
            <a:ext cx="6096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직선 연결선 7"/>
          <p:cNvCxnSpPr/>
          <p:nvPr/>
        </p:nvCxnSpPr>
        <p:spPr bwMode="auto">
          <a:xfrm>
            <a:off x="1752600" y="4648200"/>
            <a:ext cx="6096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직사각형 8"/>
          <p:cNvSpPr/>
          <p:nvPr/>
        </p:nvSpPr>
        <p:spPr bwMode="auto">
          <a:xfrm>
            <a:off x="1828800" y="3886200"/>
            <a:ext cx="381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TF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2362200" y="4343400"/>
            <a:ext cx="762000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000" dirty="0" smtClean="0"/>
              <a:t>(A_P=00)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81200" y="6200001"/>
            <a:ext cx="10020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11ax UL MU</a:t>
            </a:r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 bwMode="auto">
          <a:xfrm>
            <a:off x="3200400" y="3886200"/>
            <a:ext cx="762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BA (STA 1, 2) </a:t>
            </a:r>
            <a:endParaRPr kumimoji="0" lang="ko-KR" altLang="en-US" sz="1000" b="0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36957" y="3990201"/>
            <a:ext cx="380232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136957" y="4343400"/>
            <a:ext cx="539443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ko-KR" dirty="0" smtClean="0"/>
              <a:t>STA1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136957" y="5133201"/>
            <a:ext cx="539443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ko-KR" dirty="0" smtClean="0"/>
              <a:t>STA3</a:t>
            </a:r>
            <a:endParaRPr lang="ko-KR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36957" y="5514201"/>
            <a:ext cx="539443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ko-KR" dirty="0" smtClean="0"/>
              <a:t>STA4</a:t>
            </a:r>
            <a:endParaRPr lang="ko-KR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143000" y="5895201"/>
            <a:ext cx="539443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ko-KR" dirty="0" smtClean="0"/>
              <a:t>STA5</a:t>
            </a:r>
            <a:endParaRPr lang="ko-KR" altLang="en-US" dirty="0"/>
          </a:p>
        </p:txBody>
      </p:sp>
      <p:cxnSp>
        <p:nvCxnSpPr>
          <p:cNvPr id="18" name="직선 연결선 17"/>
          <p:cNvCxnSpPr/>
          <p:nvPr/>
        </p:nvCxnSpPr>
        <p:spPr bwMode="auto">
          <a:xfrm>
            <a:off x="1752600" y="5410200"/>
            <a:ext cx="6096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9" name="직사각형 18"/>
          <p:cNvSpPr/>
          <p:nvPr/>
        </p:nvSpPr>
        <p:spPr bwMode="auto">
          <a:xfrm>
            <a:off x="2362200" y="5105400"/>
            <a:ext cx="762000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000" dirty="0" smtClean="0"/>
              <a:t>(A_P=11)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0" name="직선 연결선 19"/>
          <p:cNvCxnSpPr/>
          <p:nvPr/>
        </p:nvCxnSpPr>
        <p:spPr bwMode="auto">
          <a:xfrm>
            <a:off x="1752600" y="5791200"/>
            <a:ext cx="6096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" name="직사각형 20"/>
          <p:cNvSpPr/>
          <p:nvPr/>
        </p:nvSpPr>
        <p:spPr bwMode="auto">
          <a:xfrm>
            <a:off x="2362200" y="5486400"/>
            <a:ext cx="762000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000" dirty="0" smtClean="0"/>
              <a:t>(A_P=11)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2" name="직선 연결선 21"/>
          <p:cNvCxnSpPr/>
          <p:nvPr/>
        </p:nvCxnSpPr>
        <p:spPr bwMode="auto">
          <a:xfrm>
            <a:off x="1752600" y="6172200"/>
            <a:ext cx="6096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3" name="직사각형 22"/>
          <p:cNvSpPr/>
          <p:nvPr/>
        </p:nvSpPr>
        <p:spPr bwMode="auto">
          <a:xfrm>
            <a:off x="2362200" y="5867400"/>
            <a:ext cx="762000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000" dirty="0" smtClean="0"/>
              <a:t>(A_P=11)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직사각형 23"/>
          <p:cNvSpPr/>
          <p:nvPr/>
        </p:nvSpPr>
        <p:spPr bwMode="auto">
          <a:xfrm>
            <a:off x="5562600" y="5486400"/>
            <a:ext cx="457200" cy="3048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BAR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5" name="직선 연결선 24"/>
          <p:cNvCxnSpPr>
            <a:stCxn id="24" idx="1"/>
          </p:cNvCxnSpPr>
          <p:nvPr/>
        </p:nvCxnSpPr>
        <p:spPr bwMode="auto">
          <a:xfrm flipH="1">
            <a:off x="5334000" y="563880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직선 연결선 25"/>
          <p:cNvCxnSpPr/>
          <p:nvPr/>
        </p:nvCxnSpPr>
        <p:spPr bwMode="auto">
          <a:xfrm flipH="1">
            <a:off x="5257800" y="5638800"/>
            <a:ext cx="7620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직선 연결선 26"/>
          <p:cNvCxnSpPr/>
          <p:nvPr/>
        </p:nvCxnSpPr>
        <p:spPr bwMode="auto">
          <a:xfrm flipH="1">
            <a:off x="5334000" y="5638800"/>
            <a:ext cx="7620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직선 연결선 27"/>
          <p:cNvCxnSpPr/>
          <p:nvPr/>
        </p:nvCxnSpPr>
        <p:spPr bwMode="auto">
          <a:xfrm flipH="1">
            <a:off x="5410200" y="5638800"/>
            <a:ext cx="7620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9" name="직사각형 28"/>
          <p:cNvSpPr/>
          <p:nvPr/>
        </p:nvSpPr>
        <p:spPr bwMode="auto">
          <a:xfrm>
            <a:off x="6096000" y="3886200"/>
            <a:ext cx="381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  <a:endParaRPr kumimoji="0" lang="ko-KR" altLang="en-US" sz="1000" b="0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6934200" y="5867400"/>
            <a:ext cx="457200" cy="3048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BAR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1" name="직선 연결선 30"/>
          <p:cNvCxnSpPr>
            <a:stCxn id="30" idx="1"/>
          </p:cNvCxnSpPr>
          <p:nvPr/>
        </p:nvCxnSpPr>
        <p:spPr bwMode="auto">
          <a:xfrm flipH="1">
            <a:off x="6705600" y="601980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직선 연결선 31"/>
          <p:cNvCxnSpPr/>
          <p:nvPr/>
        </p:nvCxnSpPr>
        <p:spPr bwMode="auto">
          <a:xfrm flipH="1">
            <a:off x="6629400" y="6019800"/>
            <a:ext cx="7620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직선 연결선 32"/>
          <p:cNvCxnSpPr/>
          <p:nvPr/>
        </p:nvCxnSpPr>
        <p:spPr bwMode="auto">
          <a:xfrm flipH="1">
            <a:off x="6705600" y="6019800"/>
            <a:ext cx="7620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직선 연결선 33"/>
          <p:cNvCxnSpPr/>
          <p:nvPr/>
        </p:nvCxnSpPr>
        <p:spPr bwMode="auto">
          <a:xfrm flipH="1">
            <a:off x="6781800" y="6019800"/>
            <a:ext cx="7620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5" name="직사각형 34"/>
          <p:cNvSpPr/>
          <p:nvPr/>
        </p:nvSpPr>
        <p:spPr bwMode="auto">
          <a:xfrm>
            <a:off x="7391400" y="3886200"/>
            <a:ext cx="381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  <a:endParaRPr kumimoji="0" lang="ko-KR" altLang="en-US" sz="1000" b="0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6" name="직선 화살표 연결선 35"/>
          <p:cNvCxnSpPr/>
          <p:nvPr/>
        </p:nvCxnSpPr>
        <p:spPr bwMode="auto">
          <a:xfrm>
            <a:off x="3581400" y="4267200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7" name="직선 화살표 연결선 36"/>
          <p:cNvCxnSpPr/>
          <p:nvPr/>
        </p:nvCxnSpPr>
        <p:spPr bwMode="auto">
          <a:xfrm>
            <a:off x="3581400" y="4648200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8" name="직선 화살표 연결선 37"/>
          <p:cNvCxnSpPr/>
          <p:nvPr/>
        </p:nvCxnSpPr>
        <p:spPr bwMode="auto">
          <a:xfrm>
            <a:off x="6324600" y="4267200"/>
            <a:ext cx="0" cy="1524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9" name="직선 화살표 연결선 38"/>
          <p:cNvCxnSpPr/>
          <p:nvPr/>
        </p:nvCxnSpPr>
        <p:spPr bwMode="auto">
          <a:xfrm>
            <a:off x="7620000" y="4267200"/>
            <a:ext cx="0" cy="1905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0" name="직선 화살표 연결선 39"/>
          <p:cNvCxnSpPr>
            <a:endCxn id="24" idx="0"/>
          </p:cNvCxnSpPr>
          <p:nvPr/>
        </p:nvCxnSpPr>
        <p:spPr bwMode="auto">
          <a:xfrm>
            <a:off x="5791200" y="42672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41" name="직선 화살표 연결선 40"/>
          <p:cNvCxnSpPr>
            <a:endCxn id="30" idx="0"/>
          </p:cNvCxnSpPr>
          <p:nvPr/>
        </p:nvCxnSpPr>
        <p:spPr bwMode="auto">
          <a:xfrm>
            <a:off x="7162800" y="4267200"/>
            <a:ext cx="0" cy="1600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42" name="직사각형 41"/>
          <p:cNvSpPr/>
          <p:nvPr/>
        </p:nvSpPr>
        <p:spPr bwMode="auto">
          <a:xfrm>
            <a:off x="4343400" y="5105400"/>
            <a:ext cx="457200" cy="3048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BAR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3" name="직선 연결선 42"/>
          <p:cNvCxnSpPr>
            <a:stCxn id="42" idx="1"/>
          </p:cNvCxnSpPr>
          <p:nvPr/>
        </p:nvCxnSpPr>
        <p:spPr bwMode="auto">
          <a:xfrm flipH="1">
            <a:off x="4114800" y="525780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직선 연결선 43"/>
          <p:cNvCxnSpPr/>
          <p:nvPr/>
        </p:nvCxnSpPr>
        <p:spPr bwMode="auto">
          <a:xfrm flipH="1">
            <a:off x="4038600" y="5257800"/>
            <a:ext cx="7620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5" name="직선 연결선 44"/>
          <p:cNvCxnSpPr/>
          <p:nvPr/>
        </p:nvCxnSpPr>
        <p:spPr bwMode="auto">
          <a:xfrm flipH="1">
            <a:off x="4114800" y="5257800"/>
            <a:ext cx="7620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6" name="직선 연결선 45"/>
          <p:cNvCxnSpPr/>
          <p:nvPr/>
        </p:nvCxnSpPr>
        <p:spPr bwMode="auto">
          <a:xfrm flipH="1">
            <a:off x="4191000" y="5257800"/>
            <a:ext cx="7620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7" name="직사각형 46"/>
          <p:cNvSpPr/>
          <p:nvPr/>
        </p:nvSpPr>
        <p:spPr bwMode="auto">
          <a:xfrm>
            <a:off x="4800600" y="3886200"/>
            <a:ext cx="381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  <a:endParaRPr kumimoji="0" lang="ko-KR" altLang="en-US" sz="1000" b="0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143000" y="4752201"/>
            <a:ext cx="539443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ko-KR" dirty="0" smtClean="0"/>
              <a:t>STA2</a:t>
            </a:r>
            <a:endParaRPr lang="ko-KR" altLang="en-US" dirty="0"/>
          </a:p>
        </p:txBody>
      </p:sp>
      <p:cxnSp>
        <p:nvCxnSpPr>
          <p:cNvPr id="49" name="직선 연결선 48"/>
          <p:cNvCxnSpPr/>
          <p:nvPr/>
        </p:nvCxnSpPr>
        <p:spPr bwMode="auto">
          <a:xfrm>
            <a:off x="1758643" y="5029200"/>
            <a:ext cx="6096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0" name="직사각형 49"/>
          <p:cNvSpPr/>
          <p:nvPr/>
        </p:nvSpPr>
        <p:spPr bwMode="auto">
          <a:xfrm>
            <a:off x="2368243" y="4724400"/>
            <a:ext cx="762000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000" dirty="0" smtClean="0"/>
              <a:t>(A_P=00)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1" name="직선 화살표 연결선 50"/>
          <p:cNvCxnSpPr/>
          <p:nvPr/>
        </p:nvCxnSpPr>
        <p:spPr bwMode="auto">
          <a:xfrm>
            <a:off x="5029200" y="4267200"/>
            <a:ext cx="0" cy="1143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2" name="직선 화살표 연결선 51"/>
          <p:cNvCxnSpPr/>
          <p:nvPr/>
        </p:nvCxnSpPr>
        <p:spPr bwMode="auto">
          <a:xfrm>
            <a:off x="4572000" y="4267200"/>
            <a:ext cx="0" cy="838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When HE STA sends UL MU frame which requires the acknowledgement after receiving Trigger frame, the STA sets the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Policy of UL MU frame to 00 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altLang="ko-KR" dirty="0" smtClean="0"/>
              <a:t>2016</a:t>
            </a:r>
            <a:endParaRPr lang="en-US" dirty="0"/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1752600" y="4267200"/>
            <a:ext cx="342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직선 연결선 7"/>
          <p:cNvCxnSpPr/>
          <p:nvPr/>
        </p:nvCxnSpPr>
        <p:spPr bwMode="auto">
          <a:xfrm>
            <a:off x="1752600" y="4648200"/>
            <a:ext cx="342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직사각형 8"/>
          <p:cNvSpPr/>
          <p:nvPr/>
        </p:nvSpPr>
        <p:spPr bwMode="auto">
          <a:xfrm>
            <a:off x="1828800" y="3886200"/>
            <a:ext cx="381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TF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2362200" y="4343400"/>
            <a:ext cx="762000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000" dirty="0" smtClean="0"/>
              <a:t>(A_P=00)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81200" y="6200001"/>
            <a:ext cx="10020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11ax UL MU</a:t>
            </a:r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 bwMode="auto">
          <a:xfrm>
            <a:off x="3200400" y="3886200"/>
            <a:ext cx="1219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</a:t>
            </a: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(STA 1, </a:t>
            </a: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2, 3, 4, 5) </a:t>
            </a:r>
            <a:endParaRPr kumimoji="0" lang="ko-KR" altLang="en-US" sz="1000" b="0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36957" y="3990201"/>
            <a:ext cx="380232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136957" y="4343400"/>
            <a:ext cx="539443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ko-KR" dirty="0" smtClean="0"/>
              <a:t>STA1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136957" y="5133201"/>
            <a:ext cx="539443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ko-KR" dirty="0" smtClean="0"/>
              <a:t>STA3</a:t>
            </a:r>
            <a:endParaRPr lang="ko-KR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36957" y="5514201"/>
            <a:ext cx="539443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ko-KR" dirty="0" smtClean="0"/>
              <a:t>STA4</a:t>
            </a:r>
            <a:endParaRPr lang="ko-KR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143000" y="5895201"/>
            <a:ext cx="539443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ko-KR" dirty="0" smtClean="0"/>
              <a:t>STA5</a:t>
            </a:r>
            <a:endParaRPr lang="ko-KR" altLang="en-US" dirty="0"/>
          </a:p>
        </p:txBody>
      </p:sp>
      <p:cxnSp>
        <p:nvCxnSpPr>
          <p:cNvPr id="18" name="직선 연결선 17"/>
          <p:cNvCxnSpPr/>
          <p:nvPr/>
        </p:nvCxnSpPr>
        <p:spPr bwMode="auto">
          <a:xfrm>
            <a:off x="1752600" y="5410200"/>
            <a:ext cx="342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9" name="직사각형 18"/>
          <p:cNvSpPr/>
          <p:nvPr/>
        </p:nvSpPr>
        <p:spPr bwMode="auto">
          <a:xfrm>
            <a:off x="2362200" y="5105400"/>
            <a:ext cx="762000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000" dirty="0" smtClean="0"/>
              <a:t>(</a:t>
            </a:r>
            <a:r>
              <a:rPr lang="en-US" altLang="ko-KR" sz="1000" dirty="0" smtClean="0"/>
              <a:t>A_P=00)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0" name="직선 연결선 19"/>
          <p:cNvCxnSpPr/>
          <p:nvPr/>
        </p:nvCxnSpPr>
        <p:spPr bwMode="auto">
          <a:xfrm>
            <a:off x="1752600" y="5791200"/>
            <a:ext cx="342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" name="직사각형 20"/>
          <p:cNvSpPr/>
          <p:nvPr/>
        </p:nvSpPr>
        <p:spPr bwMode="auto">
          <a:xfrm>
            <a:off x="2362200" y="5486400"/>
            <a:ext cx="762000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000" dirty="0" smtClean="0"/>
              <a:t>(</a:t>
            </a:r>
            <a:r>
              <a:rPr lang="en-US" altLang="ko-KR" sz="1000" dirty="0" smtClean="0"/>
              <a:t>A_P=00)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2" name="직선 연결선 21"/>
          <p:cNvCxnSpPr/>
          <p:nvPr/>
        </p:nvCxnSpPr>
        <p:spPr bwMode="auto">
          <a:xfrm>
            <a:off x="1752600" y="6172200"/>
            <a:ext cx="342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3" name="직사각형 22"/>
          <p:cNvSpPr/>
          <p:nvPr/>
        </p:nvSpPr>
        <p:spPr bwMode="auto">
          <a:xfrm>
            <a:off x="2362200" y="5867400"/>
            <a:ext cx="762000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000" dirty="0" smtClean="0"/>
              <a:t>(</a:t>
            </a:r>
            <a:r>
              <a:rPr lang="en-US" altLang="ko-KR" sz="1000" dirty="0" smtClean="0"/>
              <a:t>A_P=00)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6" name="직선 화살표 연결선 35"/>
          <p:cNvCxnSpPr/>
          <p:nvPr/>
        </p:nvCxnSpPr>
        <p:spPr bwMode="auto">
          <a:xfrm>
            <a:off x="3581400" y="4267200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7" name="직선 화살표 연결선 36"/>
          <p:cNvCxnSpPr/>
          <p:nvPr/>
        </p:nvCxnSpPr>
        <p:spPr bwMode="auto">
          <a:xfrm>
            <a:off x="3581400" y="4648200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1143000" y="4752201"/>
            <a:ext cx="539443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ko-KR" dirty="0" smtClean="0"/>
              <a:t>STA2</a:t>
            </a:r>
            <a:endParaRPr lang="ko-KR" altLang="en-US" dirty="0"/>
          </a:p>
        </p:txBody>
      </p:sp>
      <p:cxnSp>
        <p:nvCxnSpPr>
          <p:cNvPr id="49" name="직선 연결선 48"/>
          <p:cNvCxnSpPr/>
          <p:nvPr/>
        </p:nvCxnSpPr>
        <p:spPr bwMode="auto">
          <a:xfrm>
            <a:off x="1758643" y="5029200"/>
            <a:ext cx="342295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0" name="직사각형 49"/>
          <p:cNvSpPr/>
          <p:nvPr/>
        </p:nvSpPr>
        <p:spPr bwMode="auto">
          <a:xfrm>
            <a:off x="2368243" y="4724400"/>
            <a:ext cx="762000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000" dirty="0" smtClean="0"/>
              <a:t>(A_P=00)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3" name="직선 화살표 연결선 52"/>
          <p:cNvCxnSpPr/>
          <p:nvPr/>
        </p:nvCxnSpPr>
        <p:spPr bwMode="auto">
          <a:xfrm>
            <a:off x="3581400" y="5029200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4" name="직선 화살표 연결선 53"/>
          <p:cNvCxnSpPr/>
          <p:nvPr/>
        </p:nvCxnSpPr>
        <p:spPr bwMode="auto">
          <a:xfrm>
            <a:off x="3581400" y="5410200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5" name="직선 화살표 연결선 54"/>
          <p:cNvCxnSpPr/>
          <p:nvPr/>
        </p:nvCxnSpPr>
        <p:spPr bwMode="auto">
          <a:xfrm>
            <a:off x="3581400" y="5791200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proposed that HE STA sets the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Policy of UL MU frame which requires the acknowledgement to 00 (Normal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or Implicit BAR) when the STA sends HE trigger based PPDU including UL MU frame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2016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0" dirty="0" smtClean="0"/>
              <a:t>Do you agree to add to SFD?</a:t>
            </a:r>
          </a:p>
          <a:p>
            <a:pPr lvl="1"/>
            <a:r>
              <a:rPr lang="en-US" altLang="ko-KR" dirty="0" smtClean="0"/>
              <a:t>The ACK Policy of the </a:t>
            </a:r>
            <a:r>
              <a:rPr lang="en-US" altLang="ko-KR" dirty="0" err="1" smtClean="0"/>
              <a:t>QoS</a:t>
            </a:r>
            <a:r>
              <a:rPr lang="en-US" altLang="ko-KR" dirty="0" smtClean="0"/>
              <a:t> data frame(s) sent in an HE trigger-based PPDU shall be set to 00 (Normal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or Implicit BAR) when the </a:t>
            </a:r>
            <a:r>
              <a:rPr lang="en-US" altLang="ko-KR" dirty="0" err="1" smtClean="0"/>
              <a:t>QoS</a:t>
            </a:r>
            <a:r>
              <a:rPr lang="en-US" altLang="ko-KR" dirty="0" smtClean="0"/>
              <a:t> data frame requires to be acknowledged (i.e., the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Policy cannot be set to 11 (Block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)).</a:t>
            </a:r>
            <a:br>
              <a:rPr lang="en-US" altLang="ko-KR" dirty="0" smtClean="0"/>
            </a:b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2016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March 2016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7" name="Table 12"/>
          <p:cNvGraphicFramePr>
            <a:graphicFrameLocks noGrp="1"/>
          </p:cNvGraphicFramePr>
          <p:nvPr/>
        </p:nvGraphicFramePr>
        <p:xfrm>
          <a:off x="762000" y="990600"/>
          <a:ext cx="7467600" cy="52335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65720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2016</a:t>
            </a:r>
            <a:endParaRPr lang="en-US" altLang="ko-KR" dirty="0"/>
          </a:p>
        </p:txBody>
      </p:sp>
      <p:graphicFrame>
        <p:nvGraphicFramePr>
          <p:cNvPr id="13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91794461"/>
              </p:ext>
            </p:extLst>
          </p:nvPr>
        </p:nvGraphicFramePr>
        <p:xfrm>
          <a:off x="800100" y="3647538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e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56296843"/>
              </p:ext>
            </p:extLst>
          </p:nvPr>
        </p:nvGraphicFramePr>
        <p:xfrm>
          <a:off x="800100" y="1600200"/>
          <a:ext cx="7239000" cy="20399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85598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75291123"/>
              </p:ext>
            </p:extLst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March 2016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269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72449330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March 2016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65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4245067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25318463"/>
              </p:ext>
            </p:extLst>
          </p:nvPr>
        </p:nvGraphicFramePr>
        <p:xfrm>
          <a:off x="726744" y="3944111"/>
          <a:ext cx="7807655" cy="1479737"/>
        </p:xfrm>
        <a:graphic>
          <a:graphicData uri="http://schemas.openxmlformats.org/drawingml/2006/table">
            <a:tbl>
              <a:tblPr/>
              <a:tblGrid>
                <a:gridCol w="1559256"/>
                <a:gridCol w="1219200"/>
                <a:gridCol w="1749983"/>
                <a:gridCol w="1374217"/>
                <a:gridCol w="1904999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24606156"/>
              </p:ext>
            </p:extLst>
          </p:nvPr>
        </p:nvGraphicFramePr>
        <p:xfrm>
          <a:off x="721055" y="3657600"/>
          <a:ext cx="7799697" cy="2754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64945"/>
                <a:gridCol w="1219200"/>
                <a:gridCol w="1752600"/>
                <a:gridCol w="1371600"/>
                <a:gridCol w="1891352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sp>
        <p:nvSpPr>
          <p:cNvPr id="11" name="Date Placeholder 3"/>
          <p:cNvSpPr txBox="1">
            <a:spLocks/>
          </p:cNvSpPr>
          <p:nvPr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March 2016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6072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81968928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73778789"/>
              </p:ext>
            </p:extLst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March 2016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86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65092845"/>
              </p:ext>
            </p:extLst>
          </p:nvPr>
        </p:nvGraphicFramePr>
        <p:xfrm>
          <a:off x="381000" y="11932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March 2016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658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March 2016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2871788"/>
              </p:ext>
            </p:extLst>
          </p:nvPr>
        </p:nvGraphicFramePr>
        <p:xfrm>
          <a:off x="381000" y="1193248"/>
          <a:ext cx="8153400" cy="467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Tomoko Adachi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2"/>
                        </a:rPr>
                        <a:t>tomo.adachi@toshiba.co.jp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Narendar Madhavan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3"/>
                        </a:rPr>
                        <a:t>narendar.madhavan@toshiba.co.jp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Kentaro Taniguchi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4"/>
                        </a:rPr>
                        <a:t>kentaro.taniguchi@toshiba.co.jp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Toshihisa Nabetani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5"/>
                        </a:rPr>
                        <a:t>toshihisa.nabetani@toshiba.co.jp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Tsuguhide Aoki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6"/>
                        </a:rPr>
                        <a:t>tsuguhide.aoki@toshiba.co.jp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Koji Horisaki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7"/>
                        </a:rPr>
                        <a:t>kouji.horisaki@toshiba.co.jp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David Halls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8"/>
                        </a:rPr>
                        <a:t>david.halls@toshiba-trel.com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Filippo Tosato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9"/>
                        </a:rPr>
                        <a:t>filippo.tosato@toshiba-trel.com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Zubeir Bocus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0"/>
                        </a:rPr>
                        <a:t>zubeir.bocus@toshiba-trel.com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Fengming Cao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1"/>
                        </a:rPr>
                        <a:t>fengming.cao@toshiba-trel.com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Kulkarni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parag.kulkarni@toshiba-trel.com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0483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70693</TotalTime>
  <Words>1621</Words>
  <Application>Microsoft Office PowerPoint</Application>
  <PresentationFormat>화면 슬라이드 쇼(4:3)</PresentationFormat>
  <Paragraphs>643</Paragraphs>
  <Slides>15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6" baseType="lpstr">
      <vt:lpstr>802-11-Submission</vt:lpstr>
      <vt:lpstr>Ack Policy of UL MU frame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Motivation</vt:lpstr>
      <vt:lpstr>Proposal</vt:lpstr>
      <vt:lpstr>Conclusion</vt:lpstr>
      <vt:lpstr>Straw Poll</vt:lpstr>
    </vt:vector>
  </TitlesOfParts>
  <Company>LG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Jeongki Kim</cp:lastModifiedBy>
  <cp:revision>1359</cp:revision>
  <cp:lastPrinted>1998-02-10T13:28:06Z</cp:lastPrinted>
  <dcterms:created xsi:type="dcterms:W3CDTF">2007-05-21T21:00:37Z</dcterms:created>
  <dcterms:modified xsi:type="dcterms:W3CDTF">2016-03-14T03:30:18Z</dcterms:modified>
</cp:coreProperties>
</file>