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6"/>
  </p:notesMasterIdLst>
  <p:handoutMasterIdLst>
    <p:handoutMasterId r:id="rId17"/>
  </p:handoutMasterIdLst>
  <p:sldIdLst>
    <p:sldId id="269" r:id="rId3"/>
    <p:sldId id="257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44" autoAdjust="0"/>
    <p:restoredTop sz="86380" autoAdjust="0"/>
  </p:normalViewPr>
  <p:slideViewPr>
    <p:cSldViewPr>
      <p:cViewPr varScale="1">
        <p:scale>
          <a:sx n="80" d="100"/>
          <a:sy n="80" d="100"/>
        </p:scale>
        <p:origin x="-134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746" y="-6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89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54709" y="334189"/>
            <a:ext cx="1182054" cy="276999"/>
          </a:xfrm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9845" y="6475413"/>
            <a:ext cx="132408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Junichi Iwatani, NTT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9845" y="6475413"/>
            <a:ext cx="132408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Junichi Iwatani, NTT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802.11-16/0360r1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March 2016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244164" y="6475413"/>
            <a:ext cx="299761" cy="184666"/>
          </a:xfrm>
          <a:noFill/>
        </p:spPr>
        <p:txBody>
          <a:bodyPr/>
          <a:lstStyle/>
          <a:p>
            <a:r>
              <a:rPr lang="en-US" smtClean="0"/>
              <a:t>NTT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of spatial reuse with various MCSs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408078"/>
              </p:ext>
            </p:extLst>
          </p:nvPr>
        </p:nvGraphicFramePr>
        <p:xfrm>
          <a:off x="1069975" y="2587625"/>
          <a:ext cx="7388225" cy="224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" name="Document" r:id="rId4" imgW="8601896" imgH="2619423" progId="Word.Document.8">
                  <p:embed/>
                </p:oleObj>
              </mc:Choice>
              <mc:Fallback>
                <p:oleObj name="Document" r:id="rId4" imgW="8601896" imgH="2619423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2587625"/>
                        <a:ext cx="7388225" cy="2244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sz="2800" smtClean="0"/>
              <a:t>Statistic</a:t>
            </a:r>
            <a:r>
              <a:rPr lang="ja-JP" altLang="en-US" sz="2800"/>
              <a:t> </a:t>
            </a:r>
            <a:r>
              <a:rPr lang="en-US" altLang="ja-JP" sz="2800" smtClean="0"/>
              <a:t>values</a:t>
            </a:r>
            <a:endParaRPr kumimoji="1" lang="ja-JP" altLang="en-US" sz="280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445247"/>
              </p:ext>
            </p:extLst>
          </p:nvPr>
        </p:nvGraphicFramePr>
        <p:xfrm>
          <a:off x="457200" y="1295400"/>
          <a:ext cx="8229600" cy="4825802"/>
        </p:xfrm>
        <a:graphic>
          <a:graphicData uri="http://schemas.openxmlformats.org/drawingml/2006/table">
            <a:tbl>
              <a:tblPr/>
              <a:tblGrid>
                <a:gridCol w="576064"/>
                <a:gridCol w="1800200"/>
                <a:gridCol w="648072"/>
                <a:gridCol w="1224136"/>
                <a:gridCol w="720080"/>
                <a:gridCol w="1296144"/>
                <a:gridCol w="720080"/>
                <a:gridCol w="1244824"/>
              </a:tblGrid>
              <a:tr h="2031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Average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5%tile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50%tile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32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Value (Mbit/s)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Gain </a:t>
                      </a:r>
                      <a:br>
                        <a:rPr lang="en-US" sz="1050" u="none" strike="noStrike">
                          <a:effectLst/>
                        </a:rPr>
                      </a:br>
                      <a:r>
                        <a:rPr lang="en-US" sz="1050" u="none" strike="noStrike" smtClean="0">
                          <a:effectLst/>
                        </a:rPr>
                        <a:t>(to "</a:t>
                      </a:r>
                      <a:r>
                        <a:rPr lang="en-US" sz="1050" u="none" strike="noStrike">
                          <a:effectLst/>
                        </a:rPr>
                        <a:t>legacy only")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Value (Mbit/s)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Gain </a:t>
                      </a:r>
                      <a:br>
                        <a:rPr lang="en-US" sz="1050" u="none" strike="noStrike">
                          <a:effectLst/>
                        </a:rPr>
                      </a:br>
                      <a:r>
                        <a:rPr lang="en-US" sz="1050" u="none" strike="noStrike" smtClean="0">
                          <a:effectLst/>
                        </a:rPr>
                        <a:t>(to "</a:t>
                      </a:r>
                      <a:r>
                        <a:rPr lang="en-US" sz="1050" u="none" strike="noStrike">
                          <a:effectLst/>
                        </a:rPr>
                        <a:t>legacy only")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Value (Mbit/s)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Gain </a:t>
                      </a:r>
                      <a:br>
                        <a:rPr lang="en-US" sz="1050" u="none" strike="noStrike">
                          <a:effectLst/>
                        </a:rPr>
                      </a:br>
                      <a:r>
                        <a:rPr lang="en-US" sz="1050" u="none" strike="noStrike" smtClean="0">
                          <a:effectLst/>
                        </a:rPr>
                        <a:t>(to "</a:t>
                      </a:r>
                      <a:r>
                        <a:rPr lang="en-US" sz="1050" u="none" strike="noStrike">
                          <a:effectLst/>
                        </a:rPr>
                        <a:t>legacy only")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MCS3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ctr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legacy only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29.93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26.37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27.89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w/o TPC (p=-73dBm)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36.75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1.23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27.38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34.49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1.24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w/o TPC (p=-68dBm)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36.28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1.21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26.88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33.04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1.18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w/o TPC (p=-62dBm)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43.78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1.46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28.64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45.22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1.62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 TPC (p=-73dBm)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35.77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1.20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26.93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29.52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 TPC (p=-68dBm)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52.11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1.74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51.90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1.97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52.13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1.87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 TPC (p=-62dBm)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52.01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1.74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51.50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1.95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52.12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1.87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MCS5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ctr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legacy only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54.27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45.22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53.29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w/o TPC (p=-73dBm)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62.62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1.15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46.92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58.91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1.11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w/o TPC (p=-68dBm)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62.18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1.15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47.79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58.61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1.10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w/o TPC (p=-62dBm)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77.81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1.43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41.76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b="1" u="none" strike="noStrike">
                          <a:solidFill>
                            <a:srgbClr val="FF0000"/>
                          </a:solidFill>
                          <a:effectLst/>
                        </a:rPr>
                        <a:t>0.92</a:t>
                      </a:r>
                      <a:endParaRPr lang="en-US" altLang="ja-JP" sz="1050" b="1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83.15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1.56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 TPC (p=-73dBm)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65.61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1.21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46.92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61.06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1.15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 TPC (p=-68dBm)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85.65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1.58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11.87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b="1" u="none" strike="noStrike">
                          <a:solidFill>
                            <a:srgbClr val="FF0000"/>
                          </a:solidFill>
                          <a:effectLst/>
                        </a:rPr>
                        <a:t>0.26</a:t>
                      </a:r>
                      <a:endParaRPr lang="en-US" altLang="ja-JP" sz="1050" b="1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97.62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1.83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 TPC (p=-62dBm)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90.18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1.66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9.79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b="1" u="none" strike="noStrike">
                          <a:solidFill>
                            <a:srgbClr val="FF0000"/>
                          </a:solidFill>
                          <a:effectLst/>
                        </a:rPr>
                        <a:t>0.22</a:t>
                      </a:r>
                      <a:endParaRPr lang="en-US" altLang="ja-JP" sz="1050" b="1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97.61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1.83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MCS7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ctr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legacy only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65.08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53.82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64.00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w/o TPC (p=-73dBm)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71.68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1.10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54.28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68.83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w/o TPC (p=-68dBm)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70.76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55.69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68.08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w/o TPC (p=-62dBm)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85.87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1.32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41.45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b="1" u="none" strike="noStrike">
                          <a:solidFill>
                            <a:srgbClr val="FF0000"/>
                          </a:solidFill>
                          <a:effectLst/>
                        </a:rPr>
                        <a:t>0.77</a:t>
                      </a:r>
                      <a:endParaRPr lang="en-US" altLang="ja-JP" sz="1050" b="1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92.25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1.44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 TPC (p=-73dBm)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74.97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1.15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55.11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66.90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 TPC (p=-68dBm)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98.78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1.52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14.32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b="1" u="none" strike="noStrike">
                          <a:solidFill>
                            <a:srgbClr val="FF0000"/>
                          </a:solidFill>
                          <a:effectLst/>
                        </a:rPr>
                        <a:t>0.27</a:t>
                      </a:r>
                      <a:endParaRPr lang="en-US" altLang="ja-JP" sz="1050" b="1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117.90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1.84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 TPC (p=-62dBm)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97.36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1.50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11.44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b="1" u="none" strike="noStrike">
                          <a:solidFill>
                            <a:srgbClr val="FF0000"/>
                          </a:solidFill>
                          <a:effectLst/>
                        </a:rPr>
                        <a:t>0.21</a:t>
                      </a:r>
                      <a:endParaRPr lang="en-US" altLang="ja-JP" sz="1050" b="1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118.11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1.85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129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Effect of MCS selection and DSC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7519" y="1811518"/>
            <a:ext cx="7772400" cy="4114800"/>
          </a:xfrm>
        </p:spPr>
        <p:txBody>
          <a:bodyPr/>
          <a:lstStyle/>
          <a:p>
            <a:r>
              <a:rPr kumimoji="1" lang="en-US" altLang="ja-JP" sz="2000" b="0" dirty="0" smtClean="0"/>
              <a:t>In the residential scenario, SINR may be worse due to interference when adjacent APs transmit frames at the same time, and the throughput may decrease by half if a STA is located far from the AP.</a:t>
            </a:r>
          </a:p>
          <a:p>
            <a:endParaRPr lang="en-US" altLang="ja-JP" sz="2000" b="0" dirty="0"/>
          </a:p>
          <a:p>
            <a:r>
              <a:rPr kumimoji="1" lang="en-US" altLang="ja-JP" sz="2000" b="0" dirty="0" smtClean="0"/>
              <a:t>To achieve higher throughput by using DSC, transmitted frames should be received successfully with a high probability.    </a:t>
            </a:r>
          </a:p>
          <a:p>
            <a:endParaRPr lang="en-US" altLang="ja-JP" sz="2000" dirty="0"/>
          </a:p>
          <a:p>
            <a:r>
              <a:rPr lang="en-US" altLang="ja-JP" sz="2000" dirty="0" smtClean="0"/>
              <a:t>In </a:t>
            </a:r>
            <a:r>
              <a:rPr lang="en-US" altLang="ja-JP" sz="2000" dirty="0" smtClean="0"/>
              <a:t>order to </a:t>
            </a:r>
            <a:r>
              <a:rPr lang="en-US" altLang="ja-JP" sz="2000" dirty="0" smtClean="0"/>
              <a:t>improve </a:t>
            </a:r>
            <a:r>
              <a:rPr lang="en-US" altLang="ja-JP" sz="2000" dirty="0" smtClean="0"/>
              <a:t>the throughput </a:t>
            </a:r>
            <a:r>
              <a:rPr lang="en-US" altLang="ja-JP" sz="2000" dirty="0" smtClean="0"/>
              <a:t>regardless of the location of STAs, </a:t>
            </a:r>
            <a:r>
              <a:rPr lang="en-US" altLang="ja-JP" sz="2000" dirty="0" smtClean="0"/>
              <a:t>one of the possible ways is use of MCS control in conjunction with DSC, i.e., optimization of the OBSS_PD threshold</a:t>
            </a:r>
            <a:r>
              <a:rPr lang="en-US" altLang="ja-JP" sz="2000" dirty="0" smtClean="0"/>
              <a:t>.</a:t>
            </a:r>
            <a:endParaRPr lang="ja-JP" altLang="en-US" sz="20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30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Conclusion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evaluated the throughput with the residential scenario to show the effect of spatial reuse with several MCS parameters. </a:t>
            </a:r>
          </a:p>
          <a:p>
            <a:pPr lvl="1"/>
            <a:endParaRPr lang="en-US" altLang="ja-JP" b="1" dirty="0" smtClean="0"/>
          </a:p>
          <a:p>
            <a:pPr lvl="1"/>
            <a:r>
              <a:rPr lang="en-US" altLang="ja-JP" b="1" dirty="0" smtClean="0"/>
              <a:t>DSC improves the mean and average throughput. However, in the worst small percentile cases, the throughput decreases since the STAs are located randomly. </a:t>
            </a:r>
          </a:p>
          <a:p>
            <a:pPr lvl="1"/>
            <a:endParaRPr lang="en-US" altLang="ja-JP" b="1" dirty="0" smtClean="0"/>
          </a:p>
          <a:p>
            <a:pPr lvl="1"/>
            <a:r>
              <a:rPr lang="en-US" altLang="ja-JP" b="1" dirty="0" smtClean="0"/>
              <a:t>In order to </a:t>
            </a:r>
            <a:r>
              <a:rPr lang="en-US" altLang="ja-JP" b="1" dirty="0" smtClean="0"/>
              <a:t>achieve higher </a:t>
            </a:r>
            <a:r>
              <a:rPr lang="en-US" altLang="ja-JP" b="1" dirty="0" smtClean="0"/>
              <a:t>throughput, </a:t>
            </a:r>
            <a:r>
              <a:rPr lang="en-US" altLang="ja-JP" b="1" dirty="0"/>
              <a:t>one of the possible ways is use of MCS control in conjunction with DSC, i.e., optimization of the OBSS_PD threshold.</a:t>
            </a:r>
            <a:endParaRPr lang="ja-JP" altLang="en-US" b="1" dirty="0"/>
          </a:p>
          <a:p>
            <a:pPr lvl="1"/>
            <a:endParaRPr lang="en-US" altLang="ja-JP" b="1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82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DE98-8C8D-4961-8181-136D92C8695E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000" dirty="0" smtClean="0"/>
              <a:t>[1] Takeshi </a:t>
            </a:r>
            <a:r>
              <a:rPr kumimoji="1" lang="en-US" altLang="ja-JP" sz="2000" dirty="0" err="1" smtClean="0"/>
              <a:t>Itagaki</a:t>
            </a:r>
            <a:r>
              <a:rPr kumimoji="1" lang="en-US" altLang="ja-JP" sz="2000" dirty="0" smtClean="0"/>
              <a:t>, “Dynamic CCA control and TPC Simulation Results with SS1~SS3,” doc.: IEEE 802.11-15/1045r0</a:t>
            </a:r>
          </a:p>
          <a:p>
            <a:pPr marL="0" indent="0">
              <a:buNone/>
            </a:pPr>
            <a:r>
              <a:rPr lang="en-US" altLang="ja-JP" sz="2000" dirty="0" smtClean="0"/>
              <a:t>[2] </a:t>
            </a:r>
            <a:r>
              <a:rPr lang="en-US" altLang="ja-JP" sz="2000" dirty="0" err="1" smtClean="0"/>
              <a:t>Jinmin</a:t>
            </a:r>
            <a:r>
              <a:rPr lang="en-US" altLang="ja-JP" sz="2000" dirty="0" smtClean="0"/>
              <a:t> Kim, “Simulation results for spatial reuse in 11ax,” </a:t>
            </a:r>
            <a:r>
              <a:rPr lang="en-US" altLang="ja-JP" sz="2000" dirty="0"/>
              <a:t>doc.: IEEE </a:t>
            </a:r>
            <a:r>
              <a:rPr lang="en-US" altLang="ja-JP" sz="2000" dirty="0" smtClean="0"/>
              <a:t>802.11-15/1284r0</a:t>
            </a:r>
          </a:p>
          <a:p>
            <a:pPr marL="0" indent="0">
              <a:buNone/>
            </a:pPr>
            <a:r>
              <a:rPr lang="en-US" altLang="ja-JP" sz="2000" dirty="0" smtClean="0"/>
              <a:t>[3] Ron </a:t>
            </a:r>
            <a:r>
              <a:rPr lang="en-US" altLang="ja-JP" sz="2000" dirty="0" err="1" smtClean="0"/>
              <a:t>Porat</a:t>
            </a:r>
            <a:r>
              <a:rPr lang="en-US" altLang="ja-JP" sz="2000" dirty="0" smtClean="0"/>
              <a:t>, “11ax Evaluation Methodology,” </a:t>
            </a:r>
            <a:r>
              <a:rPr lang="en-US" altLang="ja-JP" sz="2000" dirty="0" err="1" smtClean="0"/>
              <a:t>doc.:IEEE</a:t>
            </a:r>
            <a:r>
              <a:rPr lang="en-US" altLang="ja-JP" sz="2000" dirty="0" smtClean="0"/>
              <a:t> 802.11-14/0571r12</a:t>
            </a:r>
          </a:p>
          <a:p>
            <a:pPr marL="0" indent="0">
              <a:buNone/>
            </a:pPr>
            <a:r>
              <a:rPr lang="en-US" altLang="ja-JP" sz="2000" dirty="0" smtClean="0"/>
              <a:t>[4] </a:t>
            </a:r>
            <a:r>
              <a:rPr lang="en-US" altLang="ja-JP" sz="2000" dirty="0">
                <a:solidFill>
                  <a:srgbClr val="000000"/>
                </a:solidFill>
                <a:ea typeface="Times New Roman"/>
                <a:cs typeface="Arial"/>
              </a:rPr>
              <a:t>James </a:t>
            </a:r>
            <a:r>
              <a:rPr lang="en-US" altLang="ja-JP" sz="2000" dirty="0" smtClean="0">
                <a:solidFill>
                  <a:srgbClr val="000000"/>
                </a:solidFill>
                <a:ea typeface="Times New Roman"/>
                <a:cs typeface="Arial"/>
              </a:rPr>
              <a:t>Wang</a:t>
            </a:r>
            <a:r>
              <a:rPr lang="en-US" altLang="ja-JP" sz="2000" dirty="0" smtClean="0">
                <a:ea typeface="Times New Roman"/>
                <a:cs typeface="Arial"/>
              </a:rPr>
              <a:t>, “</a:t>
            </a:r>
            <a:r>
              <a:rPr lang="en-US" altLang="ja-JP" sz="2000" dirty="0"/>
              <a:t>Adaptive CCA and </a:t>
            </a:r>
            <a:r>
              <a:rPr lang="en-US" altLang="ja-JP" sz="2000" dirty="0" smtClean="0"/>
              <a:t>TPC,</a:t>
            </a:r>
            <a:r>
              <a:rPr lang="en-US" altLang="ja-JP" sz="2000" dirty="0" smtClean="0">
                <a:ea typeface="Times New Roman"/>
                <a:cs typeface="Arial"/>
              </a:rPr>
              <a:t>” </a:t>
            </a:r>
            <a:r>
              <a:rPr lang="en-US" altLang="ja-JP" sz="2000" dirty="0" err="1" smtClean="0">
                <a:ea typeface="Times New Roman"/>
                <a:cs typeface="Arial"/>
              </a:rPr>
              <a:t>doc.:IEEE</a:t>
            </a:r>
            <a:r>
              <a:rPr lang="en-US" altLang="ja-JP" sz="2000" dirty="0" smtClean="0">
                <a:ea typeface="Times New Roman"/>
                <a:cs typeface="Arial"/>
              </a:rPr>
              <a:t> 802.11-15/1069r3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en-US" altLang="ja-JP" sz="2000" dirty="0" smtClean="0"/>
              <a:t>[5] </a:t>
            </a:r>
            <a:r>
              <a:rPr lang="en-US" altLang="ja-JP" sz="2000" dirty="0"/>
              <a:t>V. </a:t>
            </a:r>
            <a:r>
              <a:rPr lang="en-US" altLang="ja-JP" sz="2000" dirty="0" err="1"/>
              <a:t>Mhatre</a:t>
            </a:r>
            <a:r>
              <a:rPr lang="en-US" altLang="ja-JP" sz="2000" dirty="0"/>
              <a:t>, K. </a:t>
            </a:r>
            <a:r>
              <a:rPr lang="en-US" altLang="ja-JP" sz="2000" dirty="0" err="1"/>
              <a:t>Papagiannaki</a:t>
            </a:r>
            <a:r>
              <a:rPr lang="en-US" altLang="ja-JP" sz="2000" dirty="0"/>
              <a:t>, and F. </a:t>
            </a:r>
            <a:r>
              <a:rPr lang="en-US" altLang="ja-JP" sz="2000" dirty="0" err="1"/>
              <a:t>Bacceli</a:t>
            </a:r>
            <a:r>
              <a:rPr lang="en-US" altLang="ja-JP" sz="2000" dirty="0"/>
              <a:t>, “Interference mitigation through power control in high density 802.11 WLANs” </a:t>
            </a:r>
            <a:r>
              <a:rPr lang="it-IT" altLang="ja-JP" sz="2000" dirty="0"/>
              <a:t>in Proc. IEEE INFOCOM 2007, Anchorage, USA, May 2007</a:t>
            </a:r>
            <a:r>
              <a:rPr lang="it-IT" altLang="ja-JP" sz="2000" dirty="0" smtClean="0"/>
              <a:t>.</a:t>
            </a:r>
          </a:p>
          <a:p>
            <a:pPr marL="0" indent="0">
              <a:buNone/>
            </a:pP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0651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182055" cy="276999"/>
          </a:xfrm>
          <a:noFill/>
        </p:spPr>
        <p:txBody>
          <a:bodyPr/>
          <a:lstStyle/>
          <a:p>
            <a:r>
              <a:rPr lang="en-US" altLang="zh-CN" smtClean="0"/>
              <a:t>March 2016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244164" y="6475413"/>
            <a:ext cx="299761" cy="184666"/>
          </a:xfrm>
          <a:noFill/>
        </p:spPr>
        <p:txBody>
          <a:bodyPr/>
          <a:lstStyle/>
          <a:p>
            <a:r>
              <a:rPr lang="en-US" smtClean="0"/>
              <a:t>NTT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419600"/>
          </a:xfrm>
        </p:spPr>
        <p:txBody>
          <a:bodyPr/>
          <a:lstStyle/>
          <a:p>
            <a:r>
              <a:rPr lang="en-US" altLang="ja-JP" sz="2000" dirty="0" smtClean="0"/>
              <a:t>Several contributions have been presented to evaluate the effect of DSC and TPC with simulation results [1], [2].</a:t>
            </a:r>
            <a:endParaRPr lang="en-US" altLang="ja-JP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en-US" altLang="ja-JP" sz="1800" dirty="0" smtClean="0"/>
              <a:t>Spatial reuse with DSC can improve mean throughput.</a:t>
            </a:r>
            <a:endParaRPr kumimoji="1" lang="en-US" altLang="ja-JP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en-US" altLang="ja-JP" sz="1800" dirty="0" smtClean="0"/>
              <a:t>On the other hand, spatial reuse may increase interference, especially when STAs are not located near an AP, and the effect of increased interference has not been evaluated in detail.</a:t>
            </a:r>
            <a:endParaRPr lang="en-US" altLang="ja-JP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ja-JP" dirty="0" smtClean="0"/>
              <a:t>To maximize the advantage of </a:t>
            </a:r>
            <a:r>
              <a:rPr lang="en-US" altLang="ja-JP" dirty="0"/>
              <a:t>s</a:t>
            </a:r>
            <a:r>
              <a:rPr lang="en-US" altLang="ja-JP" dirty="0" smtClean="0"/>
              <a:t>patial reuse and reduce the effect of interference, the following controls seem to be necessary:</a:t>
            </a:r>
            <a:endParaRPr lang="en-US" altLang="ja-JP" dirty="0"/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n-US" altLang="ja-JP" sz="1800" dirty="0" smtClean="0"/>
              <a:t>ON/OFF of DSC</a:t>
            </a:r>
            <a:endParaRPr lang="en-US" altLang="ja-JP" sz="1800" dirty="0"/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n-US" altLang="ja-JP" sz="1800" dirty="0" smtClean="0"/>
              <a:t>Threshold adjustment and TPC </a:t>
            </a:r>
            <a:endParaRPr lang="en-US" altLang="ja-JP" sz="1800" dirty="0"/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n-US" altLang="ja-JP" sz="1800" dirty="0" smtClean="0"/>
              <a:t>MCS optimization</a:t>
            </a:r>
            <a:endParaRPr lang="en-US" altLang="ja-JP" sz="1800" dirty="0"/>
          </a:p>
          <a:p>
            <a:pPr marL="742950" lvl="2" indent="-342900">
              <a:buFont typeface="Wingdings" panose="05000000000000000000" pitchFamily="2" charset="2"/>
              <a:buChar char="Ø"/>
            </a:pPr>
            <a:endParaRPr lang="en-US" altLang="ja-JP" sz="2000" dirty="0"/>
          </a:p>
          <a:p>
            <a:r>
              <a:rPr lang="en-US" altLang="ja-JP" sz="2000" dirty="0" smtClean="0"/>
              <a:t>In this contribution, we present simulation results with several MCS parameters and evaluate how the MCS selection affect the performance.</a:t>
            </a:r>
            <a:endParaRPr lang="en-US" altLang="ja-JP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DSC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and </a:t>
            </a:r>
            <a:r>
              <a:rPr kumimoji="1" lang="en-US" altLang="ja-JP" dirty="0"/>
              <a:t>r</a:t>
            </a:r>
            <a:r>
              <a:rPr kumimoji="1" lang="en-US" altLang="ja-JP" dirty="0" smtClean="0"/>
              <a:t>eceiver behavior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752600"/>
            <a:ext cx="8686800" cy="4114800"/>
          </a:xfrm>
        </p:spPr>
        <p:txBody>
          <a:bodyPr/>
          <a:lstStyle/>
          <a:p>
            <a:r>
              <a:rPr kumimoji="1" lang="en-US" altLang="ja-JP" sz="2000" dirty="0" smtClean="0"/>
              <a:t>In this document, regarding DSC, only OBSS_PD level is controlled.</a:t>
            </a:r>
            <a:endParaRPr kumimoji="1" lang="en-US" altLang="ja-JP" sz="2000" dirty="0"/>
          </a:p>
          <a:p>
            <a:r>
              <a:rPr lang="en-US" altLang="ja-JP" sz="2000" dirty="0" smtClean="0"/>
              <a:t>We assume the following receiver behavior: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During carrier sensing, an STA detects signals with &gt;= -76dBm in a 80MHz channel bandwidth.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Detection of the legacy preamble: 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If the legacy preamble is detected properly, the frame is regarded as a wireless LAN frame.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Otherwise, the frame is regarded as a non wireless LAN frame, and the channel status is checked with CCA-ED threshold (-56dBm with 80MHz).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If both the legacy and the HE preambles are detected properly, the BSS color of the received frame is checked.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If it is the same as the BSS color of the STA’s BSS, the detection process continues.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Otherwise, the detection is terminated, and the channel status is checked with  OBSS_PD level (between -56dBm and -76dBm, variable).</a:t>
            </a:r>
            <a:endParaRPr kumimoji="1" lang="en-US" altLang="ja-JP" sz="16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TPC</a:t>
            </a:r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en-US" altLang="ja-JP" sz="2000" dirty="0" smtClean="0"/>
                  <a:t>There are some discussions  about the use of power control in the context of spatial reuse [1], [4], [5].</a:t>
                </a:r>
              </a:p>
              <a:p>
                <a:endParaRPr kumimoji="1" lang="en-US" altLang="ja-JP" sz="2000" dirty="0" smtClean="0"/>
              </a:p>
              <a:p>
                <a:r>
                  <a:rPr kumimoji="1" lang="en-US" altLang="ja-JP" sz="2000" dirty="0" smtClean="0"/>
                  <a:t>In this document, two DSC modes are considered in terms of TPC as follows (considering that detailed TPC procedures are TBD):</a:t>
                </a:r>
              </a:p>
              <a:p>
                <a:pPr marL="0" indent="0">
                  <a:buNone/>
                </a:pPr>
                <a:endParaRPr kumimoji="1" lang="en-US" altLang="ja-JP" sz="2000" dirty="0"/>
              </a:p>
              <a:p>
                <a:pPr lvl="1"/>
                <a:r>
                  <a:rPr kumimoji="1" lang="en-US" altLang="ja-JP" sz="1800" b="1" i="1" dirty="0"/>
                  <a:t>DSC w/o TPC</a:t>
                </a:r>
                <a:r>
                  <a:rPr kumimoji="1" lang="en-US" altLang="ja-JP" sz="1800" dirty="0"/>
                  <a:t>: </a:t>
                </a:r>
                <a:r>
                  <a:rPr kumimoji="1" lang="en-US" altLang="ja-JP" sz="1800" dirty="0" smtClean="0"/>
                  <a:t>No TPC regardless of DSC.</a:t>
                </a:r>
                <a:endParaRPr lang="en-US" altLang="ja-JP" sz="1800" dirty="0"/>
              </a:p>
              <a:p>
                <a:pPr lvl="1"/>
                <a:r>
                  <a:rPr kumimoji="1" lang="en-US" altLang="ja-JP" sz="1800" b="1" i="1" dirty="0"/>
                  <a:t>DSC w/ TPC</a:t>
                </a:r>
                <a:r>
                  <a:rPr kumimoji="1" lang="en-US" altLang="ja-JP" sz="1800" dirty="0"/>
                  <a:t>: </a:t>
                </a:r>
                <a:r>
                  <a:rPr kumimoji="1" lang="en-US" altLang="ja-JP" sz="1800" dirty="0" smtClean="0"/>
                  <a:t>An AP with DSC uses TPC every time.</a:t>
                </a:r>
                <a:endParaRPr lang="en-US" altLang="ja-JP" sz="1800" dirty="0"/>
              </a:p>
              <a:p>
                <a:endParaRPr lang="en-US" altLang="ja-JP" sz="2200" dirty="0"/>
              </a:p>
              <a:p>
                <a:r>
                  <a:rPr kumimoji="1" lang="en-US" altLang="ja-JP" sz="2000" dirty="0" err="1" smtClean="0"/>
                  <a:t>Tx</a:t>
                </a:r>
                <a:r>
                  <a:rPr kumimoji="1" lang="en-US" altLang="ja-JP" sz="2000" dirty="0" smtClean="0"/>
                  <a:t> power of TPC is calculated as follows:</a:t>
                </a:r>
                <a:endParaRPr lang="en-US" altLang="ja-JP" sz="2000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ja-JP" sz="1800" i="1">
                        <a:latin typeface="Cambria Math"/>
                      </a:rPr>
                      <m:t>𝑀</m:t>
                    </m:r>
                    <m:r>
                      <a:rPr lang="en-US" altLang="ja-JP" sz="1800" i="1">
                        <a:latin typeface="Cambria Math"/>
                      </a:rPr>
                      <m:t>[</m:t>
                    </m:r>
                    <m:r>
                      <m:rPr>
                        <m:nor/>
                      </m:rPr>
                      <a:rPr lang="en-US" altLang="ja-JP" sz="1800">
                        <a:latin typeface="Cambria Math"/>
                      </a:rPr>
                      <m:t>dB</m:t>
                    </m:r>
                    <m:r>
                      <a:rPr lang="en-US" altLang="ja-JP" sz="1800" i="1">
                        <a:latin typeface="Cambria Math"/>
                      </a:rPr>
                      <m:t>] = </m:t>
                    </m:r>
                    <m:r>
                      <a:rPr lang="en-US" altLang="ja-JP" sz="1800" i="1">
                        <a:latin typeface="Cambria Math"/>
                      </a:rPr>
                      <m:t>𝑂𝐵𝑆𝑆</m:t>
                    </m:r>
                    <m:r>
                      <a:rPr lang="en-US" altLang="ja-JP" sz="1800" i="1">
                        <a:latin typeface="Cambria Math"/>
                      </a:rPr>
                      <m:t>_</m:t>
                    </m:r>
                    <m:r>
                      <a:rPr lang="en-US" altLang="ja-JP" sz="1800" i="1">
                        <a:latin typeface="Cambria Math"/>
                      </a:rPr>
                      <m:t>𝑃𝐷</m:t>
                    </m:r>
                    <m:r>
                      <a:rPr lang="en-US" altLang="ja-JP" sz="1800" i="1">
                        <a:latin typeface="Cambria Math"/>
                      </a:rPr>
                      <m:t>[</m:t>
                    </m:r>
                    <m:r>
                      <m:rPr>
                        <m:nor/>
                      </m:rPr>
                      <a:rPr lang="en-US" altLang="ja-JP" sz="1800">
                        <a:latin typeface="Cambria Math"/>
                      </a:rPr>
                      <m:t>dBm</m:t>
                    </m:r>
                    <m:r>
                      <a:rPr lang="en-US" altLang="ja-JP" sz="1800" i="1">
                        <a:latin typeface="Cambria Math"/>
                      </a:rPr>
                      <m:t>]– </m:t>
                    </m:r>
                    <m:r>
                      <a:rPr lang="en-US" altLang="ja-JP" sz="1800" i="1">
                        <a:latin typeface="Cambria Math"/>
                      </a:rPr>
                      <m:t>𝑅𝑥</m:t>
                    </m:r>
                    <m:r>
                      <a:rPr lang="en-US" altLang="ja-JP" sz="1800" i="1">
                        <a:latin typeface="Cambria Math"/>
                      </a:rPr>
                      <m:t>_</m:t>
                    </m:r>
                    <m:r>
                      <a:rPr lang="en-US" altLang="ja-JP" sz="1800" i="1">
                        <a:latin typeface="Cambria Math"/>
                      </a:rPr>
                      <m:t>𝑠𝑒𝑛𝑡𝑖𝑡𝑖𝑣𝑖𝑡𝑦</m:t>
                    </m:r>
                    <m:r>
                      <a:rPr lang="en-US" altLang="ja-JP" sz="1800" i="1">
                        <a:latin typeface="Cambria Math"/>
                      </a:rPr>
                      <m:t>[</m:t>
                    </m:r>
                    <m:r>
                      <m:rPr>
                        <m:nor/>
                      </m:rPr>
                      <a:rPr lang="en-US" altLang="ja-JP" sz="1800">
                        <a:latin typeface="Cambria Math"/>
                      </a:rPr>
                      <m:t>dBm</m:t>
                    </m:r>
                    <m:r>
                      <a:rPr lang="en-US" altLang="ja-JP" sz="1800" i="1">
                        <a:latin typeface="Cambria Math"/>
                      </a:rPr>
                      <m:t>]</m:t>
                    </m:r>
                  </m:oMath>
                </a14:m>
                <a:endParaRPr lang="en-US" altLang="ja-JP" sz="18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1800" i="1">
                            <a:latin typeface="Cambria Math"/>
                          </a:rPr>
                          <m:t>𝑇𝑋</m:t>
                        </m:r>
                        <m:r>
                          <a:rPr lang="en-US" altLang="ja-JP" sz="1800" i="1">
                            <a:latin typeface="Cambria Math"/>
                          </a:rPr>
                          <m:t>_</m:t>
                        </m:r>
                        <m:r>
                          <a:rPr lang="en-US" altLang="ja-JP" sz="1800" i="1">
                            <a:latin typeface="Cambria Math"/>
                          </a:rPr>
                          <m:t>𝑃𝑊</m:t>
                        </m:r>
                      </m:e>
                      <m:sub>
                        <m:r>
                          <a:rPr lang="en-US" altLang="ja-JP" sz="1800" i="1">
                            <a:latin typeface="Cambria Math"/>
                          </a:rPr>
                          <m:t>𝑐𝑜𝑛𝑡𝑟𝑜𝑙𝑒𝑑</m:t>
                        </m:r>
                      </m:sub>
                    </m:sSub>
                    <m:r>
                      <a:rPr lang="en-US" altLang="ja-JP" sz="1800" i="1">
                        <a:latin typeface="Cambria Math"/>
                      </a:rPr>
                      <m:t>[</m:t>
                    </m:r>
                    <m:r>
                      <m:rPr>
                        <m:nor/>
                      </m:rPr>
                      <a:rPr lang="en-US" altLang="ja-JP" sz="1800">
                        <a:latin typeface="Cambria Math"/>
                      </a:rPr>
                      <m:t>dBm</m:t>
                    </m:r>
                    <m:r>
                      <a:rPr lang="en-US" altLang="ja-JP" sz="1800" i="1">
                        <a:latin typeface="Cambria Math"/>
                      </a:rPr>
                      <m:t>] = </m:t>
                    </m:r>
                    <m:sSub>
                      <m:sSubPr>
                        <m:ctrlPr>
                          <a:rPr lang="en-US" altLang="ja-JP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1800" i="1">
                            <a:latin typeface="Cambria Math"/>
                          </a:rPr>
                          <m:t>𝑇𝑋</m:t>
                        </m:r>
                        <m:r>
                          <a:rPr lang="en-US" altLang="ja-JP" sz="1800" i="1">
                            <a:latin typeface="Cambria Math"/>
                          </a:rPr>
                          <m:t>_</m:t>
                        </m:r>
                        <m:r>
                          <a:rPr lang="en-US" altLang="ja-JP" sz="1800" i="1">
                            <a:latin typeface="Cambria Math"/>
                          </a:rPr>
                          <m:t>𝑃𝑊</m:t>
                        </m:r>
                      </m:e>
                      <m:sub>
                        <m:r>
                          <a:rPr lang="en-US" altLang="ja-JP" sz="1800" i="1">
                            <a:latin typeface="Cambria Math"/>
                          </a:rPr>
                          <m:t>𝑀𝑎𝑥</m:t>
                        </m:r>
                      </m:sub>
                    </m:sSub>
                    <m:r>
                      <a:rPr lang="en-US" altLang="ja-JP" sz="1800" i="1">
                        <a:latin typeface="Cambria Math"/>
                      </a:rPr>
                      <m:t>[</m:t>
                    </m:r>
                    <m:r>
                      <m:rPr>
                        <m:nor/>
                      </m:rPr>
                      <a:rPr lang="en-US" altLang="ja-JP" sz="1800">
                        <a:latin typeface="Cambria Math"/>
                      </a:rPr>
                      <m:t>dBm</m:t>
                    </m:r>
                    <m:r>
                      <a:rPr lang="en-US" altLang="ja-JP" sz="1800" i="1">
                        <a:latin typeface="Cambria Math"/>
                      </a:rPr>
                      <m:t>]– </m:t>
                    </m:r>
                    <m:r>
                      <a:rPr lang="en-US" altLang="ja-JP" sz="1800" i="1">
                        <a:latin typeface="Cambria Math"/>
                      </a:rPr>
                      <m:t>𝑀</m:t>
                    </m:r>
                    <m:r>
                      <a:rPr lang="en-US" altLang="ja-JP" sz="1800" i="1">
                        <a:latin typeface="Cambria Math"/>
                      </a:rPr>
                      <m:t>[</m:t>
                    </m:r>
                    <m:r>
                      <m:rPr>
                        <m:nor/>
                      </m:rPr>
                      <a:rPr lang="en-US" altLang="ja-JP" sz="1800">
                        <a:latin typeface="Cambria Math"/>
                      </a:rPr>
                      <m:t>dB</m:t>
                    </m:r>
                    <m:r>
                      <a:rPr lang="en-US" altLang="ja-JP" sz="1800" i="1">
                        <a:latin typeface="Cambria Math"/>
                      </a:rPr>
                      <m:t>]</m:t>
                    </m:r>
                  </m:oMath>
                </a14:m>
                <a:endParaRPr lang="en-US" altLang="ja-JP" sz="18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06" t="-741" r="-157" b="-59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56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kumimoji="1" lang="en-US" altLang="ja-JP" dirty="0" smtClean="0"/>
              <a:t>Simulation scenario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5776" y="1371600"/>
            <a:ext cx="8995792" cy="1676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1800" dirty="0" smtClean="0"/>
              <a:t>Residential Scenario is used:</a:t>
            </a:r>
          </a:p>
          <a:p>
            <a:pPr lvl="1"/>
            <a:r>
              <a:rPr kumimoji="1" lang="en-US" altLang="ja-JP" sz="1600" dirty="0" smtClean="0"/>
              <a:t>3 frequency reuse.</a:t>
            </a:r>
          </a:p>
          <a:p>
            <a:pPr lvl="1"/>
            <a:r>
              <a:rPr lang="en-US" altLang="ja-JP" sz="1600" dirty="0" smtClean="0"/>
              <a:t>AP is located at the center of each room. Two STAs are located in a room randomly.</a:t>
            </a:r>
            <a:endParaRPr kumimoji="1" lang="en-US" altLang="ja-JP" sz="1600" dirty="0" smtClean="0"/>
          </a:p>
          <a:p>
            <a:pPr lvl="1"/>
            <a:r>
              <a:rPr lang="en-US" altLang="ja-JP" sz="1600" dirty="0" smtClean="0"/>
              <a:t>5dB penetration loss for a wall between two adjacent BSSs. This enables DSC effective and the throughput can be improved.</a:t>
            </a:r>
          </a:p>
          <a:p>
            <a:pPr lvl="1"/>
            <a:r>
              <a:rPr lang="en-US" altLang="ja-JP" sz="1700" b="1" dirty="0" smtClean="0"/>
              <a:t>We evaluate the performance with BSS F since there are may OBSSs around it.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1936614" y="2895600"/>
            <a:ext cx="4890510" cy="1449926"/>
            <a:chOff x="1701800" y="1412776"/>
            <a:chExt cx="4870450" cy="1682750"/>
          </a:xfrm>
        </p:grpSpPr>
        <p:grpSp>
          <p:nvGrpSpPr>
            <p:cNvPr id="58" name="グループ化 57"/>
            <p:cNvGrpSpPr/>
            <p:nvPr/>
          </p:nvGrpSpPr>
          <p:grpSpPr>
            <a:xfrm>
              <a:off x="1701800" y="1412776"/>
              <a:ext cx="4870450" cy="1682750"/>
              <a:chOff x="1701800" y="1412776"/>
              <a:chExt cx="4870450" cy="1682750"/>
            </a:xfrm>
          </p:grpSpPr>
          <p:pic>
            <p:nvPicPr>
              <p:cNvPr id="63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01800" y="1412776"/>
                <a:ext cx="4870450" cy="1682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4" name="円/楕円 63"/>
              <p:cNvSpPr/>
              <p:nvPr/>
            </p:nvSpPr>
            <p:spPr>
              <a:xfrm>
                <a:off x="2967528" y="1972269"/>
                <a:ext cx="45719" cy="45719"/>
              </a:xfrm>
              <a:prstGeom prst="ellipse">
                <a:avLst/>
              </a:prstGeom>
              <a:ln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円/楕円 64"/>
              <p:cNvSpPr/>
              <p:nvPr/>
            </p:nvSpPr>
            <p:spPr>
              <a:xfrm>
                <a:off x="3304800" y="2340000"/>
                <a:ext cx="45719" cy="45719"/>
              </a:xfrm>
              <a:prstGeom prst="ellipse">
                <a:avLst/>
              </a:prstGeom>
              <a:ln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円/楕円 65"/>
              <p:cNvSpPr/>
              <p:nvPr/>
            </p:nvSpPr>
            <p:spPr>
              <a:xfrm>
                <a:off x="3995936" y="1972269"/>
                <a:ext cx="45719" cy="45719"/>
              </a:xfrm>
              <a:prstGeom prst="ellipse">
                <a:avLst/>
              </a:prstGeom>
              <a:ln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円/楕円 66"/>
              <p:cNvSpPr/>
              <p:nvPr/>
            </p:nvSpPr>
            <p:spPr>
              <a:xfrm>
                <a:off x="4338000" y="2340000"/>
                <a:ext cx="45719" cy="45719"/>
              </a:xfrm>
              <a:prstGeom prst="ellipse">
                <a:avLst/>
              </a:prstGeom>
              <a:ln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9" name="テキスト ボックス 58"/>
            <p:cNvSpPr txBox="1"/>
            <p:nvPr/>
          </p:nvSpPr>
          <p:spPr>
            <a:xfrm>
              <a:off x="3225800" y="2340000"/>
              <a:ext cx="2880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smtClean="0"/>
                <a:t>N</a:t>
              </a:r>
              <a:endParaRPr kumimoji="1" lang="ja-JP" altLang="en-US" sz="1050" dirty="0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2943715" y="1943254"/>
              <a:ext cx="2880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dirty="0" smtClean="0"/>
                <a:t>C</a:t>
              </a:r>
              <a:endParaRPr kumimoji="1" lang="ja-JP" altLang="en-US" sz="1050" dirty="0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3967652" y="1943254"/>
              <a:ext cx="2880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dirty="0" smtClean="0"/>
                <a:t>F</a:t>
              </a:r>
              <a:endParaRPr kumimoji="1" lang="ja-JP" altLang="en-US" sz="1050" dirty="0"/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4278568" y="2336850"/>
              <a:ext cx="28803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dirty="0" smtClean="0"/>
                <a:t>Q</a:t>
              </a:r>
            </a:p>
          </p:txBody>
        </p:sp>
      </p:grpSp>
      <p:cxnSp>
        <p:nvCxnSpPr>
          <p:cNvPr id="10" name="直線コネクタ 9"/>
          <p:cNvCxnSpPr/>
          <p:nvPr/>
        </p:nvCxnSpPr>
        <p:spPr>
          <a:xfrm flipH="1">
            <a:off x="1371600" y="3465388"/>
            <a:ext cx="1723748" cy="97451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777362" y="3582203"/>
            <a:ext cx="3223637" cy="85769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1371600" y="4439899"/>
            <a:ext cx="6629399" cy="1941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grpSp>
        <p:nvGrpSpPr>
          <p:cNvPr id="31" name="グループ化 30"/>
          <p:cNvGrpSpPr/>
          <p:nvPr/>
        </p:nvGrpSpPr>
        <p:grpSpPr>
          <a:xfrm>
            <a:off x="1676400" y="4682635"/>
            <a:ext cx="4479871" cy="1460729"/>
            <a:chOff x="1619671" y="3789040"/>
            <a:chExt cx="6624737" cy="2166634"/>
          </a:xfrm>
        </p:grpSpPr>
        <p:sp>
          <p:nvSpPr>
            <p:cNvPr id="48" name="正方形/長方形 47"/>
            <p:cNvSpPr/>
            <p:nvPr/>
          </p:nvSpPr>
          <p:spPr>
            <a:xfrm>
              <a:off x="1619672" y="3789040"/>
              <a:ext cx="1324043" cy="10801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2943715" y="4869160"/>
              <a:ext cx="1324043" cy="10801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5596322" y="3789040"/>
              <a:ext cx="1324043" cy="10801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6920365" y="4868456"/>
              <a:ext cx="1324043" cy="10801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2943715" y="3789040"/>
              <a:ext cx="1324043" cy="10801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4267758" y="3789040"/>
              <a:ext cx="1324043" cy="10801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4272279" y="4875554"/>
              <a:ext cx="1324043" cy="10801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5596322" y="4875554"/>
              <a:ext cx="1324043" cy="10801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1619671" y="4875554"/>
              <a:ext cx="1324043" cy="10801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6920364" y="3795434"/>
              <a:ext cx="1324043" cy="10801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</p:grpSp>
      <p:sp>
        <p:nvSpPr>
          <p:cNvPr id="32" name="円/楕円 31"/>
          <p:cNvSpPr/>
          <p:nvPr/>
        </p:nvSpPr>
        <p:spPr>
          <a:xfrm>
            <a:off x="2895600" y="5726159"/>
            <a:ext cx="151254" cy="10867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3" name="円/楕円 32"/>
          <p:cNvSpPr/>
          <p:nvPr/>
        </p:nvSpPr>
        <p:spPr>
          <a:xfrm>
            <a:off x="2069337" y="5002357"/>
            <a:ext cx="140463" cy="10166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4" name="円/楕円 33"/>
          <p:cNvSpPr/>
          <p:nvPr/>
        </p:nvSpPr>
        <p:spPr>
          <a:xfrm>
            <a:off x="4752659" y="5002357"/>
            <a:ext cx="124141" cy="10166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5" name="円/楕円 34"/>
          <p:cNvSpPr/>
          <p:nvPr/>
        </p:nvSpPr>
        <p:spPr>
          <a:xfrm>
            <a:off x="5684379" y="5713623"/>
            <a:ext cx="106821" cy="8559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868081" y="5834836"/>
            <a:ext cx="482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/>
              <a:t>N</a:t>
            </a:r>
            <a:endParaRPr kumimoji="1" lang="ja-JP" altLang="en-US" sz="1200" b="1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933970" y="5053290"/>
            <a:ext cx="482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C</a:t>
            </a:r>
            <a:endParaRPr kumimoji="1" lang="ja-JP" altLang="en-US" sz="1200" b="1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527814" y="4801452"/>
            <a:ext cx="482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F</a:t>
            </a:r>
            <a:endParaRPr kumimoji="1" lang="ja-JP" altLang="en-US" sz="1200" b="1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573914" y="5831458"/>
            <a:ext cx="482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/>
              <a:t>Q</a:t>
            </a:r>
            <a:endParaRPr kumimoji="1" lang="ja-JP" altLang="en-US" sz="1200" b="1" dirty="0"/>
          </a:p>
        </p:txBody>
      </p:sp>
      <p:cxnSp>
        <p:nvCxnSpPr>
          <p:cNvPr id="40" name="直線矢印コネクタ 39"/>
          <p:cNvCxnSpPr>
            <a:endCxn id="38" idx="2"/>
          </p:cNvCxnSpPr>
          <p:nvPr/>
        </p:nvCxnSpPr>
        <p:spPr>
          <a:xfrm>
            <a:off x="2196704" y="5051052"/>
            <a:ext cx="2572608" cy="27399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34" idx="3"/>
            <a:endCxn id="32" idx="7"/>
          </p:cNvCxnSpPr>
          <p:nvPr/>
        </p:nvCxnSpPr>
        <p:spPr>
          <a:xfrm flipH="1">
            <a:off x="3024703" y="5089134"/>
            <a:ext cx="1746136" cy="65294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>
            <a:stCxn id="35" idx="1"/>
            <a:endCxn id="34" idx="6"/>
          </p:cNvCxnSpPr>
          <p:nvPr/>
        </p:nvCxnSpPr>
        <p:spPr>
          <a:xfrm flipH="1" flipV="1">
            <a:off x="4876800" y="5053190"/>
            <a:ext cx="823223" cy="672969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5602489" y="5224800"/>
            <a:ext cx="1381650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050" smtClean="0"/>
              <a:t>d=14m, 2walls</a:t>
            </a:r>
          </a:p>
          <a:p>
            <a:r>
              <a:rPr lang="en-US" altLang="ja-JP" sz="1050" smtClean="0"/>
              <a:t>RSSI = -62.17dBm</a:t>
            </a:r>
            <a:endParaRPr kumimoji="1" lang="ja-JP" altLang="en-US" sz="105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351076" y="5658461"/>
            <a:ext cx="1335223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050" smtClean="0"/>
              <a:t>d=22m, 3walls</a:t>
            </a:r>
          </a:p>
          <a:p>
            <a:r>
              <a:rPr lang="en-US" altLang="ja-JP" sz="1050" smtClean="0"/>
              <a:t>RSSI = -74.13dBm</a:t>
            </a:r>
            <a:endParaRPr kumimoji="1" lang="ja-JP" altLang="en-US" sz="105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422415" y="4586859"/>
            <a:ext cx="1249299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1050" smtClean="0"/>
              <a:t>d=30</a:t>
            </a:r>
            <a:r>
              <a:rPr kumimoji="1" lang="en-US" altLang="ja-JP" sz="1050" smtClean="0"/>
              <a:t>m and 3walls,</a:t>
            </a:r>
          </a:p>
          <a:p>
            <a:r>
              <a:rPr lang="en-US" altLang="ja-JP" sz="1050" smtClean="0"/>
              <a:t>RSSI = -78.60dBm</a:t>
            </a:r>
            <a:endParaRPr kumimoji="1" lang="ja-JP" altLang="en-US" sz="1050"/>
          </a:p>
        </p:txBody>
      </p:sp>
      <p:sp>
        <p:nvSpPr>
          <p:cNvPr id="46" name="円/楕円 45"/>
          <p:cNvSpPr/>
          <p:nvPr/>
        </p:nvSpPr>
        <p:spPr>
          <a:xfrm flipH="1">
            <a:off x="5141505" y="5319944"/>
            <a:ext cx="82663" cy="57772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47" name="四角形吹き出し 46"/>
          <p:cNvSpPr/>
          <p:nvPr/>
        </p:nvSpPr>
        <p:spPr>
          <a:xfrm>
            <a:off x="5208658" y="4515233"/>
            <a:ext cx="3097142" cy="507233"/>
          </a:xfrm>
          <a:prstGeom prst="wedgeRectCallout">
            <a:avLst>
              <a:gd name="adj1" fmla="val -49040"/>
              <a:gd name="adj2" fmla="val 111854"/>
            </a:avLst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b="1" dirty="0" smtClean="0">
                <a:solidFill>
                  <a:srgbClr val="FF0000"/>
                </a:solidFill>
              </a:rPr>
              <a:t>Min SINR in BSS_F is 10dB (two walls)</a:t>
            </a:r>
            <a:r>
              <a:rPr lang="ja-JP" altLang="en-US" b="1" dirty="0" smtClean="0">
                <a:solidFill>
                  <a:srgbClr val="FF0000"/>
                </a:solidFill>
              </a:rPr>
              <a:t> 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r>
              <a:rPr lang="en-US" altLang="ja-JP" dirty="0" smtClean="0"/>
              <a:t>(with interference from AP Q)</a:t>
            </a:r>
          </a:p>
        </p:txBody>
      </p:sp>
      <p:sp>
        <p:nvSpPr>
          <p:cNvPr id="13" name="円/楕円 12"/>
          <p:cNvSpPr/>
          <p:nvPr/>
        </p:nvSpPr>
        <p:spPr>
          <a:xfrm>
            <a:off x="3963003" y="3217494"/>
            <a:ext cx="585900" cy="370792"/>
          </a:xfrm>
          <a:prstGeom prst="ellipse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44607" y="3293498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/>
              <a:t>A</a:t>
            </a:r>
            <a:endParaRPr kumimoji="1" lang="ja-JP" altLang="en-US" sz="105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33825" y="3293498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smtClean="0"/>
              <a:t>B</a:t>
            </a:r>
            <a:endParaRPr kumimoji="1" lang="ja-JP" altLang="en-US" sz="105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27456" y="3293498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smtClean="0"/>
              <a:t>D</a:t>
            </a:r>
            <a:endParaRPr kumimoji="1" lang="ja-JP" altLang="en-US" sz="105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46090" y="3293498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/>
              <a:t>E</a:t>
            </a:r>
            <a:endParaRPr kumimoji="1" lang="ja-JP" altLang="en-US" sz="105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541440" y="3293498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smtClean="0"/>
              <a:t>G</a:t>
            </a:r>
            <a:endParaRPr kumimoji="1" lang="ja-JP" altLang="en-US" sz="105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830658" y="3293498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/>
              <a:t>H</a:t>
            </a:r>
            <a:endParaRPr kumimoji="1" lang="ja-JP" altLang="en-US" sz="105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119876" y="3293498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smtClean="0"/>
              <a:t>I</a:t>
            </a:r>
            <a:endParaRPr kumimoji="1" lang="ja-JP" altLang="en-US" sz="105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81399" y="3293498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/>
              <a:t>J</a:t>
            </a:r>
            <a:endParaRPr kumimoji="1" lang="ja-JP" altLang="en-US" sz="105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444607" y="3604462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smtClean="0"/>
              <a:t>K</a:t>
            </a:r>
            <a:endParaRPr kumimoji="1" lang="ja-JP" altLang="en-US" sz="105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733825" y="3604462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smtClean="0"/>
              <a:t>L</a:t>
            </a:r>
            <a:endParaRPr kumimoji="1" lang="ja-JP" altLang="en-US" sz="105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095348" y="3604462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/>
              <a:t>M</a:t>
            </a:r>
            <a:endParaRPr kumimoji="1" lang="ja-JP" altLang="en-US" sz="105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746090" y="3604462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smtClean="0"/>
              <a:t>O</a:t>
            </a:r>
            <a:endParaRPr kumimoji="1" lang="ja-JP" altLang="en-US" sz="105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107612" y="3604462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smtClean="0"/>
              <a:t>P</a:t>
            </a:r>
            <a:endParaRPr kumimoji="1" lang="ja-JP" altLang="en-US" sz="105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758354" y="3604462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/>
              <a:t>R</a:t>
            </a:r>
            <a:endParaRPr kumimoji="1" lang="ja-JP" altLang="en-US" sz="105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119876" y="3604462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smtClean="0"/>
              <a:t>S</a:t>
            </a:r>
            <a:endParaRPr kumimoji="1" lang="ja-JP" altLang="en-US" sz="105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481399" y="3604462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smtClean="0"/>
              <a:t>T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158253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kumimoji="1" lang="en-US" altLang="ja-JP" dirty="0" smtClean="0"/>
              <a:t>Simulation parameters (1/2)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412030"/>
              </p:ext>
            </p:extLst>
          </p:nvPr>
        </p:nvGraphicFramePr>
        <p:xfrm>
          <a:off x="410072" y="1371600"/>
          <a:ext cx="8352928" cy="5075925"/>
        </p:xfrm>
        <a:graphic>
          <a:graphicData uri="http://schemas.openxmlformats.org/drawingml/2006/table">
            <a:tbl>
              <a:tblPr firstRow="1" firstCol="1" bandRow="1"/>
              <a:tblGrid>
                <a:gridCol w="3024336"/>
                <a:gridCol w="5328592"/>
              </a:tblGrid>
              <a:tr h="214365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PHY parameters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BW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265113" marR="0" lvl="1" indent="192088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MHz,</a:t>
                      </a:r>
                      <a:r>
                        <a:rPr lang="en-US" sz="1100" baseline="0" dirty="0" smtClean="0">
                          <a:effectLst/>
                        </a:rPr>
                        <a:t> no dynamic bandwidth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Channel model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</a:rPr>
                        <a:t>TGac</a:t>
                      </a:r>
                      <a:r>
                        <a:rPr lang="en-US" sz="1100" dirty="0" smtClean="0">
                          <a:effectLst/>
                        </a:rPr>
                        <a:t> D </a:t>
                      </a:r>
                      <a:r>
                        <a:rPr lang="en-US" altLang="zh-CN" sz="1100" dirty="0" smtClean="0">
                          <a:effectLst/>
                        </a:rPr>
                        <a:t>NLOS</a:t>
                      </a:r>
                      <a:r>
                        <a:rPr lang="en-US" altLang="zh-CN" sz="1100" baseline="0" dirty="0" smtClean="0">
                          <a:effectLst/>
                        </a:rPr>
                        <a:t> </a:t>
                      </a:r>
                      <a:r>
                        <a:rPr lang="en-US" altLang="zh-CN" sz="1100" smtClean="0">
                          <a:effectLst/>
                        </a:rPr>
                        <a:t>per link (no</a:t>
                      </a:r>
                      <a:r>
                        <a:rPr lang="en-US" altLang="zh-CN" sz="1100" baseline="0" smtClean="0">
                          <a:effectLst/>
                        </a:rPr>
                        <a:t> </a:t>
                      </a:r>
                      <a:r>
                        <a:rPr lang="en-US" altLang="zh-CN" sz="1100" smtClean="0">
                          <a:effectLst/>
                        </a:rPr>
                        <a:t>shadow</a:t>
                      </a:r>
                      <a:r>
                        <a:rPr lang="en-US" altLang="zh-CN" sz="1100" baseline="0" smtClean="0">
                          <a:effectLst/>
                        </a:rPr>
                        <a:t> fading)</a:t>
                      </a:r>
                      <a:endParaRPr lang="en-US" altLang="zh-CN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Data Preamble Type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</a:rPr>
                        <a:t>[5GHz</a:t>
                      </a:r>
                      <a:r>
                        <a:rPr lang="en-GB" sz="1000" dirty="0">
                          <a:effectLst/>
                        </a:rPr>
                        <a:t>, 11ac</a:t>
                      </a:r>
                      <a:r>
                        <a:rPr lang="en-GB" sz="1000" dirty="0" smtClean="0">
                          <a:effectLst/>
                        </a:rPr>
                        <a:t>],</a:t>
                      </a:r>
                      <a:r>
                        <a:rPr lang="en-US" altLang="zh-CN" sz="1000" baseline="0" dirty="0" smtClean="0">
                          <a:effectLst/>
                        </a:rPr>
                        <a:t> duration is considered.</a:t>
                      </a:r>
                      <a:endParaRPr lang="en-US" altLang="zh-CN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STA TX Power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AP TX Power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TX/RX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antennas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GB" sz="1100" smtClean="0">
                          <a:solidFill>
                            <a:schemeClr val="tx1"/>
                          </a:solidFill>
                          <a:effectLst/>
                        </a:rPr>
                        <a:t>TX/RX</a:t>
                      </a:r>
                      <a:r>
                        <a:rPr lang="en-GB" sz="1100" baseline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antennas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AP antenna gain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STA antenna gain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Noise Figure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effectLst/>
                        </a:rPr>
                        <a:t>CCA-SD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threshold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b="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US" altLang="ja-JP" sz="1100" b="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76</a:t>
                      </a:r>
                      <a:r>
                        <a:rPr lang="en-US" sz="1100" b="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dBm/80MHz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CCA-ED</a:t>
                      </a:r>
                      <a:r>
                        <a:rPr lang="en-US" sz="11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(for any signal) threshold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b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-56dBm/80MHz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Rx sensitivity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</a:rPr>
                        <a:t>-76dBm/80MHz (a packet with lower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</a:rPr>
                        <a:t>rx</a:t>
                      </a:r>
                      <a:r>
                        <a:rPr lang="en-US" sz="1100" baseline="0" dirty="0" smtClean="0">
                          <a:effectLst/>
                        </a:rPr>
                        <a:t> power is dropped)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OBSS-PD</a:t>
                      </a:r>
                      <a:r>
                        <a:rPr lang="en-US" sz="1100" b="1" baseline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threshold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b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-73/-68/-62</a:t>
                      </a:r>
                      <a:r>
                        <a:rPr lang="en-US" sz="1100" b="1" baseline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dBm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  <a:effectLst/>
                        </a:rPr>
                        <a:t>Link Adaption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b="1" smtClean="0">
                          <a:solidFill>
                            <a:srgbClr val="FF0000"/>
                          </a:solidFill>
                          <a:effectLst/>
                        </a:rPr>
                        <a:t>Fixed MCS =3 or 5 or 7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PHY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abstraction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</a:rPr>
                        <a:t>RBIR</a:t>
                      </a:r>
                      <a:r>
                        <a:rPr lang="en-US" sz="1100" smtClean="0">
                          <a:effectLst/>
                        </a:rPr>
                        <a:t>, </a:t>
                      </a:r>
                      <a:r>
                        <a:rPr lang="en-US" altLang="zh-CN" sz="1100" smtClean="0">
                          <a:effectLst/>
                        </a:rPr>
                        <a:t>BCC</a:t>
                      </a:r>
                      <a:endParaRPr lang="en-US" altLang="zh-CN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Channel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correlation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altLang="zh-CN" sz="1100" dirty="0" smtClean="0">
                          <a:effectLst/>
                        </a:rPr>
                        <a:t>Same as defined in the</a:t>
                      </a:r>
                      <a:r>
                        <a:rPr lang="en-US" altLang="zh-CN" sz="1100" baseline="0" dirty="0" smtClean="0">
                          <a:effectLst/>
                        </a:rPr>
                        <a:t>  used channel model</a:t>
                      </a:r>
                      <a:endParaRPr lang="en-US" alt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Capture</a:t>
                      </a:r>
                      <a:r>
                        <a:rPr lang="en-US" sz="11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Window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altLang="zh-CN" sz="11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800 nsec</a:t>
                      </a:r>
                      <a:endParaRPr lang="en-US" alt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3215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Preemption  Level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9.0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dB (if a new PPDU arrives with </a:t>
                      </a:r>
                      <a:r>
                        <a:rPr lang="en-US" altLang="zh-CN" sz="11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power above 9.0dB the current reception, then capture phase is re-entered with this new PPDU)</a:t>
                      </a:r>
                      <a:endParaRPr lang="en-US" alt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6324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kumimoji="1" lang="en-US" altLang="ja-JP" dirty="0" smtClean="0"/>
              <a:t>Simulation parameters (2/2)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8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264941"/>
              </p:ext>
            </p:extLst>
          </p:nvPr>
        </p:nvGraphicFramePr>
        <p:xfrm>
          <a:off x="381000" y="1447800"/>
          <a:ext cx="8280920" cy="3694624"/>
        </p:xfrm>
        <a:graphic>
          <a:graphicData uri="http://schemas.openxmlformats.org/drawingml/2006/table">
            <a:tbl>
              <a:tblPr firstRow="1" firstCol="1" bandRow="1"/>
              <a:tblGrid>
                <a:gridCol w="2192008"/>
                <a:gridCol w="6088912"/>
              </a:tblGrid>
              <a:tr h="3915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 parameters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254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85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Access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protocol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254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EDCA, </a:t>
                      </a:r>
                      <a:r>
                        <a:rPr lang="en-US" altLang="zh-CN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AC_BE</a:t>
                      </a:r>
                      <a:r>
                        <a:rPr lang="en-US" altLang="zh-CN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 default parameters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  [</a:t>
                      </a:r>
                      <a:r>
                        <a:rPr lang="en-US" sz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CWmin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15, </a:t>
                      </a:r>
                      <a:r>
                        <a:rPr lang="en-US" sz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CWmax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1023, </a:t>
                      </a:r>
                      <a:r>
                        <a:rPr lang="en-US" sz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AIFSn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=3 ]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254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</a:tr>
              <a:tr h="2935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Queue length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single queue for each traffic link is set inside AP/STA sized of 2000 packets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5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Traffic type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UDP 200Mbit/s</a:t>
                      </a:r>
                      <a:r>
                        <a:rPr lang="en-US" sz="1200" b="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per a STA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</a:tr>
              <a:tr h="2935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MPDU size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1540 Bytes (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1472 Data + 28 IP header + 40 MAC header)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71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Aggregation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[A-MPDU / max aggregation size / BA window size, No  A-MSDU, with immediate BA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],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Max aggregation</a:t>
                      </a:r>
                      <a:r>
                        <a:rPr lang="en-US" sz="12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32 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MPDUs with 4-byte </a:t>
                      </a:r>
                      <a:r>
                        <a:rPr lang="en-US" sz="12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MPDU delimiter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</a:tr>
              <a:tr h="2922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 number of retries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5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Beacon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Disabled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</a:tr>
              <a:tr h="2935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RTS/CTS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5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Traffic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direction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DL only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</a:tr>
              <a:tr h="2935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Throughput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metric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Histogram of per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non-AP STA throughput (received bits/overall simulation time)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712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kumimoji="1" lang="en-US" altLang="ja-JP" dirty="0" smtClean="0"/>
              <a:t>Simulation results (MCS 5 only)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86766" y="1383298"/>
            <a:ext cx="4104833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1500" b="1" dirty="0" smtClean="0"/>
              <a:t>Throughput is evaluated with</a:t>
            </a:r>
            <a:r>
              <a:rPr kumimoji="1" lang="ja-JP" altLang="en-US" sz="1500" b="1" dirty="0"/>
              <a:t> </a:t>
            </a:r>
            <a:r>
              <a:rPr kumimoji="1" lang="en-US" altLang="ja-JP" sz="1500" b="1" dirty="0" smtClean="0"/>
              <a:t>DSC and without DSC (legacy only), MCS5 only. </a:t>
            </a:r>
          </a:p>
          <a:p>
            <a:pPr marL="447675" lvl="1" indent="-27622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1500" dirty="0" smtClean="0"/>
              <a:t>OBSS_PD threshold (=p): -73dBm, -68dBm, -62dBm    </a:t>
            </a:r>
          </a:p>
          <a:p>
            <a:pPr marL="447675" lvl="1" indent="-27622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1500" dirty="0" smtClean="0"/>
              <a:t>TPC:   ON/OFF </a:t>
            </a:r>
            <a:endParaRPr lang="en-US" altLang="ja-JP" sz="1500" dirty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1500" dirty="0"/>
              <a:t>T</a:t>
            </a:r>
            <a:r>
              <a:rPr kumimoji="1" lang="en-US" altLang="ja-JP" sz="1500" dirty="0" smtClean="0"/>
              <a:t>he throughput with DSC is higher than that of legacy as a whole.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1500" dirty="0" smtClean="0"/>
              <a:t>The conditions </a:t>
            </a:r>
            <a:r>
              <a:rPr kumimoji="1" lang="en-US" altLang="ja-JP" sz="1500" b="1" dirty="0" smtClean="0"/>
              <a:t>with DSC (w/TPC, OBSS_PD level </a:t>
            </a:r>
            <a:r>
              <a:rPr kumimoji="1" lang="en-US" altLang="ja-JP" sz="1500" b="1" dirty="0"/>
              <a:t>=</a:t>
            </a:r>
            <a:r>
              <a:rPr kumimoji="1" lang="en-US" altLang="ja-JP" sz="1500" b="1" dirty="0" smtClean="0"/>
              <a:t> -62dBm, -68dBm) </a:t>
            </a:r>
            <a:r>
              <a:rPr kumimoji="1" lang="en-US" altLang="ja-JP" sz="1500" dirty="0" smtClean="0"/>
              <a:t>show the highest mean throughput.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1500" dirty="0" smtClean="0"/>
              <a:t>However, around CDF 5%, </a:t>
            </a:r>
            <a:r>
              <a:rPr kumimoji="1" lang="en-US" altLang="ja-JP" sz="1500" b="1" dirty="0" smtClean="0"/>
              <a:t>the throughput of these conditions is low</a:t>
            </a:r>
            <a:r>
              <a:rPr kumimoji="1" lang="en-US" altLang="ja-JP" sz="1500" dirty="0"/>
              <a:t>.</a:t>
            </a:r>
            <a:endParaRPr kumimoji="1" lang="en-US" altLang="ja-JP" sz="1500" dirty="0" smtClean="0"/>
          </a:p>
          <a:p>
            <a:pPr marL="455613" lvl="1" indent="-188913">
              <a:spcBef>
                <a:spcPts val="1200"/>
              </a:spcBef>
              <a:buFontTx/>
              <a:buChar char="-"/>
            </a:pPr>
            <a:r>
              <a:rPr lang="en-US" altLang="ja-JP" sz="1500" dirty="0" smtClean="0"/>
              <a:t>As shown in Slide 5, if the location of the STA is not near the AP, the SINR is worse and the throughput decreases.</a:t>
            </a:r>
            <a:endParaRPr lang="en-US" altLang="ja-JP" sz="1500" dirty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1500" b="1" dirty="0" smtClean="0"/>
              <a:t>To avoid the degradation, we need further control considering the interference level.</a:t>
            </a:r>
          </a:p>
        </p:txBody>
      </p:sp>
      <p:pic>
        <p:nvPicPr>
          <p:cNvPr id="9" name="Picture 3" descr="C:\Users\shinohara\Documents\2. 共同研究\2015\2016.02.24 residential scenario再評価\グラフ\MCS5_throughput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35" y="1622947"/>
            <a:ext cx="4703711" cy="46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093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kumimoji="1" lang="en-US" altLang="ja-JP" dirty="0" smtClean="0"/>
              <a:t>Simulation results (MCS3, 5, 7)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48200" y="2054423"/>
            <a:ext cx="4172272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1500" b="1" dirty="0" smtClean="0"/>
              <a:t>The simulation results with MCS 3,5 and 7 (legacy and with DSC w/TPC, </a:t>
            </a:r>
            <a:r>
              <a:rPr lang="en-US" altLang="ja-JP" sz="1500" b="1" dirty="0" err="1" smtClean="0"/>
              <a:t>OBSS_PD_level</a:t>
            </a:r>
            <a:r>
              <a:rPr lang="en-US" altLang="ja-JP" sz="1500" b="1" dirty="0" smtClean="0"/>
              <a:t> = -68dBm) are the following: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1500" b="1" dirty="0" smtClean="0">
                <a:solidFill>
                  <a:srgbClr val="3333FF"/>
                </a:solidFill>
              </a:rPr>
              <a:t>Over 20%tile</a:t>
            </a:r>
            <a:r>
              <a:rPr lang="en-US" altLang="ja-JP" sz="1500" dirty="0" smtClean="0">
                <a:solidFill>
                  <a:srgbClr val="3333FF"/>
                </a:solidFill>
              </a:rPr>
              <a:t>:  </a:t>
            </a:r>
            <a:r>
              <a:rPr lang="en-US" altLang="ja-JP" sz="1500" dirty="0" smtClean="0"/>
              <a:t>The throughput is the highest on the condition of “</a:t>
            </a:r>
            <a:r>
              <a:rPr lang="en-US" altLang="ja-JP" sz="1500" b="1" dirty="0" smtClean="0"/>
              <a:t>DSC  w/TPC, MCS7</a:t>
            </a:r>
            <a:r>
              <a:rPr lang="en-US" altLang="ja-JP" sz="1500" dirty="0" smtClean="0"/>
              <a:t>”.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1500" b="1" dirty="0" smtClean="0">
                <a:solidFill>
                  <a:srgbClr val="3333FF"/>
                </a:solidFill>
              </a:rPr>
              <a:t>Between 15%tile and 20%tile:  </a:t>
            </a:r>
            <a:r>
              <a:rPr lang="en-US" altLang="ja-JP" sz="1500" dirty="0" smtClean="0"/>
              <a:t>The throughput is the highest on the condition of “</a:t>
            </a:r>
            <a:r>
              <a:rPr lang="en-US" altLang="ja-JP" sz="1500" b="1" dirty="0" smtClean="0"/>
              <a:t>DSC w/TPC, MCS5</a:t>
            </a:r>
            <a:r>
              <a:rPr lang="en-US" altLang="ja-JP" sz="1500" dirty="0" smtClean="0"/>
              <a:t>”.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1500" b="1" dirty="0" smtClean="0">
                <a:solidFill>
                  <a:srgbClr val="3333FF"/>
                </a:solidFill>
              </a:rPr>
              <a:t>Below 15%tile</a:t>
            </a:r>
            <a:r>
              <a:rPr lang="en-US" altLang="ja-JP" sz="1500" dirty="0" smtClean="0">
                <a:solidFill>
                  <a:srgbClr val="3333FF"/>
                </a:solidFill>
              </a:rPr>
              <a:t>:  </a:t>
            </a:r>
            <a:r>
              <a:rPr lang="en-US" altLang="ja-JP" sz="1500" dirty="0"/>
              <a:t>T</a:t>
            </a:r>
            <a:r>
              <a:rPr lang="en-US" altLang="ja-JP" sz="1500" dirty="0" smtClean="0"/>
              <a:t>he throughput is the highest on the conditions of “</a:t>
            </a:r>
            <a:r>
              <a:rPr lang="en-US" altLang="ja-JP" sz="1500" b="1" dirty="0" smtClean="0"/>
              <a:t>legacy only, MCS7</a:t>
            </a:r>
            <a:r>
              <a:rPr lang="en-US" altLang="ja-JP" sz="1500" dirty="0" smtClean="0"/>
              <a:t>” or “</a:t>
            </a:r>
            <a:r>
              <a:rPr lang="en-US" altLang="ja-JP" sz="1500" b="1" dirty="0" smtClean="0"/>
              <a:t>DSC w/TPC,  MCS3</a:t>
            </a:r>
            <a:r>
              <a:rPr lang="en-US" altLang="ja-JP" sz="1500" dirty="0" smtClean="0"/>
              <a:t>”.</a:t>
            </a:r>
          </a:p>
          <a:p>
            <a:pPr marL="1077913" lvl="2" indent="-285750">
              <a:spcBef>
                <a:spcPts val="1200"/>
              </a:spcBef>
              <a:buFontTx/>
              <a:buChar char="-"/>
            </a:pPr>
            <a:r>
              <a:rPr lang="en-US" altLang="ja-JP" sz="1500" dirty="0" smtClean="0"/>
              <a:t>The throughput decreases on the condition of “DSC w/ TPC, MCS7”  compared with the case of legacy.</a:t>
            </a:r>
          </a:p>
        </p:txBody>
      </p:sp>
      <p:pic>
        <p:nvPicPr>
          <p:cNvPr id="16" name="Picture 2" descr="C:\Users\shinohara\Documents\2. 共同研究\2015\2016.02.24 residential scenario再評価\グラフ\per_MCS_throughput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98574"/>
            <a:ext cx="4324672" cy="5099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右中かっこ 16"/>
          <p:cNvSpPr/>
          <p:nvPr/>
        </p:nvSpPr>
        <p:spPr>
          <a:xfrm>
            <a:off x="2771800" y="1498104"/>
            <a:ext cx="288032" cy="288032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中かっこ 17"/>
          <p:cNvSpPr/>
          <p:nvPr/>
        </p:nvSpPr>
        <p:spPr>
          <a:xfrm>
            <a:off x="2771800" y="1786136"/>
            <a:ext cx="288032" cy="288032"/>
          </a:xfrm>
          <a:prstGeom prst="rightBrace">
            <a:avLst/>
          </a:prstGeom>
          <a:ln w="190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中かっこ 18"/>
          <p:cNvSpPr/>
          <p:nvPr/>
        </p:nvSpPr>
        <p:spPr>
          <a:xfrm>
            <a:off x="2771800" y="2074168"/>
            <a:ext cx="288032" cy="288032"/>
          </a:xfrm>
          <a:prstGeom prst="righ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059832" y="147835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solidFill>
                  <a:srgbClr val="FF0000"/>
                </a:solidFill>
              </a:rPr>
              <a:t>MCS3</a:t>
            </a:r>
            <a:endParaRPr kumimoji="1" lang="ja-JP" altLang="en-US" sz="140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059832" y="176639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solidFill>
                  <a:srgbClr val="006600"/>
                </a:solidFill>
              </a:rPr>
              <a:t>MCS5</a:t>
            </a:r>
            <a:endParaRPr kumimoji="1" lang="ja-JP" altLang="en-US" sz="1400">
              <a:solidFill>
                <a:srgbClr val="0066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059832" y="20544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solidFill>
                  <a:srgbClr val="0000FF"/>
                </a:solidFill>
              </a:rPr>
              <a:t>MCS7</a:t>
            </a:r>
            <a:endParaRPr kumimoji="1" lang="ja-JP" altLang="en-US" sz="140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7852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3636</TotalTime>
  <Words>1794</Words>
  <Application>Microsoft Office PowerPoint</Application>
  <PresentationFormat>画面に合わせる (4:3)</PresentationFormat>
  <Paragraphs>379</Paragraphs>
  <Slides>13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6" baseType="lpstr">
      <vt:lpstr>802-11-Submission</vt:lpstr>
      <vt:lpstr>Custom Design</vt:lpstr>
      <vt:lpstr>Document</vt:lpstr>
      <vt:lpstr>Simulation results of spatial reuse with various MCSs</vt:lpstr>
      <vt:lpstr>Abstract</vt:lpstr>
      <vt:lpstr>DSC and receiver behavior</vt:lpstr>
      <vt:lpstr>TPC</vt:lpstr>
      <vt:lpstr>Simulation scenario</vt:lpstr>
      <vt:lpstr>Simulation parameters (1/2)</vt:lpstr>
      <vt:lpstr>Simulation parameters (2/2)</vt:lpstr>
      <vt:lpstr>Simulation results (MCS 5 only)</vt:lpstr>
      <vt:lpstr>Simulation results (MCS3, 5, 7)</vt:lpstr>
      <vt:lpstr>Statistic values</vt:lpstr>
      <vt:lpstr>Effect of MCS selection and DSC</vt:lpstr>
      <vt:lpstr>Conclusion</vt:lpstr>
      <vt:lpstr>References</vt:lpstr>
    </vt:vector>
  </TitlesOfParts>
  <Company>NTT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results of spatial reuse with various MCSs</dc:title>
  <dc:creator>iwatani</dc:creator>
  <cp:lastModifiedBy>iwatani</cp:lastModifiedBy>
  <cp:revision>496</cp:revision>
  <cp:lastPrinted>1998-02-10T13:28:06Z</cp:lastPrinted>
  <dcterms:created xsi:type="dcterms:W3CDTF">2008-11-13T20:03:38Z</dcterms:created>
  <dcterms:modified xsi:type="dcterms:W3CDTF">2016-03-14T09:11:46Z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1453412827</vt:lpwstr>
  </property>
</Properties>
</file>