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95" r:id="rId2"/>
    <p:sldId id="356" r:id="rId3"/>
    <p:sldId id="357" r:id="rId4"/>
    <p:sldId id="358" r:id="rId5"/>
    <p:sldId id="359" r:id="rId6"/>
    <p:sldId id="360" r:id="rId7"/>
    <p:sldId id="361" r:id="rId8"/>
    <p:sldId id="362" r:id="rId9"/>
    <p:sldId id="363" r:id="rId10"/>
    <p:sldId id="364" r:id="rId11"/>
    <p:sldId id="380"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124" d="100"/>
          <a:sy n="124" d="100"/>
        </p:scale>
        <p:origin x="2088" y="9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83428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169128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Mar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Mar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Mar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Mar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802.11-16/0357r0</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s.h.kim@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m.turner@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nfinn@cisco.com" TargetMode="External"/><Relationship Id="rId18" Type="http://schemas.openxmlformats.org/officeDocument/2006/relationships/hyperlink" Target="mailto:henry@LOGOUT.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d3e3e3@gmail.com" TargetMode="External"/><Relationship Id="rId17" Type="http://schemas.openxmlformats.org/officeDocument/2006/relationships/hyperlink" Target="mailto:alex.ashley@hotmail.co.uk" TargetMode="External"/><Relationship Id="rId2" Type="http://schemas.openxmlformats.org/officeDocument/2006/relationships/notesSlide" Target="../notesSlides/notesSlide5.xml"/><Relationship Id="rId16" Type="http://schemas.openxmlformats.org/officeDocument/2006/relationships/hyperlink" Target="mailto:chaochun.wang@mediatek.com" TargetMode="External"/><Relationship Id="rId20" Type="http://schemas.openxmlformats.org/officeDocument/2006/relationships/hyperlink" Target="mailto:ddrgal@gmai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shiwenhe@seu.edu.cn" TargetMode="External"/><Relationship Id="rId5" Type="http://schemas.openxmlformats.org/officeDocument/2006/relationships/hyperlink" Target="mailto:emily.h.qi@intel.com" TargetMode="External"/><Relationship Id="rId15" Type="http://schemas.openxmlformats.org/officeDocument/2006/relationships/hyperlink" Target="mailto:carlos.cordeiro@intel.com" TargetMode="External"/><Relationship Id="rId10" Type="http://schemas.openxmlformats.org/officeDocument/2006/relationships/hyperlink" Target="mailto:jiamin.chen@mail01.huawei.com" TargetMode="External"/><Relationship Id="rId19" Type="http://schemas.openxmlformats.org/officeDocument/2006/relationships/hyperlink" Target="mailto:pecclesi@cisco.com" TargetMode="External"/><Relationship Id="rId4" Type="http://schemas.openxmlformats.org/officeDocument/2006/relationships/hyperlink" Target="mailto:edward.ks.au@huawei.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(Mar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2016-03-14</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476"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Mar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 We will review this in March. </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11</a:t>
            </a:fld>
            <a:endParaRPr lang="en-US"/>
          </a:p>
        </p:txBody>
      </p:sp>
    </p:spTree>
    <p:extLst>
      <p:ext uri="{BB962C8B-B14F-4D97-AF65-F5344CB8AC3E}">
        <p14:creationId xmlns:p14="http://schemas.microsoft.com/office/powerpoint/2010/main" val="3907366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We need to start planning for P802.11aq and 802.11ak – expect 11aq to be ready at D5.0 (May),</a:t>
            </a:r>
          </a:p>
          <a:p>
            <a:pPr marL="0" indent="0">
              <a:buNone/>
            </a:pPr>
            <a:r>
              <a:rPr lang="en-US" sz="1400" dirty="0" smtClean="0"/>
              <a:t>Expect 11ak D4.0 to be ready in July.</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786298933"/>
              </p:ext>
            </p:extLst>
          </p:nvPr>
        </p:nvGraphicFramePr>
        <p:xfrm>
          <a:off x="914400" y="2398816"/>
          <a:ext cx="7772400" cy="3620980"/>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- 3848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- 187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- 645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- 46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- 98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- 174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r>
                        <a:rPr kumimoji="0" lang="en-US" sz="1400" b="0" i="0" u="none" strike="noStrike" cap="none" normalizeH="0" baseline="0" dirty="0" smtClean="0">
                          <a:ln>
                            <a:noFill/>
                          </a:ln>
                          <a:solidFill>
                            <a:schemeClr val="tx1"/>
                          </a:solidFill>
                          <a:effectLst/>
                          <a:latin typeface="Times New Roman" pitchFamily="18" charset="0"/>
                        </a:rPr>
                        <a:t> - 159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Mar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2015, Editors changed the running order and will revisit in July 2016,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7561412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575494836"/>
              </p:ext>
            </p:extLst>
          </p:nvPr>
        </p:nvGraphicFramePr>
        <p:xfrm>
          <a:off x="457200" y="1371600"/>
          <a:ext cx="8262379" cy="3840480"/>
        </p:xfrm>
        <a:graphic>
          <a:graphicData uri="http://schemas.openxmlformats.org/drawingml/2006/table">
            <a:tbl>
              <a:tblPr/>
              <a:tblGrid>
                <a:gridCol w="325603"/>
                <a:gridCol w="402976"/>
                <a:gridCol w="338221"/>
                <a:gridCol w="347579"/>
                <a:gridCol w="338221"/>
                <a:gridCol w="449339"/>
                <a:gridCol w="465061"/>
                <a:gridCol w="373139"/>
                <a:gridCol w="152400"/>
                <a:gridCol w="116840"/>
                <a:gridCol w="116840"/>
                <a:gridCol w="79756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5.2</a:t>
                      </a:r>
                      <a:endParaRPr kumimoji="0" lang="en-US"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13-Mar</a:t>
                      </a:r>
                      <a:endParaRPr kumimoji="0" lang="en-US"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6.3</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20-Jan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5.1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20-Jan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00CC"/>
                          </a:solidFill>
                          <a:effectLst/>
                          <a:latin typeface="Times New Roman" pitchFamily="18" charset="0"/>
                        </a:rPr>
                        <a:t>1.4</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19-Jan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18-Jan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6-Nov</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21-Jan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Mar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2584861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Mar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Mar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indent="0">
              <a:buNone/>
            </a:pPr>
            <a:r>
              <a:rPr lang="en-US" dirty="0"/>
              <a:t>Update numbering spreadsheet to </a:t>
            </a:r>
            <a:r>
              <a:rPr lang="en-US" dirty="0" err="1"/>
              <a:t>REVmc</a:t>
            </a:r>
            <a:r>
              <a:rPr lang="en-US" dirty="0"/>
              <a:t> D5.0</a:t>
            </a:r>
          </a:p>
          <a:p>
            <a:pPr marL="0" indent="0">
              <a:buNone/>
            </a:pPr>
            <a:endParaRPr lang="en-US" dirty="0" smtClean="0"/>
          </a:p>
          <a:p>
            <a:pPr marL="0" indent="0">
              <a:buNone/>
            </a:pPr>
            <a:r>
              <a:rPr lang="en-US" dirty="0" smtClean="0"/>
              <a:t>Come up with suggestions for 2</a:t>
            </a:r>
            <a:r>
              <a:rPr lang="en-US" baseline="30000" dirty="0" smtClean="0"/>
              <a:t>nd</a:t>
            </a:r>
            <a:r>
              <a:rPr lang="en-US" dirty="0" smtClean="0"/>
              <a:t> part of our f2f meetings</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Mar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2016-03-15</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New amendment style discussion</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Build a list of Editor’s meeting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2016-03-15</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–Alfred </a:t>
            </a:r>
            <a:r>
              <a:rPr lang="en-US" sz="1400" dirty="0" err="1" smtClean="0"/>
              <a:t>Asterjadhi</a:t>
            </a:r>
            <a:endParaRPr lang="en-US" sz="1400" dirty="0" smtClean="0"/>
          </a:p>
          <a:p>
            <a:pPr lvl="1">
              <a:lnSpc>
                <a:spcPct val="80000"/>
              </a:lnSpc>
              <a:buFontTx/>
              <a:buChar char="•"/>
              <a:defRPr/>
            </a:pPr>
            <a:r>
              <a:rPr lang="en-US" sz="1400" dirty="0" smtClean="0"/>
              <a:t>P802.11ai Amendment (FILS) </a:t>
            </a:r>
            <a:r>
              <a:rPr lang="en-US" sz="1400" dirty="0"/>
              <a:t>– Lee </a:t>
            </a:r>
            <a:r>
              <a:rPr lang="en-US" sz="1400" dirty="0" smtClean="0"/>
              <a:t>Armstrong</a:t>
            </a:r>
            <a:endParaRPr lang="en-US" sz="1400" dirty="0"/>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a:t>P802.11ax Amendment (HEW) – Robert </a:t>
            </a:r>
            <a:r>
              <a:rPr lang="en-US" sz="1400" dirty="0" smtClean="0"/>
              <a:t>Stacey</a:t>
            </a:r>
          </a:p>
          <a:p>
            <a:pPr lvl="1">
              <a:lnSpc>
                <a:spcPct val="80000"/>
              </a:lnSpc>
              <a:buFontTx/>
              <a:buChar char="•"/>
              <a:defRPr/>
            </a:pPr>
            <a:r>
              <a:rPr lang="en-US" sz="1400" dirty="0"/>
              <a:t>P802.11ay Amendment (NG60) – Carlos </a:t>
            </a:r>
            <a:r>
              <a:rPr lang="en-US" sz="1400" dirty="0" err="1" smtClean="0"/>
              <a:t>Cordeiro</a:t>
            </a:r>
            <a:endParaRPr lang="en-US" sz="1400" dirty="0" smtClean="0"/>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lvl="1">
              <a:lnSpc>
                <a:spcPct val="80000"/>
              </a:lnSpc>
              <a:buFontTx/>
              <a:buChar char="•"/>
              <a:defRPr/>
            </a:pPr>
            <a:r>
              <a:rPr lang="en-US" sz="1400" dirty="0"/>
              <a:t>P802.11ah Amendment (S1G) </a:t>
            </a:r>
            <a:r>
              <a:rPr lang="en-US" sz="1400" dirty="0" smtClean="0"/>
              <a:t>– </a:t>
            </a:r>
            <a:r>
              <a:rPr lang="en-US" sz="1400" dirty="0" err="1" smtClean="0"/>
              <a:t>Yongho</a:t>
            </a:r>
            <a:r>
              <a:rPr lang="en-US" sz="1400" dirty="0" smtClean="0"/>
              <a:t> </a:t>
            </a:r>
            <a:r>
              <a:rPr lang="en-US" sz="1400" dirty="0" err="1" smtClean="0"/>
              <a:t>Seok</a:t>
            </a:r>
            <a:r>
              <a:rPr lang="en-US" sz="1400" dirty="0" smtClean="0"/>
              <a:t> </a:t>
            </a:r>
          </a:p>
          <a:p>
            <a:pPr lvl="1">
              <a:lnSpc>
                <a:spcPct val="80000"/>
              </a:lnSpc>
              <a:buFontTx/>
              <a:buChar char="•"/>
              <a:defRPr/>
            </a:pPr>
            <a:r>
              <a:rPr lang="en-US" sz="1400" dirty="0" smtClean="0"/>
              <a:t>P802.11ai </a:t>
            </a:r>
            <a:r>
              <a:rPr lang="en-US" sz="1400" dirty="0"/>
              <a:t>Amendment (FILS)</a:t>
            </a:r>
            <a:r>
              <a:rPr lang="en-US" sz="1400" dirty="0" smtClean="0"/>
              <a:t> </a:t>
            </a:r>
            <a:r>
              <a:rPr lang="en-US" sz="1400" dirty="0"/>
              <a:t>– </a:t>
            </a:r>
            <a:r>
              <a:rPr lang="en-US" sz="1400" dirty="0" smtClean="0"/>
              <a:t>Ping FANG</a:t>
            </a:r>
          </a:p>
          <a:p>
            <a:pPr lvl="1">
              <a:lnSpc>
                <a:spcPct val="80000"/>
              </a:lnSpc>
              <a:buFontTx/>
              <a:buChar char="•"/>
              <a:defRPr/>
            </a:pPr>
            <a:r>
              <a:rPr lang="en-US" sz="1400" dirty="0"/>
              <a:t>P802.11aj Amendment (CMMW) – </a:t>
            </a:r>
            <a:r>
              <a:rPr lang="en-US" sz="1400" dirty="0" err="1"/>
              <a:t>Jiamin</a:t>
            </a:r>
            <a:r>
              <a:rPr lang="en-US" sz="1400" dirty="0"/>
              <a:t> CHEN,  </a:t>
            </a:r>
            <a:r>
              <a:rPr lang="en-US" sz="1400" dirty="0" err="1"/>
              <a:t>Shiwen</a:t>
            </a:r>
            <a:r>
              <a:rPr lang="en-US" sz="1400" dirty="0"/>
              <a:t> </a:t>
            </a:r>
            <a:r>
              <a:rPr lang="en-US" sz="1400" dirty="0" smtClean="0"/>
              <a:t>HE</a:t>
            </a:r>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smtClean="0"/>
              <a:t>	Al </a:t>
            </a:r>
            <a:r>
              <a:rPr lang="en-US" sz="1100" dirty="0" err="1" smtClean="0"/>
              <a:t>Petrick</a:t>
            </a:r>
            <a:r>
              <a:rPr lang="en-US" sz="1100" dirty="0" smtClean="0"/>
              <a:t>	Andy Scott	Chao Chun Wang	Robin </a:t>
            </a:r>
            <a:r>
              <a:rPr lang="en-US" sz="1100" dirty="0" err="1" smtClean="0"/>
              <a:t>Yanchun</a:t>
            </a:r>
            <a:r>
              <a:rPr lang="en-US" sz="1100" dirty="0" smtClean="0"/>
              <a:t> Li</a:t>
            </a:r>
          </a:p>
          <a:p>
            <a:pPr>
              <a:lnSpc>
                <a:spcPct val="80000"/>
              </a:lnSpc>
              <a:defRPr/>
            </a:pPr>
            <a:r>
              <a:rPr lang="en-US" sz="1200" dirty="0" smtClean="0"/>
              <a:t>IEEE Staff present and always welcome! </a:t>
            </a:r>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3"/>
              </a:rPr>
              <a:t>s.h.kim@ieee.org</a:t>
            </a:r>
            <a:r>
              <a:rPr lang="en-US" sz="1100" dirty="0"/>
              <a:t> </a:t>
            </a:r>
          </a:p>
          <a:p>
            <a:pPr marL="514350" lvl="2" indent="-171450">
              <a:lnSpc>
                <a:spcPct val="80000"/>
              </a:lnSpc>
              <a:buFont typeface="Arial" panose="020B0604020202020204" pitchFamily="34" charset="0"/>
              <a:buChar char="•"/>
              <a:defRPr/>
            </a:pPr>
            <a:r>
              <a:rPr lang="en-US" sz="1100" dirty="0" smtClean="0"/>
              <a:t>Michelle </a:t>
            </a:r>
            <a:r>
              <a:rPr lang="en-US" sz="1100" dirty="0"/>
              <a:t>Turner – staff editor for 802, </a:t>
            </a:r>
            <a:r>
              <a:rPr lang="en-US" sz="1100" dirty="0" smtClean="0">
                <a:hlinkClick r:id="rId4"/>
              </a:rPr>
              <a:t>m.turner@ieee.org</a:t>
            </a:r>
            <a:endParaRPr lang="en-US" sz="1100" dirty="0" smtClean="0"/>
          </a:p>
          <a:p>
            <a:pPr marL="514350" lvl="2" indent="-171450">
              <a:lnSpc>
                <a:spcPct val="80000"/>
              </a:lnSpc>
              <a:buFont typeface="Arial" panose="020B0604020202020204" pitchFamily="34" charset="0"/>
              <a:buChar char="•"/>
              <a:defRPr/>
            </a:pPr>
            <a:r>
              <a:rPr lang="en-US" sz="1100" dirty="0" smtClean="0"/>
              <a:t>Catharine </a:t>
            </a:r>
            <a:r>
              <a:rPr lang="en-US" sz="1100" dirty="0"/>
              <a:t>Berger – IEEE</a:t>
            </a:r>
          </a:p>
          <a:p>
            <a:pPr marL="514350" lvl="2" indent="-171450">
              <a:lnSpc>
                <a:spcPct val="80000"/>
              </a:lnSpc>
              <a:buFont typeface="Arial" panose="020B0604020202020204" pitchFamily="34" charset="0"/>
              <a:buChar char="•"/>
              <a:defRPr/>
            </a:pPr>
            <a:endParaRPr lang="en-US" sz="1100" dirty="0" smtClean="0"/>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u="sng" dirty="0">
                <a:hlinkClick r:id="rId4"/>
              </a:rPr>
              <a:t>edward.ks.au@huawei.com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1"/>
              </a:rPr>
              <a:t>shiwenhe@seu.edu.cn</a:t>
            </a:r>
            <a:endParaRPr lang="en-US" sz="1600" b="0" dirty="0" smtClean="0"/>
          </a:p>
          <a:p>
            <a:r>
              <a:rPr lang="en-US" sz="1600" dirty="0" err="1" smtClean="0"/>
              <a:t>TGak</a:t>
            </a:r>
            <a:r>
              <a:rPr lang="en-US" sz="1600" dirty="0" smtClean="0"/>
              <a:t> – Donald Eastlake – </a:t>
            </a:r>
            <a:r>
              <a:rPr lang="en-US" sz="1600" b="0" dirty="0" smtClean="0">
                <a:hlinkClick r:id="rId12"/>
              </a:rPr>
              <a:t>d3e3e3@gmail.com</a:t>
            </a:r>
            <a:r>
              <a:rPr lang="en-US" sz="1600" b="0" dirty="0" smtClean="0"/>
              <a:t>, </a:t>
            </a:r>
            <a:r>
              <a:rPr lang="en-US" sz="1600" dirty="0" smtClean="0"/>
              <a:t>Norm Finn – </a:t>
            </a:r>
            <a:r>
              <a:rPr lang="en-US" sz="1600" b="0" dirty="0" smtClean="0">
                <a:hlinkClick r:id="rId13"/>
              </a:rPr>
              <a:t>nfinn@cisco.com</a:t>
            </a:r>
            <a:r>
              <a:rPr lang="en-US" sz="1600" b="0" dirty="0" smtClean="0"/>
              <a:t> </a:t>
            </a:r>
          </a:p>
          <a:p>
            <a:r>
              <a:rPr lang="en-US" sz="1600" dirty="0" err="1" smtClean="0"/>
              <a:t>TGaq</a:t>
            </a:r>
            <a:r>
              <a:rPr lang="en-US" sz="1600" dirty="0" smtClean="0"/>
              <a:t> – Lee Armstrong – </a:t>
            </a:r>
            <a:r>
              <a:rPr lang="en-US" sz="1600" b="0" dirty="0" smtClean="0">
                <a:hlinkClick r:id="rId8"/>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5"/>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6"/>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7"/>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4"/>
              </a:rPr>
              <a:t>robert.stacey@intel.com</a:t>
            </a:r>
            <a:r>
              <a:rPr lang="en-US" sz="1400" dirty="0" smtClean="0"/>
              <a:t> </a:t>
            </a:r>
          </a:p>
          <a:p>
            <a:pPr lvl="1"/>
            <a:r>
              <a:rPr lang="en-US" sz="1400" dirty="0" err="1"/>
              <a:t>TGad</a:t>
            </a:r>
            <a:r>
              <a:rPr lang="en-US" sz="1400" dirty="0"/>
              <a:t> – Carlos Cordeiro – </a:t>
            </a:r>
            <a:r>
              <a:rPr lang="en-US" sz="1400" dirty="0">
                <a:hlinkClick r:id="rId15"/>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8"/>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9"/>
              </a:rPr>
              <a:t>pecclesi@cisco.com</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20"/>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Mar 159</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a:t>
            </a:r>
            <a:endParaRPr lang="en-GB" sz="2000" b="0" dirty="0" smtClean="0"/>
          </a:p>
          <a:p>
            <a:r>
              <a:rPr lang="en-GB" sz="2000" dirty="0" smtClean="0"/>
              <a:t>11ah –  </a:t>
            </a:r>
          </a:p>
          <a:p>
            <a:r>
              <a:rPr lang="en-GB" sz="2000" dirty="0" smtClean="0"/>
              <a:t>11ai –  </a:t>
            </a:r>
            <a:endParaRPr lang="en-GB" sz="2000" b="0" dirty="0" smtClean="0"/>
          </a:p>
          <a:p>
            <a:r>
              <a:rPr lang="en-GB" sz="2000" dirty="0" smtClean="0"/>
              <a:t>11aj –  </a:t>
            </a:r>
            <a:endParaRPr lang="en-GB" sz="2000" b="0" dirty="0" smtClean="0"/>
          </a:p>
          <a:p>
            <a:pPr lvl="0"/>
            <a:r>
              <a:rPr lang="en-GB" sz="2000" dirty="0" smtClean="0"/>
              <a:t>11ak –  </a:t>
            </a:r>
            <a:endParaRPr lang="en-GB" sz="2000" b="0" dirty="0" smtClean="0"/>
          </a:p>
          <a:p>
            <a:pPr lvl="0"/>
            <a:r>
              <a:rPr lang="en-GB" sz="2000" dirty="0" smtClean="0"/>
              <a:t>11aq –  </a:t>
            </a:r>
          </a:p>
          <a:p>
            <a:r>
              <a:rPr lang="en-GB" sz="2000" dirty="0" smtClean="0"/>
              <a:t>11ax </a:t>
            </a:r>
            <a:r>
              <a:rPr lang="en-US" sz="2000" dirty="0"/>
              <a:t>–</a:t>
            </a:r>
            <a:r>
              <a:rPr lang="en-GB" sz="2000" dirty="0" smtClean="0"/>
              <a:t>  </a:t>
            </a:r>
            <a:endParaRPr lang="en-GB" sz="2000" b="0" dirty="0" smtClean="0"/>
          </a:p>
          <a:p>
            <a:r>
              <a:rPr lang="en-GB" sz="2000" dirty="0" smtClean="0"/>
              <a:t>11ay –  </a:t>
            </a:r>
          </a:p>
          <a:p>
            <a:r>
              <a:rPr lang="en-GB" sz="2000" dirty="0" smtClean="0"/>
              <a:t>11az </a:t>
            </a:r>
            <a:r>
              <a:rPr lang="en-GB" sz="2000" dirty="0"/>
              <a:t>–</a:t>
            </a:r>
            <a:r>
              <a:rPr lang="en-GB" sz="2000" dirty="0" smtClean="0"/>
              <a:t> </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Mar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11-11/1149r47 is posted,  numbering begins with </a:t>
            </a:r>
            <a:r>
              <a:rPr lang="en-US" dirty="0" err="1" smtClean="0"/>
              <a:t>REVmc</a:t>
            </a:r>
            <a:r>
              <a:rPr lang="en-US" dirty="0" smtClean="0"/>
              <a:t> Draft 5.0</a:t>
            </a:r>
          </a:p>
          <a:p>
            <a:r>
              <a:rPr lang="en-US" dirty="0" smtClean="0"/>
              <a:t>Updating of 1149 happens when a numbered draft is balloted, and occurs in parallel with balloting and comment resolution. The other updates are based on availability and will be posted by Adrian and announced to the Editors</a:t>
            </a:r>
            <a:endParaRPr lang="en-US" dirty="0"/>
          </a:p>
        </p:txBody>
      </p:sp>
      <p:sp>
        <p:nvSpPr>
          <p:cNvPr id="4" name="Date Placeholder 3"/>
          <p:cNvSpPr>
            <a:spLocks noGrp="1"/>
          </p:cNvSpPr>
          <p:nvPr>
            <p:ph type="dt" sz="half" idx="10"/>
          </p:nvPr>
        </p:nvSpPr>
        <p:spPr/>
        <p:txBody>
          <a:bodyPr/>
          <a:lstStyle/>
          <a:p>
            <a:pPr>
              <a:defRPr/>
            </a:pPr>
            <a:r>
              <a:rPr lang="en-US" smtClean="0"/>
              <a:t>Mar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332749833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1749</Words>
  <Application>Microsoft Office PowerPoint</Application>
  <PresentationFormat>On-screen Show (4:3)</PresentationFormat>
  <Paragraphs>400</Paragraphs>
  <Slides>26</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0" baseType="lpstr">
      <vt:lpstr>Arial</vt:lpstr>
      <vt:lpstr>Times New Roman</vt:lpstr>
      <vt:lpstr>Default Design</vt:lpstr>
      <vt:lpstr>Document</vt:lpstr>
      <vt:lpstr>802.11 WG Editor’s Meeting (Mar ‘16)</vt:lpstr>
      <vt:lpstr>Abstract</vt:lpstr>
      <vt:lpstr>Agenda for 2016-03-15</vt:lpstr>
      <vt:lpstr>Roll Call – 2016-03-15</vt:lpstr>
      <vt:lpstr>Volunteer Editor Contacts</vt:lpstr>
      <vt:lpstr>Mar 159th Round table status report</vt:lpstr>
      <vt:lpstr>Reflector Updates</vt:lpstr>
      <vt:lpstr>IEEE Publication Status</vt:lpstr>
      <vt:lpstr>Update on numbering process</vt:lpstr>
      <vt:lpstr>Amendment &amp; other ordering notes</vt:lpstr>
      <vt:lpstr>New amendment style discussion</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2016-03-13T22:17:19Z</dcterms:modified>
</cp:coreProperties>
</file>