
<file path=[Content_Types].xml><?xml version="1.0" encoding="utf-8"?>
<Types xmlns="http://schemas.openxmlformats.org/package/2006/content-types">
  <Default Extension="rels" ContentType="application/vnd.openxmlformats-package.relationships+xml"/>
  <Override PartName="/customXml/itemProps2.xml" ContentType="application/vnd.openxmlformats-officedocument.customXmlProperties+xml"/>
  <Override PartName="/ppt/slideLayouts/slideLayout1.xml" ContentType="application/vnd.openxmlformats-officedocument.presentationml.slideLayout+xml"/>
  <Default Extension="png" ContentType="image/png"/>
  <Default Extension="xml" ContentType="application/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customXml/itemProps5.xml" ContentType="application/vnd.openxmlformats-officedocument.customXmlProperties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customXml/itemProps1.xml" ContentType="application/vnd.openxmlformats-officedocument.customXmlProperties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ustom.xml" ContentType="application/vnd.openxmlformats-officedocument.custom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customXml/itemProps4.xml" ContentType="application/vnd.openxmlformats-officedocument.customXmlPropertie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204" r:id="rId6"/>
  </p:sldMasterIdLst>
  <p:notesMasterIdLst>
    <p:notesMasterId r:id="rId15"/>
  </p:notesMasterIdLst>
  <p:handoutMasterIdLst>
    <p:handoutMasterId r:id="rId16"/>
  </p:handoutMasterIdLst>
  <p:sldIdLst>
    <p:sldId id="621" r:id="rId7"/>
    <p:sldId id="611" r:id="rId8"/>
    <p:sldId id="624" r:id="rId9"/>
    <p:sldId id="622" r:id="rId10"/>
    <p:sldId id="625" r:id="rId11"/>
    <p:sldId id="626" r:id="rId12"/>
    <p:sldId id="616" r:id="rId13"/>
    <p:sldId id="62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1" name="Cherian, George" initials="CG" lastIdx="5" clrIdx="0">
    <p:extLst>
      <p:ext uri="{19B8F6BF-5375-455C-9EA6-DF929625EA0E}">
        <p15:presenceInfo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userId="S-1-5-21-945540591-4024260831-3861152641-3257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A0B1D0"/>
    <a:srgbClr val="E9EDF4"/>
    <a:srgbClr val="254061"/>
    <a:srgbClr val="252B9D"/>
    <a:srgbClr val="254092"/>
    <a:srgbClr val="D0D8E8"/>
    <a:srgbClr val="831B2A"/>
    <a:srgbClr val="1668B1"/>
    <a:srgbClr val="9F2133"/>
    <a:srgbClr val="224F8B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2422" autoAdjust="0"/>
    <p:restoredTop sz="93033" autoAdjust="0"/>
  </p:normalViewPr>
  <p:slideViewPr>
    <p:cSldViewPr snapToGrid="0" snapToObjects="1">
      <p:cViewPr>
        <p:scale>
          <a:sx n="100" d="100"/>
          <a:sy n="100" d="100"/>
        </p:scale>
        <p:origin x="-720" y="64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7" d="100"/>
          <a:sy n="47" d="100"/>
        </p:scale>
        <p:origin x="1920" y="3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commentAuthors" Target="commentAuthors.xml"/><Relationship Id="rId19" Type="http://schemas.openxmlformats.org/officeDocument/2006/relationships/presProps" Target="presProp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customXml" Target="../customXml/item5.xml"/><Relationship Id="rId6" Type="http://schemas.openxmlformats.org/officeDocument/2006/relationships/slideMaster" Target="slideMasters/slide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pPr/>
              <a:t>3/13/16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pPr/>
              <a:t>3/13/16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 flipH="1">
            <a:off x="59435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C. Ansley (ARRIS)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8610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 flipH="1">
            <a:off x="5943599" y="6535480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C. Ansley (ARRIS)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5447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48099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45307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73837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65341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C. Ansley (ARRIS)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 smtClean="0"/>
              <a:t>Submission 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53958" y="303340"/>
            <a:ext cx="5704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doc.: IEEE 802.11-16/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0355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r0</a:t>
            </a:r>
          </a:p>
          <a:p>
            <a:pPr algn="r"/>
            <a:endParaRPr lang="en-US" sz="14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35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March 2016</a:t>
            </a:r>
            <a:endParaRPr lang="en-US" sz="14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df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d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df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d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df"/><Relationship Id="rId3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19592713"/>
              </p:ext>
            </p:extLst>
          </p:nvPr>
        </p:nvGraphicFramePr>
        <p:xfrm>
          <a:off x="685800" y="2305823"/>
          <a:ext cx="7772400" cy="6908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Carol Ansley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ARRIS International,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plc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3871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Lakefield Dr,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</a:rPr>
                        <a:t>Suwanee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, GA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+1-678-473-8630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carol.ansley@arris.com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440478"/>
            <a:ext cx="8340660" cy="1066800"/>
          </a:xfrm>
        </p:spPr>
        <p:txBody>
          <a:bodyPr/>
          <a:lstStyle/>
          <a:p>
            <a:r>
              <a:rPr lang="en-US" dirty="0" smtClean="0"/>
              <a:t>Snapshot of Residential Wi-Fi Activity - 2016</a:t>
            </a:r>
            <a:endParaRPr lang="en-US" dirty="0"/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473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2016-03-12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C. Ansley (ARRIS),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629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22652"/>
          </a:xfrm>
        </p:spPr>
        <p:txBody>
          <a:bodyPr/>
          <a:lstStyle/>
          <a:p>
            <a:r>
              <a:rPr lang="en-US" sz="2000" dirty="0" smtClean="0"/>
              <a:t>Data was gathered from</a:t>
            </a:r>
            <a:r>
              <a:rPr lang="en-US" sz="2000" dirty="0" smtClean="0"/>
              <a:t> a recent deployment in a North </a:t>
            </a:r>
            <a:r>
              <a:rPr lang="en-US" sz="2000" dirty="0" smtClean="0"/>
              <a:t>American residential </a:t>
            </a:r>
            <a:r>
              <a:rPr lang="en-US" sz="2000" dirty="0" smtClean="0"/>
              <a:t>setting.</a:t>
            </a:r>
            <a:endParaRPr lang="en-US" altLang="ko-KR" sz="1400" dirty="0" smtClean="0"/>
          </a:p>
          <a:p>
            <a:r>
              <a:rPr lang="en-US" altLang="ko-KR" sz="2000" dirty="0" smtClean="0"/>
              <a:t>This presentation provides a snapshot of some of the data that is relevant to 11ax simulation scenarios and goals.</a:t>
            </a:r>
          </a:p>
          <a:p>
            <a:r>
              <a:rPr lang="en-US" altLang="ko-KR" sz="2000" dirty="0" smtClean="0"/>
              <a:t>This snapshot of current behavior can be compared to the simulation models as a checkpoint.</a:t>
            </a:r>
            <a:endParaRPr lang="en-US" altLang="ko-K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65844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was gathered from </a:t>
            </a:r>
            <a:r>
              <a:rPr lang="en-US" dirty="0" smtClean="0"/>
              <a:t>1040 recently deployed dual band/concurrent </a:t>
            </a:r>
            <a:r>
              <a:rPr lang="en-US" dirty="0" smtClean="0"/>
              <a:t>AP/Gateway devices.</a:t>
            </a:r>
          </a:p>
          <a:p>
            <a:r>
              <a:rPr lang="en-US" dirty="0" smtClean="0"/>
              <a:t>Devices were polled 4 times a day to minimize load on</a:t>
            </a:r>
            <a:r>
              <a:rPr lang="en-US" dirty="0" smtClean="0"/>
              <a:t> monitoring system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Data was collected from January 23</a:t>
            </a:r>
            <a:r>
              <a:rPr lang="en-US" baseline="30000" dirty="0" smtClean="0"/>
              <a:t>rd</a:t>
            </a:r>
            <a:r>
              <a:rPr lang="en-US" dirty="0" smtClean="0"/>
              <a:t> through January 30</a:t>
            </a:r>
            <a:r>
              <a:rPr lang="en-US" baseline="30000" dirty="0" smtClean="0"/>
              <a:t>th</a:t>
            </a:r>
            <a:r>
              <a:rPr lang="en-US" dirty="0" smtClean="0"/>
              <a:t>, 2016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STA data only includes traffic to/from </a:t>
            </a:r>
            <a:r>
              <a:rPr lang="en-US" dirty="0" err="1" smtClean="0"/>
              <a:t>STAs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Other </a:t>
            </a:r>
            <a:r>
              <a:rPr lang="en-US" dirty="0" smtClean="0"/>
              <a:t>traffic, like beacons and other MAC traffic, was not included.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4192002" cy="1066800"/>
          </a:xfrm>
        </p:spPr>
        <p:txBody>
          <a:bodyPr/>
          <a:lstStyle/>
          <a:p>
            <a:r>
              <a:rPr lang="en-US" dirty="0" smtClean="0"/>
              <a:t>STA Traffic by 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192002" cy="4114800"/>
          </a:xfrm>
        </p:spPr>
        <p:txBody>
          <a:bodyPr/>
          <a:lstStyle/>
          <a:p>
            <a:r>
              <a:rPr lang="en-US" dirty="0" smtClean="0"/>
              <a:t>Highest </a:t>
            </a:r>
            <a:r>
              <a:rPr lang="en-US" dirty="0" smtClean="0"/>
              <a:t>traffic level during “primetime”.</a:t>
            </a:r>
          </a:p>
          <a:p>
            <a:r>
              <a:rPr lang="en-US" dirty="0" smtClean="0"/>
              <a:t>Most traffic still traverses the 2.4GHz radio.</a:t>
            </a:r>
          </a:p>
          <a:p>
            <a:r>
              <a:rPr lang="en-US" dirty="0" smtClean="0"/>
              <a:t>While the volume of traffic changes, the percentage split across 2.4GHz versus 5 GHz remains fairly constant.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004248" y="1023675"/>
            <a:ext cx="3746052" cy="28610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5004248" y="3890558"/>
            <a:ext cx="3746052" cy="25848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3656599" cy="1066800"/>
          </a:xfrm>
        </p:spPr>
        <p:txBody>
          <a:bodyPr/>
          <a:lstStyle/>
          <a:p>
            <a:r>
              <a:rPr lang="en-US" dirty="0" smtClean="0"/>
              <a:t>STA Statistics by 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656599" cy="4114800"/>
          </a:xfrm>
        </p:spPr>
        <p:txBody>
          <a:bodyPr/>
          <a:lstStyle/>
          <a:p>
            <a:r>
              <a:rPr lang="en-US" dirty="0" smtClean="0"/>
              <a:t>Count of </a:t>
            </a:r>
            <a:r>
              <a:rPr lang="en-US" dirty="0" err="1" smtClean="0"/>
              <a:t>STAs</a:t>
            </a:r>
            <a:r>
              <a:rPr lang="en-US" dirty="0" smtClean="0"/>
              <a:t> per AP varies across the day.</a:t>
            </a:r>
          </a:p>
          <a:p>
            <a:r>
              <a:rPr lang="en-US" dirty="0" smtClean="0"/>
              <a:t>The ratio of 5GHz </a:t>
            </a:r>
            <a:r>
              <a:rPr lang="en-US" dirty="0" err="1" smtClean="0"/>
              <a:t>STAs</a:t>
            </a:r>
            <a:r>
              <a:rPr lang="en-US" dirty="0" smtClean="0"/>
              <a:t> to 2.4GHz </a:t>
            </a:r>
            <a:r>
              <a:rPr lang="en-US" dirty="0" err="1" smtClean="0"/>
              <a:t>STAs</a:t>
            </a:r>
            <a:r>
              <a:rPr lang="en-US" dirty="0" smtClean="0"/>
              <a:t> is almost unchanged across the day.</a:t>
            </a:r>
          </a:p>
          <a:p>
            <a:r>
              <a:rPr lang="en-US" dirty="0" smtClean="0"/>
              <a:t>Note the 5GHz </a:t>
            </a:r>
            <a:r>
              <a:rPr lang="en-US" dirty="0" err="1" smtClean="0"/>
              <a:t>STAs</a:t>
            </a:r>
            <a:r>
              <a:rPr lang="en-US" dirty="0" smtClean="0"/>
              <a:t> are 20% of total </a:t>
            </a:r>
            <a:r>
              <a:rPr lang="en-US" dirty="0" err="1" smtClean="0"/>
              <a:t>STAs</a:t>
            </a:r>
            <a:r>
              <a:rPr lang="en-US" dirty="0" smtClean="0"/>
              <a:t>, but account for about 40% of total packets.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342399" y="648354"/>
            <a:ext cx="4572000" cy="28695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4342399" y="3517900"/>
            <a:ext cx="4572000" cy="291643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STA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Compared with earlier measurements, overall </a:t>
            </a:r>
            <a:r>
              <a:rPr lang="en-US" dirty="0" err="1" smtClean="0"/>
              <a:t>STAs</a:t>
            </a:r>
            <a:r>
              <a:rPr lang="en-US" dirty="0" smtClean="0"/>
              <a:t>/AP has not grown much </a:t>
            </a:r>
          </a:p>
          <a:p>
            <a:pPr lvl="1"/>
            <a:r>
              <a:rPr lang="en-US" dirty="0" smtClean="0"/>
              <a:t>6.6 </a:t>
            </a:r>
            <a:r>
              <a:rPr lang="en-US" dirty="0" err="1" smtClean="0"/>
              <a:t>STAs</a:t>
            </a:r>
            <a:r>
              <a:rPr lang="en-US" dirty="0" smtClean="0"/>
              <a:t>/AP 2.4 GHz + 5 GHz</a:t>
            </a:r>
          </a:p>
          <a:p>
            <a:r>
              <a:rPr lang="en-US" dirty="0" smtClean="0"/>
              <a:t>5 GHz may be spreading slowly</a:t>
            </a:r>
          </a:p>
          <a:p>
            <a:pPr lvl="1"/>
            <a:r>
              <a:rPr lang="en-US" dirty="0" smtClean="0"/>
              <a:t>3</a:t>
            </a:r>
            <a:r>
              <a:rPr lang="en-US" dirty="0" smtClean="0"/>
              <a:t>% of </a:t>
            </a:r>
            <a:r>
              <a:rPr lang="en-US" dirty="0" err="1" smtClean="0"/>
              <a:t>APs</a:t>
            </a:r>
            <a:r>
              <a:rPr lang="en-US" dirty="0" smtClean="0"/>
              <a:t> were 5GHz only</a:t>
            </a:r>
          </a:p>
          <a:p>
            <a:pPr lvl="1"/>
            <a:r>
              <a:rPr lang="en-US" dirty="0" smtClean="0"/>
              <a:t>44% of </a:t>
            </a:r>
            <a:r>
              <a:rPr lang="en-US" dirty="0" err="1" smtClean="0"/>
              <a:t>APs</a:t>
            </a:r>
            <a:r>
              <a:rPr lang="en-US" dirty="0" smtClean="0"/>
              <a:t> were 2.4GHz only</a:t>
            </a:r>
          </a:p>
          <a:p>
            <a:r>
              <a:rPr lang="en-US" dirty="0" smtClean="0"/>
              <a:t>Because this deployment</a:t>
            </a:r>
          </a:p>
          <a:p>
            <a:pPr>
              <a:buNone/>
            </a:pPr>
            <a:r>
              <a:rPr lang="en-US" dirty="0" smtClean="0"/>
              <a:t>was recent, users may still</a:t>
            </a:r>
          </a:p>
          <a:p>
            <a:pPr>
              <a:buNone/>
            </a:pPr>
            <a:r>
              <a:rPr lang="en-US" dirty="0" smtClean="0"/>
              <a:t>have had other </a:t>
            </a:r>
            <a:r>
              <a:rPr lang="en-US" dirty="0" err="1" smtClean="0"/>
              <a:t>APs</a:t>
            </a:r>
            <a:r>
              <a:rPr lang="en-US" dirty="0" smtClean="0"/>
              <a:t> in use.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700002" y="3576284"/>
            <a:ext cx="4095750" cy="289912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Wi-Fi traffic in residential areas is time of day dependent.</a:t>
            </a:r>
            <a:endParaRPr lang="en-US" dirty="0" smtClean="0"/>
          </a:p>
          <a:p>
            <a:pPr lvl="1"/>
            <a:r>
              <a:rPr lang="en-US" dirty="0" smtClean="0"/>
              <a:t>Portion of STA population tends to migrate away during the day which suggests they are mobile devices the owner tends to take with them.</a:t>
            </a:r>
          </a:p>
          <a:p>
            <a:r>
              <a:rPr lang="en-US" dirty="0" smtClean="0"/>
              <a:t>While 5GHz devices are spreading in the network and accounting for more than their fair share of traffic, </a:t>
            </a:r>
            <a:r>
              <a:rPr lang="en-US" dirty="0" smtClean="0"/>
              <a:t>2.4GHz devices still predominate in sheer numbers as well as traffic.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29652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i="1" dirty="0" smtClean="0"/>
              <a:t>None.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17008583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4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75712</TotalTime>
  <Words>410</Words>
  <Application>Microsoft Macintosh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ACcord Submission Template</vt:lpstr>
      <vt:lpstr>Snapshot of Residential Wi-Fi Activity - 2016</vt:lpstr>
      <vt:lpstr>Introduction</vt:lpstr>
      <vt:lpstr>Data Background</vt:lpstr>
      <vt:lpstr>STA Traffic by Band</vt:lpstr>
      <vt:lpstr>STA Statistics by Band</vt:lpstr>
      <vt:lpstr>General STA statistics</vt:lpstr>
      <vt:lpstr>Summary</vt:lpstr>
      <vt:lpstr>References</vt:lpstr>
    </vt:vector>
  </TitlesOfParts>
  <Company>Image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Carol Ansley</cp:lastModifiedBy>
  <cp:revision>2316</cp:revision>
  <dcterms:created xsi:type="dcterms:W3CDTF">2016-03-13T12:11:09Z</dcterms:created>
  <dcterms:modified xsi:type="dcterms:W3CDTF">2016-03-13T13:57:48Z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819448251</vt:i4>
  </property>
  <property fmtid="{D5CDD505-2E9C-101B-9397-08002B2CF9AE}" pid="3" name="_NewReviewCycle">
    <vt:lpwstr/>
  </property>
  <property fmtid="{D5CDD505-2E9C-101B-9397-08002B2CF9AE}" pid="4" name="_EmailSubject">
    <vt:lpwstr>Padding for UL MU</vt:lpwstr>
  </property>
  <property fmtid="{D5CDD505-2E9C-101B-9397-08002B2CF9AE}" pid="5" name="_AuthorEmail">
    <vt:lpwstr>gding@qti.qualcomm.com</vt:lpwstr>
  </property>
  <property fmtid="{D5CDD505-2E9C-101B-9397-08002B2CF9AE}" pid="6" name="_AuthorEmailDisplayName">
    <vt:lpwstr>Ding, Gang</vt:lpwstr>
  </property>
  <property fmtid="{D5CDD505-2E9C-101B-9397-08002B2CF9AE}" pid="7" name="_PreviousAdHocReviewCycleID">
    <vt:i4>1654311991</vt:i4>
  </property>
  <property fmtid="{D5CDD505-2E9C-101B-9397-08002B2CF9AE}" pid="8" name="_dlc_DocIdItemGuid">
    <vt:lpwstr>c11f6c4c-7702-4763-accd-bb23742319aa</vt:lpwstr>
  </property>
  <property fmtid="{D5CDD505-2E9C-101B-9397-08002B2CF9AE}" pid="9" name="ContentTypeId">
    <vt:lpwstr>0x010100311240EB9AFDC146A8D3FE4112FB4C30</vt:lpwstr>
  </property>
</Properties>
</file>