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vsd" ContentType="application/vnd.visio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  <p:sldMasterId id="2147483688" r:id="rId3"/>
  </p:sldMasterIdLst>
  <p:notesMasterIdLst>
    <p:notesMasterId r:id="rId29"/>
  </p:notesMasterIdLst>
  <p:handoutMasterIdLst>
    <p:handoutMasterId r:id="rId30"/>
  </p:handoutMasterIdLst>
  <p:sldIdLst>
    <p:sldId id="269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CC99"/>
    <a:srgbClr val="FF33CC"/>
    <a:srgbClr val="66FF99"/>
    <a:srgbClr val="FF9966"/>
    <a:srgbClr val="FF9933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96233" autoAdjust="0"/>
  </p:normalViewPr>
  <p:slideViewPr>
    <p:cSldViewPr>
      <p:cViewPr varScale="1">
        <p:scale>
          <a:sx n="65" d="100"/>
          <a:sy n="65" d="100"/>
        </p:scale>
        <p:origin x="7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0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8CB6CF-F406-492A-98CC-DBE1410B4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defRPr/>
            </a:pPr>
            <a:r>
              <a:rPr lang="en-US" sz="1200" b="0" smtClean="0">
                <a:cs typeface="+mn-cs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741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 eaLnBrk="0" hangingPunct="0">
              <a:defRPr sz="1200" b="0"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09C50DC-C5E9-4BFE-93CC-99CF3DDD6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defRPr/>
            </a:pPr>
            <a:r>
              <a:rPr lang="en-US" sz="1200" b="0" smtClean="0">
                <a:cs typeface="+mn-cs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36313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doc.: IEEE 802.11-11/0051r2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May 2011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en-US" smtClean="0">
                <a:cs typeface="Arial" charset="0"/>
              </a:rPr>
              <a:t>Adrian Stephens, Intel Corporation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Page </a:t>
            </a:r>
            <a:fld id="{17A261D3-4320-4079-9205-9D0E95786EFF}" type="slidenum">
              <a:rPr lang="en-US" altLang="en-US" smtClean="0">
                <a:cs typeface="Arial" charset="0"/>
              </a:rPr>
              <a:pPr/>
              <a:t>1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003803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52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do bold arrows distinguish?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70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913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2DCF159-8D73-4714-A568-975D3D069939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5680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616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736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548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213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891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873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959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CC98B7-D6F5-4FA5-8B6E-493193D0D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44D5B62-A02A-4350-8FB2-834DFA238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183FE8-D7C7-4389-8CB1-ED7E5BD09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59E897-653B-4466-A5A7-D0E7B7003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372A7E-86C9-4620-92DB-5CB85508F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B472E-C4B3-42D8-A880-078E3C8F5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33CB0-3C56-4294-9C22-2ECDED91C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B718-57D8-4E47-B8B2-E1DD180AA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73C20-87E3-4633-ADBD-4F3CEB659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F7023-0550-43CD-82DA-2436219B3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19684-D665-41A4-895B-E45044C09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A81C98-AE3C-41CC-A3BC-623229163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C598E-0020-4AEA-AB58-5CB3C33E2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EFA6A-120C-4B8A-9C60-51FFA4DF0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B22C8-E783-4F0B-AC88-2B0BA4232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06D46-F91C-4C00-81AA-11E669694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ECC05-BB2D-4D75-A689-C32101AC0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1"/>
            <a:ext cx="3859212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532" y="383930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57592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741296"/>
      </p:ext>
    </p:extLst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64200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A85816-645B-4239-B079-CFB77783E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BE8B96C-603A-4AD0-AF37-AC1BB3293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BE777D-5522-4537-BE8A-6D4316B54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CD31A4-46E6-4605-A80C-AEABFD422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A5408-6482-4B89-9792-7727428C5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F2421-634E-48C9-831B-BAC754ED5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E8BFD4-031A-4925-B211-9DB1F50A1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AB1453-0D34-4697-8B4F-E76ED6BCE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 eaLnBrk="0" hangingPunct="0">
              <a:defRPr/>
            </a:pPr>
            <a:r>
              <a:rPr lang="en-US" sz="1800" dirty="0" smtClean="0">
                <a:cs typeface="+mn-cs"/>
              </a:rPr>
              <a:t>doc.: IEEE </a:t>
            </a:r>
            <a:r>
              <a:rPr lang="en-US" sz="1800" dirty="0" smtClean="0">
                <a:cs typeface="+mn-cs"/>
              </a:rPr>
              <a:t>802.11-16/351r1</a:t>
            </a:r>
            <a:endParaRPr lang="en-US" sz="1800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defRPr/>
            </a:pPr>
            <a:r>
              <a:rPr lang="en-US" sz="1200" b="0" dirty="0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87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244255F9-9AB7-47C9-AE83-12DEE34D9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20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13" Type="http://schemas.openxmlformats.org/officeDocument/2006/relationships/image" Target="../media/image20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12" Type="http://schemas.openxmlformats.org/officeDocument/2006/relationships/image" Target="../media/image19.emf"/><Relationship Id="rId17" Type="http://schemas.openxmlformats.org/officeDocument/2006/relationships/image" Target="../media/image24.gif"/><Relationship Id="rId2" Type="http://schemas.openxmlformats.org/officeDocument/2006/relationships/image" Target="../media/image9.emf"/><Relationship Id="rId16" Type="http://schemas.openxmlformats.org/officeDocument/2006/relationships/image" Target="../media/image23.emf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3.emf"/><Relationship Id="rId11" Type="http://schemas.openxmlformats.org/officeDocument/2006/relationships/image" Target="../media/image18.emf"/><Relationship Id="rId5" Type="http://schemas.openxmlformats.org/officeDocument/2006/relationships/image" Target="../media/image12.emf"/><Relationship Id="rId15" Type="http://schemas.openxmlformats.org/officeDocument/2006/relationships/image" Target="../media/image22.emf"/><Relationship Id="rId10" Type="http://schemas.openxmlformats.org/officeDocument/2006/relationships/image" Target="../media/image17.emf"/><Relationship Id="rId4" Type="http://schemas.openxmlformats.org/officeDocument/2006/relationships/image" Target="../media/image11.emf"/><Relationship Id="rId9" Type="http://schemas.openxmlformats.org/officeDocument/2006/relationships/image" Target="../media/image16.emf"/><Relationship Id="rId14" Type="http://schemas.openxmlformats.org/officeDocument/2006/relationships/image" Target="../media/image2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Specs/latest/Rel-13/" TargetMode="External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6.xml"/><Relationship Id="rId5" Type="http://schemas.openxmlformats.org/officeDocument/2006/relationships/hyperlink" Target="http://www.3gpp.org/ftp/Information/WORK_PLAN/" TargetMode="External"/><Relationship Id="rId4" Type="http://schemas.openxmlformats.org/officeDocument/2006/relationships/hyperlink" Target="http://www.3gpp.org/specifications/work-pla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Visio_2003-2010_Drawing2.vsd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Visio_2003-2010_Drawing3.vsd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March 2016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Richard Burbidge,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Slide </a:t>
            </a:r>
            <a:fld id="{45C0ED7A-E0F9-4CC4-B390-E65AC5EC3921}" type="slidenum">
              <a:rPr lang="en-US" altLang="en-US" smtClean="0">
                <a:cs typeface="Arial" charset="0"/>
              </a:rPr>
              <a:pPr/>
              <a:t>1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Liaison from 3GPP on LWA and LWIP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2016-03-14</a:t>
            </a:r>
            <a:endParaRPr lang="en-US" altLang="en-US" sz="2000" b="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594341"/>
              </p:ext>
            </p:extLst>
          </p:nvPr>
        </p:nvGraphicFramePr>
        <p:xfrm>
          <a:off x="519113" y="2290763"/>
          <a:ext cx="7521575" cy="252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5" imgW="8266694" imgH="2782433" progId="Word.Document.8">
                  <p:embed/>
                </p:oleObj>
              </mc:Choice>
              <mc:Fallback>
                <p:oleObj name="Document" r:id="rId5" imgW="8266694" imgH="278243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90763"/>
                        <a:ext cx="7521575" cy="2525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Control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LWA activation and deactivation are controlled by </a:t>
            </a:r>
            <a:r>
              <a:rPr lang="en-US" dirty="0" err="1" smtClean="0"/>
              <a:t>eNB</a:t>
            </a:r>
            <a:endParaRPr lang="en-US" dirty="0" smtClean="0"/>
          </a:p>
          <a:p>
            <a:r>
              <a:rPr lang="en-US" dirty="0" err="1" smtClean="0"/>
              <a:t>eNB</a:t>
            </a:r>
            <a:r>
              <a:rPr lang="en-US" dirty="0" smtClean="0"/>
              <a:t> configures WLAN mobility set for UE</a:t>
            </a:r>
          </a:p>
          <a:p>
            <a:pPr lvl="1"/>
            <a:r>
              <a:rPr lang="en-US" dirty="0" smtClean="0"/>
              <a:t>Based e.g. on WLAN measurements reported by UE</a:t>
            </a:r>
          </a:p>
          <a:p>
            <a:r>
              <a:rPr lang="en-US" dirty="0" smtClean="0"/>
              <a:t>WLAN mobility set is a group of WLAN APs identified by SSID(s), HESSID(s) or BSSID(s)</a:t>
            </a:r>
          </a:p>
          <a:p>
            <a:pPr lvl="1"/>
            <a:r>
              <a:rPr lang="en-US" dirty="0" smtClean="0"/>
              <a:t>Mobility set is UE-specific and there is only one set configured for UE at a time</a:t>
            </a:r>
          </a:p>
          <a:p>
            <a:pPr lvl="1"/>
            <a:r>
              <a:rPr lang="en-US" dirty="0" smtClean="0"/>
              <a:t>All WLANs in mobility set are connected to the same WT</a:t>
            </a:r>
          </a:p>
          <a:p>
            <a:r>
              <a:rPr lang="en-US" dirty="0" smtClean="0"/>
              <a:t>Mobility within WLAN mobility set is controlled by UE, i.e. transparent to </a:t>
            </a:r>
            <a:r>
              <a:rPr lang="en-US" dirty="0" err="1" smtClean="0"/>
              <a:t>eNB</a:t>
            </a:r>
            <a:endParaRPr lang="en-US" dirty="0" smtClean="0"/>
          </a:p>
          <a:p>
            <a:r>
              <a:rPr lang="en-US" dirty="0" smtClean="0"/>
              <a:t>Mobility outside of WLAN mobility set is controlled by </a:t>
            </a:r>
            <a:r>
              <a:rPr lang="en-US" dirty="0" err="1" smtClean="0"/>
              <a:t>eNB</a:t>
            </a:r>
            <a:endParaRPr lang="en-US" dirty="0" smtClean="0"/>
          </a:p>
          <a:p>
            <a:r>
              <a:rPr lang="en-US" dirty="0" smtClean="0"/>
              <a:t>When LWA is activated, eNB configures one or more bearers as LWA bearers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8078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WLAN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UE supporting LWA shall support WLAN measurement reporting</a:t>
            </a:r>
          </a:p>
          <a:p>
            <a:r>
              <a:rPr lang="en-US" dirty="0" smtClean="0"/>
              <a:t>Measurement </a:t>
            </a:r>
            <a:r>
              <a:rPr lang="en-US" dirty="0"/>
              <a:t>configuration includes: WLAN ids, WLAN band and frequency/channel</a:t>
            </a:r>
          </a:p>
          <a:p>
            <a:r>
              <a:rPr lang="en-US" dirty="0"/>
              <a:t>Measurement reporting </a:t>
            </a:r>
            <a:r>
              <a:rPr lang="en-US" dirty="0" smtClean="0"/>
              <a:t>is triggered </a:t>
            </a:r>
            <a:r>
              <a:rPr lang="en-US" dirty="0"/>
              <a:t>by RSSI thresholds</a:t>
            </a:r>
          </a:p>
          <a:p>
            <a:r>
              <a:rPr lang="en-US" dirty="0"/>
              <a:t>Measurement report contains: WLAN ids, RSSI, STA count, backhaul rate, admission capacity, channel utilization and other </a:t>
            </a:r>
            <a:r>
              <a:rPr lang="en-US" dirty="0" smtClean="0"/>
              <a:t>metrics</a:t>
            </a:r>
          </a:p>
          <a:p>
            <a:r>
              <a:rPr lang="en-US" dirty="0"/>
              <a:t>Three WLAN measurement events </a:t>
            </a:r>
            <a:r>
              <a:rPr lang="en-US" dirty="0" smtClean="0"/>
              <a:t>are defined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Event W1: WLAN becomes better than a threshold;</a:t>
            </a:r>
          </a:p>
          <a:p>
            <a:pPr lvl="1"/>
            <a:r>
              <a:rPr lang="en-US" dirty="0"/>
              <a:t>Event W2: All WLAN inside WLAN mobility set become worse than a threshold1 and a WLAN outside WLAN mobility set becomes better than a threshold2;</a:t>
            </a:r>
          </a:p>
          <a:p>
            <a:pPr lvl="1"/>
            <a:r>
              <a:rPr lang="en-US" dirty="0"/>
              <a:t>Event W3: All WLAN inside WLAN mobility set become worse than a threshold</a:t>
            </a:r>
            <a:r>
              <a:rPr lang="en-US" dirty="0" smtClean="0"/>
              <a:t>.</a:t>
            </a:r>
          </a:p>
          <a:p>
            <a:r>
              <a:rPr lang="en-US" dirty="0" smtClean="0"/>
              <a:t>WLAN measurement framework is common to LWA and LWIP</a:t>
            </a:r>
          </a:p>
          <a:p>
            <a:r>
              <a:rPr lang="en-US" dirty="0" smtClean="0"/>
              <a:t>There are separate UE capability indications for LWA, LWIP and WLAN measurements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234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WLAN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600" dirty="0"/>
              <a:t>Even though WLAN payload is encrypted (by PDCP), 3GPP decided to use WLAN security including encryption, authentication, and integrity protection</a:t>
            </a:r>
          </a:p>
          <a:p>
            <a:r>
              <a:rPr lang="en-US" sz="2600" dirty="0"/>
              <a:t>EAP/AKA 802.1x based authentication may take time, and may not be possible due to CN connectivity not being available, therefore 3GPP decided to define an optimized WLAN authentication procedure</a:t>
            </a:r>
          </a:p>
          <a:p>
            <a:pPr lvl="1"/>
            <a:r>
              <a:rPr lang="en-US" sz="2300" dirty="0"/>
              <a:t>EAP/AKA may still be used with LWA, i.e. optimized authentication is optional</a:t>
            </a:r>
          </a:p>
          <a:p>
            <a:r>
              <a:rPr lang="en-US" sz="2600" dirty="0"/>
              <a:t>When optimized WLAN authentication is used:</a:t>
            </a:r>
          </a:p>
          <a:p>
            <a:pPr lvl="1"/>
            <a:r>
              <a:rPr lang="en-US" sz="2300" dirty="0" err="1"/>
              <a:t>eNB</a:t>
            </a:r>
            <a:r>
              <a:rPr lang="en-US" sz="2300" dirty="0"/>
              <a:t> derives a key (S-K</a:t>
            </a:r>
            <a:r>
              <a:rPr lang="en-US" sz="2300" baseline="-25000" dirty="0"/>
              <a:t>WT</a:t>
            </a:r>
            <a:r>
              <a:rPr lang="en-US" sz="2300" dirty="0"/>
              <a:t>) based on </a:t>
            </a:r>
            <a:r>
              <a:rPr lang="en-US" sz="2300" dirty="0" err="1"/>
              <a:t>K</a:t>
            </a:r>
            <a:r>
              <a:rPr lang="en-US" sz="2300" baseline="-25000" dirty="0" err="1"/>
              <a:t>eNB</a:t>
            </a:r>
            <a:r>
              <a:rPr lang="en-US" sz="2300" baseline="-25000" dirty="0"/>
              <a:t> </a:t>
            </a:r>
            <a:r>
              <a:rPr lang="en-US" sz="2300" dirty="0"/>
              <a:t>and WT Counter</a:t>
            </a:r>
          </a:p>
          <a:p>
            <a:pPr lvl="1"/>
            <a:r>
              <a:rPr lang="en-US" sz="2300" dirty="0" err="1"/>
              <a:t>eNB</a:t>
            </a:r>
            <a:r>
              <a:rPr lang="en-US" sz="2300" dirty="0"/>
              <a:t> sends S-K</a:t>
            </a:r>
            <a:r>
              <a:rPr lang="en-US" sz="2300" baseline="-25000" dirty="0"/>
              <a:t>WT </a:t>
            </a:r>
            <a:r>
              <a:rPr lang="en-US" sz="2300" dirty="0"/>
              <a:t>to WT via secure </a:t>
            </a:r>
            <a:r>
              <a:rPr lang="en-US" sz="2300" dirty="0" err="1"/>
              <a:t>Xw</a:t>
            </a:r>
            <a:r>
              <a:rPr lang="en-US" sz="2300" dirty="0"/>
              <a:t> interface, WT makes it available to APs/ACs which belong to UE WLAN mobility set</a:t>
            </a:r>
          </a:p>
          <a:p>
            <a:pPr lvl="1"/>
            <a:r>
              <a:rPr lang="en-US" sz="2300" dirty="0"/>
              <a:t>UE derives the same S-K</a:t>
            </a:r>
            <a:r>
              <a:rPr lang="en-US" sz="2300" baseline="-25000" dirty="0"/>
              <a:t>WT </a:t>
            </a:r>
            <a:r>
              <a:rPr lang="en-US" sz="2300" dirty="0"/>
              <a:t>key autonomously (based on WT Counter received from </a:t>
            </a:r>
            <a:r>
              <a:rPr lang="en-US" sz="2300" dirty="0" err="1"/>
              <a:t>eNB</a:t>
            </a:r>
            <a:r>
              <a:rPr lang="en-US" sz="2300" dirty="0"/>
              <a:t> and </a:t>
            </a:r>
            <a:r>
              <a:rPr lang="en-US" sz="2300" dirty="0" err="1"/>
              <a:t>K</a:t>
            </a:r>
            <a:r>
              <a:rPr lang="en-US" sz="2300" baseline="-25000" dirty="0" err="1"/>
              <a:t>eNB</a:t>
            </a:r>
            <a:endParaRPr lang="en-US" sz="2300" dirty="0"/>
          </a:p>
          <a:p>
            <a:pPr lvl="1"/>
            <a:r>
              <a:rPr lang="en-US" sz="2300" dirty="0"/>
              <a:t>S-K</a:t>
            </a:r>
            <a:r>
              <a:rPr lang="en-US" sz="2300" baseline="-25000" dirty="0"/>
              <a:t>WT</a:t>
            </a:r>
            <a:r>
              <a:rPr lang="en-US" sz="2300" dirty="0"/>
              <a:t> used as the Pairwise Master Key (PMK) in 4-way handshake as defined in IEEE 802.11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501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</a:t>
            </a:r>
            <a:r>
              <a:rPr lang="en-US" dirty="0" err="1" smtClean="0"/>
              <a:t>Xw</a:t>
            </a:r>
            <a:r>
              <a:rPr lang="en-US" dirty="0" smtClean="0"/>
              <a:t> Control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Xw</a:t>
            </a:r>
            <a:r>
              <a:rPr lang="en-US" dirty="0" smtClean="0"/>
              <a:t> Application Protocol (</a:t>
            </a:r>
            <a:r>
              <a:rPr lang="en-US" dirty="0" err="1" smtClean="0"/>
              <a:t>Xw</a:t>
            </a:r>
            <a:r>
              <a:rPr lang="en-US" dirty="0" smtClean="0"/>
              <a:t>-AP) is used on the </a:t>
            </a:r>
            <a:r>
              <a:rPr lang="en-US" dirty="0" err="1" smtClean="0"/>
              <a:t>Xw</a:t>
            </a:r>
            <a:r>
              <a:rPr lang="en-US" dirty="0" smtClean="0"/>
              <a:t> control plane interface</a:t>
            </a:r>
          </a:p>
          <a:p>
            <a:r>
              <a:rPr lang="en-GB" dirty="0" err="1" smtClean="0"/>
              <a:t>Xw</a:t>
            </a:r>
            <a:r>
              <a:rPr lang="en-GB" dirty="0" smtClean="0"/>
              <a:t>-AP supports the following procedures: </a:t>
            </a:r>
            <a:r>
              <a:rPr lang="en-GB" i="1" dirty="0"/>
              <a:t>WT Addition </a:t>
            </a:r>
            <a:r>
              <a:rPr lang="en-GB" i="1" dirty="0" smtClean="0"/>
              <a:t>Preparation, </a:t>
            </a:r>
            <a:r>
              <a:rPr lang="en-GB" i="1" dirty="0" err="1" smtClean="0"/>
              <a:t>eNB</a:t>
            </a:r>
            <a:r>
              <a:rPr lang="en-GB" i="1" dirty="0" smtClean="0"/>
              <a:t> or WT </a:t>
            </a:r>
            <a:r>
              <a:rPr lang="en-GB" i="1" dirty="0"/>
              <a:t>Initiated WT </a:t>
            </a:r>
            <a:r>
              <a:rPr lang="en-GB" i="1" dirty="0" smtClean="0"/>
              <a:t>Modification, </a:t>
            </a:r>
            <a:r>
              <a:rPr lang="en-GB" i="1" dirty="0"/>
              <a:t>WT Status </a:t>
            </a:r>
            <a:r>
              <a:rPr lang="en-GB" i="1" dirty="0" smtClean="0"/>
              <a:t>Reporting</a:t>
            </a:r>
            <a:r>
              <a:rPr lang="en-GB" i="1" dirty="0"/>
              <a:t>, WT Association </a:t>
            </a:r>
            <a:r>
              <a:rPr lang="en-GB" i="1" dirty="0" smtClean="0"/>
              <a:t>Confirmation, </a:t>
            </a:r>
            <a:r>
              <a:rPr lang="en-GB" i="1" dirty="0" err="1" smtClean="0"/>
              <a:t>eNB</a:t>
            </a:r>
            <a:r>
              <a:rPr lang="en-GB" i="1" dirty="0" smtClean="0"/>
              <a:t> or WT </a:t>
            </a:r>
            <a:r>
              <a:rPr lang="en-GB" i="1" dirty="0"/>
              <a:t>Initiated WT </a:t>
            </a:r>
            <a:r>
              <a:rPr lang="en-GB" i="1" dirty="0" smtClean="0"/>
              <a:t>Release </a:t>
            </a:r>
            <a:r>
              <a:rPr lang="en-GB" dirty="0" smtClean="0"/>
              <a:t>and others</a:t>
            </a:r>
          </a:p>
          <a:p>
            <a:r>
              <a:rPr lang="en-GB" i="1" dirty="0"/>
              <a:t>WT Addition </a:t>
            </a:r>
            <a:r>
              <a:rPr lang="en-GB" i="1" dirty="0" smtClean="0"/>
              <a:t>Request </a:t>
            </a:r>
            <a:r>
              <a:rPr lang="en-GB" dirty="0" smtClean="0"/>
              <a:t>is used by </a:t>
            </a:r>
            <a:r>
              <a:rPr lang="en-GB" dirty="0" err="1" smtClean="0"/>
              <a:t>eNB</a:t>
            </a:r>
            <a:r>
              <a:rPr lang="en-GB" dirty="0" smtClean="0"/>
              <a:t> to request preparation of resources for LWA in WT</a:t>
            </a:r>
          </a:p>
          <a:p>
            <a:pPr lvl="1"/>
            <a:r>
              <a:rPr lang="en-GB" dirty="0" smtClean="0"/>
              <a:t>It carries: UE id, WLAN security key, bearer information (including </a:t>
            </a:r>
            <a:r>
              <a:rPr lang="en-GB" dirty="0" err="1" smtClean="0"/>
              <a:t>QoS</a:t>
            </a:r>
            <a:r>
              <a:rPr lang="en-GB" dirty="0" smtClean="0"/>
              <a:t>), WLAN mobility set and other</a:t>
            </a:r>
          </a:p>
          <a:p>
            <a:r>
              <a:rPr lang="en-GB" i="1" dirty="0" smtClean="0"/>
              <a:t>WT Modification Request </a:t>
            </a:r>
            <a:r>
              <a:rPr lang="en-GB" dirty="0" smtClean="0"/>
              <a:t>is used by </a:t>
            </a:r>
            <a:r>
              <a:rPr lang="en-GB" dirty="0" err="1" smtClean="0"/>
              <a:t>eNB</a:t>
            </a:r>
            <a:r>
              <a:rPr lang="en-GB" dirty="0" smtClean="0"/>
              <a:t> to modify mobility set, security key or bearers configured for LWA for a UE</a:t>
            </a:r>
          </a:p>
          <a:p>
            <a:r>
              <a:rPr lang="en-GB" i="1" dirty="0" smtClean="0"/>
              <a:t>WT Status Report </a:t>
            </a:r>
            <a:r>
              <a:rPr lang="en-GB" dirty="0" smtClean="0"/>
              <a:t>is used by WT to report WLAN measurements per BSS</a:t>
            </a:r>
          </a:p>
          <a:p>
            <a:pPr lvl="1"/>
            <a:r>
              <a:rPr lang="en-GB" dirty="0" smtClean="0"/>
              <a:t>It carries: BSSID, </a:t>
            </a:r>
            <a:r>
              <a:rPr lang="en-GB" dirty="0" err="1" smtClean="0"/>
              <a:t>bss</a:t>
            </a:r>
            <a:r>
              <a:rPr lang="en-GB" dirty="0" smtClean="0"/>
              <a:t> load, WAN metrics and available channel utilization</a:t>
            </a:r>
          </a:p>
          <a:p>
            <a:r>
              <a:rPr lang="en-GB" i="1" dirty="0" smtClean="0"/>
              <a:t>WT Association Confirmation </a:t>
            </a:r>
            <a:r>
              <a:rPr lang="en-GB" dirty="0" smtClean="0"/>
              <a:t>is used by WT to indicate that a UE successfully connected to WLAN</a:t>
            </a:r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6920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</a:t>
            </a:r>
            <a:r>
              <a:rPr lang="en-US" dirty="0" err="1" smtClean="0"/>
              <a:t>Xw</a:t>
            </a:r>
            <a:r>
              <a:rPr lang="en-US" dirty="0" smtClean="0"/>
              <a:t> Data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Xw</a:t>
            </a:r>
            <a:r>
              <a:rPr lang="en-US" dirty="0" smtClean="0"/>
              <a:t> data plane uses </a:t>
            </a:r>
            <a:r>
              <a:rPr lang="en-US" dirty="0"/>
              <a:t>GPRS </a:t>
            </a:r>
            <a:r>
              <a:rPr lang="en-US" dirty="0" err="1"/>
              <a:t>Tunnelling</a:t>
            </a:r>
            <a:r>
              <a:rPr lang="en-US" dirty="0"/>
              <a:t> Protocol for User </a:t>
            </a:r>
            <a:r>
              <a:rPr lang="en-US" dirty="0" smtClean="0"/>
              <a:t>Plane (GTP-U) on top of UDP for data transfer from </a:t>
            </a:r>
            <a:r>
              <a:rPr lang="en-US" dirty="0" err="1" smtClean="0"/>
              <a:t>eNB</a:t>
            </a:r>
            <a:r>
              <a:rPr lang="en-US" dirty="0" smtClean="0"/>
              <a:t> to WT</a:t>
            </a:r>
          </a:p>
          <a:p>
            <a:r>
              <a:rPr lang="en-US" dirty="0" smtClean="0"/>
              <a:t>Downlink stream is used for data forwarding</a:t>
            </a:r>
          </a:p>
          <a:p>
            <a:r>
              <a:rPr lang="en-US" dirty="0" smtClean="0"/>
              <a:t>Uplink stream is used for feedback/flow control</a:t>
            </a:r>
          </a:p>
          <a:p>
            <a:r>
              <a:rPr lang="en-US" dirty="0"/>
              <a:t>Optional </a:t>
            </a:r>
            <a:r>
              <a:rPr lang="en-US" i="1" dirty="0"/>
              <a:t>Downlink data delivery status </a:t>
            </a:r>
            <a:r>
              <a:rPr lang="en-US" dirty="0"/>
              <a:t>procedure is used by WT to indicate its buffer status and lost PDUs to </a:t>
            </a:r>
            <a:r>
              <a:rPr lang="en-US" dirty="0" err="1"/>
              <a:t>eNB</a:t>
            </a:r>
            <a:endParaRPr lang="en-US" dirty="0"/>
          </a:p>
          <a:p>
            <a:r>
              <a:rPr lang="en-US" dirty="0" smtClean="0"/>
              <a:t>Every PDU is assigned a </a:t>
            </a:r>
            <a:r>
              <a:rPr lang="en-US" dirty="0" err="1" smtClean="0"/>
              <a:t>Xw</a:t>
            </a:r>
            <a:r>
              <a:rPr lang="en-US" dirty="0" smtClean="0"/>
              <a:t>-U sequence number</a:t>
            </a:r>
          </a:p>
        </p:txBody>
      </p:sp>
    </p:spTree>
    <p:extLst>
      <p:ext uri="{BB962C8B-B14F-4D97-AF65-F5344CB8AC3E}">
        <p14:creationId xmlns:p14="http://schemas.microsoft.com/office/powerpoint/2010/main" val="1479216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UE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Provisions have been made to allow LWA deployment with limited WLAN infrastructure impact</a:t>
            </a:r>
          </a:p>
          <a:p>
            <a:r>
              <a:rPr lang="en-US" dirty="0" smtClean="0"/>
              <a:t>If WT does not support feedback/flow control, </a:t>
            </a:r>
            <a:r>
              <a:rPr lang="en-US" dirty="0" err="1" smtClean="0"/>
              <a:t>eNB</a:t>
            </a:r>
            <a:r>
              <a:rPr lang="en-US" dirty="0" smtClean="0"/>
              <a:t> may trigger status reporting from UE on air interface (at PDCP layer) using either:</a:t>
            </a:r>
          </a:p>
          <a:p>
            <a:pPr lvl="1"/>
            <a:r>
              <a:rPr lang="en-US" dirty="0" smtClean="0"/>
              <a:t>PDCP status report: First Missing PDCP SN, bitmap of received PDCP SDUs</a:t>
            </a:r>
          </a:p>
          <a:p>
            <a:pPr lvl="1"/>
            <a:r>
              <a:rPr lang="en-US" dirty="0" smtClean="0"/>
              <a:t>LWA status report: First Missing SN (FMS), Number of Missing PDUs (NMP) and Highest Received SN on WLAN (HRW)</a:t>
            </a:r>
          </a:p>
          <a:p>
            <a:r>
              <a:rPr lang="en-US" dirty="0" smtClean="0"/>
              <a:t>NOTE: </a:t>
            </a:r>
            <a:r>
              <a:rPr lang="en-US" dirty="0" err="1" smtClean="0"/>
              <a:t>eNB</a:t>
            </a:r>
            <a:r>
              <a:rPr lang="en-US" dirty="0" smtClean="0"/>
              <a:t> can derive information about packets lost on LTE from RLC layer, since only RLC Acknowledged Mode (AM) is allowed for LWA</a:t>
            </a:r>
          </a:p>
          <a:p>
            <a:r>
              <a:rPr lang="en-GB" dirty="0"/>
              <a:t>If configured by the eNB, the </a:t>
            </a:r>
            <a:r>
              <a:rPr lang="en-GB" dirty="0" smtClean="0"/>
              <a:t>UE reports </a:t>
            </a:r>
            <a:r>
              <a:rPr lang="en-GB" dirty="0"/>
              <a:t>association confirmation on air interface (at RRC </a:t>
            </a:r>
            <a:r>
              <a:rPr lang="en-GB" dirty="0" smtClean="0"/>
              <a:t>layer)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8764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LWA: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1" y="1885951"/>
            <a:ext cx="3574167" cy="3622675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1,2 - UE indicates LWA support, including its MAC address (performed only once, not on every LWA activation)</a:t>
            </a:r>
          </a:p>
          <a:p>
            <a:r>
              <a:rPr lang="en-US" dirty="0" smtClean="0"/>
              <a:t>3,4 – </a:t>
            </a:r>
            <a:r>
              <a:rPr lang="en-US" dirty="0" err="1" smtClean="0"/>
              <a:t>eNB</a:t>
            </a:r>
            <a:r>
              <a:rPr lang="en-US" dirty="0" smtClean="0"/>
              <a:t> configures WLAN measurements</a:t>
            </a:r>
          </a:p>
          <a:p>
            <a:r>
              <a:rPr lang="en-US" dirty="0" smtClean="0"/>
              <a:t>5, 6 – UE reports WLAN meeting configured thresholds</a:t>
            </a:r>
          </a:p>
          <a:p>
            <a:r>
              <a:rPr lang="en-US" dirty="0" smtClean="0"/>
              <a:t>7,8 – </a:t>
            </a:r>
            <a:r>
              <a:rPr lang="en-US" dirty="0" err="1" smtClean="0"/>
              <a:t>eNB</a:t>
            </a:r>
            <a:r>
              <a:rPr lang="en-US" dirty="0" smtClean="0"/>
              <a:t> indicates to WLAN via WT UE identity, bearer configuration including </a:t>
            </a:r>
            <a:r>
              <a:rPr lang="en-US" dirty="0" err="1" smtClean="0"/>
              <a:t>QoS</a:t>
            </a:r>
            <a:r>
              <a:rPr lang="en-US" dirty="0" smtClean="0"/>
              <a:t> and WLAN security key</a:t>
            </a:r>
          </a:p>
          <a:p>
            <a:r>
              <a:rPr lang="en-US" dirty="0" smtClean="0"/>
              <a:t>9, 10 – </a:t>
            </a:r>
            <a:r>
              <a:rPr lang="en-US" dirty="0" err="1" smtClean="0"/>
              <a:t>eNB</a:t>
            </a:r>
            <a:r>
              <a:rPr lang="en-US" dirty="0" smtClean="0"/>
              <a:t> activates LWA, configuring: mobility set, LWA bearers and security key</a:t>
            </a:r>
          </a:p>
          <a:p>
            <a:r>
              <a:rPr lang="en-US" dirty="0" smtClean="0"/>
              <a:t>11 – UE find suitable AP, associates, authenticates using 4-way handshake</a:t>
            </a:r>
          </a:p>
          <a:p>
            <a:r>
              <a:rPr lang="en-US" dirty="0" smtClean="0"/>
              <a:t>12 – WT (or UE) indicate successful connection to WLAN</a:t>
            </a:r>
          </a:p>
          <a:p>
            <a:r>
              <a:rPr lang="en-US" dirty="0" smtClean="0"/>
              <a:t>13 – data is sent on LTE and WLAN</a:t>
            </a:r>
          </a:p>
          <a:p>
            <a:r>
              <a:rPr lang="en-US" dirty="0" smtClean="0"/>
              <a:t>14 – if supported, WT sends feedback/flow control information</a:t>
            </a:r>
          </a:p>
          <a:p>
            <a:r>
              <a:rPr lang="en-US" dirty="0" smtClean="0"/>
              <a:t>15 – if configured, UE continues measurement reporting</a:t>
            </a:r>
          </a:p>
          <a:p>
            <a:r>
              <a:rPr lang="en-US" dirty="0" smtClean="0"/>
              <a:t>16 – if configured, UE sends feedback/flow control information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2850" y="853417"/>
            <a:ext cx="3371994" cy="472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99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155" y="2814556"/>
            <a:ext cx="7800229" cy="1080093"/>
          </a:xfrm>
        </p:spPr>
        <p:txBody>
          <a:bodyPr/>
          <a:lstStyle/>
          <a:p>
            <a:r>
              <a:rPr lang="en-US" sz="4000" dirty="0"/>
              <a:t>LTE WLAN Radio Level Integration with IPsec Tunnel (LWIP)</a:t>
            </a:r>
          </a:p>
        </p:txBody>
      </p:sp>
    </p:spTree>
    <p:extLst>
      <p:ext uri="{BB962C8B-B14F-4D97-AF65-F5344CB8AC3E}">
        <p14:creationId xmlns:p14="http://schemas.microsoft.com/office/powerpoint/2010/main" val="9625112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LWIP: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947864"/>
            <a:ext cx="5581070" cy="362267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UE uses WLAN </a:t>
            </a:r>
            <a:r>
              <a:rPr lang="en-GB" dirty="0" smtClean="0"/>
              <a:t>via </a:t>
            </a:r>
            <a:r>
              <a:rPr lang="en-GB" dirty="0"/>
              <a:t>IPsec </a:t>
            </a:r>
            <a:r>
              <a:rPr lang="en-GB" dirty="0" smtClean="0"/>
              <a:t>tunnel between </a:t>
            </a:r>
            <a:r>
              <a:rPr lang="en-GB" dirty="0" err="1" smtClean="0"/>
              <a:t>eNB</a:t>
            </a:r>
            <a:r>
              <a:rPr lang="en-GB" dirty="0" smtClean="0"/>
              <a:t> and UE</a:t>
            </a:r>
          </a:p>
          <a:p>
            <a:r>
              <a:rPr lang="en-GB" dirty="0" smtClean="0"/>
              <a:t>Key drivers: fast time to market,</a:t>
            </a:r>
            <a:r>
              <a:rPr lang="ru-RU" dirty="0" smtClean="0"/>
              <a:t> </a:t>
            </a:r>
            <a:r>
              <a:rPr lang="en-US" dirty="0" smtClean="0"/>
              <a:t>use of legacy </a:t>
            </a:r>
            <a:r>
              <a:rPr lang="en-GB" dirty="0" smtClean="0"/>
              <a:t>WLAN infrastructure</a:t>
            </a:r>
          </a:p>
          <a:p>
            <a:r>
              <a:rPr lang="en-GB" dirty="0" smtClean="0"/>
              <a:t>WLAN is hidden from CN</a:t>
            </a:r>
          </a:p>
          <a:p>
            <a:pPr lvl="1"/>
            <a:r>
              <a:rPr lang="en-GB" dirty="0" smtClean="0"/>
              <a:t>Except for WLAN authentication</a:t>
            </a:r>
          </a:p>
          <a:p>
            <a:r>
              <a:rPr lang="en-GB" dirty="0" smtClean="0"/>
              <a:t>LWIP is controlled by eNB, based on UE measurement reporting</a:t>
            </a:r>
          </a:p>
          <a:p>
            <a:r>
              <a:rPr lang="en-GB" dirty="0" smtClean="0"/>
              <a:t>For security reasons </a:t>
            </a:r>
            <a:r>
              <a:rPr lang="en-GB" dirty="0"/>
              <a:t>IPsec tunnel is terminated in LWIP-</a:t>
            </a:r>
            <a:r>
              <a:rPr lang="en-GB" dirty="0" err="1"/>
              <a:t>SeGW</a:t>
            </a:r>
            <a:r>
              <a:rPr lang="en-GB" dirty="0"/>
              <a:t> in </a:t>
            </a:r>
            <a:r>
              <a:rPr lang="en-GB" dirty="0" smtClean="0"/>
              <a:t>eNB</a:t>
            </a:r>
          </a:p>
          <a:p>
            <a:r>
              <a:rPr lang="en-GB" dirty="0" smtClean="0"/>
              <a:t>IPsec tunnel is transparent to WLAN infrastructure</a:t>
            </a:r>
          </a:p>
          <a:p>
            <a:pPr lvl="1"/>
            <a:r>
              <a:rPr lang="en-GB" dirty="0" smtClean="0"/>
              <a:t>There are no standardised network interfaces in LWIP</a:t>
            </a:r>
          </a:p>
          <a:p>
            <a:r>
              <a:rPr lang="en-GB" dirty="0" smtClean="0"/>
              <a:t>Single </a:t>
            </a:r>
            <a:r>
              <a:rPr lang="en-GB" dirty="0" err="1" smtClean="0"/>
              <a:t>IPSec</a:t>
            </a:r>
            <a:r>
              <a:rPr lang="en-GB" dirty="0" smtClean="0"/>
              <a:t> tunnel per UE for UL and DL data</a:t>
            </a:r>
          </a:p>
          <a:p>
            <a:r>
              <a:rPr lang="en-GB" dirty="0"/>
              <a:t>Formally completed at RAN#71 in </a:t>
            </a:r>
            <a:r>
              <a:rPr lang="en-GB" dirty="0" smtClean="0"/>
              <a:t>March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200776" y="2308499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20"/>
          <p:cNvSpPr>
            <a:spLocks noChangeArrowheads="1"/>
          </p:cNvSpPr>
          <p:nvPr/>
        </p:nvSpPr>
        <p:spPr bwMode="auto">
          <a:xfrm>
            <a:off x="6131782" y="2055382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15"/>
          <p:cNvSpPr>
            <a:spLocks noChangeArrowheads="1"/>
          </p:cNvSpPr>
          <p:nvPr/>
        </p:nvSpPr>
        <p:spPr bwMode="auto">
          <a:xfrm>
            <a:off x="6131782" y="2214409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31" name="Rectangle 242"/>
          <p:cNvSpPr>
            <a:spLocks noChangeArrowheads="1"/>
          </p:cNvSpPr>
          <p:nvPr/>
        </p:nvSpPr>
        <p:spPr bwMode="auto">
          <a:xfrm>
            <a:off x="5956853" y="2308499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9732" name="Group 127"/>
          <p:cNvGrpSpPr>
            <a:grpSpLocks noChangeAspect="1"/>
          </p:cNvGrpSpPr>
          <p:nvPr/>
        </p:nvGrpSpPr>
        <p:grpSpPr bwMode="auto">
          <a:xfrm>
            <a:off x="5956853" y="2431608"/>
            <a:ext cx="2943225" cy="2813050"/>
            <a:chOff x="0" y="0"/>
            <a:chExt cx="4636" cy="4429"/>
          </a:xfrm>
        </p:grpSpPr>
        <p:sp>
          <p:nvSpPr>
            <p:cNvPr id="29733" name="AutoShape 241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4636" cy="44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34" name="Freeform 240"/>
            <p:cNvSpPr>
              <a:spLocks/>
            </p:cNvSpPr>
            <p:nvPr/>
          </p:nvSpPr>
          <p:spPr bwMode="auto">
            <a:xfrm>
              <a:off x="1129" y="609"/>
              <a:ext cx="255" cy="156"/>
            </a:xfrm>
            <a:custGeom>
              <a:avLst/>
              <a:gdLst>
                <a:gd name="T0" fmla="*/ 110 w 340"/>
                <a:gd name="T1" fmla="*/ 205 h 208"/>
                <a:gd name="T2" fmla="*/ 306 w 340"/>
                <a:gd name="T3" fmla="*/ 138 h 208"/>
                <a:gd name="T4" fmla="*/ 296 w 340"/>
                <a:gd name="T5" fmla="*/ 18 h 208"/>
                <a:gd name="T6" fmla="*/ 257 w 340"/>
                <a:gd name="T7" fmla="*/ 0 h 208"/>
                <a:gd name="T8" fmla="*/ 257 w 340"/>
                <a:gd name="T9" fmla="*/ 0 h 208"/>
                <a:gd name="T10" fmla="*/ 0 w 340"/>
                <a:gd name="T11" fmla="*/ 205 h 208"/>
                <a:gd name="T12" fmla="*/ 110 w 340"/>
                <a:gd name="T13" fmla="*/ 20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0" h="208">
                  <a:moveTo>
                    <a:pt x="110" y="205"/>
                  </a:moveTo>
                  <a:cubicBezTo>
                    <a:pt x="183" y="208"/>
                    <a:pt x="253" y="183"/>
                    <a:pt x="306" y="138"/>
                  </a:cubicBezTo>
                  <a:cubicBezTo>
                    <a:pt x="340" y="102"/>
                    <a:pt x="335" y="49"/>
                    <a:pt x="296" y="18"/>
                  </a:cubicBezTo>
                  <a:cubicBezTo>
                    <a:pt x="285" y="10"/>
                    <a:pt x="271" y="4"/>
                    <a:pt x="257" y="0"/>
                  </a:cubicBezTo>
                  <a:lnTo>
                    <a:pt x="257" y="0"/>
                  </a:lnTo>
                  <a:lnTo>
                    <a:pt x="0" y="205"/>
                  </a:lnTo>
                  <a:lnTo>
                    <a:pt x="110" y="205"/>
                  </a:lnTo>
                  <a:close/>
                </a:path>
              </a:pathLst>
            </a:custGeom>
            <a:solidFill>
              <a:srgbClr val="E2E9F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935" name="Picture 23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0" y="192"/>
              <a:ext cx="72" cy="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934" name="Picture 23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0" y="192"/>
              <a:ext cx="72" cy="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35" name="Freeform 237"/>
            <p:cNvSpPr>
              <a:spLocks/>
            </p:cNvSpPr>
            <p:nvPr/>
          </p:nvSpPr>
          <p:spPr bwMode="auto">
            <a:xfrm>
              <a:off x="972" y="209"/>
              <a:ext cx="37" cy="450"/>
            </a:xfrm>
            <a:custGeom>
              <a:avLst/>
              <a:gdLst>
                <a:gd name="T0" fmla="*/ 0 w 37"/>
                <a:gd name="T1" fmla="*/ 442 h 450"/>
                <a:gd name="T2" fmla="*/ 12 w 37"/>
                <a:gd name="T3" fmla="*/ 450 h 450"/>
                <a:gd name="T4" fmla="*/ 12 w 37"/>
                <a:gd name="T5" fmla="*/ 36 h 450"/>
                <a:gd name="T6" fmla="*/ 37 w 37"/>
                <a:gd name="T7" fmla="*/ 22 h 450"/>
                <a:gd name="T8" fmla="*/ 0 w 37"/>
                <a:gd name="T9" fmla="*/ 0 h 450"/>
                <a:gd name="T10" fmla="*/ 0 w 37"/>
                <a:gd name="T11" fmla="*/ 442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450">
                  <a:moveTo>
                    <a:pt x="0" y="442"/>
                  </a:moveTo>
                  <a:lnTo>
                    <a:pt x="12" y="450"/>
                  </a:lnTo>
                  <a:lnTo>
                    <a:pt x="12" y="36"/>
                  </a:lnTo>
                  <a:lnTo>
                    <a:pt x="37" y="22"/>
                  </a:lnTo>
                  <a:lnTo>
                    <a:pt x="0" y="0"/>
                  </a:lnTo>
                  <a:lnTo>
                    <a:pt x="0" y="442"/>
                  </a:ln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932" name="Picture 23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" y="192"/>
              <a:ext cx="60" cy="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931" name="Picture 23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" y="192"/>
              <a:ext cx="60" cy="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36" name="Freeform 234"/>
            <p:cNvSpPr>
              <a:spLocks/>
            </p:cNvSpPr>
            <p:nvPr/>
          </p:nvSpPr>
          <p:spPr bwMode="auto">
            <a:xfrm>
              <a:off x="946" y="209"/>
              <a:ext cx="26" cy="450"/>
            </a:xfrm>
            <a:custGeom>
              <a:avLst/>
              <a:gdLst>
                <a:gd name="T0" fmla="*/ 0 w 26"/>
                <a:gd name="T1" fmla="*/ 450 h 450"/>
                <a:gd name="T2" fmla="*/ 26 w 26"/>
                <a:gd name="T3" fmla="*/ 442 h 450"/>
                <a:gd name="T4" fmla="*/ 26 w 26"/>
                <a:gd name="T5" fmla="*/ 0 h 450"/>
                <a:gd name="T6" fmla="*/ 0 w 26"/>
                <a:gd name="T7" fmla="*/ 14 h 450"/>
                <a:gd name="T8" fmla="*/ 0 w 26"/>
                <a:gd name="T9" fmla="*/ 45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450">
                  <a:moveTo>
                    <a:pt x="0" y="450"/>
                  </a:moveTo>
                  <a:lnTo>
                    <a:pt x="26" y="442"/>
                  </a:lnTo>
                  <a:lnTo>
                    <a:pt x="26" y="0"/>
                  </a:lnTo>
                  <a:lnTo>
                    <a:pt x="0" y="14"/>
                  </a:lnTo>
                  <a:lnTo>
                    <a:pt x="0" y="450"/>
                  </a:ln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929" name="Picture 23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6" y="192"/>
              <a:ext cx="229" cy="5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928" name="Picture 23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6" y="192"/>
              <a:ext cx="229" cy="5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37" name="Freeform 231"/>
            <p:cNvSpPr>
              <a:spLocks/>
            </p:cNvSpPr>
            <p:nvPr/>
          </p:nvSpPr>
          <p:spPr bwMode="auto">
            <a:xfrm>
              <a:off x="1129" y="209"/>
              <a:ext cx="201" cy="554"/>
            </a:xfrm>
            <a:custGeom>
              <a:avLst/>
              <a:gdLst>
                <a:gd name="T0" fmla="*/ 0 w 201"/>
                <a:gd name="T1" fmla="*/ 554 h 554"/>
                <a:gd name="T2" fmla="*/ 201 w 201"/>
                <a:gd name="T3" fmla="*/ 436 h 554"/>
                <a:gd name="T4" fmla="*/ 201 w 201"/>
                <a:gd name="T5" fmla="*/ 0 h 554"/>
                <a:gd name="T6" fmla="*/ 0 w 201"/>
                <a:gd name="T7" fmla="*/ 119 h 554"/>
                <a:gd name="T8" fmla="*/ 0 w 201"/>
                <a:gd name="T9" fmla="*/ 554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554">
                  <a:moveTo>
                    <a:pt x="0" y="554"/>
                  </a:moveTo>
                  <a:lnTo>
                    <a:pt x="201" y="436"/>
                  </a:lnTo>
                  <a:lnTo>
                    <a:pt x="201" y="0"/>
                  </a:lnTo>
                  <a:lnTo>
                    <a:pt x="0" y="119"/>
                  </a:lnTo>
                  <a:lnTo>
                    <a:pt x="0" y="554"/>
                  </a:ln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38" name="Rectangle 230"/>
            <p:cNvSpPr>
              <a:spLocks noChangeArrowheads="1"/>
            </p:cNvSpPr>
            <p:nvPr/>
          </p:nvSpPr>
          <p:spPr bwMode="auto">
            <a:xfrm>
              <a:off x="842" y="36"/>
              <a:ext cx="505" cy="12"/>
            </a:xfrm>
            <a:prstGeom prst="rect">
              <a:avLst/>
            </a:prstGeom>
            <a:solidFill>
              <a:srgbClr val="F1F4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39" name="Rectangle 229"/>
            <p:cNvSpPr>
              <a:spLocks noChangeArrowheads="1"/>
            </p:cNvSpPr>
            <p:nvPr/>
          </p:nvSpPr>
          <p:spPr bwMode="auto">
            <a:xfrm>
              <a:off x="842" y="48"/>
              <a:ext cx="505" cy="12"/>
            </a:xfrm>
            <a:prstGeom prst="rect">
              <a:avLst/>
            </a:prstGeom>
            <a:solidFill>
              <a:srgbClr val="C6CE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0" name="Rectangle 228"/>
            <p:cNvSpPr>
              <a:spLocks noChangeArrowheads="1"/>
            </p:cNvSpPr>
            <p:nvPr/>
          </p:nvSpPr>
          <p:spPr bwMode="auto">
            <a:xfrm>
              <a:off x="842" y="60"/>
              <a:ext cx="505" cy="12"/>
            </a:xfrm>
            <a:prstGeom prst="rect">
              <a:avLst/>
            </a:prstGeom>
            <a:solidFill>
              <a:srgbClr val="C8CF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1" name="Rectangle 227"/>
            <p:cNvSpPr>
              <a:spLocks noChangeArrowheads="1"/>
            </p:cNvSpPr>
            <p:nvPr/>
          </p:nvSpPr>
          <p:spPr bwMode="auto">
            <a:xfrm>
              <a:off x="842" y="72"/>
              <a:ext cx="505" cy="12"/>
            </a:xfrm>
            <a:prstGeom prst="rect">
              <a:avLst/>
            </a:prstGeom>
            <a:solidFill>
              <a:srgbClr val="CA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2" name="Rectangle 226"/>
            <p:cNvSpPr>
              <a:spLocks noChangeArrowheads="1"/>
            </p:cNvSpPr>
            <p:nvPr/>
          </p:nvSpPr>
          <p:spPr bwMode="auto">
            <a:xfrm>
              <a:off x="842" y="84"/>
              <a:ext cx="505" cy="12"/>
            </a:xfrm>
            <a:prstGeom prst="rect">
              <a:avLst/>
            </a:prstGeom>
            <a:solidFill>
              <a:srgbClr val="CCD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3" name="Rectangle 225"/>
            <p:cNvSpPr>
              <a:spLocks noChangeArrowheads="1"/>
            </p:cNvSpPr>
            <p:nvPr/>
          </p:nvSpPr>
          <p:spPr bwMode="auto">
            <a:xfrm>
              <a:off x="842" y="96"/>
              <a:ext cx="505" cy="12"/>
            </a:xfrm>
            <a:prstGeom prst="rect">
              <a:avLst/>
            </a:prstGeom>
            <a:solidFill>
              <a:srgbClr val="CDD4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4" name="Rectangle 224"/>
            <p:cNvSpPr>
              <a:spLocks noChangeArrowheads="1"/>
            </p:cNvSpPr>
            <p:nvPr/>
          </p:nvSpPr>
          <p:spPr bwMode="auto">
            <a:xfrm>
              <a:off x="842" y="108"/>
              <a:ext cx="505" cy="12"/>
            </a:xfrm>
            <a:prstGeom prst="rect">
              <a:avLst/>
            </a:prstGeom>
            <a:solidFill>
              <a:srgbClr val="CFD6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5" name="Rectangle 223"/>
            <p:cNvSpPr>
              <a:spLocks noChangeArrowheads="1"/>
            </p:cNvSpPr>
            <p:nvPr/>
          </p:nvSpPr>
          <p:spPr bwMode="auto">
            <a:xfrm>
              <a:off x="842" y="120"/>
              <a:ext cx="505" cy="12"/>
            </a:xfrm>
            <a:prstGeom prst="rect">
              <a:avLst/>
            </a:prstGeom>
            <a:solidFill>
              <a:srgbClr val="D1D8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6" name="Rectangle 222"/>
            <p:cNvSpPr>
              <a:spLocks noChangeArrowheads="1"/>
            </p:cNvSpPr>
            <p:nvPr/>
          </p:nvSpPr>
          <p:spPr bwMode="auto">
            <a:xfrm>
              <a:off x="842" y="132"/>
              <a:ext cx="505" cy="12"/>
            </a:xfrm>
            <a:prstGeom prst="rect">
              <a:avLst/>
            </a:prstGeom>
            <a:solidFill>
              <a:srgbClr val="D3D9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7" name="Rectangle 221"/>
            <p:cNvSpPr>
              <a:spLocks noChangeArrowheads="1"/>
            </p:cNvSpPr>
            <p:nvPr/>
          </p:nvSpPr>
          <p:spPr bwMode="auto">
            <a:xfrm>
              <a:off x="842" y="144"/>
              <a:ext cx="505" cy="12"/>
            </a:xfrm>
            <a:prstGeom prst="rect">
              <a:avLst/>
            </a:prstGeom>
            <a:solidFill>
              <a:srgbClr val="D5D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8" name="Rectangle 220"/>
            <p:cNvSpPr>
              <a:spLocks noChangeArrowheads="1"/>
            </p:cNvSpPr>
            <p:nvPr/>
          </p:nvSpPr>
          <p:spPr bwMode="auto">
            <a:xfrm>
              <a:off x="842" y="156"/>
              <a:ext cx="505" cy="12"/>
            </a:xfrm>
            <a:prstGeom prst="rect">
              <a:avLst/>
            </a:prstGeom>
            <a:solidFill>
              <a:srgbClr val="D7DC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9" name="Rectangle 219"/>
            <p:cNvSpPr>
              <a:spLocks noChangeArrowheads="1"/>
            </p:cNvSpPr>
            <p:nvPr/>
          </p:nvSpPr>
          <p:spPr bwMode="auto">
            <a:xfrm>
              <a:off x="842" y="168"/>
              <a:ext cx="505" cy="12"/>
            </a:xfrm>
            <a:prstGeom prst="rect">
              <a:avLst/>
            </a:prstGeom>
            <a:solidFill>
              <a:srgbClr val="D9D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0" name="Rectangle 218"/>
            <p:cNvSpPr>
              <a:spLocks noChangeArrowheads="1"/>
            </p:cNvSpPr>
            <p:nvPr/>
          </p:nvSpPr>
          <p:spPr bwMode="auto">
            <a:xfrm>
              <a:off x="842" y="180"/>
              <a:ext cx="505" cy="12"/>
            </a:xfrm>
            <a:prstGeom prst="rect">
              <a:avLst/>
            </a:prstGeom>
            <a:solidFill>
              <a:srgbClr val="DAD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1" name="Rectangle 217"/>
            <p:cNvSpPr>
              <a:spLocks noChangeArrowheads="1"/>
            </p:cNvSpPr>
            <p:nvPr/>
          </p:nvSpPr>
          <p:spPr bwMode="auto">
            <a:xfrm>
              <a:off x="842" y="192"/>
              <a:ext cx="505" cy="12"/>
            </a:xfrm>
            <a:prstGeom prst="rect">
              <a:avLst/>
            </a:prstGeom>
            <a:solidFill>
              <a:srgbClr val="DCE1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2" name="Rectangle 216"/>
            <p:cNvSpPr>
              <a:spLocks noChangeArrowheads="1"/>
            </p:cNvSpPr>
            <p:nvPr/>
          </p:nvSpPr>
          <p:spPr bwMode="auto">
            <a:xfrm>
              <a:off x="842" y="204"/>
              <a:ext cx="505" cy="12"/>
            </a:xfrm>
            <a:prstGeom prst="rect">
              <a:avLst/>
            </a:prstGeom>
            <a:solidFill>
              <a:srgbClr val="DEE3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3" name="Rectangle 215"/>
            <p:cNvSpPr>
              <a:spLocks noChangeArrowheads="1"/>
            </p:cNvSpPr>
            <p:nvPr/>
          </p:nvSpPr>
          <p:spPr bwMode="auto">
            <a:xfrm>
              <a:off x="842" y="216"/>
              <a:ext cx="505" cy="12"/>
            </a:xfrm>
            <a:prstGeom prst="rect">
              <a:avLst/>
            </a:prstGeom>
            <a:solidFill>
              <a:srgbClr val="DFE4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4" name="Rectangle 214"/>
            <p:cNvSpPr>
              <a:spLocks noChangeArrowheads="1"/>
            </p:cNvSpPr>
            <p:nvPr/>
          </p:nvSpPr>
          <p:spPr bwMode="auto">
            <a:xfrm>
              <a:off x="842" y="228"/>
              <a:ext cx="505" cy="12"/>
            </a:xfrm>
            <a:prstGeom prst="rect">
              <a:avLst/>
            </a:prstGeom>
            <a:solidFill>
              <a:srgbClr val="E1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5" name="Rectangle 213"/>
            <p:cNvSpPr>
              <a:spLocks noChangeArrowheads="1"/>
            </p:cNvSpPr>
            <p:nvPr/>
          </p:nvSpPr>
          <p:spPr bwMode="auto">
            <a:xfrm>
              <a:off x="842" y="240"/>
              <a:ext cx="505" cy="12"/>
            </a:xfrm>
            <a:prstGeom prst="rect">
              <a:avLst/>
            </a:prstGeom>
            <a:solidFill>
              <a:srgbClr val="E3E7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6" name="Rectangle 212"/>
            <p:cNvSpPr>
              <a:spLocks noChangeArrowheads="1"/>
            </p:cNvSpPr>
            <p:nvPr/>
          </p:nvSpPr>
          <p:spPr bwMode="auto">
            <a:xfrm>
              <a:off x="842" y="252"/>
              <a:ext cx="505" cy="12"/>
            </a:xfrm>
            <a:prstGeom prst="rect">
              <a:avLst/>
            </a:prstGeom>
            <a:solidFill>
              <a:srgbClr val="E5E9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7" name="Rectangle 211"/>
            <p:cNvSpPr>
              <a:spLocks noChangeArrowheads="1"/>
            </p:cNvSpPr>
            <p:nvPr/>
          </p:nvSpPr>
          <p:spPr bwMode="auto">
            <a:xfrm>
              <a:off x="842" y="264"/>
              <a:ext cx="505" cy="12"/>
            </a:xfrm>
            <a:prstGeom prst="rect">
              <a:avLst/>
            </a:prstGeom>
            <a:solidFill>
              <a:srgbClr val="E7EA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8" name="Rectangle 210"/>
            <p:cNvSpPr>
              <a:spLocks noChangeArrowheads="1"/>
            </p:cNvSpPr>
            <p:nvPr/>
          </p:nvSpPr>
          <p:spPr bwMode="auto">
            <a:xfrm>
              <a:off x="842" y="276"/>
              <a:ext cx="505" cy="13"/>
            </a:xfrm>
            <a:prstGeom prst="rect">
              <a:avLst/>
            </a:prstGeom>
            <a:solidFill>
              <a:srgbClr val="E9EC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61" name="Rectangle 209"/>
            <p:cNvSpPr>
              <a:spLocks noChangeArrowheads="1"/>
            </p:cNvSpPr>
            <p:nvPr/>
          </p:nvSpPr>
          <p:spPr bwMode="auto">
            <a:xfrm>
              <a:off x="842" y="289"/>
              <a:ext cx="505" cy="12"/>
            </a:xfrm>
            <a:prstGeom prst="rect">
              <a:avLst/>
            </a:prstGeom>
            <a:solidFill>
              <a:srgbClr val="EB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64" name="Rectangle 208"/>
            <p:cNvSpPr>
              <a:spLocks noChangeArrowheads="1"/>
            </p:cNvSpPr>
            <p:nvPr/>
          </p:nvSpPr>
          <p:spPr bwMode="auto">
            <a:xfrm>
              <a:off x="842" y="301"/>
              <a:ext cx="505" cy="12"/>
            </a:xfrm>
            <a:prstGeom prst="rect">
              <a:avLst/>
            </a:prstGeom>
            <a:solidFill>
              <a:srgbClr val="ECE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67" name="Rectangle 207"/>
            <p:cNvSpPr>
              <a:spLocks noChangeArrowheads="1"/>
            </p:cNvSpPr>
            <p:nvPr/>
          </p:nvSpPr>
          <p:spPr bwMode="auto">
            <a:xfrm>
              <a:off x="842" y="313"/>
              <a:ext cx="505" cy="12"/>
            </a:xfrm>
            <a:prstGeom prst="rect">
              <a:avLst/>
            </a:prstGeom>
            <a:solidFill>
              <a:srgbClr val="EEF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68" name="Rectangle 206"/>
            <p:cNvSpPr>
              <a:spLocks noChangeArrowheads="1"/>
            </p:cNvSpPr>
            <p:nvPr/>
          </p:nvSpPr>
          <p:spPr bwMode="auto">
            <a:xfrm>
              <a:off x="842" y="325"/>
              <a:ext cx="505" cy="12"/>
            </a:xfrm>
            <a:prstGeom prst="rect">
              <a:avLst/>
            </a:prstGeom>
            <a:solidFill>
              <a:srgbClr val="F0F2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69" name="Freeform 205"/>
            <p:cNvSpPr>
              <a:spLocks/>
            </p:cNvSpPr>
            <p:nvPr/>
          </p:nvSpPr>
          <p:spPr bwMode="auto">
            <a:xfrm>
              <a:off x="857" y="53"/>
              <a:ext cx="473" cy="275"/>
            </a:xfrm>
            <a:custGeom>
              <a:avLst/>
              <a:gdLst>
                <a:gd name="T0" fmla="*/ 0 w 473"/>
                <a:gd name="T1" fmla="*/ 118 h 275"/>
                <a:gd name="T2" fmla="*/ 89 w 473"/>
                <a:gd name="T3" fmla="*/ 170 h 275"/>
                <a:gd name="T4" fmla="*/ 115 w 473"/>
                <a:gd name="T5" fmla="*/ 156 h 275"/>
                <a:gd name="T6" fmla="*/ 152 w 473"/>
                <a:gd name="T7" fmla="*/ 178 h 275"/>
                <a:gd name="T8" fmla="*/ 127 w 473"/>
                <a:gd name="T9" fmla="*/ 192 h 275"/>
                <a:gd name="T10" fmla="*/ 272 w 473"/>
                <a:gd name="T11" fmla="*/ 275 h 275"/>
                <a:gd name="T12" fmla="*/ 473 w 473"/>
                <a:gd name="T13" fmla="*/ 156 h 275"/>
                <a:gd name="T14" fmla="*/ 200 w 473"/>
                <a:gd name="T15" fmla="*/ 0 h 275"/>
                <a:gd name="T16" fmla="*/ 0 w 473"/>
                <a:gd name="T17" fmla="*/ 118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3" h="275">
                  <a:moveTo>
                    <a:pt x="0" y="118"/>
                  </a:moveTo>
                  <a:lnTo>
                    <a:pt x="89" y="170"/>
                  </a:lnTo>
                  <a:lnTo>
                    <a:pt x="115" y="156"/>
                  </a:lnTo>
                  <a:lnTo>
                    <a:pt x="152" y="178"/>
                  </a:lnTo>
                  <a:lnTo>
                    <a:pt x="127" y="192"/>
                  </a:lnTo>
                  <a:lnTo>
                    <a:pt x="272" y="275"/>
                  </a:lnTo>
                  <a:lnTo>
                    <a:pt x="473" y="156"/>
                  </a:lnTo>
                  <a:lnTo>
                    <a:pt x="200" y="0"/>
                  </a:lnTo>
                  <a:lnTo>
                    <a:pt x="0" y="118"/>
                  </a:ln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900" name="Picture 20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2" y="156"/>
              <a:ext cx="120" cy="5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72" name="Freeform 203"/>
            <p:cNvSpPr>
              <a:spLocks/>
            </p:cNvSpPr>
            <p:nvPr/>
          </p:nvSpPr>
          <p:spPr bwMode="auto">
            <a:xfrm>
              <a:off x="857" y="171"/>
              <a:ext cx="89" cy="488"/>
            </a:xfrm>
            <a:custGeom>
              <a:avLst/>
              <a:gdLst>
                <a:gd name="T0" fmla="*/ 0 w 89"/>
                <a:gd name="T1" fmla="*/ 435 h 488"/>
                <a:gd name="T2" fmla="*/ 89 w 89"/>
                <a:gd name="T3" fmla="*/ 488 h 488"/>
                <a:gd name="T4" fmla="*/ 89 w 89"/>
                <a:gd name="T5" fmla="*/ 52 h 488"/>
                <a:gd name="T6" fmla="*/ 0 w 89"/>
                <a:gd name="T7" fmla="*/ 0 h 488"/>
                <a:gd name="T8" fmla="*/ 0 w 89"/>
                <a:gd name="T9" fmla="*/ 435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488">
                  <a:moveTo>
                    <a:pt x="0" y="435"/>
                  </a:moveTo>
                  <a:lnTo>
                    <a:pt x="89" y="488"/>
                  </a:lnTo>
                  <a:lnTo>
                    <a:pt x="89" y="52"/>
                  </a:lnTo>
                  <a:lnTo>
                    <a:pt x="0" y="0"/>
                  </a:lnTo>
                  <a:lnTo>
                    <a:pt x="0" y="435"/>
                  </a:ln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898" name="Picture 20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" y="228"/>
              <a:ext cx="168" cy="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897" name="Picture 20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" y="228"/>
              <a:ext cx="168" cy="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74" name="Freeform 200"/>
            <p:cNvSpPr>
              <a:spLocks/>
            </p:cNvSpPr>
            <p:nvPr/>
          </p:nvSpPr>
          <p:spPr bwMode="auto">
            <a:xfrm>
              <a:off x="984" y="245"/>
              <a:ext cx="145" cy="518"/>
            </a:xfrm>
            <a:custGeom>
              <a:avLst/>
              <a:gdLst>
                <a:gd name="T0" fmla="*/ 0 w 145"/>
                <a:gd name="T1" fmla="*/ 435 h 518"/>
                <a:gd name="T2" fmla="*/ 145 w 145"/>
                <a:gd name="T3" fmla="*/ 518 h 518"/>
                <a:gd name="T4" fmla="*/ 145 w 145"/>
                <a:gd name="T5" fmla="*/ 83 h 518"/>
                <a:gd name="T6" fmla="*/ 0 w 145"/>
                <a:gd name="T7" fmla="*/ 0 h 518"/>
                <a:gd name="T8" fmla="*/ 0 w 145"/>
                <a:gd name="T9" fmla="*/ 435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518">
                  <a:moveTo>
                    <a:pt x="0" y="435"/>
                  </a:moveTo>
                  <a:lnTo>
                    <a:pt x="145" y="518"/>
                  </a:lnTo>
                  <a:lnTo>
                    <a:pt x="145" y="83"/>
                  </a:lnTo>
                  <a:lnTo>
                    <a:pt x="0" y="0"/>
                  </a:lnTo>
                  <a:lnTo>
                    <a:pt x="0" y="435"/>
                  </a:ln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75" name="Freeform 199"/>
            <p:cNvSpPr>
              <a:spLocks/>
            </p:cNvSpPr>
            <p:nvPr/>
          </p:nvSpPr>
          <p:spPr bwMode="auto">
            <a:xfrm>
              <a:off x="1002" y="398"/>
              <a:ext cx="116" cy="119"/>
            </a:xfrm>
            <a:custGeom>
              <a:avLst/>
              <a:gdLst>
                <a:gd name="T0" fmla="*/ 0 w 116"/>
                <a:gd name="T1" fmla="*/ 0 h 119"/>
                <a:gd name="T2" fmla="*/ 116 w 116"/>
                <a:gd name="T3" fmla="*/ 69 h 119"/>
                <a:gd name="T4" fmla="*/ 116 w 116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19">
                  <a:moveTo>
                    <a:pt x="0" y="0"/>
                  </a:moveTo>
                  <a:lnTo>
                    <a:pt x="116" y="69"/>
                  </a:lnTo>
                  <a:lnTo>
                    <a:pt x="116" y="119"/>
                  </a:lnTo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76" name="Freeform 198"/>
            <p:cNvSpPr>
              <a:spLocks noEditPoints="1"/>
            </p:cNvSpPr>
            <p:nvPr/>
          </p:nvSpPr>
          <p:spPr bwMode="auto">
            <a:xfrm>
              <a:off x="878" y="211"/>
              <a:ext cx="234" cy="488"/>
            </a:xfrm>
            <a:custGeom>
              <a:avLst/>
              <a:gdLst>
                <a:gd name="T0" fmla="*/ 0 w 234"/>
                <a:gd name="T1" fmla="*/ 100 h 488"/>
                <a:gd name="T2" fmla="*/ 52 w 234"/>
                <a:gd name="T3" fmla="*/ 131 h 488"/>
                <a:gd name="T4" fmla="*/ 0 w 234"/>
                <a:gd name="T5" fmla="*/ 84 h 488"/>
                <a:gd name="T6" fmla="*/ 52 w 234"/>
                <a:gd name="T7" fmla="*/ 114 h 488"/>
                <a:gd name="T8" fmla="*/ 0 w 234"/>
                <a:gd name="T9" fmla="*/ 67 h 488"/>
                <a:gd name="T10" fmla="*/ 52 w 234"/>
                <a:gd name="T11" fmla="*/ 96 h 488"/>
                <a:gd name="T12" fmla="*/ 0 w 234"/>
                <a:gd name="T13" fmla="*/ 50 h 488"/>
                <a:gd name="T14" fmla="*/ 52 w 234"/>
                <a:gd name="T15" fmla="*/ 80 h 488"/>
                <a:gd name="T16" fmla="*/ 0 w 234"/>
                <a:gd name="T17" fmla="*/ 34 h 488"/>
                <a:gd name="T18" fmla="*/ 52 w 234"/>
                <a:gd name="T19" fmla="*/ 63 h 488"/>
                <a:gd name="T20" fmla="*/ 0 w 234"/>
                <a:gd name="T21" fmla="*/ 17 h 488"/>
                <a:gd name="T22" fmla="*/ 52 w 234"/>
                <a:gd name="T23" fmla="*/ 47 h 488"/>
                <a:gd name="T24" fmla="*/ 0 w 234"/>
                <a:gd name="T25" fmla="*/ 0 h 488"/>
                <a:gd name="T26" fmla="*/ 52 w 234"/>
                <a:gd name="T27" fmla="*/ 31 h 488"/>
                <a:gd name="T28" fmla="*/ 121 w 234"/>
                <a:gd name="T29" fmla="*/ 168 h 488"/>
                <a:gd name="T30" fmla="*/ 234 w 234"/>
                <a:gd name="T31" fmla="*/ 235 h 488"/>
                <a:gd name="T32" fmla="*/ 121 w 234"/>
                <a:gd name="T33" fmla="*/ 152 h 488"/>
                <a:gd name="T34" fmla="*/ 234 w 234"/>
                <a:gd name="T35" fmla="*/ 218 h 488"/>
                <a:gd name="T36" fmla="*/ 121 w 234"/>
                <a:gd name="T37" fmla="*/ 135 h 488"/>
                <a:gd name="T38" fmla="*/ 234 w 234"/>
                <a:gd name="T39" fmla="*/ 201 h 488"/>
                <a:gd name="T40" fmla="*/ 121 w 234"/>
                <a:gd name="T41" fmla="*/ 119 h 488"/>
                <a:gd name="T42" fmla="*/ 234 w 234"/>
                <a:gd name="T43" fmla="*/ 185 h 488"/>
                <a:gd name="T44" fmla="*/ 121 w 234"/>
                <a:gd name="T45" fmla="*/ 102 h 488"/>
                <a:gd name="T46" fmla="*/ 234 w 234"/>
                <a:gd name="T47" fmla="*/ 168 h 488"/>
                <a:gd name="T48" fmla="*/ 121 w 234"/>
                <a:gd name="T49" fmla="*/ 86 h 488"/>
                <a:gd name="T50" fmla="*/ 234 w 234"/>
                <a:gd name="T51" fmla="*/ 152 h 488"/>
                <a:gd name="T52" fmla="*/ 121 w 234"/>
                <a:gd name="T53" fmla="*/ 69 h 488"/>
                <a:gd name="T54" fmla="*/ 234 w 234"/>
                <a:gd name="T55" fmla="*/ 135 h 488"/>
                <a:gd name="T56" fmla="*/ 121 w 234"/>
                <a:gd name="T57" fmla="*/ 422 h 488"/>
                <a:gd name="T58" fmla="*/ 234 w 234"/>
                <a:gd name="T59" fmla="*/ 488 h 488"/>
                <a:gd name="T60" fmla="*/ 121 w 234"/>
                <a:gd name="T61" fmla="*/ 405 h 488"/>
                <a:gd name="T62" fmla="*/ 234 w 234"/>
                <a:gd name="T63" fmla="*/ 471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4" h="488">
                  <a:moveTo>
                    <a:pt x="0" y="100"/>
                  </a:moveTo>
                  <a:lnTo>
                    <a:pt x="52" y="131"/>
                  </a:lnTo>
                  <a:moveTo>
                    <a:pt x="0" y="84"/>
                  </a:moveTo>
                  <a:lnTo>
                    <a:pt x="52" y="114"/>
                  </a:lnTo>
                  <a:moveTo>
                    <a:pt x="0" y="67"/>
                  </a:moveTo>
                  <a:lnTo>
                    <a:pt x="52" y="96"/>
                  </a:lnTo>
                  <a:moveTo>
                    <a:pt x="0" y="50"/>
                  </a:moveTo>
                  <a:lnTo>
                    <a:pt x="52" y="80"/>
                  </a:lnTo>
                  <a:moveTo>
                    <a:pt x="0" y="34"/>
                  </a:moveTo>
                  <a:lnTo>
                    <a:pt x="52" y="63"/>
                  </a:lnTo>
                  <a:moveTo>
                    <a:pt x="0" y="17"/>
                  </a:moveTo>
                  <a:lnTo>
                    <a:pt x="52" y="47"/>
                  </a:lnTo>
                  <a:moveTo>
                    <a:pt x="0" y="0"/>
                  </a:moveTo>
                  <a:lnTo>
                    <a:pt x="52" y="31"/>
                  </a:lnTo>
                  <a:moveTo>
                    <a:pt x="121" y="168"/>
                  </a:moveTo>
                  <a:lnTo>
                    <a:pt x="234" y="235"/>
                  </a:lnTo>
                  <a:moveTo>
                    <a:pt x="121" y="152"/>
                  </a:moveTo>
                  <a:lnTo>
                    <a:pt x="234" y="218"/>
                  </a:lnTo>
                  <a:moveTo>
                    <a:pt x="121" y="135"/>
                  </a:moveTo>
                  <a:lnTo>
                    <a:pt x="234" y="201"/>
                  </a:lnTo>
                  <a:moveTo>
                    <a:pt x="121" y="119"/>
                  </a:moveTo>
                  <a:lnTo>
                    <a:pt x="234" y="185"/>
                  </a:lnTo>
                  <a:moveTo>
                    <a:pt x="121" y="102"/>
                  </a:moveTo>
                  <a:lnTo>
                    <a:pt x="234" y="168"/>
                  </a:lnTo>
                  <a:moveTo>
                    <a:pt x="121" y="86"/>
                  </a:moveTo>
                  <a:lnTo>
                    <a:pt x="234" y="152"/>
                  </a:lnTo>
                  <a:moveTo>
                    <a:pt x="121" y="69"/>
                  </a:moveTo>
                  <a:lnTo>
                    <a:pt x="234" y="135"/>
                  </a:lnTo>
                  <a:moveTo>
                    <a:pt x="121" y="422"/>
                  </a:moveTo>
                  <a:lnTo>
                    <a:pt x="234" y="488"/>
                  </a:lnTo>
                  <a:moveTo>
                    <a:pt x="121" y="405"/>
                  </a:moveTo>
                  <a:lnTo>
                    <a:pt x="234" y="471"/>
                  </a:lnTo>
                </a:path>
              </a:pathLst>
            </a:custGeom>
            <a:noFill/>
            <a:ln w="8890" cap="rnd">
              <a:solidFill>
                <a:srgbClr val="A784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893" name="Picture 197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6" y="385"/>
              <a:ext cx="144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892" name="Picture 196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6" y="385"/>
              <a:ext cx="144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77" name="Freeform 195"/>
            <p:cNvSpPr>
              <a:spLocks/>
            </p:cNvSpPr>
            <p:nvPr/>
          </p:nvSpPr>
          <p:spPr bwMode="auto">
            <a:xfrm>
              <a:off x="999" y="403"/>
              <a:ext cx="113" cy="114"/>
            </a:xfrm>
            <a:custGeom>
              <a:avLst/>
              <a:gdLst>
                <a:gd name="T0" fmla="*/ 0 w 113"/>
                <a:gd name="T1" fmla="*/ 48 h 114"/>
                <a:gd name="T2" fmla="*/ 113 w 113"/>
                <a:gd name="T3" fmla="*/ 114 h 114"/>
                <a:gd name="T4" fmla="*/ 113 w 113"/>
                <a:gd name="T5" fmla="*/ 67 h 114"/>
                <a:gd name="T6" fmla="*/ 0 w 113"/>
                <a:gd name="T7" fmla="*/ 0 h 114"/>
                <a:gd name="T8" fmla="*/ 0 w 113"/>
                <a:gd name="T9" fmla="*/ 48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14">
                  <a:moveTo>
                    <a:pt x="0" y="48"/>
                  </a:moveTo>
                  <a:lnTo>
                    <a:pt x="113" y="114"/>
                  </a:lnTo>
                  <a:lnTo>
                    <a:pt x="113" y="67"/>
                  </a:lnTo>
                  <a:lnTo>
                    <a:pt x="0" y="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8890" cap="rnd">
              <a:solidFill>
                <a:srgbClr val="A784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890" name="Picture 194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6" y="409"/>
              <a:ext cx="72" cy="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889" name="Picture 193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6" y="409"/>
              <a:ext cx="72" cy="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78" name="Freeform 192"/>
            <p:cNvSpPr>
              <a:spLocks/>
            </p:cNvSpPr>
            <p:nvPr/>
          </p:nvSpPr>
          <p:spPr bwMode="auto">
            <a:xfrm>
              <a:off x="1011" y="431"/>
              <a:ext cx="17" cy="19"/>
            </a:xfrm>
            <a:custGeom>
              <a:avLst/>
              <a:gdLst>
                <a:gd name="T0" fmla="*/ 14 w 17"/>
                <a:gd name="T1" fmla="*/ 6 h 19"/>
                <a:gd name="T2" fmla="*/ 4 w 17"/>
                <a:gd name="T3" fmla="*/ 1 h 19"/>
                <a:gd name="T4" fmla="*/ 3 w 17"/>
                <a:gd name="T5" fmla="*/ 12 h 19"/>
                <a:gd name="T6" fmla="*/ 13 w 17"/>
                <a:gd name="T7" fmla="*/ 18 h 19"/>
                <a:gd name="T8" fmla="*/ 14 w 17"/>
                <a:gd name="T9" fmla="*/ 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9">
                  <a:moveTo>
                    <a:pt x="14" y="6"/>
                  </a:moveTo>
                  <a:cubicBezTo>
                    <a:pt x="12" y="2"/>
                    <a:pt x="7" y="0"/>
                    <a:pt x="4" y="1"/>
                  </a:cubicBezTo>
                  <a:cubicBezTo>
                    <a:pt x="1" y="3"/>
                    <a:pt x="0" y="8"/>
                    <a:pt x="3" y="12"/>
                  </a:cubicBezTo>
                  <a:cubicBezTo>
                    <a:pt x="6" y="17"/>
                    <a:pt x="10" y="19"/>
                    <a:pt x="13" y="18"/>
                  </a:cubicBezTo>
                  <a:cubicBezTo>
                    <a:pt x="16" y="16"/>
                    <a:pt x="17" y="11"/>
                    <a:pt x="14" y="6"/>
                  </a:cubicBezTo>
                </a:path>
              </a:pathLst>
            </a:custGeom>
            <a:noFill/>
            <a:ln w="127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887" name="Picture 191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" y="421"/>
              <a:ext cx="72" cy="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886" name="Picture 190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" y="421"/>
              <a:ext cx="72" cy="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79" name="Freeform 189"/>
            <p:cNvSpPr>
              <a:spLocks/>
            </p:cNvSpPr>
            <p:nvPr/>
          </p:nvSpPr>
          <p:spPr bwMode="auto">
            <a:xfrm>
              <a:off x="1045" y="449"/>
              <a:ext cx="16" cy="21"/>
            </a:xfrm>
            <a:custGeom>
              <a:avLst/>
              <a:gdLst>
                <a:gd name="T0" fmla="*/ 13 w 16"/>
                <a:gd name="T1" fmla="*/ 7 h 21"/>
                <a:gd name="T2" fmla="*/ 3 w 16"/>
                <a:gd name="T3" fmla="*/ 3 h 21"/>
                <a:gd name="T4" fmla="*/ 3 w 16"/>
                <a:gd name="T5" fmla="*/ 14 h 21"/>
                <a:gd name="T6" fmla="*/ 12 w 16"/>
                <a:gd name="T7" fmla="*/ 18 h 21"/>
                <a:gd name="T8" fmla="*/ 13 w 16"/>
                <a:gd name="T9" fmla="*/ 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21">
                  <a:moveTo>
                    <a:pt x="13" y="7"/>
                  </a:moveTo>
                  <a:cubicBezTo>
                    <a:pt x="11" y="3"/>
                    <a:pt x="6" y="0"/>
                    <a:pt x="3" y="3"/>
                  </a:cubicBezTo>
                  <a:cubicBezTo>
                    <a:pt x="0" y="4"/>
                    <a:pt x="0" y="9"/>
                    <a:pt x="3" y="14"/>
                  </a:cubicBezTo>
                  <a:cubicBezTo>
                    <a:pt x="6" y="18"/>
                    <a:pt x="10" y="21"/>
                    <a:pt x="12" y="18"/>
                  </a:cubicBezTo>
                  <a:cubicBezTo>
                    <a:pt x="15" y="17"/>
                    <a:pt x="16" y="12"/>
                    <a:pt x="13" y="7"/>
                  </a:cubicBezTo>
                </a:path>
              </a:pathLst>
            </a:custGeom>
            <a:noFill/>
            <a:ln w="127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0" name="Freeform 188"/>
            <p:cNvSpPr>
              <a:spLocks/>
            </p:cNvSpPr>
            <p:nvPr/>
          </p:nvSpPr>
          <p:spPr bwMode="auto">
            <a:xfrm>
              <a:off x="857" y="53"/>
              <a:ext cx="473" cy="710"/>
            </a:xfrm>
            <a:custGeom>
              <a:avLst/>
              <a:gdLst>
                <a:gd name="T0" fmla="*/ 630 w 630"/>
                <a:gd name="T1" fmla="*/ 208 h 945"/>
                <a:gd name="T2" fmla="*/ 267 w 630"/>
                <a:gd name="T3" fmla="*/ 0 h 945"/>
                <a:gd name="T4" fmla="*/ 0 w 630"/>
                <a:gd name="T5" fmla="*/ 158 h 945"/>
                <a:gd name="T6" fmla="*/ 0 w 630"/>
                <a:gd name="T7" fmla="*/ 737 h 945"/>
                <a:gd name="T8" fmla="*/ 119 w 630"/>
                <a:gd name="T9" fmla="*/ 807 h 945"/>
                <a:gd name="T10" fmla="*/ 154 w 630"/>
                <a:gd name="T11" fmla="*/ 797 h 945"/>
                <a:gd name="T12" fmla="*/ 154 w 630"/>
                <a:gd name="T13" fmla="*/ 797 h 945"/>
                <a:gd name="T14" fmla="*/ 170 w 630"/>
                <a:gd name="T15" fmla="*/ 807 h 945"/>
                <a:gd name="T16" fmla="*/ 170 w 630"/>
                <a:gd name="T17" fmla="*/ 835 h 945"/>
                <a:gd name="T18" fmla="*/ 362 w 630"/>
                <a:gd name="T19" fmla="*/ 945 h 945"/>
                <a:gd name="T20" fmla="*/ 362 w 630"/>
                <a:gd name="T21" fmla="*/ 945 h 945"/>
                <a:gd name="T22" fmla="*/ 630 w 630"/>
                <a:gd name="T23" fmla="*/ 788 h 945"/>
                <a:gd name="T24" fmla="*/ 630 w 630"/>
                <a:gd name="T25" fmla="*/ 208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30" h="945">
                  <a:moveTo>
                    <a:pt x="630" y="208"/>
                  </a:moveTo>
                  <a:lnTo>
                    <a:pt x="267" y="0"/>
                  </a:lnTo>
                  <a:lnTo>
                    <a:pt x="0" y="158"/>
                  </a:lnTo>
                  <a:lnTo>
                    <a:pt x="0" y="737"/>
                  </a:lnTo>
                  <a:cubicBezTo>
                    <a:pt x="39" y="761"/>
                    <a:pt x="79" y="784"/>
                    <a:pt x="119" y="807"/>
                  </a:cubicBezTo>
                  <a:cubicBezTo>
                    <a:pt x="131" y="804"/>
                    <a:pt x="143" y="801"/>
                    <a:pt x="154" y="797"/>
                  </a:cubicBezTo>
                  <a:lnTo>
                    <a:pt x="154" y="797"/>
                  </a:lnTo>
                  <a:lnTo>
                    <a:pt x="170" y="807"/>
                  </a:lnTo>
                  <a:lnTo>
                    <a:pt x="170" y="835"/>
                  </a:lnTo>
                  <a:cubicBezTo>
                    <a:pt x="233" y="874"/>
                    <a:pt x="297" y="910"/>
                    <a:pt x="362" y="945"/>
                  </a:cubicBezTo>
                  <a:lnTo>
                    <a:pt x="362" y="945"/>
                  </a:lnTo>
                  <a:lnTo>
                    <a:pt x="630" y="788"/>
                  </a:lnTo>
                  <a:lnTo>
                    <a:pt x="630" y="208"/>
                  </a:lnTo>
                  <a:close/>
                </a:path>
              </a:pathLst>
            </a:custGeom>
            <a:noFill/>
            <a:ln w="19050" cap="rnd">
              <a:solidFill>
                <a:srgbClr val="4677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1" name="Rectangle 187"/>
            <p:cNvSpPr>
              <a:spLocks noChangeArrowheads="1"/>
            </p:cNvSpPr>
            <p:nvPr/>
          </p:nvSpPr>
          <p:spPr bwMode="auto">
            <a:xfrm>
              <a:off x="625" y="842"/>
              <a:ext cx="42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MME 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2" name="Rectangle 186"/>
            <p:cNvSpPr>
              <a:spLocks noChangeArrowheads="1"/>
            </p:cNvSpPr>
            <p:nvPr/>
          </p:nvSpPr>
          <p:spPr bwMode="auto">
            <a:xfrm>
              <a:off x="1034" y="842"/>
              <a:ext cx="9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/ 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3" name="Rectangle 185"/>
            <p:cNvSpPr>
              <a:spLocks noChangeArrowheads="1"/>
            </p:cNvSpPr>
            <p:nvPr/>
          </p:nvSpPr>
          <p:spPr bwMode="auto">
            <a:xfrm>
              <a:off x="1130" y="842"/>
              <a:ext cx="10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4" name="Rectangle 184"/>
            <p:cNvSpPr>
              <a:spLocks noChangeArrowheads="1"/>
            </p:cNvSpPr>
            <p:nvPr/>
          </p:nvSpPr>
          <p:spPr bwMode="auto">
            <a:xfrm>
              <a:off x="1238" y="842"/>
              <a:ext cx="5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-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5" name="Rectangle 183"/>
            <p:cNvSpPr>
              <a:spLocks noChangeArrowheads="1"/>
            </p:cNvSpPr>
            <p:nvPr/>
          </p:nvSpPr>
          <p:spPr bwMode="auto">
            <a:xfrm>
              <a:off x="1286" y="842"/>
              <a:ext cx="27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GW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6" name="Freeform 182"/>
            <p:cNvSpPr>
              <a:spLocks noEditPoints="1"/>
            </p:cNvSpPr>
            <p:nvPr/>
          </p:nvSpPr>
          <p:spPr bwMode="auto">
            <a:xfrm>
              <a:off x="849" y="1041"/>
              <a:ext cx="203" cy="1735"/>
            </a:xfrm>
            <a:custGeom>
              <a:avLst/>
              <a:gdLst>
                <a:gd name="T0" fmla="*/ 257 w 270"/>
                <a:gd name="T1" fmla="*/ 121 h 2310"/>
                <a:gd name="T2" fmla="*/ 242 w 270"/>
                <a:gd name="T3" fmla="*/ 119 h 2310"/>
                <a:gd name="T4" fmla="*/ 263 w 270"/>
                <a:gd name="T5" fmla="*/ 0 h 2310"/>
                <a:gd name="T6" fmla="*/ 249 w 270"/>
                <a:gd name="T7" fmla="*/ 200 h 2310"/>
                <a:gd name="T8" fmla="*/ 228 w 270"/>
                <a:gd name="T9" fmla="*/ 318 h 2310"/>
                <a:gd name="T10" fmla="*/ 233 w 270"/>
                <a:gd name="T11" fmla="*/ 198 h 2310"/>
                <a:gd name="T12" fmla="*/ 249 w 270"/>
                <a:gd name="T13" fmla="*/ 200 h 2310"/>
                <a:gd name="T14" fmla="*/ 215 w 270"/>
                <a:gd name="T15" fmla="*/ 502 h 2310"/>
                <a:gd name="T16" fmla="*/ 199 w 270"/>
                <a:gd name="T17" fmla="*/ 500 h 2310"/>
                <a:gd name="T18" fmla="*/ 221 w 270"/>
                <a:gd name="T19" fmla="*/ 382 h 2310"/>
                <a:gd name="T20" fmla="*/ 207 w 270"/>
                <a:gd name="T21" fmla="*/ 582 h 2310"/>
                <a:gd name="T22" fmla="*/ 185 w 270"/>
                <a:gd name="T23" fmla="*/ 700 h 2310"/>
                <a:gd name="T24" fmla="*/ 191 w 270"/>
                <a:gd name="T25" fmla="*/ 580 h 2310"/>
                <a:gd name="T26" fmla="*/ 207 w 270"/>
                <a:gd name="T27" fmla="*/ 582 h 2310"/>
                <a:gd name="T28" fmla="*/ 173 w 270"/>
                <a:gd name="T29" fmla="*/ 884 h 2310"/>
                <a:gd name="T30" fmla="*/ 157 w 270"/>
                <a:gd name="T31" fmla="*/ 882 h 2310"/>
                <a:gd name="T32" fmla="*/ 178 w 270"/>
                <a:gd name="T33" fmla="*/ 764 h 2310"/>
                <a:gd name="T34" fmla="*/ 164 w 270"/>
                <a:gd name="T35" fmla="*/ 963 h 2310"/>
                <a:gd name="T36" fmla="*/ 143 w 270"/>
                <a:gd name="T37" fmla="*/ 1082 h 2310"/>
                <a:gd name="T38" fmla="*/ 149 w 270"/>
                <a:gd name="T39" fmla="*/ 962 h 2310"/>
                <a:gd name="T40" fmla="*/ 164 w 270"/>
                <a:gd name="T41" fmla="*/ 963 h 2310"/>
                <a:gd name="T42" fmla="*/ 131 w 270"/>
                <a:gd name="T43" fmla="*/ 1266 h 2310"/>
                <a:gd name="T44" fmla="*/ 115 w 270"/>
                <a:gd name="T45" fmla="*/ 1264 h 2310"/>
                <a:gd name="T46" fmla="*/ 136 w 270"/>
                <a:gd name="T47" fmla="*/ 1145 h 2310"/>
                <a:gd name="T48" fmla="*/ 122 w 270"/>
                <a:gd name="T49" fmla="*/ 1345 h 2310"/>
                <a:gd name="T50" fmla="*/ 101 w 270"/>
                <a:gd name="T51" fmla="*/ 1463 h 2310"/>
                <a:gd name="T52" fmla="*/ 106 w 270"/>
                <a:gd name="T53" fmla="*/ 1343 h 2310"/>
                <a:gd name="T54" fmla="*/ 122 w 270"/>
                <a:gd name="T55" fmla="*/ 1345 h 2310"/>
                <a:gd name="T56" fmla="*/ 89 w 270"/>
                <a:gd name="T57" fmla="*/ 1647 h 2310"/>
                <a:gd name="T58" fmla="*/ 73 w 270"/>
                <a:gd name="T59" fmla="*/ 1645 h 2310"/>
                <a:gd name="T60" fmla="*/ 94 w 270"/>
                <a:gd name="T61" fmla="*/ 1527 h 2310"/>
                <a:gd name="T62" fmla="*/ 80 w 270"/>
                <a:gd name="T63" fmla="*/ 1727 h 2310"/>
                <a:gd name="T64" fmla="*/ 59 w 270"/>
                <a:gd name="T65" fmla="*/ 1845 h 2310"/>
                <a:gd name="T66" fmla="*/ 64 w 270"/>
                <a:gd name="T67" fmla="*/ 1725 h 2310"/>
                <a:gd name="T68" fmla="*/ 80 w 270"/>
                <a:gd name="T69" fmla="*/ 1727 h 2310"/>
                <a:gd name="T70" fmla="*/ 47 w 270"/>
                <a:gd name="T71" fmla="*/ 2029 h 2310"/>
                <a:gd name="T72" fmla="*/ 31 w 270"/>
                <a:gd name="T73" fmla="*/ 2027 h 2310"/>
                <a:gd name="T74" fmla="*/ 52 w 270"/>
                <a:gd name="T75" fmla="*/ 1909 h 2310"/>
                <a:gd name="T76" fmla="*/ 38 w 270"/>
                <a:gd name="T77" fmla="*/ 2108 h 2310"/>
                <a:gd name="T78" fmla="*/ 17 w 270"/>
                <a:gd name="T79" fmla="*/ 2227 h 2310"/>
                <a:gd name="T80" fmla="*/ 22 w 270"/>
                <a:gd name="T81" fmla="*/ 2107 h 2310"/>
                <a:gd name="T82" fmla="*/ 38 w 270"/>
                <a:gd name="T83" fmla="*/ 2108 h 2310"/>
                <a:gd name="T84" fmla="*/ 17 w 270"/>
                <a:gd name="T85" fmla="*/ 2302 h 2310"/>
                <a:gd name="T86" fmla="*/ 1 w 270"/>
                <a:gd name="T87" fmla="*/ 2300 h 2310"/>
                <a:gd name="T88" fmla="*/ 10 w 270"/>
                <a:gd name="T89" fmla="*/ 2290 h 2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70" h="2310">
                  <a:moveTo>
                    <a:pt x="270" y="9"/>
                  </a:moveTo>
                  <a:lnTo>
                    <a:pt x="257" y="121"/>
                  </a:lnTo>
                  <a:cubicBezTo>
                    <a:pt x="257" y="125"/>
                    <a:pt x="253" y="128"/>
                    <a:pt x="249" y="128"/>
                  </a:cubicBezTo>
                  <a:cubicBezTo>
                    <a:pt x="244" y="127"/>
                    <a:pt x="241" y="123"/>
                    <a:pt x="242" y="119"/>
                  </a:cubicBezTo>
                  <a:lnTo>
                    <a:pt x="254" y="7"/>
                  </a:lnTo>
                  <a:cubicBezTo>
                    <a:pt x="254" y="3"/>
                    <a:pt x="258" y="0"/>
                    <a:pt x="263" y="0"/>
                  </a:cubicBezTo>
                  <a:cubicBezTo>
                    <a:pt x="267" y="1"/>
                    <a:pt x="270" y="5"/>
                    <a:pt x="270" y="9"/>
                  </a:cubicBezTo>
                  <a:close/>
                  <a:moveTo>
                    <a:pt x="249" y="200"/>
                  </a:moveTo>
                  <a:lnTo>
                    <a:pt x="236" y="311"/>
                  </a:lnTo>
                  <a:cubicBezTo>
                    <a:pt x="236" y="316"/>
                    <a:pt x="232" y="319"/>
                    <a:pt x="228" y="318"/>
                  </a:cubicBezTo>
                  <a:cubicBezTo>
                    <a:pt x="223" y="318"/>
                    <a:pt x="220" y="314"/>
                    <a:pt x="220" y="310"/>
                  </a:cubicBezTo>
                  <a:lnTo>
                    <a:pt x="233" y="198"/>
                  </a:lnTo>
                  <a:cubicBezTo>
                    <a:pt x="233" y="194"/>
                    <a:pt x="237" y="191"/>
                    <a:pt x="242" y="191"/>
                  </a:cubicBezTo>
                  <a:cubicBezTo>
                    <a:pt x="246" y="192"/>
                    <a:pt x="249" y="196"/>
                    <a:pt x="249" y="200"/>
                  </a:cubicBezTo>
                  <a:close/>
                  <a:moveTo>
                    <a:pt x="228" y="391"/>
                  </a:moveTo>
                  <a:lnTo>
                    <a:pt x="215" y="502"/>
                  </a:lnTo>
                  <a:cubicBezTo>
                    <a:pt x="215" y="507"/>
                    <a:pt x="211" y="510"/>
                    <a:pt x="206" y="509"/>
                  </a:cubicBezTo>
                  <a:cubicBezTo>
                    <a:pt x="202" y="509"/>
                    <a:pt x="199" y="505"/>
                    <a:pt x="199" y="500"/>
                  </a:cubicBezTo>
                  <a:lnTo>
                    <a:pt x="212" y="389"/>
                  </a:lnTo>
                  <a:cubicBezTo>
                    <a:pt x="212" y="385"/>
                    <a:pt x="216" y="382"/>
                    <a:pt x="221" y="382"/>
                  </a:cubicBezTo>
                  <a:cubicBezTo>
                    <a:pt x="225" y="383"/>
                    <a:pt x="228" y="386"/>
                    <a:pt x="228" y="391"/>
                  </a:cubicBezTo>
                  <a:close/>
                  <a:moveTo>
                    <a:pt x="207" y="582"/>
                  </a:moveTo>
                  <a:lnTo>
                    <a:pt x="194" y="693"/>
                  </a:lnTo>
                  <a:cubicBezTo>
                    <a:pt x="194" y="697"/>
                    <a:pt x="190" y="701"/>
                    <a:pt x="185" y="700"/>
                  </a:cubicBezTo>
                  <a:cubicBezTo>
                    <a:pt x="181" y="700"/>
                    <a:pt x="178" y="696"/>
                    <a:pt x="178" y="691"/>
                  </a:cubicBezTo>
                  <a:lnTo>
                    <a:pt x="191" y="580"/>
                  </a:lnTo>
                  <a:cubicBezTo>
                    <a:pt x="191" y="576"/>
                    <a:pt x="195" y="572"/>
                    <a:pt x="199" y="573"/>
                  </a:cubicBezTo>
                  <a:cubicBezTo>
                    <a:pt x="204" y="573"/>
                    <a:pt x="207" y="577"/>
                    <a:pt x="207" y="582"/>
                  </a:cubicBezTo>
                  <a:close/>
                  <a:moveTo>
                    <a:pt x="185" y="773"/>
                  </a:moveTo>
                  <a:lnTo>
                    <a:pt x="173" y="884"/>
                  </a:lnTo>
                  <a:cubicBezTo>
                    <a:pt x="173" y="888"/>
                    <a:pt x="169" y="891"/>
                    <a:pt x="164" y="891"/>
                  </a:cubicBezTo>
                  <a:cubicBezTo>
                    <a:pt x="160" y="890"/>
                    <a:pt x="157" y="887"/>
                    <a:pt x="157" y="882"/>
                  </a:cubicBezTo>
                  <a:lnTo>
                    <a:pt x="170" y="771"/>
                  </a:lnTo>
                  <a:cubicBezTo>
                    <a:pt x="170" y="766"/>
                    <a:pt x="174" y="763"/>
                    <a:pt x="178" y="764"/>
                  </a:cubicBezTo>
                  <a:cubicBezTo>
                    <a:pt x="183" y="764"/>
                    <a:pt x="186" y="768"/>
                    <a:pt x="185" y="773"/>
                  </a:cubicBezTo>
                  <a:close/>
                  <a:moveTo>
                    <a:pt x="164" y="963"/>
                  </a:moveTo>
                  <a:lnTo>
                    <a:pt x="152" y="1075"/>
                  </a:lnTo>
                  <a:cubicBezTo>
                    <a:pt x="152" y="1079"/>
                    <a:pt x="148" y="1082"/>
                    <a:pt x="143" y="1082"/>
                  </a:cubicBezTo>
                  <a:cubicBezTo>
                    <a:pt x="139" y="1081"/>
                    <a:pt x="136" y="1077"/>
                    <a:pt x="136" y="1073"/>
                  </a:cubicBezTo>
                  <a:lnTo>
                    <a:pt x="149" y="962"/>
                  </a:lnTo>
                  <a:cubicBezTo>
                    <a:pt x="149" y="957"/>
                    <a:pt x="153" y="954"/>
                    <a:pt x="157" y="955"/>
                  </a:cubicBezTo>
                  <a:cubicBezTo>
                    <a:pt x="162" y="955"/>
                    <a:pt x="165" y="959"/>
                    <a:pt x="164" y="963"/>
                  </a:cubicBezTo>
                  <a:close/>
                  <a:moveTo>
                    <a:pt x="143" y="1154"/>
                  </a:moveTo>
                  <a:lnTo>
                    <a:pt x="131" y="1266"/>
                  </a:lnTo>
                  <a:cubicBezTo>
                    <a:pt x="131" y="1270"/>
                    <a:pt x="127" y="1273"/>
                    <a:pt x="122" y="1273"/>
                  </a:cubicBezTo>
                  <a:cubicBezTo>
                    <a:pt x="118" y="1272"/>
                    <a:pt x="115" y="1268"/>
                    <a:pt x="115" y="1264"/>
                  </a:cubicBezTo>
                  <a:lnTo>
                    <a:pt x="127" y="1152"/>
                  </a:lnTo>
                  <a:cubicBezTo>
                    <a:pt x="128" y="1148"/>
                    <a:pt x="132" y="1145"/>
                    <a:pt x="136" y="1145"/>
                  </a:cubicBezTo>
                  <a:cubicBezTo>
                    <a:pt x="141" y="1146"/>
                    <a:pt x="144" y="1150"/>
                    <a:pt x="143" y="1154"/>
                  </a:cubicBezTo>
                  <a:close/>
                  <a:moveTo>
                    <a:pt x="122" y="1345"/>
                  </a:moveTo>
                  <a:lnTo>
                    <a:pt x="110" y="1456"/>
                  </a:lnTo>
                  <a:cubicBezTo>
                    <a:pt x="110" y="1461"/>
                    <a:pt x="106" y="1464"/>
                    <a:pt x="101" y="1463"/>
                  </a:cubicBezTo>
                  <a:cubicBezTo>
                    <a:pt x="97" y="1463"/>
                    <a:pt x="94" y="1459"/>
                    <a:pt x="94" y="1455"/>
                  </a:cubicBezTo>
                  <a:lnTo>
                    <a:pt x="106" y="1343"/>
                  </a:lnTo>
                  <a:cubicBezTo>
                    <a:pt x="107" y="1339"/>
                    <a:pt x="111" y="1336"/>
                    <a:pt x="115" y="1336"/>
                  </a:cubicBezTo>
                  <a:cubicBezTo>
                    <a:pt x="120" y="1337"/>
                    <a:pt x="123" y="1341"/>
                    <a:pt x="122" y="1345"/>
                  </a:cubicBezTo>
                  <a:close/>
                  <a:moveTo>
                    <a:pt x="101" y="1536"/>
                  </a:moveTo>
                  <a:lnTo>
                    <a:pt x="89" y="1647"/>
                  </a:lnTo>
                  <a:cubicBezTo>
                    <a:pt x="88" y="1652"/>
                    <a:pt x="85" y="1655"/>
                    <a:pt x="80" y="1654"/>
                  </a:cubicBezTo>
                  <a:cubicBezTo>
                    <a:pt x="76" y="1654"/>
                    <a:pt x="73" y="1650"/>
                    <a:pt x="73" y="1645"/>
                  </a:cubicBezTo>
                  <a:lnTo>
                    <a:pt x="85" y="1534"/>
                  </a:lnTo>
                  <a:cubicBezTo>
                    <a:pt x="86" y="1530"/>
                    <a:pt x="90" y="1527"/>
                    <a:pt x="94" y="1527"/>
                  </a:cubicBezTo>
                  <a:cubicBezTo>
                    <a:pt x="99" y="1528"/>
                    <a:pt x="102" y="1532"/>
                    <a:pt x="101" y="1536"/>
                  </a:cubicBezTo>
                  <a:close/>
                  <a:moveTo>
                    <a:pt x="80" y="1727"/>
                  </a:moveTo>
                  <a:lnTo>
                    <a:pt x="68" y="1838"/>
                  </a:lnTo>
                  <a:cubicBezTo>
                    <a:pt x="67" y="1842"/>
                    <a:pt x="63" y="1846"/>
                    <a:pt x="59" y="1845"/>
                  </a:cubicBezTo>
                  <a:cubicBezTo>
                    <a:pt x="55" y="1845"/>
                    <a:pt x="52" y="1841"/>
                    <a:pt x="52" y="1836"/>
                  </a:cubicBezTo>
                  <a:lnTo>
                    <a:pt x="64" y="1725"/>
                  </a:lnTo>
                  <a:cubicBezTo>
                    <a:pt x="65" y="1721"/>
                    <a:pt x="69" y="1717"/>
                    <a:pt x="73" y="1718"/>
                  </a:cubicBezTo>
                  <a:cubicBezTo>
                    <a:pt x="77" y="1718"/>
                    <a:pt x="81" y="1722"/>
                    <a:pt x="80" y="1727"/>
                  </a:cubicBezTo>
                  <a:close/>
                  <a:moveTo>
                    <a:pt x="59" y="1918"/>
                  </a:moveTo>
                  <a:lnTo>
                    <a:pt x="47" y="2029"/>
                  </a:lnTo>
                  <a:cubicBezTo>
                    <a:pt x="46" y="2033"/>
                    <a:pt x="42" y="2036"/>
                    <a:pt x="38" y="2036"/>
                  </a:cubicBezTo>
                  <a:cubicBezTo>
                    <a:pt x="34" y="2036"/>
                    <a:pt x="30" y="2032"/>
                    <a:pt x="31" y="2027"/>
                  </a:cubicBezTo>
                  <a:lnTo>
                    <a:pt x="43" y="1916"/>
                  </a:lnTo>
                  <a:cubicBezTo>
                    <a:pt x="44" y="1911"/>
                    <a:pt x="48" y="1908"/>
                    <a:pt x="52" y="1909"/>
                  </a:cubicBezTo>
                  <a:cubicBezTo>
                    <a:pt x="56" y="1909"/>
                    <a:pt x="60" y="1913"/>
                    <a:pt x="59" y="1918"/>
                  </a:cubicBezTo>
                  <a:close/>
                  <a:moveTo>
                    <a:pt x="38" y="2108"/>
                  </a:moveTo>
                  <a:lnTo>
                    <a:pt x="26" y="2220"/>
                  </a:lnTo>
                  <a:cubicBezTo>
                    <a:pt x="25" y="2224"/>
                    <a:pt x="21" y="2227"/>
                    <a:pt x="17" y="2227"/>
                  </a:cubicBezTo>
                  <a:cubicBezTo>
                    <a:pt x="13" y="2226"/>
                    <a:pt x="9" y="2222"/>
                    <a:pt x="10" y="2218"/>
                  </a:cubicBezTo>
                  <a:lnTo>
                    <a:pt x="22" y="2107"/>
                  </a:lnTo>
                  <a:cubicBezTo>
                    <a:pt x="23" y="2102"/>
                    <a:pt x="27" y="2099"/>
                    <a:pt x="31" y="2100"/>
                  </a:cubicBezTo>
                  <a:cubicBezTo>
                    <a:pt x="35" y="2100"/>
                    <a:pt x="39" y="2104"/>
                    <a:pt x="38" y="2108"/>
                  </a:cubicBezTo>
                  <a:close/>
                  <a:moveTo>
                    <a:pt x="17" y="2299"/>
                  </a:moveTo>
                  <a:lnTo>
                    <a:pt x="17" y="2302"/>
                  </a:lnTo>
                  <a:cubicBezTo>
                    <a:pt x="16" y="2307"/>
                    <a:pt x="12" y="2310"/>
                    <a:pt x="8" y="2309"/>
                  </a:cubicBezTo>
                  <a:cubicBezTo>
                    <a:pt x="3" y="2309"/>
                    <a:pt x="0" y="2305"/>
                    <a:pt x="1" y="2300"/>
                  </a:cubicBezTo>
                  <a:lnTo>
                    <a:pt x="1" y="2298"/>
                  </a:lnTo>
                  <a:cubicBezTo>
                    <a:pt x="2" y="2293"/>
                    <a:pt x="6" y="2290"/>
                    <a:pt x="10" y="2290"/>
                  </a:cubicBezTo>
                  <a:cubicBezTo>
                    <a:pt x="14" y="2291"/>
                    <a:pt x="17" y="2295"/>
                    <a:pt x="17" y="2299"/>
                  </a:cubicBezTo>
                  <a:close/>
                </a:path>
              </a:pathLst>
            </a:custGeom>
            <a:solidFill>
              <a:srgbClr val="008000"/>
            </a:solidFill>
            <a:ln w="7620">
              <a:solidFill>
                <a:srgbClr val="008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7" name="Freeform 181"/>
            <p:cNvSpPr>
              <a:spLocks/>
            </p:cNvSpPr>
            <p:nvPr/>
          </p:nvSpPr>
          <p:spPr bwMode="auto">
            <a:xfrm>
              <a:off x="845" y="1800"/>
              <a:ext cx="212" cy="217"/>
            </a:xfrm>
            <a:custGeom>
              <a:avLst/>
              <a:gdLst>
                <a:gd name="T0" fmla="*/ 21 w 212"/>
                <a:gd name="T1" fmla="*/ 0 h 217"/>
                <a:gd name="T2" fmla="*/ 0 w 212"/>
                <a:gd name="T3" fmla="*/ 195 h 217"/>
                <a:gd name="T4" fmla="*/ 190 w 212"/>
                <a:gd name="T5" fmla="*/ 217 h 217"/>
                <a:gd name="T6" fmla="*/ 212 w 212"/>
                <a:gd name="T7" fmla="*/ 21 h 217"/>
                <a:gd name="T8" fmla="*/ 21 w 212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217">
                  <a:moveTo>
                    <a:pt x="21" y="0"/>
                  </a:moveTo>
                  <a:lnTo>
                    <a:pt x="0" y="195"/>
                  </a:lnTo>
                  <a:lnTo>
                    <a:pt x="190" y="217"/>
                  </a:lnTo>
                  <a:lnTo>
                    <a:pt x="212" y="2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8" name="Rectangle 180"/>
            <p:cNvSpPr>
              <a:spLocks noChangeArrowheads="1"/>
            </p:cNvSpPr>
            <p:nvPr/>
          </p:nvSpPr>
          <p:spPr bwMode="auto">
            <a:xfrm rot="5760000">
              <a:off x="730" y="1905"/>
              <a:ext cx="3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8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9" name="Rectangle 179"/>
            <p:cNvSpPr>
              <a:spLocks noChangeArrowheads="1"/>
            </p:cNvSpPr>
            <p:nvPr/>
          </p:nvSpPr>
          <p:spPr bwMode="auto">
            <a:xfrm rot="5760000">
              <a:off x="857" y="2014"/>
              <a:ext cx="9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8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1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0" name="Freeform 178"/>
            <p:cNvSpPr>
              <a:spLocks/>
            </p:cNvSpPr>
            <p:nvPr/>
          </p:nvSpPr>
          <p:spPr bwMode="auto">
            <a:xfrm>
              <a:off x="1337" y="2273"/>
              <a:ext cx="241" cy="245"/>
            </a:xfrm>
            <a:custGeom>
              <a:avLst/>
              <a:gdLst>
                <a:gd name="T0" fmla="*/ 0 w 241"/>
                <a:gd name="T1" fmla="*/ 57 h 245"/>
                <a:gd name="T2" fmla="*/ 57 w 241"/>
                <a:gd name="T3" fmla="*/ 245 h 245"/>
                <a:gd name="T4" fmla="*/ 241 w 241"/>
                <a:gd name="T5" fmla="*/ 188 h 245"/>
                <a:gd name="T6" fmla="*/ 184 w 241"/>
                <a:gd name="T7" fmla="*/ 0 h 245"/>
                <a:gd name="T8" fmla="*/ 0 w 241"/>
                <a:gd name="T9" fmla="*/ 57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" h="245">
                  <a:moveTo>
                    <a:pt x="0" y="57"/>
                  </a:moveTo>
                  <a:lnTo>
                    <a:pt x="57" y="245"/>
                  </a:lnTo>
                  <a:lnTo>
                    <a:pt x="241" y="188"/>
                  </a:lnTo>
                  <a:lnTo>
                    <a:pt x="184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1" name="Freeform 177"/>
            <p:cNvSpPr>
              <a:spLocks/>
            </p:cNvSpPr>
            <p:nvPr/>
          </p:nvSpPr>
          <p:spPr bwMode="auto">
            <a:xfrm>
              <a:off x="3194" y="2560"/>
              <a:ext cx="1306" cy="227"/>
            </a:xfrm>
            <a:custGeom>
              <a:avLst/>
              <a:gdLst>
                <a:gd name="T0" fmla="*/ 0 w 1739"/>
                <a:gd name="T1" fmla="*/ 151 h 302"/>
                <a:gd name="T2" fmla="*/ 870 w 1739"/>
                <a:gd name="T3" fmla="*/ 0 h 302"/>
                <a:gd name="T4" fmla="*/ 1739 w 1739"/>
                <a:gd name="T5" fmla="*/ 151 h 302"/>
                <a:gd name="T6" fmla="*/ 1739 w 1739"/>
                <a:gd name="T7" fmla="*/ 151 h 302"/>
                <a:gd name="T8" fmla="*/ 870 w 1739"/>
                <a:gd name="T9" fmla="*/ 302 h 302"/>
                <a:gd name="T10" fmla="*/ 0 w 1739"/>
                <a:gd name="T11" fmla="*/ 15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39" h="302">
                  <a:moveTo>
                    <a:pt x="0" y="151"/>
                  </a:moveTo>
                  <a:cubicBezTo>
                    <a:pt x="0" y="68"/>
                    <a:pt x="390" y="0"/>
                    <a:pt x="870" y="0"/>
                  </a:cubicBezTo>
                  <a:cubicBezTo>
                    <a:pt x="1350" y="0"/>
                    <a:pt x="1739" y="68"/>
                    <a:pt x="1739" y="151"/>
                  </a:cubicBezTo>
                  <a:cubicBezTo>
                    <a:pt x="1739" y="151"/>
                    <a:pt x="1739" y="151"/>
                    <a:pt x="1739" y="151"/>
                  </a:cubicBezTo>
                  <a:cubicBezTo>
                    <a:pt x="1739" y="235"/>
                    <a:pt x="1350" y="302"/>
                    <a:pt x="870" y="302"/>
                  </a:cubicBezTo>
                  <a:cubicBezTo>
                    <a:pt x="390" y="302"/>
                    <a:pt x="0" y="235"/>
                    <a:pt x="0" y="151"/>
                  </a:cubicBezTo>
                </a:path>
              </a:pathLst>
            </a:custGeom>
            <a:solidFill>
              <a:srgbClr val="DDDDD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2" name="Rectangle 176"/>
            <p:cNvSpPr>
              <a:spLocks noChangeArrowheads="1"/>
            </p:cNvSpPr>
            <p:nvPr/>
          </p:nvSpPr>
          <p:spPr bwMode="auto">
            <a:xfrm>
              <a:off x="3623" y="2566"/>
              <a:ext cx="46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WLAN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3" name="Freeform 175"/>
            <p:cNvSpPr>
              <a:spLocks/>
            </p:cNvSpPr>
            <p:nvPr/>
          </p:nvSpPr>
          <p:spPr bwMode="auto">
            <a:xfrm>
              <a:off x="1474" y="3787"/>
              <a:ext cx="1307" cy="228"/>
            </a:xfrm>
            <a:custGeom>
              <a:avLst/>
              <a:gdLst>
                <a:gd name="T0" fmla="*/ 0 w 1739"/>
                <a:gd name="T1" fmla="*/ 152 h 303"/>
                <a:gd name="T2" fmla="*/ 869 w 1739"/>
                <a:gd name="T3" fmla="*/ 0 h 303"/>
                <a:gd name="T4" fmla="*/ 1739 w 1739"/>
                <a:gd name="T5" fmla="*/ 152 h 303"/>
                <a:gd name="T6" fmla="*/ 1739 w 1739"/>
                <a:gd name="T7" fmla="*/ 152 h 303"/>
                <a:gd name="T8" fmla="*/ 869 w 1739"/>
                <a:gd name="T9" fmla="*/ 303 h 303"/>
                <a:gd name="T10" fmla="*/ 0 w 1739"/>
                <a:gd name="T11" fmla="*/ 152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39" h="303">
                  <a:moveTo>
                    <a:pt x="0" y="152"/>
                  </a:moveTo>
                  <a:cubicBezTo>
                    <a:pt x="0" y="68"/>
                    <a:pt x="389" y="0"/>
                    <a:pt x="869" y="0"/>
                  </a:cubicBezTo>
                  <a:cubicBezTo>
                    <a:pt x="1349" y="0"/>
                    <a:pt x="1739" y="68"/>
                    <a:pt x="1739" y="152"/>
                  </a:cubicBezTo>
                  <a:cubicBezTo>
                    <a:pt x="1739" y="152"/>
                    <a:pt x="1739" y="152"/>
                    <a:pt x="1739" y="152"/>
                  </a:cubicBezTo>
                  <a:cubicBezTo>
                    <a:pt x="1739" y="235"/>
                    <a:pt x="1349" y="303"/>
                    <a:pt x="869" y="303"/>
                  </a:cubicBezTo>
                  <a:cubicBezTo>
                    <a:pt x="389" y="303"/>
                    <a:pt x="0" y="235"/>
                    <a:pt x="0" y="152"/>
                  </a:cubicBezTo>
                </a:path>
              </a:pathLst>
            </a:custGeom>
            <a:solidFill>
              <a:srgbClr val="DDDDD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4" name="Freeform 174"/>
            <p:cNvSpPr>
              <a:spLocks/>
            </p:cNvSpPr>
            <p:nvPr/>
          </p:nvSpPr>
          <p:spPr bwMode="auto">
            <a:xfrm>
              <a:off x="28" y="2766"/>
              <a:ext cx="1306" cy="227"/>
            </a:xfrm>
            <a:custGeom>
              <a:avLst/>
              <a:gdLst>
                <a:gd name="T0" fmla="*/ 0 w 1738"/>
                <a:gd name="T1" fmla="*/ 151 h 302"/>
                <a:gd name="T2" fmla="*/ 869 w 1738"/>
                <a:gd name="T3" fmla="*/ 0 h 302"/>
                <a:gd name="T4" fmla="*/ 1738 w 1738"/>
                <a:gd name="T5" fmla="*/ 151 h 302"/>
                <a:gd name="T6" fmla="*/ 1738 w 1738"/>
                <a:gd name="T7" fmla="*/ 151 h 302"/>
                <a:gd name="T8" fmla="*/ 869 w 1738"/>
                <a:gd name="T9" fmla="*/ 302 h 302"/>
                <a:gd name="T10" fmla="*/ 0 w 1738"/>
                <a:gd name="T11" fmla="*/ 15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38" h="302">
                  <a:moveTo>
                    <a:pt x="0" y="151"/>
                  </a:moveTo>
                  <a:cubicBezTo>
                    <a:pt x="0" y="68"/>
                    <a:pt x="389" y="0"/>
                    <a:pt x="869" y="0"/>
                  </a:cubicBezTo>
                  <a:cubicBezTo>
                    <a:pt x="1349" y="0"/>
                    <a:pt x="1738" y="68"/>
                    <a:pt x="1738" y="151"/>
                  </a:cubicBezTo>
                  <a:cubicBezTo>
                    <a:pt x="1738" y="151"/>
                    <a:pt x="1738" y="151"/>
                    <a:pt x="1738" y="151"/>
                  </a:cubicBezTo>
                  <a:cubicBezTo>
                    <a:pt x="1738" y="235"/>
                    <a:pt x="1349" y="302"/>
                    <a:pt x="869" y="302"/>
                  </a:cubicBezTo>
                  <a:cubicBezTo>
                    <a:pt x="389" y="302"/>
                    <a:pt x="0" y="235"/>
                    <a:pt x="0" y="151"/>
                  </a:cubicBezTo>
                </a:path>
              </a:pathLst>
            </a:custGeom>
            <a:solidFill>
              <a:srgbClr val="DDDDD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5" name="Freeform 173"/>
            <p:cNvSpPr>
              <a:spLocks/>
            </p:cNvSpPr>
            <p:nvPr/>
          </p:nvSpPr>
          <p:spPr bwMode="auto">
            <a:xfrm>
              <a:off x="683" y="2732"/>
              <a:ext cx="214" cy="204"/>
            </a:xfrm>
            <a:custGeom>
              <a:avLst/>
              <a:gdLst>
                <a:gd name="T0" fmla="*/ 186 w 284"/>
                <a:gd name="T1" fmla="*/ 272 h 272"/>
                <a:gd name="T2" fmla="*/ 248 w 284"/>
                <a:gd name="T3" fmla="*/ 77 h 272"/>
                <a:gd name="T4" fmla="*/ 126 w 284"/>
                <a:gd name="T5" fmla="*/ 0 h 272"/>
                <a:gd name="T6" fmla="*/ 126 w 284"/>
                <a:gd name="T7" fmla="*/ 0 h 272"/>
                <a:gd name="T8" fmla="*/ 0 w 284"/>
                <a:gd name="T9" fmla="*/ 272 h 272"/>
                <a:gd name="T10" fmla="*/ 186 w 284"/>
                <a:gd name="T11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4" h="272">
                  <a:moveTo>
                    <a:pt x="186" y="272"/>
                  </a:moveTo>
                  <a:cubicBezTo>
                    <a:pt x="257" y="235"/>
                    <a:pt x="284" y="148"/>
                    <a:pt x="248" y="77"/>
                  </a:cubicBezTo>
                  <a:cubicBezTo>
                    <a:pt x="224" y="31"/>
                    <a:pt x="177" y="2"/>
                    <a:pt x="126" y="0"/>
                  </a:cubicBezTo>
                  <a:lnTo>
                    <a:pt x="126" y="0"/>
                  </a:lnTo>
                  <a:lnTo>
                    <a:pt x="0" y="272"/>
                  </a:lnTo>
                  <a:lnTo>
                    <a:pt x="186" y="2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6" name="Rectangle 172"/>
            <p:cNvSpPr>
              <a:spLocks noChangeArrowheads="1"/>
            </p:cNvSpPr>
            <p:nvPr/>
          </p:nvSpPr>
          <p:spPr bwMode="auto">
            <a:xfrm>
              <a:off x="601" y="2428"/>
              <a:ext cx="144" cy="12"/>
            </a:xfrm>
            <a:prstGeom prst="rect">
              <a:avLst/>
            </a:prstGeom>
            <a:solidFill>
              <a:srgbClr val="EFF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7" name="Rectangle 171"/>
            <p:cNvSpPr>
              <a:spLocks noChangeArrowheads="1"/>
            </p:cNvSpPr>
            <p:nvPr/>
          </p:nvSpPr>
          <p:spPr bwMode="auto">
            <a:xfrm>
              <a:off x="601" y="2440"/>
              <a:ext cx="144" cy="12"/>
            </a:xfrm>
            <a:prstGeom prst="rect">
              <a:avLst/>
            </a:prstGeom>
            <a:solidFill>
              <a:srgbClr val="D1D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8" name="Rectangle 170"/>
            <p:cNvSpPr>
              <a:spLocks noChangeArrowheads="1"/>
            </p:cNvSpPr>
            <p:nvPr/>
          </p:nvSpPr>
          <p:spPr bwMode="auto">
            <a:xfrm>
              <a:off x="601" y="2452"/>
              <a:ext cx="144" cy="12"/>
            </a:xfrm>
            <a:prstGeom prst="rect">
              <a:avLst/>
            </a:prstGeom>
            <a:solidFill>
              <a:srgbClr val="D6E1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9" name="Rectangle 169"/>
            <p:cNvSpPr>
              <a:spLocks noChangeArrowheads="1"/>
            </p:cNvSpPr>
            <p:nvPr/>
          </p:nvSpPr>
          <p:spPr bwMode="auto">
            <a:xfrm>
              <a:off x="601" y="2464"/>
              <a:ext cx="144" cy="12"/>
            </a:xfrm>
            <a:prstGeom prst="rect">
              <a:avLst/>
            </a:prstGeom>
            <a:solidFill>
              <a:srgbClr val="DBE4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00" name="Rectangle 168"/>
            <p:cNvSpPr>
              <a:spLocks noChangeArrowheads="1"/>
            </p:cNvSpPr>
            <p:nvPr/>
          </p:nvSpPr>
          <p:spPr bwMode="auto">
            <a:xfrm>
              <a:off x="601" y="2476"/>
              <a:ext cx="144" cy="12"/>
            </a:xfrm>
            <a:prstGeom prst="rect">
              <a:avLst/>
            </a:prstGeom>
            <a:solidFill>
              <a:srgbClr val="DFE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03" name="Rectangle 167"/>
            <p:cNvSpPr>
              <a:spLocks noChangeArrowheads="1"/>
            </p:cNvSpPr>
            <p:nvPr/>
          </p:nvSpPr>
          <p:spPr bwMode="auto">
            <a:xfrm>
              <a:off x="601" y="2488"/>
              <a:ext cx="144" cy="12"/>
            </a:xfrm>
            <a:prstGeom prst="rect">
              <a:avLst/>
            </a:prstGeom>
            <a:solidFill>
              <a:srgbClr val="E4E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06" name="Rectangle 166"/>
            <p:cNvSpPr>
              <a:spLocks noChangeArrowheads="1"/>
            </p:cNvSpPr>
            <p:nvPr/>
          </p:nvSpPr>
          <p:spPr bwMode="auto">
            <a:xfrm>
              <a:off x="601" y="2500"/>
              <a:ext cx="144" cy="12"/>
            </a:xfrm>
            <a:prstGeom prst="rect">
              <a:avLst/>
            </a:prstGeom>
            <a:solidFill>
              <a:srgbClr val="E8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09" name="Rectangle 165"/>
            <p:cNvSpPr>
              <a:spLocks noChangeArrowheads="1"/>
            </p:cNvSpPr>
            <p:nvPr/>
          </p:nvSpPr>
          <p:spPr bwMode="auto">
            <a:xfrm>
              <a:off x="601" y="2512"/>
              <a:ext cx="144" cy="12"/>
            </a:xfrm>
            <a:prstGeom prst="rect">
              <a:avLst/>
            </a:prstGeom>
            <a:solidFill>
              <a:srgbClr val="EDF1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0" name="Oval 164"/>
            <p:cNvSpPr>
              <a:spLocks noChangeArrowheads="1"/>
            </p:cNvSpPr>
            <p:nvPr/>
          </p:nvSpPr>
          <p:spPr bwMode="auto">
            <a:xfrm>
              <a:off x="624" y="2449"/>
              <a:ext cx="114" cy="65"/>
            </a:xfrm>
            <a:prstGeom prst="ellips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1" name="Rectangle 163"/>
            <p:cNvSpPr>
              <a:spLocks noChangeArrowheads="1"/>
            </p:cNvSpPr>
            <p:nvPr/>
          </p:nvSpPr>
          <p:spPr bwMode="auto">
            <a:xfrm>
              <a:off x="553" y="2464"/>
              <a:ext cx="12" cy="493"/>
            </a:xfrm>
            <a:prstGeom prst="rect">
              <a:avLst/>
            </a:prstGeom>
            <a:solidFill>
              <a:srgbClr val="B8CA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2" name="Rectangle 162"/>
            <p:cNvSpPr>
              <a:spLocks noChangeArrowheads="1"/>
            </p:cNvSpPr>
            <p:nvPr/>
          </p:nvSpPr>
          <p:spPr bwMode="auto">
            <a:xfrm>
              <a:off x="565" y="2464"/>
              <a:ext cx="12" cy="493"/>
            </a:xfrm>
            <a:prstGeom prst="rect">
              <a:avLst/>
            </a:prstGeom>
            <a:solidFill>
              <a:srgbClr val="BBC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3" name="Rectangle 161"/>
            <p:cNvSpPr>
              <a:spLocks noChangeArrowheads="1"/>
            </p:cNvSpPr>
            <p:nvPr/>
          </p:nvSpPr>
          <p:spPr bwMode="auto">
            <a:xfrm>
              <a:off x="577" y="2464"/>
              <a:ext cx="12" cy="493"/>
            </a:xfrm>
            <a:prstGeom prst="rect">
              <a:avLst/>
            </a:prstGeom>
            <a:solidFill>
              <a:srgbClr val="BFD0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4" name="Rectangle 160"/>
            <p:cNvSpPr>
              <a:spLocks noChangeArrowheads="1"/>
            </p:cNvSpPr>
            <p:nvPr/>
          </p:nvSpPr>
          <p:spPr bwMode="auto">
            <a:xfrm>
              <a:off x="589" y="2464"/>
              <a:ext cx="12" cy="493"/>
            </a:xfrm>
            <a:prstGeom prst="rect">
              <a:avLst/>
            </a:prstGeom>
            <a:solidFill>
              <a:srgbClr val="C4D3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5" name="Rectangle 159"/>
            <p:cNvSpPr>
              <a:spLocks noChangeArrowheads="1"/>
            </p:cNvSpPr>
            <p:nvPr/>
          </p:nvSpPr>
          <p:spPr bwMode="auto">
            <a:xfrm>
              <a:off x="601" y="2464"/>
              <a:ext cx="12" cy="493"/>
            </a:xfrm>
            <a:prstGeom prst="rect">
              <a:avLst/>
            </a:prstGeom>
            <a:solidFill>
              <a:srgbClr val="C9D7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6" name="Rectangle 158"/>
            <p:cNvSpPr>
              <a:spLocks noChangeArrowheads="1"/>
            </p:cNvSpPr>
            <p:nvPr/>
          </p:nvSpPr>
          <p:spPr bwMode="auto">
            <a:xfrm>
              <a:off x="613" y="2464"/>
              <a:ext cx="12" cy="493"/>
            </a:xfrm>
            <a:prstGeom prst="rect">
              <a:avLst/>
            </a:prstGeom>
            <a:solidFill>
              <a:srgbClr val="CEDB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7" name="Rectangle 157"/>
            <p:cNvSpPr>
              <a:spLocks noChangeArrowheads="1"/>
            </p:cNvSpPr>
            <p:nvPr/>
          </p:nvSpPr>
          <p:spPr bwMode="auto">
            <a:xfrm>
              <a:off x="625" y="2464"/>
              <a:ext cx="12" cy="493"/>
            </a:xfrm>
            <a:prstGeom prst="rect">
              <a:avLst/>
            </a:prstGeom>
            <a:solidFill>
              <a:srgbClr val="D3D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8" name="Rectangle 156"/>
            <p:cNvSpPr>
              <a:spLocks noChangeArrowheads="1"/>
            </p:cNvSpPr>
            <p:nvPr/>
          </p:nvSpPr>
          <p:spPr bwMode="auto">
            <a:xfrm>
              <a:off x="637" y="2464"/>
              <a:ext cx="12" cy="493"/>
            </a:xfrm>
            <a:prstGeom prst="rect">
              <a:avLst/>
            </a:prstGeom>
            <a:solidFill>
              <a:srgbClr val="D7E1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9" name="Rectangle 155"/>
            <p:cNvSpPr>
              <a:spLocks noChangeArrowheads="1"/>
            </p:cNvSpPr>
            <p:nvPr/>
          </p:nvSpPr>
          <p:spPr bwMode="auto">
            <a:xfrm>
              <a:off x="649" y="2464"/>
              <a:ext cx="12" cy="493"/>
            </a:xfrm>
            <a:prstGeom prst="rect">
              <a:avLst/>
            </a:prstGeom>
            <a:solidFill>
              <a:srgbClr val="DCE5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0" name="Rectangle 154"/>
            <p:cNvSpPr>
              <a:spLocks noChangeArrowheads="1"/>
            </p:cNvSpPr>
            <p:nvPr/>
          </p:nvSpPr>
          <p:spPr bwMode="auto">
            <a:xfrm>
              <a:off x="661" y="2464"/>
              <a:ext cx="12" cy="493"/>
            </a:xfrm>
            <a:prstGeom prst="rect">
              <a:avLst/>
            </a:prstGeom>
            <a:solidFill>
              <a:srgbClr val="E1E8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1" name="Rectangle 153"/>
            <p:cNvSpPr>
              <a:spLocks noChangeArrowheads="1"/>
            </p:cNvSpPr>
            <p:nvPr/>
          </p:nvSpPr>
          <p:spPr bwMode="auto">
            <a:xfrm>
              <a:off x="673" y="2464"/>
              <a:ext cx="12" cy="493"/>
            </a:xfrm>
            <a:prstGeom prst="rect">
              <a:avLst/>
            </a:prstGeom>
            <a:solidFill>
              <a:srgbClr val="E5EC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2" name="Rectangle 152"/>
            <p:cNvSpPr>
              <a:spLocks noChangeArrowheads="1"/>
            </p:cNvSpPr>
            <p:nvPr/>
          </p:nvSpPr>
          <p:spPr bwMode="auto">
            <a:xfrm>
              <a:off x="685" y="2464"/>
              <a:ext cx="12" cy="493"/>
            </a:xfrm>
            <a:prstGeom prst="rect">
              <a:avLst/>
            </a:prstGeom>
            <a:solidFill>
              <a:srgbClr val="E6EC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3" name="Rectangle 151"/>
            <p:cNvSpPr>
              <a:spLocks noChangeArrowheads="1"/>
            </p:cNvSpPr>
            <p:nvPr/>
          </p:nvSpPr>
          <p:spPr bwMode="auto">
            <a:xfrm>
              <a:off x="697" y="2464"/>
              <a:ext cx="12" cy="493"/>
            </a:xfrm>
            <a:prstGeom prst="rect">
              <a:avLst/>
            </a:prstGeom>
            <a:solidFill>
              <a:srgbClr val="E2E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748" name="Rectangle 150"/>
            <p:cNvSpPr>
              <a:spLocks noChangeArrowheads="1"/>
            </p:cNvSpPr>
            <p:nvPr/>
          </p:nvSpPr>
          <p:spPr bwMode="auto">
            <a:xfrm>
              <a:off x="709" y="2464"/>
              <a:ext cx="12" cy="493"/>
            </a:xfrm>
            <a:prstGeom prst="rect">
              <a:avLst/>
            </a:prstGeom>
            <a:solidFill>
              <a:srgbClr val="DDE6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749" name="Rectangle 149"/>
            <p:cNvSpPr>
              <a:spLocks noChangeArrowheads="1"/>
            </p:cNvSpPr>
            <p:nvPr/>
          </p:nvSpPr>
          <p:spPr bwMode="auto">
            <a:xfrm>
              <a:off x="721" y="2464"/>
              <a:ext cx="12" cy="493"/>
            </a:xfrm>
            <a:prstGeom prst="rect">
              <a:avLst/>
            </a:prstGeom>
            <a:solidFill>
              <a:srgbClr val="D8E2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750" name="Rectangle 148"/>
            <p:cNvSpPr>
              <a:spLocks noChangeArrowheads="1"/>
            </p:cNvSpPr>
            <p:nvPr/>
          </p:nvSpPr>
          <p:spPr bwMode="auto">
            <a:xfrm>
              <a:off x="733" y="2464"/>
              <a:ext cx="12" cy="493"/>
            </a:xfrm>
            <a:prstGeom prst="rect">
              <a:avLst/>
            </a:prstGeom>
            <a:solidFill>
              <a:srgbClr val="D4D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751" name="Rectangle 147"/>
            <p:cNvSpPr>
              <a:spLocks noChangeArrowheads="1"/>
            </p:cNvSpPr>
            <p:nvPr/>
          </p:nvSpPr>
          <p:spPr bwMode="auto">
            <a:xfrm>
              <a:off x="745" y="2464"/>
              <a:ext cx="12" cy="493"/>
            </a:xfrm>
            <a:prstGeom prst="rect">
              <a:avLst/>
            </a:prstGeom>
            <a:solidFill>
              <a:srgbClr val="CFDB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4" name="Rectangle 146"/>
            <p:cNvSpPr>
              <a:spLocks noChangeArrowheads="1"/>
            </p:cNvSpPr>
            <p:nvPr/>
          </p:nvSpPr>
          <p:spPr bwMode="auto">
            <a:xfrm>
              <a:off x="757" y="2464"/>
              <a:ext cx="12" cy="493"/>
            </a:xfrm>
            <a:prstGeom prst="rect">
              <a:avLst/>
            </a:prstGeom>
            <a:solidFill>
              <a:srgbClr val="CAD8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5" name="Rectangle 145"/>
            <p:cNvSpPr>
              <a:spLocks noChangeArrowheads="1"/>
            </p:cNvSpPr>
            <p:nvPr/>
          </p:nvSpPr>
          <p:spPr bwMode="auto">
            <a:xfrm>
              <a:off x="769" y="2464"/>
              <a:ext cx="13" cy="493"/>
            </a:xfrm>
            <a:prstGeom prst="rect">
              <a:avLst/>
            </a:prstGeom>
            <a:solidFill>
              <a:srgbClr val="C5D4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6" name="Rectangle 144"/>
            <p:cNvSpPr>
              <a:spLocks noChangeArrowheads="1"/>
            </p:cNvSpPr>
            <p:nvPr/>
          </p:nvSpPr>
          <p:spPr bwMode="auto">
            <a:xfrm>
              <a:off x="782" y="2464"/>
              <a:ext cx="12" cy="493"/>
            </a:xfrm>
            <a:prstGeom prst="rect">
              <a:avLst/>
            </a:prstGeom>
            <a:solidFill>
              <a:srgbClr val="C0D0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7" name="Rectangle 143"/>
            <p:cNvSpPr>
              <a:spLocks noChangeArrowheads="1"/>
            </p:cNvSpPr>
            <p:nvPr/>
          </p:nvSpPr>
          <p:spPr bwMode="auto">
            <a:xfrm>
              <a:off x="794" y="2464"/>
              <a:ext cx="12" cy="493"/>
            </a:xfrm>
            <a:prstGeom prst="rect">
              <a:avLst/>
            </a:prstGeom>
            <a:solidFill>
              <a:srgbClr val="BCCD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8" name="Freeform 142"/>
            <p:cNvSpPr>
              <a:spLocks/>
            </p:cNvSpPr>
            <p:nvPr/>
          </p:nvSpPr>
          <p:spPr bwMode="auto">
            <a:xfrm>
              <a:off x="560" y="2479"/>
              <a:ext cx="235" cy="461"/>
            </a:xfrm>
            <a:custGeom>
              <a:avLst/>
              <a:gdLst>
                <a:gd name="T0" fmla="*/ 311 w 313"/>
                <a:gd name="T1" fmla="*/ 510 h 614"/>
                <a:gd name="T2" fmla="*/ 236 w 313"/>
                <a:gd name="T3" fmla="*/ 0 h 614"/>
                <a:gd name="T4" fmla="*/ 125 w 313"/>
                <a:gd name="T5" fmla="*/ 39 h 614"/>
                <a:gd name="T6" fmla="*/ 86 w 313"/>
                <a:gd name="T7" fmla="*/ 0 h 614"/>
                <a:gd name="T8" fmla="*/ 86 w 313"/>
                <a:gd name="T9" fmla="*/ 0 h 614"/>
                <a:gd name="T10" fmla="*/ 11 w 313"/>
                <a:gd name="T11" fmla="*/ 510 h 614"/>
                <a:gd name="T12" fmla="*/ 141 w 313"/>
                <a:gd name="T13" fmla="*/ 608 h 614"/>
                <a:gd name="T14" fmla="*/ 311 w 313"/>
                <a:gd name="T15" fmla="*/ 533 h 614"/>
                <a:gd name="T16" fmla="*/ 311 w 313"/>
                <a:gd name="T17" fmla="*/ 510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614">
                  <a:moveTo>
                    <a:pt x="311" y="510"/>
                  </a:moveTo>
                  <a:lnTo>
                    <a:pt x="236" y="0"/>
                  </a:lnTo>
                  <a:cubicBezTo>
                    <a:pt x="217" y="41"/>
                    <a:pt x="167" y="59"/>
                    <a:pt x="125" y="39"/>
                  </a:cubicBezTo>
                  <a:cubicBezTo>
                    <a:pt x="108" y="31"/>
                    <a:pt x="94" y="17"/>
                    <a:pt x="86" y="0"/>
                  </a:cubicBezTo>
                  <a:lnTo>
                    <a:pt x="86" y="0"/>
                  </a:lnTo>
                  <a:lnTo>
                    <a:pt x="11" y="510"/>
                  </a:lnTo>
                  <a:cubicBezTo>
                    <a:pt x="0" y="558"/>
                    <a:pt x="59" y="602"/>
                    <a:pt x="141" y="608"/>
                  </a:cubicBezTo>
                  <a:cubicBezTo>
                    <a:pt x="224" y="614"/>
                    <a:pt x="300" y="581"/>
                    <a:pt x="311" y="533"/>
                  </a:cubicBezTo>
                  <a:cubicBezTo>
                    <a:pt x="313" y="526"/>
                    <a:pt x="313" y="518"/>
                    <a:pt x="311" y="510"/>
                  </a:cubicBez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837" name="Picture 141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" y="2140"/>
              <a:ext cx="84" cy="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829" name="Oval 140"/>
            <p:cNvSpPr>
              <a:spLocks noChangeArrowheads="1"/>
            </p:cNvSpPr>
            <p:nvPr/>
          </p:nvSpPr>
          <p:spPr bwMode="auto">
            <a:xfrm>
              <a:off x="652" y="2156"/>
              <a:ext cx="57" cy="57"/>
            </a:xfrm>
            <a:prstGeom prst="ellips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0" name="Line 139"/>
            <p:cNvSpPr>
              <a:spLocks noChangeShapeType="1"/>
            </p:cNvSpPr>
            <p:nvPr/>
          </p:nvSpPr>
          <p:spPr bwMode="auto">
            <a:xfrm flipV="1">
              <a:off x="681" y="2213"/>
              <a:ext cx="1" cy="269"/>
            </a:xfrm>
            <a:prstGeom prst="lin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1" name="Freeform 138"/>
            <p:cNvSpPr>
              <a:spLocks noEditPoints="1"/>
            </p:cNvSpPr>
            <p:nvPr/>
          </p:nvSpPr>
          <p:spPr bwMode="auto">
            <a:xfrm>
              <a:off x="525" y="2084"/>
              <a:ext cx="312" cy="201"/>
            </a:xfrm>
            <a:custGeom>
              <a:avLst/>
              <a:gdLst>
                <a:gd name="T0" fmla="*/ 127 w 415"/>
                <a:gd name="T1" fmla="*/ 53 h 267"/>
                <a:gd name="T2" fmla="*/ 127 w 415"/>
                <a:gd name="T3" fmla="*/ 214 h 267"/>
                <a:gd name="T4" fmla="*/ 127 w 415"/>
                <a:gd name="T5" fmla="*/ 214 h 267"/>
                <a:gd name="T6" fmla="*/ 287 w 415"/>
                <a:gd name="T7" fmla="*/ 214 h 267"/>
                <a:gd name="T8" fmla="*/ 287 w 415"/>
                <a:gd name="T9" fmla="*/ 53 h 267"/>
                <a:gd name="T10" fmla="*/ 74 w 415"/>
                <a:gd name="T11" fmla="*/ 0 h 267"/>
                <a:gd name="T12" fmla="*/ 74 w 415"/>
                <a:gd name="T13" fmla="*/ 267 h 267"/>
                <a:gd name="T14" fmla="*/ 74 w 415"/>
                <a:gd name="T15" fmla="*/ 267 h 267"/>
                <a:gd name="T16" fmla="*/ 341 w 415"/>
                <a:gd name="T17" fmla="*/ 267 h 267"/>
                <a:gd name="T18" fmla="*/ 341 w 415"/>
                <a:gd name="T19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5" h="267">
                  <a:moveTo>
                    <a:pt x="127" y="53"/>
                  </a:moveTo>
                  <a:cubicBezTo>
                    <a:pt x="83" y="98"/>
                    <a:pt x="83" y="169"/>
                    <a:pt x="127" y="214"/>
                  </a:cubicBezTo>
                  <a:cubicBezTo>
                    <a:pt x="127" y="214"/>
                    <a:pt x="127" y="214"/>
                    <a:pt x="127" y="214"/>
                  </a:cubicBezTo>
                  <a:moveTo>
                    <a:pt x="287" y="214"/>
                  </a:moveTo>
                  <a:cubicBezTo>
                    <a:pt x="332" y="169"/>
                    <a:pt x="332" y="98"/>
                    <a:pt x="287" y="53"/>
                  </a:cubicBezTo>
                  <a:moveTo>
                    <a:pt x="74" y="0"/>
                  </a:moveTo>
                  <a:cubicBezTo>
                    <a:pt x="0" y="74"/>
                    <a:pt x="0" y="193"/>
                    <a:pt x="74" y="267"/>
                  </a:cubicBezTo>
                  <a:cubicBezTo>
                    <a:pt x="74" y="267"/>
                    <a:pt x="74" y="267"/>
                    <a:pt x="74" y="267"/>
                  </a:cubicBezTo>
                  <a:moveTo>
                    <a:pt x="341" y="267"/>
                  </a:moveTo>
                  <a:cubicBezTo>
                    <a:pt x="415" y="193"/>
                    <a:pt x="415" y="74"/>
                    <a:pt x="341" y="0"/>
                  </a:cubicBezTo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2" name="Freeform 137"/>
            <p:cNvSpPr>
              <a:spLocks noEditPoints="1"/>
            </p:cNvSpPr>
            <p:nvPr/>
          </p:nvSpPr>
          <p:spPr bwMode="auto">
            <a:xfrm>
              <a:off x="560" y="2156"/>
              <a:ext cx="235" cy="784"/>
            </a:xfrm>
            <a:custGeom>
              <a:avLst/>
              <a:gdLst>
                <a:gd name="T0" fmla="*/ 161 w 313"/>
                <a:gd name="T1" fmla="*/ 389 h 1043"/>
                <a:gd name="T2" fmla="*/ 86 w 313"/>
                <a:gd name="T3" fmla="*/ 429 h 1043"/>
                <a:gd name="T4" fmla="*/ 86 w 313"/>
                <a:gd name="T5" fmla="*/ 429 h 1043"/>
                <a:gd name="T6" fmla="*/ 11 w 313"/>
                <a:gd name="T7" fmla="*/ 939 h 1043"/>
                <a:gd name="T8" fmla="*/ 141 w 313"/>
                <a:gd name="T9" fmla="*/ 1037 h 1043"/>
                <a:gd name="T10" fmla="*/ 311 w 313"/>
                <a:gd name="T11" fmla="*/ 962 h 1043"/>
                <a:gd name="T12" fmla="*/ 311 w 313"/>
                <a:gd name="T13" fmla="*/ 939 h 1043"/>
                <a:gd name="T14" fmla="*/ 311 w 313"/>
                <a:gd name="T15" fmla="*/ 939 h 1043"/>
                <a:gd name="T16" fmla="*/ 237 w 313"/>
                <a:gd name="T17" fmla="*/ 433 h 1043"/>
                <a:gd name="T18" fmla="*/ 161 w 313"/>
                <a:gd name="T19" fmla="*/ 389 h 1043"/>
                <a:gd name="T20" fmla="*/ 199 w 313"/>
                <a:gd name="T21" fmla="*/ 37 h 1043"/>
                <a:gd name="T22" fmla="*/ 161 w 313"/>
                <a:gd name="T23" fmla="*/ 0 h 1043"/>
                <a:gd name="T24" fmla="*/ 123 w 313"/>
                <a:gd name="T25" fmla="*/ 37 h 1043"/>
                <a:gd name="T26" fmla="*/ 161 w 313"/>
                <a:gd name="T27" fmla="*/ 75 h 1043"/>
                <a:gd name="T28" fmla="*/ 199 w 313"/>
                <a:gd name="T29" fmla="*/ 37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13" h="1043">
                  <a:moveTo>
                    <a:pt x="161" y="389"/>
                  </a:moveTo>
                  <a:cubicBezTo>
                    <a:pt x="122" y="389"/>
                    <a:pt x="90" y="407"/>
                    <a:pt x="86" y="429"/>
                  </a:cubicBezTo>
                  <a:lnTo>
                    <a:pt x="86" y="429"/>
                  </a:lnTo>
                  <a:lnTo>
                    <a:pt x="11" y="939"/>
                  </a:lnTo>
                  <a:cubicBezTo>
                    <a:pt x="0" y="987"/>
                    <a:pt x="59" y="1031"/>
                    <a:pt x="141" y="1037"/>
                  </a:cubicBezTo>
                  <a:cubicBezTo>
                    <a:pt x="224" y="1043"/>
                    <a:pt x="300" y="1010"/>
                    <a:pt x="311" y="962"/>
                  </a:cubicBezTo>
                  <a:cubicBezTo>
                    <a:pt x="313" y="955"/>
                    <a:pt x="313" y="947"/>
                    <a:pt x="311" y="939"/>
                  </a:cubicBezTo>
                  <a:lnTo>
                    <a:pt x="311" y="939"/>
                  </a:lnTo>
                  <a:lnTo>
                    <a:pt x="237" y="433"/>
                  </a:lnTo>
                  <a:cubicBezTo>
                    <a:pt x="237" y="409"/>
                    <a:pt x="203" y="389"/>
                    <a:pt x="161" y="389"/>
                  </a:cubicBezTo>
                  <a:close/>
                  <a:moveTo>
                    <a:pt x="199" y="37"/>
                  </a:moveTo>
                  <a:cubicBezTo>
                    <a:pt x="199" y="17"/>
                    <a:pt x="182" y="0"/>
                    <a:pt x="161" y="0"/>
                  </a:cubicBezTo>
                  <a:cubicBezTo>
                    <a:pt x="140" y="0"/>
                    <a:pt x="123" y="17"/>
                    <a:pt x="123" y="37"/>
                  </a:cubicBezTo>
                  <a:cubicBezTo>
                    <a:pt x="123" y="58"/>
                    <a:pt x="140" y="75"/>
                    <a:pt x="161" y="75"/>
                  </a:cubicBezTo>
                  <a:cubicBezTo>
                    <a:pt x="182" y="75"/>
                    <a:pt x="199" y="58"/>
                    <a:pt x="199" y="37"/>
                  </a:cubicBezTo>
                  <a:close/>
                </a:path>
              </a:pathLst>
            </a:custGeom>
            <a:noFill/>
            <a:ln w="19050" cap="rnd">
              <a:solidFill>
                <a:srgbClr val="4677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3" name="Line 136"/>
            <p:cNvSpPr>
              <a:spLocks noChangeShapeType="1"/>
            </p:cNvSpPr>
            <p:nvPr/>
          </p:nvSpPr>
          <p:spPr bwMode="auto">
            <a:xfrm flipV="1">
              <a:off x="681" y="2213"/>
              <a:ext cx="1" cy="236"/>
            </a:xfrm>
            <a:prstGeom prst="line">
              <a:avLst/>
            </a:prstGeom>
            <a:noFill/>
            <a:ln w="19050" cap="rnd">
              <a:solidFill>
                <a:srgbClr val="4677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4" name="Rectangle 135"/>
            <p:cNvSpPr>
              <a:spLocks noChangeArrowheads="1"/>
            </p:cNvSpPr>
            <p:nvPr/>
          </p:nvSpPr>
          <p:spPr bwMode="auto">
            <a:xfrm>
              <a:off x="529" y="3018"/>
              <a:ext cx="31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eNB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5" name="Rectangle 134"/>
            <p:cNvSpPr>
              <a:spLocks noChangeArrowheads="1"/>
            </p:cNvSpPr>
            <p:nvPr/>
          </p:nvSpPr>
          <p:spPr bwMode="auto">
            <a:xfrm>
              <a:off x="2004" y="4039"/>
              <a:ext cx="22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UE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6" name="Line 133"/>
            <p:cNvSpPr>
              <a:spLocks noChangeShapeType="1"/>
            </p:cNvSpPr>
            <p:nvPr/>
          </p:nvSpPr>
          <p:spPr bwMode="auto">
            <a:xfrm flipH="1" flipV="1">
              <a:off x="794" y="3018"/>
              <a:ext cx="1225" cy="886"/>
            </a:xfrm>
            <a:prstGeom prst="line">
              <a:avLst/>
            </a:prstGeom>
            <a:noFill/>
            <a:ln w="8890" cap="rnd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8" name="Rectangle 132"/>
            <p:cNvSpPr>
              <a:spLocks noChangeArrowheads="1"/>
            </p:cNvSpPr>
            <p:nvPr/>
          </p:nvSpPr>
          <p:spPr bwMode="auto">
            <a:xfrm>
              <a:off x="1237" y="3052"/>
              <a:ext cx="97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LWIP-SeGW 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9" name="Rectangle 131"/>
            <p:cNvSpPr>
              <a:spLocks noChangeArrowheads="1"/>
            </p:cNvSpPr>
            <p:nvPr/>
          </p:nvSpPr>
          <p:spPr bwMode="auto">
            <a:xfrm>
              <a:off x="1517" y="2734"/>
              <a:ext cx="415" cy="2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40" name="Freeform 130"/>
            <p:cNvSpPr>
              <a:spLocks/>
            </p:cNvSpPr>
            <p:nvPr/>
          </p:nvSpPr>
          <p:spPr bwMode="auto">
            <a:xfrm>
              <a:off x="1917" y="2517"/>
              <a:ext cx="1748" cy="1387"/>
            </a:xfrm>
            <a:custGeom>
              <a:avLst/>
              <a:gdLst>
                <a:gd name="T0" fmla="*/ 0 w 1748"/>
                <a:gd name="T1" fmla="*/ 350 h 1387"/>
                <a:gd name="T2" fmla="*/ 1696 w 1748"/>
                <a:gd name="T3" fmla="*/ 173 h 1387"/>
                <a:gd name="T4" fmla="*/ 313 w 1748"/>
                <a:gd name="T5" fmla="*/ 1387 h 1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48" h="1387">
                  <a:moveTo>
                    <a:pt x="0" y="350"/>
                  </a:moveTo>
                  <a:cubicBezTo>
                    <a:pt x="822" y="175"/>
                    <a:pt x="1644" y="0"/>
                    <a:pt x="1696" y="173"/>
                  </a:cubicBezTo>
                  <a:cubicBezTo>
                    <a:pt x="1748" y="346"/>
                    <a:pt x="503" y="1174"/>
                    <a:pt x="313" y="1387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41" name="Line 129"/>
            <p:cNvSpPr>
              <a:spLocks noChangeShapeType="1"/>
            </p:cNvSpPr>
            <p:nvPr/>
          </p:nvSpPr>
          <p:spPr bwMode="auto">
            <a:xfrm flipH="1">
              <a:off x="1347" y="2878"/>
              <a:ext cx="159" cy="1"/>
            </a:xfrm>
            <a:prstGeom prst="line">
              <a:avLst/>
            </a:prstGeom>
            <a:noFill/>
            <a:ln w="8890" cap="rnd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42" name="Rectangle 128"/>
            <p:cNvSpPr>
              <a:spLocks noChangeArrowheads="1"/>
            </p:cNvSpPr>
            <p:nvPr/>
          </p:nvSpPr>
          <p:spPr bwMode="auto">
            <a:xfrm>
              <a:off x="3107" y="3222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IPsec</a:t>
              </a:r>
              <a:endParaRPr lang="en-US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67404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LWIP: Data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6" y="1947864"/>
            <a:ext cx="5514975" cy="3405187"/>
          </a:xfrm>
        </p:spPr>
        <p:txBody>
          <a:bodyPr>
            <a:noAutofit/>
          </a:bodyPr>
          <a:lstStyle/>
          <a:p>
            <a:r>
              <a:rPr lang="en-US" sz="2000" dirty="0"/>
              <a:t>Uplink and downlink data supported over WLAN</a:t>
            </a:r>
          </a:p>
          <a:p>
            <a:r>
              <a:rPr lang="en-US" sz="2000" dirty="0"/>
              <a:t>Multiple bearers can be offloaded via </a:t>
            </a:r>
            <a:r>
              <a:rPr lang="en-US" sz="2000" dirty="0" err="1"/>
              <a:t>IPSec</a:t>
            </a:r>
            <a:endParaRPr lang="en-US" sz="2000" dirty="0"/>
          </a:p>
          <a:p>
            <a:r>
              <a:rPr lang="en-US" sz="2000" dirty="0"/>
              <a:t>In uplink, PDCP SDUs are encapsulated in Generic Routing Encapsulation (GRE) protocol</a:t>
            </a:r>
          </a:p>
          <a:p>
            <a:pPr lvl="1"/>
            <a:r>
              <a:rPr lang="en-US" sz="1800" dirty="0"/>
              <a:t>GRE Key carries bearer identifier</a:t>
            </a:r>
          </a:p>
          <a:p>
            <a:r>
              <a:rPr lang="en-US" sz="2000" dirty="0"/>
              <a:t>Bearer differentiation is not needed in downlink</a:t>
            </a:r>
          </a:p>
          <a:p>
            <a:r>
              <a:rPr lang="en-US" sz="2000" dirty="0"/>
              <a:t>No re-ordering support: </a:t>
            </a:r>
            <a:r>
              <a:rPr lang="en-US" sz="2000" dirty="0" err="1"/>
              <a:t>eNB</a:t>
            </a:r>
            <a:r>
              <a:rPr lang="en-US" sz="2000" dirty="0"/>
              <a:t> in DL and UE in UL are not  expected to send packets on a data radio bearer via LTE and WLAN simultaneously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1" y="2135624"/>
            <a:ext cx="2979301" cy="2979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48503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GB" sz="2000" dirty="0" smtClean="0"/>
              <a:t>The following slides are an incoming Liaison from 3GPP on LWA and LWIP for presentation to 802.11.</a:t>
            </a:r>
          </a:p>
          <a:p>
            <a:endParaRPr lang="en-GB" sz="2000" dirty="0"/>
          </a:p>
          <a:p>
            <a:r>
              <a:rPr lang="en-GB" sz="2000" dirty="0" smtClean="0"/>
              <a:t>The 802.11 WG chair has granted permission for these slides to appear in 3GPP format along with 3GPP logos,  as this is an incoming liaison to 802.11.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81C98-AE3C-41CC-A3BC-6232291636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2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LWIP: Control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Activation and deactivation is controlled by </a:t>
            </a:r>
            <a:r>
              <a:rPr lang="en-US" dirty="0" err="1" smtClean="0"/>
              <a:t>eNB</a:t>
            </a:r>
            <a:endParaRPr lang="en-US" dirty="0" smtClean="0"/>
          </a:p>
          <a:p>
            <a:r>
              <a:rPr lang="en-US" dirty="0" smtClean="0"/>
              <a:t>When LWIP is activated</a:t>
            </a:r>
          </a:p>
          <a:p>
            <a:pPr lvl="1"/>
            <a:r>
              <a:rPr lang="en-US" dirty="0" err="1" smtClean="0"/>
              <a:t>eNB</a:t>
            </a:r>
            <a:r>
              <a:rPr lang="en-US" dirty="0" smtClean="0"/>
              <a:t> sends WLAN mobility set, bearer information and LWIP-</a:t>
            </a:r>
            <a:r>
              <a:rPr lang="en-US" dirty="0" err="1" smtClean="0"/>
              <a:t>SeGW</a:t>
            </a:r>
            <a:r>
              <a:rPr lang="en-US" dirty="0" smtClean="0"/>
              <a:t> IP address</a:t>
            </a:r>
          </a:p>
          <a:p>
            <a:pPr lvl="1"/>
            <a:r>
              <a:rPr lang="en-US" dirty="0" smtClean="0"/>
              <a:t>After WLAN association and EAP/AKA authentication, UE establishes </a:t>
            </a:r>
            <a:r>
              <a:rPr lang="en-US" dirty="0" err="1" smtClean="0"/>
              <a:t>IPSec</a:t>
            </a:r>
            <a:r>
              <a:rPr lang="en-US" dirty="0" smtClean="0"/>
              <a:t> connection with LWIP-</a:t>
            </a:r>
            <a:r>
              <a:rPr lang="en-US" dirty="0" err="1" smtClean="0"/>
              <a:t>SeGW</a:t>
            </a:r>
            <a:r>
              <a:rPr lang="en-US" dirty="0" smtClean="0"/>
              <a:t> using IKE</a:t>
            </a:r>
          </a:p>
          <a:p>
            <a:pPr lvl="1"/>
            <a:r>
              <a:rPr lang="en-US" dirty="0" smtClean="0"/>
              <a:t>IPsec keys are derived (by </a:t>
            </a:r>
            <a:r>
              <a:rPr lang="en-US" dirty="0" err="1" smtClean="0"/>
              <a:t>eNB</a:t>
            </a:r>
            <a:r>
              <a:rPr lang="en-US" dirty="0" smtClean="0"/>
              <a:t> and UE) based on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eNB</a:t>
            </a:r>
            <a:endParaRPr lang="en-US" baseline="-25000" dirty="0"/>
          </a:p>
          <a:p>
            <a:r>
              <a:rPr lang="en-US" dirty="0" smtClean="0"/>
              <a:t>Re-uses same WLAN measurement reporting framework as LWA</a:t>
            </a:r>
          </a:p>
          <a:p>
            <a:r>
              <a:rPr lang="en-US" dirty="0" smtClean="0"/>
              <a:t>Re-uses same WLAN mobility concept as LWA</a:t>
            </a:r>
          </a:p>
        </p:txBody>
      </p:sp>
    </p:spTree>
    <p:extLst>
      <p:ext uri="{BB962C8B-B14F-4D97-AF65-F5344CB8AC3E}">
        <p14:creationId xmlns:p14="http://schemas.microsoft.com/office/powerpoint/2010/main" val="37940162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LWIP: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1" y="1885951"/>
            <a:ext cx="3574167" cy="3622675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1,2 - UE indicates LWIP support (performed only once, not on every LWIP activation)</a:t>
            </a:r>
          </a:p>
          <a:p>
            <a:r>
              <a:rPr lang="en-US" dirty="0" smtClean="0"/>
              <a:t>3,4 – </a:t>
            </a:r>
            <a:r>
              <a:rPr lang="en-US" dirty="0" err="1" smtClean="0"/>
              <a:t>eNB</a:t>
            </a:r>
            <a:r>
              <a:rPr lang="en-US" dirty="0" smtClean="0"/>
              <a:t> configures WLAN measurements</a:t>
            </a:r>
          </a:p>
          <a:p>
            <a:r>
              <a:rPr lang="en-US" dirty="0" smtClean="0"/>
              <a:t>5, 6 – UE reports WLAN meeting configured thresholds</a:t>
            </a:r>
          </a:p>
          <a:p>
            <a:r>
              <a:rPr lang="en-US" dirty="0" smtClean="0"/>
              <a:t>7,8 – eNB configures mobility set</a:t>
            </a:r>
          </a:p>
          <a:p>
            <a:r>
              <a:rPr lang="en-US" dirty="0" smtClean="0"/>
              <a:t>9 – UE find suitable AP, associates, authenticates using EAP/AKA</a:t>
            </a:r>
          </a:p>
          <a:p>
            <a:r>
              <a:rPr lang="en-US" dirty="0" smtClean="0"/>
              <a:t>10 – UE sends association confirmation</a:t>
            </a:r>
          </a:p>
          <a:p>
            <a:r>
              <a:rPr lang="en-US" dirty="0" smtClean="0"/>
              <a:t>11, 12  </a:t>
            </a:r>
            <a:r>
              <a:rPr lang="en-US" dirty="0"/>
              <a:t>–  eNB configures IPsec tunnel establishment parameters and use of WLAN </a:t>
            </a:r>
            <a:r>
              <a:rPr lang="en-US" dirty="0" smtClean="0"/>
              <a:t>for </a:t>
            </a:r>
            <a:r>
              <a:rPr lang="en-US" dirty="0"/>
              <a:t>the UL </a:t>
            </a:r>
            <a:r>
              <a:rPr lang="en-US" dirty="0" smtClean="0"/>
              <a:t>and/or </a:t>
            </a:r>
            <a:r>
              <a:rPr lang="en-US" dirty="0"/>
              <a:t>DL </a:t>
            </a:r>
            <a:r>
              <a:rPr lang="en-US" dirty="0" smtClean="0"/>
              <a:t>bearers</a:t>
            </a:r>
          </a:p>
          <a:p>
            <a:r>
              <a:rPr lang="en-US" dirty="0" smtClean="0"/>
              <a:t>13 </a:t>
            </a:r>
            <a:r>
              <a:rPr lang="en-US" dirty="0"/>
              <a:t>– UE </a:t>
            </a:r>
            <a:r>
              <a:rPr lang="en-US" dirty="0" smtClean="0"/>
              <a:t>acquires IP address </a:t>
            </a:r>
          </a:p>
          <a:p>
            <a:r>
              <a:rPr lang="en-US" dirty="0" smtClean="0"/>
              <a:t>14 –  UE establishes IPsec tunnel with the LWIP-</a:t>
            </a:r>
            <a:r>
              <a:rPr lang="en-US" dirty="0" err="1" smtClean="0"/>
              <a:t>SeGW</a:t>
            </a:r>
            <a:r>
              <a:rPr lang="en-US" dirty="0" smtClean="0"/>
              <a:t> to complete the establishment of the LWIP tunnel with the eNB over the WLAN access. </a:t>
            </a:r>
          </a:p>
          <a:p>
            <a:r>
              <a:rPr lang="en-US" dirty="0" smtClean="0"/>
              <a:t>15 – data is sent on LTE or IPsec</a:t>
            </a:r>
          </a:p>
          <a:p>
            <a:r>
              <a:rPr lang="en-US" dirty="0"/>
              <a:t>16 – if configured, UE continues measurement reporting</a:t>
            </a:r>
          </a:p>
        </p:txBody>
      </p:sp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4511676" y="901867"/>
            <a:ext cx="3065463" cy="467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660900" y="901867"/>
            <a:ext cx="584200" cy="292100"/>
          </a:xfrm>
          <a:prstGeom prst="rect">
            <a:avLst/>
          </a:prstGeom>
          <a:solidFill>
            <a:srgbClr val="E8EE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660900" y="901867"/>
            <a:ext cx="584200" cy="292100"/>
          </a:xfrm>
          <a:prstGeom prst="rect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870450" y="981242"/>
            <a:ext cx="17793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1000" b="0">
                <a:solidFill>
                  <a:srgbClr val="000000"/>
                </a:solidFill>
                <a:cs typeface="Arial" panose="020B0604020202020204" pitchFamily="34" charset="0"/>
              </a:rPr>
              <a:t>UE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829301" y="901867"/>
            <a:ext cx="582613" cy="292100"/>
          </a:xfrm>
          <a:prstGeom prst="rect">
            <a:avLst/>
          </a:prstGeom>
          <a:solidFill>
            <a:srgbClr val="E8EE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829301" y="901867"/>
            <a:ext cx="582613" cy="292100"/>
          </a:xfrm>
          <a:prstGeom prst="rect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003925" y="981242"/>
            <a:ext cx="24846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1000" b="0">
                <a:solidFill>
                  <a:srgbClr val="000000"/>
                </a:solidFill>
                <a:cs typeface="Arial" panose="020B0604020202020204" pitchFamily="34" charset="0"/>
              </a:rPr>
              <a:t>eNB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992938" y="901867"/>
            <a:ext cx="584200" cy="292100"/>
          </a:xfrm>
          <a:prstGeom prst="rect">
            <a:avLst/>
          </a:prstGeom>
          <a:solidFill>
            <a:srgbClr val="E8EE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92938" y="901867"/>
            <a:ext cx="584200" cy="292100"/>
          </a:xfrm>
          <a:prstGeom prst="rect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7116763" y="906630"/>
            <a:ext cx="31258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1000" b="0">
                <a:solidFill>
                  <a:srgbClr val="000000"/>
                </a:solidFill>
                <a:cs typeface="Arial" panose="020B0604020202020204" pitchFamily="34" charset="0"/>
              </a:rPr>
              <a:t>LWIP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7419975" y="906630"/>
            <a:ext cx="432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1000" b="0">
                <a:solidFill>
                  <a:srgbClr val="000000"/>
                </a:solidFill>
                <a:cs typeface="Arial" panose="020B0604020202020204" pitchFamily="34" charset="0"/>
              </a:rPr>
              <a:t>-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7107238" y="1055855"/>
            <a:ext cx="37670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1000" b="0">
                <a:solidFill>
                  <a:srgbClr val="000000"/>
                </a:solidFill>
                <a:cs typeface="Arial" panose="020B0604020202020204" pitchFamily="34" charset="0"/>
              </a:rPr>
              <a:t>SeGW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4953000" y="1193967"/>
            <a:ext cx="0" cy="4332288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121400" y="1193967"/>
            <a:ext cx="0" cy="4332288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7285038" y="1193967"/>
            <a:ext cx="0" cy="4332288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reeform 19"/>
          <p:cNvSpPr>
            <a:spLocks noEditPoints="1"/>
          </p:cNvSpPr>
          <p:nvPr/>
        </p:nvSpPr>
        <p:spPr bwMode="auto">
          <a:xfrm>
            <a:off x="4529139" y="2227430"/>
            <a:ext cx="1292225" cy="255588"/>
          </a:xfrm>
          <a:custGeom>
            <a:avLst/>
            <a:gdLst>
              <a:gd name="T0" fmla="*/ 0 w 2677"/>
              <a:gd name="T1" fmla="*/ 136 h 530"/>
              <a:gd name="T2" fmla="*/ 16 w 2677"/>
              <a:gd name="T3" fmla="*/ 216 h 530"/>
              <a:gd name="T4" fmla="*/ 0 w 2677"/>
              <a:gd name="T5" fmla="*/ 216 h 530"/>
              <a:gd name="T6" fmla="*/ 16 w 2677"/>
              <a:gd name="T7" fmla="*/ 521 h 530"/>
              <a:gd name="T8" fmla="*/ 8 w 2677"/>
              <a:gd name="T9" fmla="*/ 401 h 530"/>
              <a:gd name="T10" fmla="*/ 207 w 2677"/>
              <a:gd name="T11" fmla="*/ 522 h 530"/>
              <a:gd name="T12" fmla="*/ 87 w 2677"/>
              <a:gd name="T13" fmla="*/ 514 h 530"/>
              <a:gd name="T14" fmla="*/ 391 w 2677"/>
              <a:gd name="T15" fmla="*/ 530 h 530"/>
              <a:gd name="T16" fmla="*/ 471 w 2677"/>
              <a:gd name="T17" fmla="*/ 514 h 530"/>
              <a:gd name="T18" fmla="*/ 471 w 2677"/>
              <a:gd name="T19" fmla="*/ 530 h 530"/>
              <a:gd name="T20" fmla="*/ 776 w 2677"/>
              <a:gd name="T21" fmla="*/ 514 h 530"/>
              <a:gd name="T22" fmla="*/ 656 w 2677"/>
              <a:gd name="T23" fmla="*/ 522 h 530"/>
              <a:gd name="T24" fmla="*/ 976 w 2677"/>
              <a:gd name="T25" fmla="*/ 522 h 530"/>
              <a:gd name="T26" fmla="*/ 856 w 2677"/>
              <a:gd name="T27" fmla="*/ 514 h 530"/>
              <a:gd name="T28" fmla="*/ 1160 w 2677"/>
              <a:gd name="T29" fmla="*/ 530 h 530"/>
              <a:gd name="T30" fmla="*/ 1240 w 2677"/>
              <a:gd name="T31" fmla="*/ 514 h 530"/>
              <a:gd name="T32" fmla="*/ 1240 w 2677"/>
              <a:gd name="T33" fmla="*/ 530 h 530"/>
              <a:gd name="T34" fmla="*/ 1545 w 2677"/>
              <a:gd name="T35" fmla="*/ 514 h 530"/>
              <a:gd name="T36" fmla="*/ 1424 w 2677"/>
              <a:gd name="T37" fmla="*/ 522 h 530"/>
              <a:gd name="T38" fmla="*/ 1745 w 2677"/>
              <a:gd name="T39" fmla="*/ 522 h 530"/>
              <a:gd name="T40" fmla="*/ 1625 w 2677"/>
              <a:gd name="T41" fmla="*/ 514 h 530"/>
              <a:gd name="T42" fmla="*/ 1929 w 2677"/>
              <a:gd name="T43" fmla="*/ 530 h 530"/>
              <a:gd name="T44" fmla="*/ 2009 w 2677"/>
              <a:gd name="T45" fmla="*/ 514 h 530"/>
              <a:gd name="T46" fmla="*/ 2009 w 2677"/>
              <a:gd name="T47" fmla="*/ 530 h 530"/>
              <a:gd name="T48" fmla="*/ 2313 w 2677"/>
              <a:gd name="T49" fmla="*/ 514 h 530"/>
              <a:gd name="T50" fmla="*/ 2193 w 2677"/>
              <a:gd name="T51" fmla="*/ 522 h 530"/>
              <a:gd name="T52" fmla="*/ 2513 w 2677"/>
              <a:gd name="T53" fmla="*/ 522 h 530"/>
              <a:gd name="T54" fmla="*/ 2393 w 2677"/>
              <a:gd name="T55" fmla="*/ 514 h 530"/>
              <a:gd name="T56" fmla="*/ 2661 w 2677"/>
              <a:gd name="T57" fmla="*/ 494 h 530"/>
              <a:gd name="T58" fmla="*/ 2669 w 2677"/>
              <a:gd name="T59" fmla="*/ 530 h 530"/>
              <a:gd name="T60" fmla="*/ 2661 w 2677"/>
              <a:gd name="T61" fmla="*/ 414 h 530"/>
              <a:gd name="T62" fmla="*/ 2677 w 2677"/>
              <a:gd name="T63" fmla="*/ 414 h 530"/>
              <a:gd name="T64" fmla="*/ 2661 w 2677"/>
              <a:gd name="T65" fmla="*/ 109 h 530"/>
              <a:gd name="T66" fmla="*/ 2669 w 2677"/>
              <a:gd name="T67" fmla="*/ 230 h 530"/>
              <a:gd name="T68" fmla="*/ 2669 w 2677"/>
              <a:gd name="T69" fmla="*/ 16 h 530"/>
              <a:gd name="T70" fmla="*/ 2669 w 2677"/>
              <a:gd name="T71" fmla="*/ 0 h 530"/>
              <a:gd name="T72" fmla="*/ 2661 w 2677"/>
              <a:gd name="T73" fmla="*/ 29 h 530"/>
              <a:gd name="T74" fmla="*/ 2386 w 2677"/>
              <a:gd name="T75" fmla="*/ 0 h 530"/>
              <a:gd name="T76" fmla="*/ 2306 w 2677"/>
              <a:gd name="T77" fmla="*/ 16 h 530"/>
              <a:gd name="T78" fmla="*/ 2306 w 2677"/>
              <a:gd name="T79" fmla="*/ 0 h 530"/>
              <a:gd name="T80" fmla="*/ 2002 w 2677"/>
              <a:gd name="T81" fmla="*/ 16 h 530"/>
              <a:gd name="T82" fmla="*/ 2122 w 2677"/>
              <a:gd name="T83" fmla="*/ 8 h 530"/>
              <a:gd name="T84" fmla="*/ 1802 w 2677"/>
              <a:gd name="T85" fmla="*/ 8 h 530"/>
              <a:gd name="T86" fmla="*/ 1922 w 2677"/>
              <a:gd name="T87" fmla="*/ 16 h 530"/>
              <a:gd name="T88" fmla="*/ 1617 w 2677"/>
              <a:gd name="T89" fmla="*/ 0 h 530"/>
              <a:gd name="T90" fmla="*/ 1537 w 2677"/>
              <a:gd name="T91" fmla="*/ 16 h 530"/>
              <a:gd name="T92" fmla="*/ 1537 w 2677"/>
              <a:gd name="T93" fmla="*/ 0 h 530"/>
              <a:gd name="T94" fmla="*/ 1233 w 2677"/>
              <a:gd name="T95" fmla="*/ 16 h 530"/>
              <a:gd name="T96" fmla="*/ 1353 w 2677"/>
              <a:gd name="T97" fmla="*/ 8 h 530"/>
              <a:gd name="T98" fmla="*/ 1033 w 2677"/>
              <a:gd name="T99" fmla="*/ 8 h 530"/>
              <a:gd name="T100" fmla="*/ 1153 w 2677"/>
              <a:gd name="T101" fmla="*/ 16 h 530"/>
              <a:gd name="T102" fmla="*/ 849 w 2677"/>
              <a:gd name="T103" fmla="*/ 0 h 530"/>
              <a:gd name="T104" fmla="*/ 768 w 2677"/>
              <a:gd name="T105" fmla="*/ 16 h 530"/>
              <a:gd name="T106" fmla="*/ 768 w 2677"/>
              <a:gd name="T107" fmla="*/ 0 h 530"/>
              <a:gd name="T108" fmla="*/ 464 w 2677"/>
              <a:gd name="T109" fmla="*/ 16 h 530"/>
              <a:gd name="T110" fmla="*/ 584 w 2677"/>
              <a:gd name="T111" fmla="*/ 8 h 530"/>
              <a:gd name="T112" fmla="*/ 264 w 2677"/>
              <a:gd name="T113" fmla="*/ 8 h 530"/>
              <a:gd name="T114" fmla="*/ 384 w 2677"/>
              <a:gd name="T115" fmla="*/ 16 h 530"/>
              <a:gd name="T116" fmla="*/ 80 w 2677"/>
              <a:gd name="T117" fmla="*/ 0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677" h="530">
                <a:moveTo>
                  <a:pt x="16" y="24"/>
                </a:moveTo>
                <a:lnTo>
                  <a:pt x="16" y="136"/>
                </a:lnTo>
                <a:cubicBezTo>
                  <a:pt x="16" y="141"/>
                  <a:pt x="13" y="144"/>
                  <a:pt x="8" y="144"/>
                </a:cubicBezTo>
                <a:cubicBezTo>
                  <a:pt x="4" y="144"/>
                  <a:pt x="0" y="141"/>
                  <a:pt x="0" y="136"/>
                </a:cubicBezTo>
                <a:lnTo>
                  <a:pt x="0" y="24"/>
                </a:lnTo>
                <a:cubicBezTo>
                  <a:pt x="0" y="20"/>
                  <a:pt x="4" y="16"/>
                  <a:pt x="8" y="16"/>
                </a:cubicBezTo>
                <a:cubicBezTo>
                  <a:pt x="13" y="16"/>
                  <a:pt x="16" y="20"/>
                  <a:pt x="16" y="24"/>
                </a:cubicBezTo>
                <a:close/>
                <a:moveTo>
                  <a:pt x="16" y="216"/>
                </a:moveTo>
                <a:lnTo>
                  <a:pt x="16" y="328"/>
                </a:lnTo>
                <a:cubicBezTo>
                  <a:pt x="16" y="333"/>
                  <a:pt x="13" y="336"/>
                  <a:pt x="8" y="336"/>
                </a:cubicBezTo>
                <a:cubicBezTo>
                  <a:pt x="4" y="336"/>
                  <a:pt x="0" y="333"/>
                  <a:pt x="0" y="328"/>
                </a:cubicBezTo>
                <a:lnTo>
                  <a:pt x="0" y="216"/>
                </a:lnTo>
                <a:cubicBezTo>
                  <a:pt x="0" y="212"/>
                  <a:pt x="4" y="208"/>
                  <a:pt x="8" y="208"/>
                </a:cubicBezTo>
                <a:cubicBezTo>
                  <a:pt x="13" y="208"/>
                  <a:pt x="16" y="212"/>
                  <a:pt x="16" y="216"/>
                </a:cubicBezTo>
                <a:close/>
                <a:moveTo>
                  <a:pt x="16" y="409"/>
                </a:moveTo>
                <a:lnTo>
                  <a:pt x="16" y="521"/>
                </a:lnTo>
                <a:cubicBezTo>
                  <a:pt x="16" y="525"/>
                  <a:pt x="13" y="529"/>
                  <a:pt x="8" y="529"/>
                </a:cubicBezTo>
                <a:cubicBezTo>
                  <a:pt x="4" y="529"/>
                  <a:pt x="0" y="525"/>
                  <a:pt x="0" y="521"/>
                </a:cubicBezTo>
                <a:lnTo>
                  <a:pt x="0" y="409"/>
                </a:lnTo>
                <a:cubicBezTo>
                  <a:pt x="0" y="404"/>
                  <a:pt x="4" y="401"/>
                  <a:pt x="8" y="401"/>
                </a:cubicBezTo>
                <a:cubicBezTo>
                  <a:pt x="13" y="401"/>
                  <a:pt x="16" y="404"/>
                  <a:pt x="16" y="409"/>
                </a:cubicBezTo>
                <a:close/>
                <a:moveTo>
                  <a:pt x="87" y="514"/>
                </a:moveTo>
                <a:lnTo>
                  <a:pt x="199" y="514"/>
                </a:lnTo>
                <a:cubicBezTo>
                  <a:pt x="204" y="514"/>
                  <a:pt x="207" y="518"/>
                  <a:pt x="207" y="522"/>
                </a:cubicBezTo>
                <a:cubicBezTo>
                  <a:pt x="207" y="527"/>
                  <a:pt x="204" y="530"/>
                  <a:pt x="199" y="530"/>
                </a:cubicBezTo>
                <a:lnTo>
                  <a:pt x="87" y="530"/>
                </a:lnTo>
                <a:cubicBezTo>
                  <a:pt x="83" y="530"/>
                  <a:pt x="79" y="527"/>
                  <a:pt x="79" y="522"/>
                </a:cubicBezTo>
                <a:cubicBezTo>
                  <a:pt x="79" y="518"/>
                  <a:pt x="83" y="514"/>
                  <a:pt x="87" y="514"/>
                </a:cubicBezTo>
                <a:close/>
                <a:moveTo>
                  <a:pt x="279" y="514"/>
                </a:moveTo>
                <a:lnTo>
                  <a:pt x="391" y="514"/>
                </a:lnTo>
                <a:cubicBezTo>
                  <a:pt x="396" y="514"/>
                  <a:pt x="399" y="518"/>
                  <a:pt x="399" y="522"/>
                </a:cubicBezTo>
                <a:cubicBezTo>
                  <a:pt x="399" y="527"/>
                  <a:pt x="396" y="530"/>
                  <a:pt x="391" y="530"/>
                </a:cubicBezTo>
                <a:lnTo>
                  <a:pt x="279" y="530"/>
                </a:lnTo>
                <a:cubicBezTo>
                  <a:pt x="275" y="530"/>
                  <a:pt x="271" y="527"/>
                  <a:pt x="271" y="522"/>
                </a:cubicBezTo>
                <a:cubicBezTo>
                  <a:pt x="271" y="518"/>
                  <a:pt x="275" y="514"/>
                  <a:pt x="279" y="514"/>
                </a:cubicBezTo>
                <a:close/>
                <a:moveTo>
                  <a:pt x="471" y="514"/>
                </a:moveTo>
                <a:lnTo>
                  <a:pt x="584" y="514"/>
                </a:lnTo>
                <a:cubicBezTo>
                  <a:pt x="588" y="514"/>
                  <a:pt x="592" y="518"/>
                  <a:pt x="592" y="522"/>
                </a:cubicBezTo>
                <a:cubicBezTo>
                  <a:pt x="592" y="527"/>
                  <a:pt x="588" y="530"/>
                  <a:pt x="584" y="530"/>
                </a:cubicBezTo>
                <a:lnTo>
                  <a:pt x="471" y="530"/>
                </a:lnTo>
                <a:cubicBezTo>
                  <a:pt x="467" y="530"/>
                  <a:pt x="463" y="527"/>
                  <a:pt x="463" y="522"/>
                </a:cubicBezTo>
                <a:cubicBezTo>
                  <a:pt x="463" y="518"/>
                  <a:pt x="467" y="514"/>
                  <a:pt x="471" y="514"/>
                </a:cubicBezTo>
                <a:close/>
                <a:moveTo>
                  <a:pt x="664" y="514"/>
                </a:moveTo>
                <a:lnTo>
                  <a:pt x="776" y="514"/>
                </a:lnTo>
                <a:cubicBezTo>
                  <a:pt x="780" y="514"/>
                  <a:pt x="784" y="518"/>
                  <a:pt x="784" y="522"/>
                </a:cubicBezTo>
                <a:cubicBezTo>
                  <a:pt x="784" y="527"/>
                  <a:pt x="780" y="530"/>
                  <a:pt x="776" y="530"/>
                </a:cubicBezTo>
                <a:lnTo>
                  <a:pt x="664" y="530"/>
                </a:lnTo>
                <a:cubicBezTo>
                  <a:pt x="659" y="530"/>
                  <a:pt x="656" y="527"/>
                  <a:pt x="656" y="522"/>
                </a:cubicBezTo>
                <a:cubicBezTo>
                  <a:pt x="656" y="518"/>
                  <a:pt x="659" y="514"/>
                  <a:pt x="664" y="514"/>
                </a:cubicBezTo>
                <a:close/>
                <a:moveTo>
                  <a:pt x="856" y="514"/>
                </a:moveTo>
                <a:lnTo>
                  <a:pt x="968" y="514"/>
                </a:lnTo>
                <a:cubicBezTo>
                  <a:pt x="972" y="514"/>
                  <a:pt x="976" y="518"/>
                  <a:pt x="976" y="522"/>
                </a:cubicBezTo>
                <a:cubicBezTo>
                  <a:pt x="976" y="527"/>
                  <a:pt x="972" y="530"/>
                  <a:pt x="968" y="530"/>
                </a:cubicBezTo>
                <a:lnTo>
                  <a:pt x="856" y="530"/>
                </a:lnTo>
                <a:cubicBezTo>
                  <a:pt x="851" y="530"/>
                  <a:pt x="848" y="527"/>
                  <a:pt x="848" y="522"/>
                </a:cubicBezTo>
                <a:cubicBezTo>
                  <a:pt x="848" y="518"/>
                  <a:pt x="851" y="514"/>
                  <a:pt x="856" y="514"/>
                </a:cubicBezTo>
                <a:close/>
                <a:moveTo>
                  <a:pt x="1048" y="514"/>
                </a:moveTo>
                <a:lnTo>
                  <a:pt x="1160" y="514"/>
                </a:lnTo>
                <a:cubicBezTo>
                  <a:pt x="1165" y="514"/>
                  <a:pt x="1168" y="518"/>
                  <a:pt x="1168" y="522"/>
                </a:cubicBezTo>
                <a:cubicBezTo>
                  <a:pt x="1168" y="527"/>
                  <a:pt x="1165" y="530"/>
                  <a:pt x="1160" y="530"/>
                </a:cubicBezTo>
                <a:lnTo>
                  <a:pt x="1048" y="530"/>
                </a:lnTo>
                <a:cubicBezTo>
                  <a:pt x="1044" y="530"/>
                  <a:pt x="1040" y="527"/>
                  <a:pt x="1040" y="522"/>
                </a:cubicBezTo>
                <a:cubicBezTo>
                  <a:pt x="1040" y="518"/>
                  <a:pt x="1044" y="514"/>
                  <a:pt x="1048" y="514"/>
                </a:cubicBezTo>
                <a:close/>
                <a:moveTo>
                  <a:pt x="1240" y="514"/>
                </a:moveTo>
                <a:lnTo>
                  <a:pt x="1352" y="514"/>
                </a:lnTo>
                <a:cubicBezTo>
                  <a:pt x="1357" y="514"/>
                  <a:pt x="1360" y="518"/>
                  <a:pt x="1360" y="522"/>
                </a:cubicBezTo>
                <a:cubicBezTo>
                  <a:pt x="1360" y="527"/>
                  <a:pt x="1357" y="530"/>
                  <a:pt x="1352" y="530"/>
                </a:cubicBezTo>
                <a:lnTo>
                  <a:pt x="1240" y="530"/>
                </a:lnTo>
                <a:cubicBezTo>
                  <a:pt x="1236" y="530"/>
                  <a:pt x="1232" y="527"/>
                  <a:pt x="1232" y="522"/>
                </a:cubicBezTo>
                <a:cubicBezTo>
                  <a:pt x="1232" y="518"/>
                  <a:pt x="1236" y="514"/>
                  <a:pt x="1240" y="514"/>
                </a:cubicBezTo>
                <a:close/>
                <a:moveTo>
                  <a:pt x="1432" y="514"/>
                </a:moveTo>
                <a:lnTo>
                  <a:pt x="1545" y="514"/>
                </a:lnTo>
                <a:cubicBezTo>
                  <a:pt x="1549" y="514"/>
                  <a:pt x="1553" y="518"/>
                  <a:pt x="1553" y="522"/>
                </a:cubicBezTo>
                <a:cubicBezTo>
                  <a:pt x="1553" y="527"/>
                  <a:pt x="1549" y="530"/>
                  <a:pt x="1545" y="530"/>
                </a:cubicBezTo>
                <a:lnTo>
                  <a:pt x="1432" y="530"/>
                </a:lnTo>
                <a:cubicBezTo>
                  <a:pt x="1428" y="530"/>
                  <a:pt x="1424" y="527"/>
                  <a:pt x="1424" y="522"/>
                </a:cubicBezTo>
                <a:cubicBezTo>
                  <a:pt x="1424" y="518"/>
                  <a:pt x="1428" y="514"/>
                  <a:pt x="1432" y="514"/>
                </a:cubicBezTo>
                <a:close/>
                <a:moveTo>
                  <a:pt x="1625" y="514"/>
                </a:moveTo>
                <a:lnTo>
                  <a:pt x="1737" y="514"/>
                </a:lnTo>
                <a:cubicBezTo>
                  <a:pt x="1741" y="514"/>
                  <a:pt x="1745" y="518"/>
                  <a:pt x="1745" y="522"/>
                </a:cubicBezTo>
                <a:cubicBezTo>
                  <a:pt x="1745" y="527"/>
                  <a:pt x="1741" y="530"/>
                  <a:pt x="1737" y="530"/>
                </a:cubicBezTo>
                <a:lnTo>
                  <a:pt x="1625" y="530"/>
                </a:lnTo>
                <a:cubicBezTo>
                  <a:pt x="1620" y="530"/>
                  <a:pt x="1617" y="527"/>
                  <a:pt x="1617" y="522"/>
                </a:cubicBezTo>
                <a:cubicBezTo>
                  <a:pt x="1617" y="518"/>
                  <a:pt x="1620" y="514"/>
                  <a:pt x="1625" y="514"/>
                </a:cubicBezTo>
                <a:close/>
                <a:moveTo>
                  <a:pt x="1817" y="514"/>
                </a:moveTo>
                <a:lnTo>
                  <a:pt x="1929" y="514"/>
                </a:lnTo>
                <a:cubicBezTo>
                  <a:pt x="1933" y="514"/>
                  <a:pt x="1937" y="518"/>
                  <a:pt x="1937" y="522"/>
                </a:cubicBezTo>
                <a:cubicBezTo>
                  <a:pt x="1937" y="527"/>
                  <a:pt x="1933" y="530"/>
                  <a:pt x="1929" y="530"/>
                </a:cubicBezTo>
                <a:lnTo>
                  <a:pt x="1817" y="530"/>
                </a:lnTo>
                <a:cubicBezTo>
                  <a:pt x="1812" y="530"/>
                  <a:pt x="1809" y="527"/>
                  <a:pt x="1809" y="522"/>
                </a:cubicBezTo>
                <a:cubicBezTo>
                  <a:pt x="1809" y="518"/>
                  <a:pt x="1812" y="514"/>
                  <a:pt x="1817" y="514"/>
                </a:cubicBezTo>
                <a:close/>
                <a:moveTo>
                  <a:pt x="2009" y="514"/>
                </a:moveTo>
                <a:lnTo>
                  <a:pt x="2121" y="514"/>
                </a:lnTo>
                <a:cubicBezTo>
                  <a:pt x="2125" y="514"/>
                  <a:pt x="2129" y="518"/>
                  <a:pt x="2129" y="522"/>
                </a:cubicBezTo>
                <a:cubicBezTo>
                  <a:pt x="2129" y="527"/>
                  <a:pt x="2125" y="530"/>
                  <a:pt x="2121" y="530"/>
                </a:cubicBezTo>
                <a:lnTo>
                  <a:pt x="2009" y="530"/>
                </a:lnTo>
                <a:cubicBezTo>
                  <a:pt x="2005" y="530"/>
                  <a:pt x="2001" y="527"/>
                  <a:pt x="2001" y="522"/>
                </a:cubicBezTo>
                <a:cubicBezTo>
                  <a:pt x="2001" y="518"/>
                  <a:pt x="2005" y="514"/>
                  <a:pt x="2009" y="514"/>
                </a:cubicBezTo>
                <a:close/>
                <a:moveTo>
                  <a:pt x="2201" y="514"/>
                </a:moveTo>
                <a:lnTo>
                  <a:pt x="2313" y="514"/>
                </a:lnTo>
                <a:cubicBezTo>
                  <a:pt x="2318" y="514"/>
                  <a:pt x="2321" y="518"/>
                  <a:pt x="2321" y="522"/>
                </a:cubicBezTo>
                <a:cubicBezTo>
                  <a:pt x="2321" y="527"/>
                  <a:pt x="2318" y="530"/>
                  <a:pt x="2313" y="530"/>
                </a:cubicBezTo>
                <a:lnTo>
                  <a:pt x="2201" y="530"/>
                </a:lnTo>
                <a:cubicBezTo>
                  <a:pt x="2197" y="530"/>
                  <a:pt x="2193" y="527"/>
                  <a:pt x="2193" y="522"/>
                </a:cubicBezTo>
                <a:cubicBezTo>
                  <a:pt x="2193" y="518"/>
                  <a:pt x="2197" y="514"/>
                  <a:pt x="2201" y="514"/>
                </a:cubicBezTo>
                <a:close/>
                <a:moveTo>
                  <a:pt x="2393" y="514"/>
                </a:moveTo>
                <a:lnTo>
                  <a:pt x="2505" y="514"/>
                </a:lnTo>
                <a:cubicBezTo>
                  <a:pt x="2510" y="514"/>
                  <a:pt x="2513" y="518"/>
                  <a:pt x="2513" y="522"/>
                </a:cubicBezTo>
                <a:cubicBezTo>
                  <a:pt x="2513" y="527"/>
                  <a:pt x="2510" y="530"/>
                  <a:pt x="2505" y="530"/>
                </a:cubicBezTo>
                <a:lnTo>
                  <a:pt x="2393" y="530"/>
                </a:lnTo>
                <a:cubicBezTo>
                  <a:pt x="2389" y="530"/>
                  <a:pt x="2385" y="527"/>
                  <a:pt x="2385" y="522"/>
                </a:cubicBezTo>
                <a:cubicBezTo>
                  <a:pt x="2385" y="518"/>
                  <a:pt x="2389" y="514"/>
                  <a:pt x="2393" y="514"/>
                </a:cubicBezTo>
                <a:close/>
                <a:moveTo>
                  <a:pt x="2586" y="514"/>
                </a:moveTo>
                <a:lnTo>
                  <a:pt x="2669" y="514"/>
                </a:lnTo>
                <a:lnTo>
                  <a:pt x="2661" y="522"/>
                </a:lnTo>
                <a:lnTo>
                  <a:pt x="2661" y="494"/>
                </a:lnTo>
                <a:cubicBezTo>
                  <a:pt x="2661" y="489"/>
                  <a:pt x="2665" y="486"/>
                  <a:pt x="2669" y="486"/>
                </a:cubicBezTo>
                <a:cubicBezTo>
                  <a:pt x="2674" y="486"/>
                  <a:pt x="2677" y="489"/>
                  <a:pt x="2677" y="494"/>
                </a:cubicBezTo>
                <a:lnTo>
                  <a:pt x="2677" y="522"/>
                </a:lnTo>
                <a:cubicBezTo>
                  <a:pt x="2677" y="527"/>
                  <a:pt x="2674" y="530"/>
                  <a:pt x="2669" y="530"/>
                </a:cubicBezTo>
                <a:lnTo>
                  <a:pt x="2586" y="530"/>
                </a:lnTo>
                <a:cubicBezTo>
                  <a:pt x="2581" y="530"/>
                  <a:pt x="2578" y="527"/>
                  <a:pt x="2578" y="522"/>
                </a:cubicBezTo>
                <a:cubicBezTo>
                  <a:pt x="2578" y="518"/>
                  <a:pt x="2581" y="514"/>
                  <a:pt x="2586" y="514"/>
                </a:cubicBezTo>
                <a:close/>
                <a:moveTo>
                  <a:pt x="2661" y="414"/>
                </a:moveTo>
                <a:lnTo>
                  <a:pt x="2661" y="302"/>
                </a:lnTo>
                <a:cubicBezTo>
                  <a:pt x="2661" y="297"/>
                  <a:pt x="2665" y="294"/>
                  <a:pt x="2669" y="294"/>
                </a:cubicBezTo>
                <a:cubicBezTo>
                  <a:pt x="2674" y="294"/>
                  <a:pt x="2677" y="297"/>
                  <a:pt x="2677" y="302"/>
                </a:cubicBezTo>
                <a:lnTo>
                  <a:pt x="2677" y="414"/>
                </a:lnTo>
                <a:cubicBezTo>
                  <a:pt x="2677" y="418"/>
                  <a:pt x="2674" y="422"/>
                  <a:pt x="2669" y="422"/>
                </a:cubicBezTo>
                <a:cubicBezTo>
                  <a:pt x="2665" y="422"/>
                  <a:pt x="2661" y="418"/>
                  <a:pt x="2661" y="414"/>
                </a:cubicBezTo>
                <a:close/>
                <a:moveTo>
                  <a:pt x="2661" y="221"/>
                </a:moveTo>
                <a:lnTo>
                  <a:pt x="2661" y="109"/>
                </a:lnTo>
                <a:cubicBezTo>
                  <a:pt x="2661" y="105"/>
                  <a:pt x="2665" y="101"/>
                  <a:pt x="2669" y="101"/>
                </a:cubicBezTo>
                <a:cubicBezTo>
                  <a:pt x="2674" y="101"/>
                  <a:pt x="2677" y="105"/>
                  <a:pt x="2677" y="109"/>
                </a:cubicBezTo>
                <a:lnTo>
                  <a:pt x="2677" y="221"/>
                </a:lnTo>
                <a:cubicBezTo>
                  <a:pt x="2677" y="226"/>
                  <a:pt x="2674" y="230"/>
                  <a:pt x="2669" y="230"/>
                </a:cubicBezTo>
                <a:cubicBezTo>
                  <a:pt x="2665" y="230"/>
                  <a:pt x="2661" y="226"/>
                  <a:pt x="2661" y="221"/>
                </a:cubicBezTo>
                <a:close/>
                <a:moveTo>
                  <a:pt x="2661" y="29"/>
                </a:moveTo>
                <a:lnTo>
                  <a:pt x="2661" y="8"/>
                </a:lnTo>
                <a:lnTo>
                  <a:pt x="2669" y="16"/>
                </a:lnTo>
                <a:lnTo>
                  <a:pt x="2578" y="16"/>
                </a:lnTo>
                <a:cubicBezTo>
                  <a:pt x="2574" y="16"/>
                  <a:pt x="2570" y="13"/>
                  <a:pt x="2570" y="8"/>
                </a:cubicBezTo>
                <a:cubicBezTo>
                  <a:pt x="2570" y="4"/>
                  <a:pt x="2574" y="0"/>
                  <a:pt x="2578" y="0"/>
                </a:cubicBezTo>
                <a:lnTo>
                  <a:pt x="2669" y="0"/>
                </a:lnTo>
                <a:cubicBezTo>
                  <a:pt x="2674" y="0"/>
                  <a:pt x="2677" y="4"/>
                  <a:pt x="2677" y="8"/>
                </a:cubicBezTo>
                <a:lnTo>
                  <a:pt x="2677" y="29"/>
                </a:lnTo>
                <a:cubicBezTo>
                  <a:pt x="2677" y="34"/>
                  <a:pt x="2674" y="37"/>
                  <a:pt x="2669" y="37"/>
                </a:cubicBezTo>
                <a:cubicBezTo>
                  <a:pt x="2665" y="37"/>
                  <a:pt x="2661" y="34"/>
                  <a:pt x="2661" y="29"/>
                </a:cubicBezTo>
                <a:close/>
                <a:moveTo>
                  <a:pt x="2498" y="16"/>
                </a:moveTo>
                <a:lnTo>
                  <a:pt x="2386" y="16"/>
                </a:lnTo>
                <a:cubicBezTo>
                  <a:pt x="2382" y="16"/>
                  <a:pt x="2378" y="13"/>
                  <a:pt x="2378" y="8"/>
                </a:cubicBezTo>
                <a:cubicBezTo>
                  <a:pt x="2378" y="4"/>
                  <a:pt x="2382" y="0"/>
                  <a:pt x="2386" y="0"/>
                </a:cubicBezTo>
                <a:lnTo>
                  <a:pt x="2498" y="0"/>
                </a:lnTo>
                <a:cubicBezTo>
                  <a:pt x="2503" y="0"/>
                  <a:pt x="2506" y="4"/>
                  <a:pt x="2506" y="8"/>
                </a:cubicBezTo>
                <a:cubicBezTo>
                  <a:pt x="2506" y="13"/>
                  <a:pt x="2503" y="16"/>
                  <a:pt x="2498" y="16"/>
                </a:cubicBezTo>
                <a:close/>
                <a:moveTo>
                  <a:pt x="2306" y="16"/>
                </a:moveTo>
                <a:lnTo>
                  <a:pt x="2194" y="16"/>
                </a:lnTo>
                <a:cubicBezTo>
                  <a:pt x="2189" y="16"/>
                  <a:pt x="2186" y="13"/>
                  <a:pt x="2186" y="8"/>
                </a:cubicBezTo>
                <a:cubicBezTo>
                  <a:pt x="2186" y="4"/>
                  <a:pt x="2189" y="0"/>
                  <a:pt x="2194" y="0"/>
                </a:cubicBezTo>
                <a:lnTo>
                  <a:pt x="2306" y="0"/>
                </a:lnTo>
                <a:cubicBezTo>
                  <a:pt x="2310" y="0"/>
                  <a:pt x="2314" y="4"/>
                  <a:pt x="2314" y="8"/>
                </a:cubicBezTo>
                <a:cubicBezTo>
                  <a:pt x="2314" y="13"/>
                  <a:pt x="2310" y="16"/>
                  <a:pt x="2306" y="16"/>
                </a:cubicBezTo>
                <a:close/>
                <a:moveTo>
                  <a:pt x="2114" y="16"/>
                </a:moveTo>
                <a:lnTo>
                  <a:pt x="2002" y="16"/>
                </a:lnTo>
                <a:cubicBezTo>
                  <a:pt x="1997" y="16"/>
                  <a:pt x="1994" y="13"/>
                  <a:pt x="1994" y="8"/>
                </a:cubicBezTo>
                <a:cubicBezTo>
                  <a:pt x="1994" y="4"/>
                  <a:pt x="1997" y="0"/>
                  <a:pt x="2002" y="0"/>
                </a:cubicBezTo>
                <a:lnTo>
                  <a:pt x="2114" y="0"/>
                </a:lnTo>
                <a:cubicBezTo>
                  <a:pt x="2118" y="0"/>
                  <a:pt x="2122" y="4"/>
                  <a:pt x="2122" y="8"/>
                </a:cubicBezTo>
                <a:cubicBezTo>
                  <a:pt x="2122" y="13"/>
                  <a:pt x="2118" y="16"/>
                  <a:pt x="2114" y="16"/>
                </a:cubicBezTo>
                <a:close/>
                <a:moveTo>
                  <a:pt x="1922" y="16"/>
                </a:moveTo>
                <a:lnTo>
                  <a:pt x="1810" y="16"/>
                </a:lnTo>
                <a:cubicBezTo>
                  <a:pt x="1805" y="16"/>
                  <a:pt x="1802" y="13"/>
                  <a:pt x="1802" y="8"/>
                </a:cubicBezTo>
                <a:cubicBezTo>
                  <a:pt x="1802" y="4"/>
                  <a:pt x="1805" y="0"/>
                  <a:pt x="1810" y="0"/>
                </a:cubicBezTo>
                <a:lnTo>
                  <a:pt x="1922" y="0"/>
                </a:lnTo>
                <a:cubicBezTo>
                  <a:pt x="1926" y="0"/>
                  <a:pt x="1930" y="4"/>
                  <a:pt x="1930" y="8"/>
                </a:cubicBezTo>
                <a:cubicBezTo>
                  <a:pt x="1930" y="13"/>
                  <a:pt x="1926" y="16"/>
                  <a:pt x="1922" y="16"/>
                </a:cubicBezTo>
                <a:close/>
                <a:moveTo>
                  <a:pt x="1729" y="16"/>
                </a:moveTo>
                <a:lnTo>
                  <a:pt x="1617" y="16"/>
                </a:lnTo>
                <a:cubicBezTo>
                  <a:pt x="1613" y="16"/>
                  <a:pt x="1609" y="13"/>
                  <a:pt x="1609" y="8"/>
                </a:cubicBezTo>
                <a:cubicBezTo>
                  <a:pt x="1609" y="4"/>
                  <a:pt x="1613" y="0"/>
                  <a:pt x="1617" y="0"/>
                </a:cubicBezTo>
                <a:lnTo>
                  <a:pt x="1729" y="0"/>
                </a:lnTo>
                <a:cubicBezTo>
                  <a:pt x="1734" y="0"/>
                  <a:pt x="1737" y="4"/>
                  <a:pt x="1737" y="8"/>
                </a:cubicBezTo>
                <a:cubicBezTo>
                  <a:pt x="1737" y="13"/>
                  <a:pt x="1734" y="16"/>
                  <a:pt x="1729" y="16"/>
                </a:cubicBezTo>
                <a:close/>
                <a:moveTo>
                  <a:pt x="1537" y="16"/>
                </a:moveTo>
                <a:lnTo>
                  <a:pt x="1425" y="16"/>
                </a:lnTo>
                <a:cubicBezTo>
                  <a:pt x="1421" y="16"/>
                  <a:pt x="1417" y="13"/>
                  <a:pt x="1417" y="8"/>
                </a:cubicBezTo>
                <a:cubicBezTo>
                  <a:pt x="1417" y="4"/>
                  <a:pt x="1421" y="0"/>
                  <a:pt x="1425" y="0"/>
                </a:cubicBezTo>
                <a:lnTo>
                  <a:pt x="1537" y="0"/>
                </a:lnTo>
                <a:cubicBezTo>
                  <a:pt x="1542" y="0"/>
                  <a:pt x="1545" y="4"/>
                  <a:pt x="1545" y="8"/>
                </a:cubicBezTo>
                <a:cubicBezTo>
                  <a:pt x="1545" y="13"/>
                  <a:pt x="1542" y="16"/>
                  <a:pt x="1537" y="16"/>
                </a:cubicBezTo>
                <a:close/>
                <a:moveTo>
                  <a:pt x="1345" y="16"/>
                </a:moveTo>
                <a:lnTo>
                  <a:pt x="1233" y="16"/>
                </a:lnTo>
                <a:cubicBezTo>
                  <a:pt x="1229" y="16"/>
                  <a:pt x="1225" y="13"/>
                  <a:pt x="1225" y="8"/>
                </a:cubicBezTo>
                <a:cubicBezTo>
                  <a:pt x="1225" y="4"/>
                  <a:pt x="1229" y="0"/>
                  <a:pt x="1233" y="0"/>
                </a:cubicBezTo>
                <a:lnTo>
                  <a:pt x="1345" y="0"/>
                </a:lnTo>
                <a:cubicBezTo>
                  <a:pt x="1349" y="0"/>
                  <a:pt x="1353" y="4"/>
                  <a:pt x="1353" y="8"/>
                </a:cubicBezTo>
                <a:cubicBezTo>
                  <a:pt x="1353" y="13"/>
                  <a:pt x="1349" y="16"/>
                  <a:pt x="1345" y="16"/>
                </a:cubicBezTo>
                <a:close/>
                <a:moveTo>
                  <a:pt x="1153" y="16"/>
                </a:moveTo>
                <a:lnTo>
                  <a:pt x="1041" y="16"/>
                </a:lnTo>
                <a:cubicBezTo>
                  <a:pt x="1036" y="16"/>
                  <a:pt x="1033" y="13"/>
                  <a:pt x="1033" y="8"/>
                </a:cubicBezTo>
                <a:cubicBezTo>
                  <a:pt x="1033" y="4"/>
                  <a:pt x="1036" y="0"/>
                  <a:pt x="1041" y="0"/>
                </a:cubicBezTo>
                <a:lnTo>
                  <a:pt x="1153" y="0"/>
                </a:lnTo>
                <a:cubicBezTo>
                  <a:pt x="1157" y="0"/>
                  <a:pt x="1161" y="4"/>
                  <a:pt x="1161" y="8"/>
                </a:cubicBezTo>
                <a:cubicBezTo>
                  <a:pt x="1161" y="13"/>
                  <a:pt x="1157" y="16"/>
                  <a:pt x="1153" y="16"/>
                </a:cubicBezTo>
                <a:close/>
                <a:moveTo>
                  <a:pt x="961" y="16"/>
                </a:moveTo>
                <a:lnTo>
                  <a:pt x="849" y="16"/>
                </a:lnTo>
                <a:cubicBezTo>
                  <a:pt x="844" y="16"/>
                  <a:pt x="841" y="13"/>
                  <a:pt x="841" y="8"/>
                </a:cubicBezTo>
                <a:cubicBezTo>
                  <a:pt x="841" y="4"/>
                  <a:pt x="844" y="0"/>
                  <a:pt x="849" y="0"/>
                </a:cubicBezTo>
                <a:lnTo>
                  <a:pt x="961" y="0"/>
                </a:lnTo>
                <a:cubicBezTo>
                  <a:pt x="965" y="0"/>
                  <a:pt x="969" y="4"/>
                  <a:pt x="969" y="8"/>
                </a:cubicBezTo>
                <a:cubicBezTo>
                  <a:pt x="969" y="13"/>
                  <a:pt x="965" y="16"/>
                  <a:pt x="961" y="16"/>
                </a:cubicBezTo>
                <a:close/>
                <a:moveTo>
                  <a:pt x="768" y="16"/>
                </a:moveTo>
                <a:lnTo>
                  <a:pt x="656" y="16"/>
                </a:lnTo>
                <a:cubicBezTo>
                  <a:pt x="652" y="16"/>
                  <a:pt x="648" y="13"/>
                  <a:pt x="648" y="8"/>
                </a:cubicBezTo>
                <a:cubicBezTo>
                  <a:pt x="648" y="4"/>
                  <a:pt x="652" y="0"/>
                  <a:pt x="656" y="0"/>
                </a:cubicBezTo>
                <a:lnTo>
                  <a:pt x="768" y="0"/>
                </a:lnTo>
                <a:cubicBezTo>
                  <a:pt x="773" y="0"/>
                  <a:pt x="776" y="4"/>
                  <a:pt x="776" y="8"/>
                </a:cubicBezTo>
                <a:cubicBezTo>
                  <a:pt x="776" y="13"/>
                  <a:pt x="773" y="16"/>
                  <a:pt x="768" y="16"/>
                </a:cubicBezTo>
                <a:close/>
                <a:moveTo>
                  <a:pt x="576" y="16"/>
                </a:moveTo>
                <a:lnTo>
                  <a:pt x="464" y="16"/>
                </a:lnTo>
                <a:cubicBezTo>
                  <a:pt x="460" y="16"/>
                  <a:pt x="456" y="13"/>
                  <a:pt x="456" y="8"/>
                </a:cubicBezTo>
                <a:cubicBezTo>
                  <a:pt x="456" y="4"/>
                  <a:pt x="460" y="0"/>
                  <a:pt x="464" y="0"/>
                </a:cubicBezTo>
                <a:lnTo>
                  <a:pt x="576" y="0"/>
                </a:lnTo>
                <a:cubicBezTo>
                  <a:pt x="581" y="0"/>
                  <a:pt x="584" y="4"/>
                  <a:pt x="584" y="8"/>
                </a:cubicBezTo>
                <a:cubicBezTo>
                  <a:pt x="584" y="13"/>
                  <a:pt x="581" y="16"/>
                  <a:pt x="576" y="16"/>
                </a:cubicBezTo>
                <a:close/>
                <a:moveTo>
                  <a:pt x="384" y="16"/>
                </a:moveTo>
                <a:lnTo>
                  <a:pt x="272" y="16"/>
                </a:lnTo>
                <a:cubicBezTo>
                  <a:pt x="268" y="16"/>
                  <a:pt x="264" y="13"/>
                  <a:pt x="264" y="8"/>
                </a:cubicBezTo>
                <a:cubicBezTo>
                  <a:pt x="264" y="4"/>
                  <a:pt x="268" y="0"/>
                  <a:pt x="272" y="0"/>
                </a:cubicBezTo>
                <a:lnTo>
                  <a:pt x="384" y="0"/>
                </a:lnTo>
                <a:cubicBezTo>
                  <a:pt x="389" y="0"/>
                  <a:pt x="392" y="4"/>
                  <a:pt x="392" y="8"/>
                </a:cubicBezTo>
                <a:cubicBezTo>
                  <a:pt x="392" y="13"/>
                  <a:pt x="389" y="16"/>
                  <a:pt x="384" y="16"/>
                </a:cubicBezTo>
                <a:close/>
                <a:moveTo>
                  <a:pt x="192" y="16"/>
                </a:moveTo>
                <a:lnTo>
                  <a:pt x="80" y="16"/>
                </a:lnTo>
                <a:cubicBezTo>
                  <a:pt x="75" y="16"/>
                  <a:pt x="72" y="13"/>
                  <a:pt x="72" y="8"/>
                </a:cubicBezTo>
                <a:cubicBezTo>
                  <a:pt x="72" y="4"/>
                  <a:pt x="75" y="0"/>
                  <a:pt x="80" y="0"/>
                </a:cubicBezTo>
                <a:lnTo>
                  <a:pt x="192" y="0"/>
                </a:lnTo>
                <a:cubicBezTo>
                  <a:pt x="196" y="0"/>
                  <a:pt x="200" y="4"/>
                  <a:pt x="200" y="8"/>
                </a:cubicBezTo>
                <a:cubicBezTo>
                  <a:pt x="200" y="13"/>
                  <a:pt x="196" y="16"/>
                  <a:pt x="192" y="16"/>
                </a:cubicBezTo>
                <a:close/>
              </a:path>
            </a:pathLst>
          </a:custGeom>
          <a:solidFill>
            <a:srgbClr val="0070C0"/>
          </a:solidFill>
          <a:ln w="0" cap="flat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4578350" y="2271880"/>
            <a:ext cx="4969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70C0"/>
                </a:solidFill>
                <a:cs typeface="Arial" panose="020B0604020202020204" pitchFamily="34" charset="0"/>
              </a:rPr>
              <a:t>5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4624388" y="2271880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70C0"/>
                </a:solidFill>
                <a:cs typeface="Arial" panose="020B0604020202020204" pitchFamily="34" charset="0"/>
              </a:rPr>
              <a:t>: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4668838" y="2271880"/>
            <a:ext cx="1175002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70C0"/>
                </a:solidFill>
                <a:cs typeface="Arial" panose="020B0604020202020204" pitchFamily="34" charset="0"/>
              </a:rPr>
              <a:t>WLAN information acquisition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5030789" y="1413042"/>
            <a:ext cx="1090613" cy="0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reeform 24"/>
          <p:cNvSpPr>
            <a:spLocks/>
          </p:cNvSpPr>
          <p:nvPr/>
        </p:nvSpPr>
        <p:spPr bwMode="auto">
          <a:xfrm>
            <a:off x="4953001" y="1384467"/>
            <a:ext cx="85725" cy="57150"/>
          </a:xfrm>
          <a:custGeom>
            <a:avLst/>
            <a:gdLst>
              <a:gd name="T0" fmla="*/ 54 w 54"/>
              <a:gd name="T1" fmla="*/ 36 h 36"/>
              <a:gd name="T2" fmla="*/ 0 w 54"/>
              <a:gd name="T3" fmla="*/ 18 h 36"/>
              <a:gd name="T4" fmla="*/ 54 w 54"/>
              <a:gd name="T5" fmla="*/ 0 h 36"/>
              <a:gd name="T6" fmla="*/ 54 w 54"/>
              <a:gd name="T7" fmla="*/ 36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36">
                <a:moveTo>
                  <a:pt x="54" y="36"/>
                </a:moveTo>
                <a:lnTo>
                  <a:pt x="0" y="18"/>
                </a:lnTo>
                <a:lnTo>
                  <a:pt x="54" y="0"/>
                </a:lnTo>
                <a:lnTo>
                  <a:pt x="54" y="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4953001" y="1705142"/>
            <a:ext cx="1089025" cy="0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eform 26"/>
          <p:cNvSpPr>
            <a:spLocks/>
          </p:cNvSpPr>
          <p:nvPr/>
        </p:nvSpPr>
        <p:spPr bwMode="auto">
          <a:xfrm>
            <a:off x="6035676" y="1676567"/>
            <a:ext cx="85725" cy="57150"/>
          </a:xfrm>
          <a:custGeom>
            <a:avLst/>
            <a:gdLst>
              <a:gd name="T0" fmla="*/ 0 w 54"/>
              <a:gd name="T1" fmla="*/ 0 h 36"/>
              <a:gd name="T2" fmla="*/ 54 w 54"/>
              <a:gd name="T3" fmla="*/ 18 h 36"/>
              <a:gd name="T4" fmla="*/ 0 w 54"/>
              <a:gd name="T5" fmla="*/ 36 h 36"/>
              <a:gd name="T6" fmla="*/ 0 w 54"/>
              <a:gd name="T7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36">
                <a:moveTo>
                  <a:pt x="0" y="0"/>
                </a:moveTo>
                <a:lnTo>
                  <a:pt x="54" y="18"/>
                </a:lnTo>
                <a:lnTo>
                  <a:pt x="0" y="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5076825" y="1297155"/>
            <a:ext cx="4969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1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5122863" y="1297155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5168900" y="1281281"/>
            <a:ext cx="90088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800" b="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UECapabilityEnquiry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auto">
          <a:xfrm>
            <a:off x="5076825" y="1552742"/>
            <a:ext cx="4969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2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5122863" y="1552742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4" name="Rectangle 32"/>
          <p:cNvSpPr>
            <a:spLocks noChangeArrowheads="1"/>
          </p:cNvSpPr>
          <p:nvPr/>
        </p:nvSpPr>
        <p:spPr bwMode="auto">
          <a:xfrm>
            <a:off x="5168900" y="1536868"/>
            <a:ext cx="106118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800" b="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UECapabilityInformation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5030789" y="1938505"/>
            <a:ext cx="1090613" cy="0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Freeform 34"/>
          <p:cNvSpPr>
            <a:spLocks/>
          </p:cNvSpPr>
          <p:nvPr/>
        </p:nvSpPr>
        <p:spPr bwMode="auto">
          <a:xfrm>
            <a:off x="4953001" y="1911518"/>
            <a:ext cx="85725" cy="55563"/>
          </a:xfrm>
          <a:custGeom>
            <a:avLst/>
            <a:gdLst>
              <a:gd name="T0" fmla="*/ 54 w 54"/>
              <a:gd name="T1" fmla="*/ 35 h 35"/>
              <a:gd name="T2" fmla="*/ 0 w 54"/>
              <a:gd name="T3" fmla="*/ 17 h 35"/>
              <a:gd name="T4" fmla="*/ 54 w 54"/>
              <a:gd name="T5" fmla="*/ 0 h 35"/>
              <a:gd name="T6" fmla="*/ 54 w 54"/>
              <a:gd name="T7" fmla="*/ 3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35">
                <a:moveTo>
                  <a:pt x="54" y="35"/>
                </a:moveTo>
                <a:lnTo>
                  <a:pt x="0" y="17"/>
                </a:lnTo>
                <a:lnTo>
                  <a:pt x="54" y="0"/>
                </a:lnTo>
                <a:lnTo>
                  <a:pt x="54" y="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4953001" y="2173455"/>
            <a:ext cx="1089025" cy="0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Freeform 36"/>
          <p:cNvSpPr>
            <a:spLocks/>
          </p:cNvSpPr>
          <p:nvPr/>
        </p:nvSpPr>
        <p:spPr bwMode="auto">
          <a:xfrm>
            <a:off x="6035676" y="2144880"/>
            <a:ext cx="85725" cy="57150"/>
          </a:xfrm>
          <a:custGeom>
            <a:avLst/>
            <a:gdLst>
              <a:gd name="T0" fmla="*/ 0 w 54"/>
              <a:gd name="T1" fmla="*/ 0 h 36"/>
              <a:gd name="T2" fmla="*/ 54 w 54"/>
              <a:gd name="T3" fmla="*/ 18 h 36"/>
              <a:gd name="T4" fmla="*/ 0 w 54"/>
              <a:gd name="T5" fmla="*/ 36 h 36"/>
              <a:gd name="T6" fmla="*/ 0 w 54"/>
              <a:gd name="T7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36">
                <a:moveTo>
                  <a:pt x="0" y="0"/>
                </a:moveTo>
                <a:lnTo>
                  <a:pt x="54" y="18"/>
                </a:lnTo>
                <a:lnTo>
                  <a:pt x="0" y="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>
            <a:off x="4953001" y="2727492"/>
            <a:ext cx="1089025" cy="0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reeform 38"/>
          <p:cNvSpPr>
            <a:spLocks/>
          </p:cNvSpPr>
          <p:nvPr/>
        </p:nvSpPr>
        <p:spPr bwMode="auto">
          <a:xfrm>
            <a:off x="6035676" y="2698917"/>
            <a:ext cx="85725" cy="57150"/>
          </a:xfrm>
          <a:custGeom>
            <a:avLst/>
            <a:gdLst>
              <a:gd name="T0" fmla="*/ 0 w 54"/>
              <a:gd name="T1" fmla="*/ 0 h 36"/>
              <a:gd name="T2" fmla="*/ 54 w 54"/>
              <a:gd name="T3" fmla="*/ 18 h 36"/>
              <a:gd name="T4" fmla="*/ 0 w 54"/>
              <a:gd name="T5" fmla="*/ 36 h 36"/>
              <a:gd name="T6" fmla="*/ 0 w 54"/>
              <a:gd name="T7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36">
                <a:moveTo>
                  <a:pt x="0" y="0"/>
                </a:moveTo>
                <a:lnTo>
                  <a:pt x="54" y="18"/>
                </a:lnTo>
                <a:lnTo>
                  <a:pt x="0" y="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5076825" y="1808330"/>
            <a:ext cx="4969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3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5122863" y="1808330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5168900" y="1794043"/>
            <a:ext cx="133369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800" b="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RRCConnectionReconfiguration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4" name="Rectangle 42"/>
          <p:cNvSpPr>
            <a:spLocks noChangeArrowheads="1"/>
          </p:cNvSpPr>
          <p:nvPr/>
        </p:nvSpPr>
        <p:spPr bwMode="auto">
          <a:xfrm>
            <a:off x="5076825" y="2065505"/>
            <a:ext cx="4969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4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5" name="Rectangle 43"/>
          <p:cNvSpPr>
            <a:spLocks noChangeArrowheads="1"/>
          </p:cNvSpPr>
          <p:nvPr/>
        </p:nvSpPr>
        <p:spPr bwMode="auto">
          <a:xfrm>
            <a:off x="5122863" y="2065505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6" name="Rectangle 44"/>
          <p:cNvSpPr>
            <a:spLocks noChangeArrowheads="1"/>
          </p:cNvSpPr>
          <p:nvPr/>
        </p:nvSpPr>
        <p:spPr bwMode="auto">
          <a:xfrm>
            <a:off x="5168901" y="2049631"/>
            <a:ext cx="172643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800" b="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RRCConnectionReconfigurationComplete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7" name="Rectangle 45"/>
          <p:cNvSpPr>
            <a:spLocks noChangeArrowheads="1"/>
          </p:cNvSpPr>
          <p:nvPr/>
        </p:nvSpPr>
        <p:spPr bwMode="auto">
          <a:xfrm>
            <a:off x="5045075" y="2575092"/>
            <a:ext cx="4969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6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8" name="Rectangle 46"/>
          <p:cNvSpPr>
            <a:spLocks noChangeArrowheads="1"/>
          </p:cNvSpPr>
          <p:nvPr/>
        </p:nvSpPr>
        <p:spPr bwMode="auto">
          <a:xfrm>
            <a:off x="5091113" y="2575092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5137151" y="2559218"/>
            <a:ext cx="83516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800" b="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MeasurementReport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0" name="Line 48"/>
          <p:cNvSpPr>
            <a:spLocks noChangeShapeType="1"/>
          </p:cNvSpPr>
          <p:nvPr/>
        </p:nvSpPr>
        <p:spPr bwMode="auto">
          <a:xfrm>
            <a:off x="5030789" y="2978317"/>
            <a:ext cx="1090613" cy="0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Freeform 49"/>
          <p:cNvSpPr>
            <a:spLocks/>
          </p:cNvSpPr>
          <p:nvPr/>
        </p:nvSpPr>
        <p:spPr bwMode="auto">
          <a:xfrm>
            <a:off x="4953001" y="2949742"/>
            <a:ext cx="85725" cy="57150"/>
          </a:xfrm>
          <a:custGeom>
            <a:avLst/>
            <a:gdLst>
              <a:gd name="T0" fmla="*/ 54 w 54"/>
              <a:gd name="T1" fmla="*/ 36 h 36"/>
              <a:gd name="T2" fmla="*/ 0 w 54"/>
              <a:gd name="T3" fmla="*/ 18 h 36"/>
              <a:gd name="T4" fmla="*/ 54 w 54"/>
              <a:gd name="T5" fmla="*/ 0 h 36"/>
              <a:gd name="T6" fmla="*/ 54 w 54"/>
              <a:gd name="T7" fmla="*/ 36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36">
                <a:moveTo>
                  <a:pt x="54" y="36"/>
                </a:moveTo>
                <a:lnTo>
                  <a:pt x="0" y="18"/>
                </a:lnTo>
                <a:lnTo>
                  <a:pt x="54" y="0"/>
                </a:lnTo>
                <a:lnTo>
                  <a:pt x="54" y="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Line 50"/>
          <p:cNvSpPr>
            <a:spLocks noChangeShapeType="1"/>
          </p:cNvSpPr>
          <p:nvPr/>
        </p:nvSpPr>
        <p:spPr bwMode="auto">
          <a:xfrm>
            <a:off x="4953001" y="3246605"/>
            <a:ext cx="1089025" cy="0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Freeform 51"/>
          <p:cNvSpPr>
            <a:spLocks/>
          </p:cNvSpPr>
          <p:nvPr/>
        </p:nvSpPr>
        <p:spPr bwMode="auto">
          <a:xfrm>
            <a:off x="6035676" y="3218030"/>
            <a:ext cx="85725" cy="57150"/>
          </a:xfrm>
          <a:custGeom>
            <a:avLst/>
            <a:gdLst>
              <a:gd name="T0" fmla="*/ 0 w 54"/>
              <a:gd name="T1" fmla="*/ 0 h 36"/>
              <a:gd name="T2" fmla="*/ 54 w 54"/>
              <a:gd name="T3" fmla="*/ 18 h 36"/>
              <a:gd name="T4" fmla="*/ 0 w 54"/>
              <a:gd name="T5" fmla="*/ 36 h 36"/>
              <a:gd name="T6" fmla="*/ 0 w 54"/>
              <a:gd name="T7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36">
                <a:moveTo>
                  <a:pt x="0" y="0"/>
                </a:moveTo>
                <a:lnTo>
                  <a:pt x="54" y="18"/>
                </a:lnTo>
                <a:lnTo>
                  <a:pt x="0" y="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2"/>
          <p:cNvSpPr>
            <a:spLocks noChangeArrowheads="1"/>
          </p:cNvSpPr>
          <p:nvPr/>
        </p:nvSpPr>
        <p:spPr bwMode="auto">
          <a:xfrm>
            <a:off x="5076825" y="2846555"/>
            <a:ext cx="4969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7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5" name="Rectangle 53"/>
          <p:cNvSpPr>
            <a:spLocks noChangeArrowheads="1"/>
          </p:cNvSpPr>
          <p:nvPr/>
        </p:nvSpPr>
        <p:spPr bwMode="auto">
          <a:xfrm>
            <a:off x="5122863" y="2846555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6" name="Rectangle 54"/>
          <p:cNvSpPr>
            <a:spLocks noChangeArrowheads="1"/>
          </p:cNvSpPr>
          <p:nvPr/>
        </p:nvSpPr>
        <p:spPr bwMode="auto">
          <a:xfrm>
            <a:off x="5168900" y="2830681"/>
            <a:ext cx="133369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800" b="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RRCConnectionReconfiguration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7" name="Rectangle 55"/>
          <p:cNvSpPr>
            <a:spLocks noChangeArrowheads="1"/>
          </p:cNvSpPr>
          <p:nvPr/>
        </p:nvSpPr>
        <p:spPr bwMode="auto">
          <a:xfrm>
            <a:off x="5076825" y="3138655"/>
            <a:ext cx="4969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8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5122863" y="3138655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5168901" y="3122781"/>
            <a:ext cx="172643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800" b="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RRCConnectionReconfigurationComplete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0" name="Freeform 58"/>
          <p:cNvSpPr>
            <a:spLocks noEditPoints="1"/>
          </p:cNvSpPr>
          <p:nvPr/>
        </p:nvSpPr>
        <p:spPr bwMode="auto">
          <a:xfrm>
            <a:off x="4529138" y="3333918"/>
            <a:ext cx="1174750" cy="257175"/>
          </a:xfrm>
          <a:custGeom>
            <a:avLst/>
            <a:gdLst>
              <a:gd name="T0" fmla="*/ 0 w 2435"/>
              <a:gd name="T1" fmla="*/ 136 h 530"/>
              <a:gd name="T2" fmla="*/ 16 w 2435"/>
              <a:gd name="T3" fmla="*/ 216 h 530"/>
              <a:gd name="T4" fmla="*/ 0 w 2435"/>
              <a:gd name="T5" fmla="*/ 216 h 530"/>
              <a:gd name="T6" fmla="*/ 16 w 2435"/>
              <a:gd name="T7" fmla="*/ 520 h 530"/>
              <a:gd name="T8" fmla="*/ 8 w 2435"/>
              <a:gd name="T9" fmla="*/ 400 h 530"/>
              <a:gd name="T10" fmla="*/ 207 w 2435"/>
              <a:gd name="T11" fmla="*/ 522 h 530"/>
              <a:gd name="T12" fmla="*/ 87 w 2435"/>
              <a:gd name="T13" fmla="*/ 514 h 530"/>
              <a:gd name="T14" fmla="*/ 391 w 2435"/>
              <a:gd name="T15" fmla="*/ 530 h 530"/>
              <a:gd name="T16" fmla="*/ 471 w 2435"/>
              <a:gd name="T17" fmla="*/ 514 h 530"/>
              <a:gd name="T18" fmla="*/ 471 w 2435"/>
              <a:gd name="T19" fmla="*/ 530 h 530"/>
              <a:gd name="T20" fmla="*/ 776 w 2435"/>
              <a:gd name="T21" fmla="*/ 514 h 530"/>
              <a:gd name="T22" fmla="*/ 656 w 2435"/>
              <a:gd name="T23" fmla="*/ 522 h 530"/>
              <a:gd name="T24" fmla="*/ 976 w 2435"/>
              <a:gd name="T25" fmla="*/ 522 h 530"/>
              <a:gd name="T26" fmla="*/ 856 w 2435"/>
              <a:gd name="T27" fmla="*/ 514 h 530"/>
              <a:gd name="T28" fmla="*/ 1160 w 2435"/>
              <a:gd name="T29" fmla="*/ 530 h 530"/>
              <a:gd name="T30" fmla="*/ 1240 w 2435"/>
              <a:gd name="T31" fmla="*/ 514 h 530"/>
              <a:gd name="T32" fmla="*/ 1240 w 2435"/>
              <a:gd name="T33" fmla="*/ 530 h 530"/>
              <a:gd name="T34" fmla="*/ 1545 w 2435"/>
              <a:gd name="T35" fmla="*/ 514 h 530"/>
              <a:gd name="T36" fmla="*/ 1424 w 2435"/>
              <a:gd name="T37" fmla="*/ 522 h 530"/>
              <a:gd name="T38" fmla="*/ 1745 w 2435"/>
              <a:gd name="T39" fmla="*/ 522 h 530"/>
              <a:gd name="T40" fmla="*/ 1625 w 2435"/>
              <a:gd name="T41" fmla="*/ 514 h 530"/>
              <a:gd name="T42" fmla="*/ 1929 w 2435"/>
              <a:gd name="T43" fmla="*/ 530 h 530"/>
              <a:gd name="T44" fmla="*/ 2009 w 2435"/>
              <a:gd name="T45" fmla="*/ 514 h 530"/>
              <a:gd name="T46" fmla="*/ 2009 w 2435"/>
              <a:gd name="T47" fmla="*/ 530 h 530"/>
              <a:gd name="T48" fmla="*/ 2313 w 2435"/>
              <a:gd name="T49" fmla="*/ 514 h 530"/>
              <a:gd name="T50" fmla="*/ 2193 w 2435"/>
              <a:gd name="T51" fmla="*/ 522 h 530"/>
              <a:gd name="T52" fmla="*/ 2419 w 2435"/>
              <a:gd name="T53" fmla="*/ 522 h 530"/>
              <a:gd name="T54" fmla="*/ 2435 w 2435"/>
              <a:gd name="T55" fmla="*/ 522 h 530"/>
              <a:gd name="T56" fmla="*/ 2393 w 2435"/>
              <a:gd name="T57" fmla="*/ 514 h 530"/>
              <a:gd name="T58" fmla="*/ 2435 w 2435"/>
              <a:gd name="T59" fmla="*/ 251 h 530"/>
              <a:gd name="T60" fmla="*/ 2419 w 2435"/>
              <a:gd name="T61" fmla="*/ 171 h 530"/>
              <a:gd name="T62" fmla="*/ 2435 w 2435"/>
              <a:gd name="T63" fmla="*/ 171 h 530"/>
              <a:gd name="T64" fmla="*/ 2287 w 2435"/>
              <a:gd name="T65" fmla="*/ 16 h 530"/>
              <a:gd name="T66" fmla="*/ 2407 w 2435"/>
              <a:gd name="T67" fmla="*/ 8 h 530"/>
              <a:gd name="T68" fmla="*/ 2087 w 2435"/>
              <a:gd name="T69" fmla="*/ 8 h 530"/>
              <a:gd name="T70" fmla="*/ 2207 w 2435"/>
              <a:gd name="T71" fmla="*/ 16 h 530"/>
              <a:gd name="T72" fmla="*/ 1902 w 2435"/>
              <a:gd name="T73" fmla="*/ 0 h 530"/>
              <a:gd name="T74" fmla="*/ 1822 w 2435"/>
              <a:gd name="T75" fmla="*/ 16 h 530"/>
              <a:gd name="T76" fmla="*/ 1822 w 2435"/>
              <a:gd name="T77" fmla="*/ 0 h 530"/>
              <a:gd name="T78" fmla="*/ 1518 w 2435"/>
              <a:gd name="T79" fmla="*/ 16 h 530"/>
              <a:gd name="T80" fmla="*/ 1638 w 2435"/>
              <a:gd name="T81" fmla="*/ 8 h 530"/>
              <a:gd name="T82" fmla="*/ 1318 w 2435"/>
              <a:gd name="T83" fmla="*/ 8 h 530"/>
              <a:gd name="T84" fmla="*/ 1438 w 2435"/>
              <a:gd name="T85" fmla="*/ 16 h 530"/>
              <a:gd name="T86" fmla="*/ 1134 w 2435"/>
              <a:gd name="T87" fmla="*/ 0 h 530"/>
              <a:gd name="T88" fmla="*/ 1053 w 2435"/>
              <a:gd name="T89" fmla="*/ 16 h 530"/>
              <a:gd name="T90" fmla="*/ 1053 w 2435"/>
              <a:gd name="T91" fmla="*/ 0 h 530"/>
              <a:gd name="T92" fmla="*/ 749 w 2435"/>
              <a:gd name="T93" fmla="*/ 16 h 530"/>
              <a:gd name="T94" fmla="*/ 869 w 2435"/>
              <a:gd name="T95" fmla="*/ 8 h 530"/>
              <a:gd name="T96" fmla="*/ 549 w 2435"/>
              <a:gd name="T97" fmla="*/ 8 h 530"/>
              <a:gd name="T98" fmla="*/ 669 w 2435"/>
              <a:gd name="T99" fmla="*/ 16 h 530"/>
              <a:gd name="T100" fmla="*/ 365 w 2435"/>
              <a:gd name="T101" fmla="*/ 0 h 530"/>
              <a:gd name="T102" fmla="*/ 285 w 2435"/>
              <a:gd name="T103" fmla="*/ 16 h 530"/>
              <a:gd name="T104" fmla="*/ 285 w 2435"/>
              <a:gd name="T105" fmla="*/ 0 h 530"/>
              <a:gd name="T106" fmla="*/ 8 w 2435"/>
              <a:gd name="T107" fmla="*/ 16 h 530"/>
              <a:gd name="T108" fmla="*/ 101 w 2435"/>
              <a:gd name="T109" fmla="*/ 8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435" h="530">
                <a:moveTo>
                  <a:pt x="16" y="24"/>
                </a:moveTo>
                <a:lnTo>
                  <a:pt x="16" y="136"/>
                </a:lnTo>
                <a:cubicBezTo>
                  <a:pt x="16" y="140"/>
                  <a:pt x="13" y="144"/>
                  <a:pt x="8" y="144"/>
                </a:cubicBezTo>
                <a:cubicBezTo>
                  <a:pt x="4" y="144"/>
                  <a:pt x="0" y="140"/>
                  <a:pt x="0" y="136"/>
                </a:cubicBezTo>
                <a:lnTo>
                  <a:pt x="0" y="24"/>
                </a:lnTo>
                <a:cubicBezTo>
                  <a:pt x="0" y="19"/>
                  <a:pt x="4" y="16"/>
                  <a:pt x="8" y="16"/>
                </a:cubicBezTo>
                <a:cubicBezTo>
                  <a:pt x="13" y="16"/>
                  <a:pt x="16" y="19"/>
                  <a:pt x="16" y="24"/>
                </a:cubicBezTo>
                <a:close/>
                <a:moveTo>
                  <a:pt x="16" y="216"/>
                </a:moveTo>
                <a:lnTo>
                  <a:pt x="16" y="328"/>
                </a:lnTo>
                <a:cubicBezTo>
                  <a:pt x="16" y="332"/>
                  <a:pt x="13" y="336"/>
                  <a:pt x="8" y="336"/>
                </a:cubicBezTo>
                <a:cubicBezTo>
                  <a:pt x="4" y="336"/>
                  <a:pt x="0" y="332"/>
                  <a:pt x="0" y="328"/>
                </a:cubicBezTo>
                <a:lnTo>
                  <a:pt x="0" y="216"/>
                </a:lnTo>
                <a:cubicBezTo>
                  <a:pt x="0" y="211"/>
                  <a:pt x="4" y="208"/>
                  <a:pt x="8" y="208"/>
                </a:cubicBezTo>
                <a:cubicBezTo>
                  <a:pt x="13" y="208"/>
                  <a:pt x="16" y="211"/>
                  <a:pt x="16" y="216"/>
                </a:cubicBezTo>
                <a:close/>
                <a:moveTo>
                  <a:pt x="16" y="408"/>
                </a:moveTo>
                <a:lnTo>
                  <a:pt x="16" y="520"/>
                </a:lnTo>
                <a:cubicBezTo>
                  <a:pt x="16" y="525"/>
                  <a:pt x="13" y="528"/>
                  <a:pt x="8" y="528"/>
                </a:cubicBezTo>
                <a:cubicBezTo>
                  <a:pt x="4" y="528"/>
                  <a:pt x="0" y="525"/>
                  <a:pt x="0" y="520"/>
                </a:cubicBezTo>
                <a:lnTo>
                  <a:pt x="0" y="408"/>
                </a:lnTo>
                <a:cubicBezTo>
                  <a:pt x="0" y="404"/>
                  <a:pt x="4" y="400"/>
                  <a:pt x="8" y="400"/>
                </a:cubicBezTo>
                <a:cubicBezTo>
                  <a:pt x="13" y="400"/>
                  <a:pt x="16" y="404"/>
                  <a:pt x="16" y="408"/>
                </a:cubicBezTo>
                <a:close/>
                <a:moveTo>
                  <a:pt x="87" y="514"/>
                </a:moveTo>
                <a:lnTo>
                  <a:pt x="199" y="514"/>
                </a:lnTo>
                <a:cubicBezTo>
                  <a:pt x="204" y="514"/>
                  <a:pt x="207" y="517"/>
                  <a:pt x="207" y="522"/>
                </a:cubicBezTo>
                <a:cubicBezTo>
                  <a:pt x="207" y="526"/>
                  <a:pt x="204" y="530"/>
                  <a:pt x="199" y="530"/>
                </a:cubicBezTo>
                <a:lnTo>
                  <a:pt x="87" y="530"/>
                </a:lnTo>
                <a:cubicBezTo>
                  <a:pt x="83" y="530"/>
                  <a:pt x="79" y="526"/>
                  <a:pt x="79" y="522"/>
                </a:cubicBezTo>
                <a:cubicBezTo>
                  <a:pt x="79" y="517"/>
                  <a:pt x="83" y="514"/>
                  <a:pt x="87" y="514"/>
                </a:cubicBezTo>
                <a:close/>
                <a:moveTo>
                  <a:pt x="279" y="514"/>
                </a:moveTo>
                <a:lnTo>
                  <a:pt x="391" y="514"/>
                </a:lnTo>
                <a:cubicBezTo>
                  <a:pt x="396" y="514"/>
                  <a:pt x="399" y="517"/>
                  <a:pt x="399" y="522"/>
                </a:cubicBezTo>
                <a:cubicBezTo>
                  <a:pt x="399" y="526"/>
                  <a:pt x="396" y="530"/>
                  <a:pt x="391" y="530"/>
                </a:cubicBezTo>
                <a:lnTo>
                  <a:pt x="279" y="530"/>
                </a:lnTo>
                <a:cubicBezTo>
                  <a:pt x="275" y="530"/>
                  <a:pt x="271" y="526"/>
                  <a:pt x="271" y="522"/>
                </a:cubicBezTo>
                <a:cubicBezTo>
                  <a:pt x="271" y="517"/>
                  <a:pt x="275" y="514"/>
                  <a:pt x="279" y="514"/>
                </a:cubicBezTo>
                <a:close/>
                <a:moveTo>
                  <a:pt x="471" y="514"/>
                </a:moveTo>
                <a:lnTo>
                  <a:pt x="584" y="514"/>
                </a:lnTo>
                <a:cubicBezTo>
                  <a:pt x="588" y="514"/>
                  <a:pt x="592" y="517"/>
                  <a:pt x="592" y="522"/>
                </a:cubicBezTo>
                <a:cubicBezTo>
                  <a:pt x="592" y="526"/>
                  <a:pt x="588" y="530"/>
                  <a:pt x="584" y="530"/>
                </a:cubicBezTo>
                <a:lnTo>
                  <a:pt x="471" y="530"/>
                </a:lnTo>
                <a:cubicBezTo>
                  <a:pt x="467" y="530"/>
                  <a:pt x="463" y="526"/>
                  <a:pt x="463" y="522"/>
                </a:cubicBezTo>
                <a:cubicBezTo>
                  <a:pt x="463" y="517"/>
                  <a:pt x="467" y="514"/>
                  <a:pt x="471" y="514"/>
                </a:cubicBezTo>
                <a:close/>
                <a:moveTo>
                  <a:pt x="664" y="514"/>
                </a:moveTo>
                <a:lnTo>
                  <a:pt x="776" y="514"/>
                </a:lnTo>
                <a:cubicBezTo>
                  <a:pt x="780" y="514"/>
                  <a:pt x="784" y="517"/>
                  <a:pt x="784" y="522"/>
                </a:cubicBezTo>
                <a:cubicBezTo>
                  <a:pt x="784" y="526"/>
                  <a:pt x="780" y="530"/>
                  <a:pt x="776" y="530"/>
                </a:cubicBezTo>
                <a:lnTo>
                  <a:pt x="664" y="530"/>
                </a:lnTo>
                <a:cubicBezTo>
                  <a:pt x="659" y="530"/>
                  <a:pt x="656" y="526"/>
                  <a:pt x="656" y="522"/>
                </a:cubicBezTo>
                <a:cubicBezTo>
                  <a:pt x="656" y="517"/>
                  <a:pt x="659" y="514"/>
                  <a:pt x="664" y="514"/>
                </a:cubicBezTo>
                <a:close/>
                <a:moveTo>
                  <a:pt x="856" y="514"/>
                </a:moveTo>
                <a:lnTo>
                  <a:pt x="968" y="514"/>
                </a:lnTo>
                <a:cubicBezTo>
                  <a:pt x="972" y="514"/>
                  <a:pt x="976" y="517"/>
                  <a:pt x="976" y="522"/>
                </a:cubicBezTo>
                <a:cubicBezTo>
                  <a:pt x="976" y="526"/>
                  <a:pt x="972" y="530"/>
                  <a:pt x="968" y="530"/>
                </a:cubicBezTo>
                <a:lnTo>
                  <a:pt x="856" y="530"/>
                </a:lnTo>
                <a:cubicBezTo>
                  <a:pt x="851" y="530"/>
                  <a:pt x="848" y="526"/>
                  <a:pt x="848" y="522"/>
                </a:cubicBezTo>
                <a:cubicBezTo>
                  <a:pt x="848" y="517"/>
                  <a:pt x="851" y="514"/>
                  <a:pt x="856" y="514"/>
                </a:cubicBezTo>
                <a:close/>
                <a:moveTo>
                  <a:pt x="1048" y="514"/>
                </a:moveTo>
                <a:lnTo>
                  <a:pt x="1160" y="514"/>
                </a:lnTo>
                <a:cubicBezTo>
                  <a:pt x="1165" y="514"/>
                  <a:pt x="1168" y="517"/>
                  <a:pt x="1168" y="522"/>
                </a:cubicBezTo>
                <a:cubicBezTo>
                  <a:pt x="1168" y="526"/>
                  <a:pt x="1165" y="530"/>
                  <a:pt x="1160" y="530"/>
                </a:cubicBezTo>
                <a:lnTo>
                  <a:pt x="1048" y="530"/>
                </a:lnTo>
                <a:cubicBezTo>
                  <a:pt x="1044" y="530"/>
                  <a:pt x="1040" y="526"/>
                  <a:pt x="1040" y="522"/>
                </a:cubicBezTo>
                <a:cubicBezTo>
                  <a:pt x="1040" y="517"/>
                  <a:pt x="1044" y="514"/>
                  <a:pt x="1048" y="514"/>
                </a:cubicBezTo>
                <a:close/>
                <a:moveTo>
                  <a:pt x="1240" y="514"/>
                </a:moveTo>
                <a:lnTo>
                  <a:pt x="1352" y="514"/>
                </a:lnTo>
                <a:cubicBezTo>
                  <a:pt x="1357" y="514"/>
                  <a:pt x="1360" y="517"/>
                  <a:pt x="1360" y="522"/>
                </a:cubicBezTo>
                <a:cubicBezTo>
                  <a:pt x="1360" y="526"/>
                  <a:pt x="1357" y="530"/>
                  <a:pt x="1352" y="530"/>
                </a:cubicBezTo>
                <a:lnTo>
                  <a:pt x="1240" y="530"/>
                </a:lnTo>
                <a:cubicBezTo>
                  <a:pt x="1236" y="530"/>
                  <a:pt x="1232" y="526"/>
                  <a:pt x="1232" y="522"/>
                </a:cubicBezTo>
                <a:cubicBezTo>
                  <a:pt x="1232" y="517"/>
                  <a:pt x="1236" y="514"/>
                  <a:pt x="1240" y="514"/>
                </a:cubicBezTo>
                <a:close/>
                <a:moveTo>
                  <a:pt x="1432" y="514"/>
                </a:moveTo>
                <a:lnTo>
                  <a:pt x="1545" y="514"/>
                </a:lnTo>
                <a:cubicBezTo>
                  <a:pt x="1549" y="514"/>
                  <a:pt x="1553" y="517"/>
                  <a:pt x="1553" y="522"/>
                </a:cubicBezTo>
                <a:cubicBezTo>
                  <a:pt x="1553" y="526"/>
                  <a:pt x="1549" y="530"/>
                  <a:pt x="1545" y="530"/>
                </a:cubicBezTo>
                <a:lnTo>
                  <a:pt x="1432" y="530"/>
                </a:lnTo>
                <a:cubicBezTo>
                  <a:pt x="1428" y="530"/>
                  <a:pt x="1424" y="526"/>
                  <a:pt x="1424" y="522"/>
                </a:cubicBezTo>
                <a:cubicBezTo>
                  <a:pt x="1424" y="517"/>
                  <a:pt x="1428" y="514"/>
                  <a:pt x="1432" y="514"/>
                </a:cubicBezTo>
                <a:close/>
                <a:moveTo>
                  <a:pt x="1625" y="514"/>
                </a:moveTo>
                <a:lnTo>
                  <a:pt x="1737" y="514"/>
                </a:lnTo>
                <a:cubicBezTo>
                  <a:pt x="1741" y="514"/>
                  <a:pt x="1745" y="517"/>
                  <a:pt x="1745" y="522"/>
                </a:cubicBezTo>
                <a:cubicBezTo>
                  <a:pt x="1745" y="526"/>
                  <a:pt x="1741" y="530"/>
                  <a:pt x="1737" y="530"/>
                </a:cubicBezTo>
                <a:lnTo>
                  <a:pt x="1625" y="530"/>
                </a:lnTo>
                <a:cubicBezTo>
                  <a:pt x="1620" y="530"/>
                  <a:pt x="1617" y="526"/>
                  <a:pt x="1617" y="522"/>
                </a:cubicBezTo>
                <a:cubicBezTo>
                  <a:pt x="1617" y="517"/>
                  <a:pt x="1620" y="514"/>
                  <a:pt x="1625" y="514"/>
                </a:cubicBezTo>
                <a:close/>
                <a:moveTo>
                  <a:pt x="1817" y="514"/>
                </a:moveTo>
                <a:lnTo>
                  <a:pt x="1929" y="514"/>
                </a:lnTo>
                <a:cubicBezTo>
                  <a:pt x="1933" y="514"/>
                  <a:pt x="1937" y="517"/>
                  <a:pt x="1937" y="522"/>
                </a:cubicBezTo>
                <a:cubicBezTo>
                  <a:pt x="1937" y="526"/>
                  <a:pt x="1933" y="530"/>
                  <a:pt x="1929" y="530"/>
                </a:cubicBezTo>
                <a:lnTo>
                  <a:pt x="1817" y="530"/>
                </a:lnTo>
                <a:cubicBezTo>
                  <a:pt x="1812" y="530"/>
                  <a:pt x="1809" y="526"/>
                  <a:pt x="1809" y="522"/>
                </a:cubicBezTo>
                <a:cubicBezTo>
                  <a:pt x="1809" y="517"/>
                  <a:pt x="1812" y="514"/>
                  <a:pt x="1817" y="514"/>
                </a:cubicBezTo>
                <a:close/>
                <a:moveTo>
                  <a:pt x="2009" y="514"/>
                </a:moveTo>
                <a:lnTo>
                  <a:pt x="2121" y="514"/>
                </a:lnTo>
                <a:cubicBezTo>
                  <a:pt x="2125" y="514"/>
                  <a:pt x="2129" y="517"/>
                  <a:pt x="2129" y="522"/>
                </a:cubicBezTo>
                <a:cubicBezTo>
                  <a:pt x="2129" y="526"/>
                  <a:pt x="2125" y="530"/>
                  <a:pt x="2121" y="530"/>
                </a:cubicBezTo>
                <a:lnTo>
                  <a:pt x="2009" y="530"/>
                </a:lnTo>
                <a:cubicBezTo>
                  <a:pt x="2005" y="530"/>
                  <a:pt x="2001" y="526"/>
                  <a:pt x="2001" y="522"/>
                </a:cubicBezTo>
                <a:cubicBezTo>
                  <a:pt x="2001" y="517"/>
                  <a:pt x="2005" y="514"/>
                  <a:pt x="2009" y="514"/>
                </a:cubicBezTo>
                <a:close/>
                <a:moveTo>
                  <a:pt x="2201" y="514"/>
                </a:moveTo>
                <a:lnTo>
                  <a:pt x="2313" y="514"/>
                </a:lnTo>
                <a:cubicBezTo>
                  <a:pt x="2318" y="514"/>
                  <a:pt x="2321" y="517"/>
                  <a:pt x="2321" y="522"/>
                </a:cubicBezTo>
                <a:cubicBezTo>
                  <a:pt x="2321" y="526"/>
                  <a:pt x="2318" y="530"/>
                  <a:pt x="2313" y="530"/>
                </a:cubicBezTo>
                <a:lnTo>
                  <a:pt x="2201" y="530"/>
                </a:lnTo>
                <a:cubicBezTo>
                  <a:pt x="2197" y="530"/>
                  <a:pt x="2193" y="526"/>
                  <a:pt x="2193" y="522"/>
                </a:cubicBezTo>
                <a:cubicBezTo>
                  <a:pt x="2193" y="517"/>
                  <a:pt x="2197" y="514"/>
                  <a:pt x="2201" y="514"/>
                </a:cubicBezTo>
                <a:close/>
                <a:moveTo>
                  <a:pt x="2393" y="514"/>
                </a:moveTo>
                <a:lnTo>
                  <a:pt x="2427" y="514"/>
                </a:lnTo>
                <a:lnTo>
                  <a:pt x="2419" y="522"/>
                </a:lnTo>
                <a:lnTo>
                  <a:pt x="2419" y="444"/>
                </a:lnTo>
                <a:cubicBezTo>
                  <a:pt x="2419" y="439"/>
                  <a:pt x="2423" y="436"/>
                  <a:pt x="2427" y="436"/>
                </a:cubicBezTo>
                <a:cubicBezTo>
                  <a:pt x="2432" y="436"/>
                  <a:pt x="2435" y="439"/>
                  <a:pt x="2435" y="444"/>
                </a:cubicBezTo>
                <a:lnTo>
                  <a:pt x="2435" y="522"/>
                </a:lnTo>
                <a:cubicBezTo>
                  <a:pt x="2435" y="526"/>
                  <a:pt x="2432" y="530"/>
                  <a:pt x="2427" y="530"/>
                </a:cubicBezTo>
                <a:lnTo>
                  <a:pt x="2393" y="530"/>
                </a:lnTo>
                <a:cubicBezTo>
                  <a:pt x="2389" y="530"/>
                  <a:pt x="2385" y="526"/>
                  <a:pt x="2385" y="522"/>
                </a:cubicBezTo>
                <a:cubicBezTo>
                  <a:pt x="2385" y="517"/>
                  <a:pt x="2389" y="514"/>
                  <a:pt x="2393" y="514"/>
                </a:cubicBezTo>
                <a:close/>
                <a:moveTo>
                  <a:pt x="2419" y="363"/>
                </a:moveTo>
                <a:lnTo>
                  <a:pt x="2419" y="251"/>
                </a:lnTo>
                <a:cubicBezTo>
                  <a:pt x="2419" y="247"/>
                  <a:pt x="2423" y="243"/>
                  <a:pt x="2427" y="243"/>
                </a:cubicBezTo>
                <a:cubicBezTo>
                  <a:pt x="2432" y="243"/>
                  <a:pt x="2435" y="247"/>
                  <a:pt x="2435" y="251"/>
                </a:cubicBezTo>
                <a:lnTo>
                  <a:pt x="2435" y="363"/>
                </a:lnTo>
                <a:cubicBezTo>
                  <a:pt x="2435" y="368"/>
                  <a:pt x="2432" y="371"/>
                  <a:pt x="2427" y="371"/>
                </a:cubicBezTo>
                <a:cubicBezTo>
                  <a:pt x="2423" y="371"/>
                  <a:pt x="2419" y="368"/>
                  <a:pt x="2419" y="363"/>
                </a:cubicBezTo>
                <a:close/>
                <a:moveTo>
                  <a:pt x="2419" y="171"/>
                </a:moveTo>
                <a:lnTo>
                  <a:pt x="2419" y="59"/>
                </a:lnTo>
                <a:cubicBezTo>
                  <a:pt x="2419" y="55"/>
                  <a:pt x="2423" y="51"/>
                  <a:pt x="2427" y="51"/>
                </a:cubicBezTo>
                <a:cubicBezTo>
                  <a:pt x="2432" y="51"/>
                  <a:pt x="2435" y="55"/>
                  <a:pt x="2435" y="59"/>
                </a:cubicBezTo>
                <a:lnTo>
                  <a:pt x="2435" y="171"/>
                </a:lnTo>
                <a:cubicBezTo>
                  <a:pt x="2435" y="176"/>
                  <a:pt x="2432" y="179"/>
                  <a:pt x="2427" y="179"/>
                </a:cubicBezTo>
                <a:cubicBezTo>
                  <a:pt x="2423" y="179"/>
                  <a:pt x="2419" y="176"/>
                  <a:pt x="2419" y="171"/>
                </a:cubicBezTo>
                <a:close/>
                <a:moveTo>
                  <a:pt x="2399" y="16"/>
                </a:moveTo>
                <a:lnTo>
                  <a:pt x="2287" y="16"/>
                </a:lnTo>
                <a:cubicBezTo>
                  <a:pt x="2282" y="16"/>
                  <a:pt x="2279" y="12"/>
                  <a:pt x="2279" y="8"/>
                </a:cubicBezTo>
                <a:cubicBezTo>
                  <a:pt x="2279" y="3"/>
                  <a:pt x="2282" y="0"/>
                  <a:pt x="2287" y="0"/>
                </a:cubicBezTo>
                <a:lnTo>
                  <a:pt x="2399" y="0"/>
                </a:lnTo>
                <a:cubicBezTo>
                  <a:pt x="2403" y="0"/>
                  <a:pt x="2407" y="3"/>
                  <a:pt x="2407" y="8"/>
                </a:cubicBezTo>
                <a:cubicBezTo>
                  <a:pt x="2407" y="12"/>
                  <a:pt x="2403" y="16"/>
                  <a:pt x="2399" y="16"/>
                </a:cubicBezTo>
                <a:close/>
                <a:moveTo>
                  <a:pt x="2207" y="16"/>
                </a:moveTo>
                <a:lnTo>
                  <a:pt x="2095" y="16"/>
                </a:lnTo>
                <a:cubicBezTo>
                  <a:pt x="2090" y="16"/>
                  <a:pt x="2087" y="12"/>
                  <a:pt x="2087" y="8"/>
                </a:cubicBezTo>
                <a:cubicBezTo>
                  <a:pt x="2087" y="3"/>
                  <a:pt x="2090" y="0"/>
                  <a:pt x="2095" y="0"/>
                </a:cubicBezTo>
                <a:lnTo>
                  <a:pt x="2207" y="0"/>
                </a:lnTo>
                <a:cubicBezTo>
                  <a:pt x="2211" y="0"/>
                  <a:pt x="2215" y="3"/>
                  <a:pt x="2215" y="8"/>
                </a:cubicBezTo>
                <a:cubicBezTo>
                  <a:pt x="2215" y="12"/>
                  <a:pt x="2211" y="16"/>
                  <a:pt x="2207" y="16"/>
                </a:cubicBezTo>
                <a:close/>
                <a:moveTo>
                  <a:pt x="2014" y="16"/>
                </a:moveTo>
                <a:lnTo>
                  <a:pt x="1902" y="16"/>
                </a:lnTo>
                <a:cubicBezTo>
                  <a:pt x="1898" y="16"/>
                  <a:pt x="1894" y="12"/>
                  <a:pt x="1894" y="8"/>
                </a:cubicBezTo>
                <a:cubicBezTo>
                  <a:pt x="1894" y="3"/>
                  <a:pt x="1898" y="0"/>
                  <a:pt x="1902" y="0"/>
                </a:cubicBezTo>
                <a:lnTo>
                  <a:pt x="2014" y="0"/>
                </a:lnTo>
                <a:cubicBezTo>
                  <a:pt x="2019" y="0"/>
                  <a:pt x="2022" y="3"/>
                  <a:pt x="2022" y="8"/>
                </a:cubicBezTo>
                <a:cubicBezTo>
                  <a:pt x="2022" y="12"/>
                  <a:pt x="2019" y="16"/>
                  <a:pt x="2014" y="16"/>
                </a:cubicBezTo>
                <a:close/>
                <a:moveTo>
                  <a:pt x="1822" y="16"/>
                </a:moveTo>
                <a:lnTo>
                  <a:pt x="1710" y="16"/>
                </a:lnTo>
                <a:cubicBezTo>
                  <a:pt x="1706" y="16"/>
                  <a:pt x="1702" y="12"/>
                  <a:pt x="1702" y="8"/>
                </a:cubicBezTo>
                <a:cubicBezTo>
                  <a:pt x="1702" y="3"/>
                  <a:pt x="1706" y="0"/>
                  <a:pt x="1710" y="0"/>
                </a:cubicBezTo>
                <a:lnTo>
                  <a:pt x="1822" y="0"/>
                </a:lnTo>
                <a:cubicBezTo>
                  <a:pt x="1827" y="0"/>
                  <a:pt x="1830" y="3"/>
                  <a:pt x="1830" y="8"/>
                </a:cubicBezTo>
                <a:cubicBezTo>
                  <a:pt x="1830" y="12"/>
                  <a:pt x="1827" y="16"/>
                  <a:pt x="1822" y="16"/>
                </a:cubicBezTo>
                <a:close/>
                <a:moveTo>
                  <a:pt x="1630" y="16"/>
                </a:moveTo>
                <a:lnTo>
                  <a:pt x="1518" y="16"/>
                </a:lnTo>
                <a:cubicBezTo>
                  <a:pt x="1514" y="16"/>
                  <a:pt x="1510" y="12"/>
                  <a:pt x="1510" y="8"/>
                </a:cubicBezTo>
                <a:cubicBezTo>
                  <a:pt x="1510" y="3"/>
                  <a:pt x="1514" y="0"/>
                  <a:pt x="1518" y="0"/>
                </a:cubicBezTo>
                <a:lnTo>
                  <a:pt x="1630" y="0"/>
                </a:lnTo>
                <a:cubicBezTo>
                  <a:pt x="1634" y="0"/>
                  <a:pt x="1638" y="3"/>
                  <a:pt x="1638" y="8"/>
                </a:cubicBezTo>
                <a:cubicBezTo>
                  <a:pt x="1638" y="12"/>
                  <a:pt x="1634" y="16"/>
                  <a:pt x="1630" y="16"/>
                </a:cubicBezTo>
                <a:close/>
                <a:moveTo>
                  <a:pt x="1438" y="16"/>
                </a:moveTo>
                <a:lnTo>
                  <a:pt x="1326" y="16"/>
                </a:lnTo>
                <a:cubicBezTo>
                  <a:pt x="1321" y="16"/>
                  <a:pt x="1318" y="12"/>
                  <a:pt x="1318" y="8"/>
                </a:cubicBezTo>
                <a:cubicBezTo>
                  <a:pt x="1318" y="3"/>
                  <a:pt x="1321" y="0"/>
                  <a:pt x="1326" y="0"/>
                </a:cubicBezTo>
                <a:lnTo>
                  <a:pt x="1438" y="0"/>
                </a:lnTo>
                <a:cubicBezTo>
                  <a:pt x="1442" y="0"/>
                  <a:pt x="1446" y="3"/>
                  <a:pt x="1446" y="8"/>
                </a:cubicBezTo>
                <a:cubicBezTo>
                  <a:pt x="1446" y="12"/>
                  <a:pt x="1442" y="16"/>
                  <a:pt x="1438" y="16"/>
                </a:cubicBezTo>
                <a:close/>
                <a:moveTo>
                  <a:pt x="1246" y="16"/>
                </a:moveTo>
                <a:lnTo>
                  <a:pt x="1134" y="16"/>
                </a:lnTo>
                <a:cubicBezTo>
                  <a:pt x="1129" y="16"/>
                  <a:pt x="1126" y="12"/>
                  <a:pt x="1126" y="8"/>
                </a:cubicBezTo>
                <a:cubicBezTo>
                  <a:pt x="1126" y="3"/>
                  <a:pt x="1129" y="0"/>
                  <a:pt x="1134" y="0"/>
                </a:cubicBezTo>
                <a:lnTo>
                  <a:pt x="1246" y="0"/>
                </a:lnTo>
                <a:cubicBezTo>
                  <a:pt x="1250" y="0"/>
                  <a:pt x="1254" y="3"/>
                  <a:pt x="1254" y="8"/>
                </a:cubicBezTo>
                <a:cubicBezTo>
                  <a:pt x="1254" y="12"/>
                  <a:pt x="1250" y="16"/>
                  <a:pt x="1246" y="16"/>
                </a:cubicBezTo>
                <a:close/>
                <a:moveTo>
                  <a:pt x="1053" y="16"/>
                </a:moveTo>
                <a:lnTo>
                  <a:pt x="941" y="16"/>
                </a:lnTo>
                <a:cubicBezTo>
                  <a:pt x="937" y="16"/>
                  <a:pt x="933" y="12"/>
                  <a:pt x="933" y="8"/>
                </a:cubicBezTo>
                <a:cubicBezTo>
                  <a:pt x="933" y="3"/>
                  <a:pt x="937" y="0"/>
                  <a:pt x="941" y="0"/>
                </a:cubicBezTo>
                <a:lnTo>
                  <a:pt x="1053" y="0"/>
                </a:lnTo>
                <a:cubicBezTo>
                  <a:pt x="1058" y="0"/>
                  <a:pt x="1061" y="3"/>
                  <a:pt x="1061" y="8"/>
                </a:cubicBezTo>
                <a:cubicBezTo>
                  <a:pt x="1061" y="12"/>
                  <a:pt x="1058" y="16"/>
                  <a:pt x="1053" y="16"/>
                </a:cubicBezTo>
                <a:close/>
                <a:moveTo>
                  <a:pt x="861" y="16"/>
                </a:moveTo>
                <a:lnTo>
                  <a:pt x="749" y="16"/>
                </a:lnTo>
                <a:cubicBezTo>
                  <a:pt x="745" y="16"/>
                  <a:pt x="741" y="12"/>
                  <a:pt x="741" y="8"/>
                </a:cubicBezTo>
                <a:cubicBezTo>
                  <a:pt x="741" y="3"/>
                  <a:pt x="745" y="0"/>
                  <a:pt x="749" y="0"/>
                </a:cubicBezTo>
                <a:lnTo>
                  <a:pt x="861" y="0"/>
                </a:lnTo>
                <a:cubicBezTo>
                  <a:pt x="866" y="0"/>
                  <a:pt x="869" y="3"/>
                  <a:pt x="869" y="8"/>
                </a:cubicBezTo>
                <a:cubicBezTo>
                  <a:pt x="869" y="12"/>
                  <a:pt x="866" y="16"/>
                  <a:pt x="861" y="16"/>
                </a:cubicBezTo>
                <a:close/>
                <a:moveTo>
                  <a:pt x="669" y="16"/>
                </a:moveTo>
                <a:lnTo>
                  <a:pt x="557" y="16"/>
                </a:lnTo>
                <a:cubicBezTo>
                  <a:pt x="553" y="16"/>
                  <a:pt x="549" y="12"/>
                  <a:pt x="549" y="8"/>
                </a:cubicBezTo>
                <a:cubicBezTo>
                  <a:pt x="549" y="3"/>
                  <a:pt x="553" y="0"/>
                  <a:pt x="557" y="0"/>
                </a:cubicBezTo>
                <a:lnTo>
                  <a:pt x="669" y="0"/>
                </a:lnTo>
                <a:cubicBezTo>
                  <a:pt x="674" y="0"/>
                  <a:pt x="677" y="3"/>
                  <a:pt x="677" y="8"/>
                </a:cubicBezTo>
                <a:cubicBezTo>
                  <a:pt x="677" y="12"/>
                  <a:pt x="674" y="16"/>
                  <a:pt x="669" y="16"/>
                </a:cubicBezTo>
                <a:close/>
                <a:moveTo>
                  <a:pt x="477" y="16"/>
                </a:moveTo>
                <a:lnTo>
                  <a:pt x="365" y="16"/>
                </a:lnTo>
                <a:cubicBezTo>
                  <a:pt x="360" y="16"/>
                  <a:pt x="357" y="12"/>
                  <a:pt x="357" y="8"/>
                </a:cubicBezTo>
                <a:cubicBezTo>
                  <a:pt x="357" y="3"/>
                  <a:pt x="360" y="0"/>
                  <a:pt x="365" y="0"/>
                </a:cubicBezTo>
                <a:lnTo>
                  <a:pt x="477" y="0"/>
                </a:lnTo>
                <a:cubicBezTo>
                  <a:pt x="481" y="0"/>
                  <a:pt x="485" y="3"/>
                  <a:pt x="485" y="8"/>
                </a:cubicBezTo>
                <a:cubicBezTo>
                  <a:pt x="485" y="12"/>
                  <a:pt x="481" y="16"/>
                  <a:pt x="477" y="16"/>
                </a:cubicBezTo>
                <a:close/>
                <a:moveTo>
                  <a:pt x="285" y="16"/>
                </a:moveTo>
                <a:lnTo>
                  <a:pt x="173" y="16"/>
                </a:lnTo>
                <a:cubicBezTo>
                  <a:pt x="168" y="16"/>
                  <a:pt x="165" y="12"/>
                  <a:pt x="165" y="8"/>
                </a:cubicBezTo>
                <a:cubicBezTo>
                  <a:pt x="165" y="3"/>
                  <a:pt x="168" y="0"/>
                  <a:pt x="173" y="0"/>
                </a:cubicBezTo>
                <a:lnTo>
                  <a:pt x="285" y="0"/>
                </a:lnTo>
                <a:cubicBezTo>
                  <a:pt x="289" y="0"/>
                  <a:pt x="293" y="3"/>
                  <a:pt x="293" y="8"/>
                </a:cubicBezTo>
                <a:cubicBezTo>
                  <a:pt x="293" y="12"/>
                  <a:pt x="289" y="16"/>
                  <a:pt x="285" y="16"/>
                </a:cubicBezTo>
                <a:close/>
                <a:moveTo>
                  <a:pt x="93" y="16"/>
                </a:moveTo>
                <a:lnTo>
                  <a:pt x="8" y="16"/>
                </a:lnTo>
                <a:cubicBezTo>
                  <a:pt x="4" y="16"/>
                  <a:pt x="0" y="12"/>
                  <a:pt x="0" y="8"/>
                </a:cubicBezTo>
                <a:cubicBezTo>
                  <a:pt x="0" y="3"/>
                  <a:pt x="4" y="0"/>
                  <a:pt x="8" y="0"/>
                </a:cubicBezTo>
                <a:lnTo>
                  <a:pt x="93" y="0"/>
                </a:lnTo>
                <a:cubicBezTo>
                  <a:pt x="97" y="0"/>
                  <a:pt x="101" y="3"/>
                  <a:pt x="101" y="8"/>
                </a:cubicBezTo>
                <a:cubicBezTo>
                  <a:pt x="101" y="12"/>
                  <a:pt x="97" y="16"/>
                  <a:pt x="93" y="16"/>
                </a:cubicBezTo>
                <a:close/>
              </a:path>
            </a:pathLst>
          </a:custGeom>
          <a:solidFill>
            <a:srgbClr val="0070C0"/>
          </a:solidFill>
          <a:ln w="0" cap="flat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59"/>
          <p:cNvSpPr>
            <a:spLocks noChangeArrowheads="1"/>
          </p:cNvSpPr>
          <p:nvPr/>
        </p:nvSpPr>
        <p:spPr bwMode="auto">
          <a:xfrm>
            <a:off x="4578350" y="3381542"/>
            <a:ext cx="4969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70C0"/>
                </a:solidFill>
                <a:cs typeface="Arial" panose="020B0604020202020204" pitchFamily="34" charset="0"/>
              </a:rPr>
              <a:t>9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2" name="Rectangle 60"/>
          <p:cNvSpPr>
            <a:spLocks noChangeArrowheads="1"/>
          </p:cNvSpPr>
          <p:nvPr/>
        </p:nvSpPr>
        <p:spPr bwMode="auto">
          <a:xfrm>
            <a:off x="4624388" y="3381542"/>
            <a:ext cx="7694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70C0"/>
                </a:solidFill>
                <a:cs typeface="Arial" panose="020B0604020202020204" pitchFamily="34" charset="0"/>
              </a:rPr>
              <a:t>..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3" name="Rectangle 61"/>
          <p:cNvSpPr>
            <a:spLocks noChangeArrowheads="1"/>
          </p:cNvSpPr>
          <p:nvPr/>
        </p:nvSpPr>
        <p:spPr bwMode="auto">
          <a:xfrm>
            <a:off x="4692651" y="3381542"/>
            <a:ext cx="730969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70C0"/>
                </a:solidFill>
                <a:cs typeface="Arial" panose="020B0604020202020204" pitchFamily="34" charset="0"/>
              </a:rPr>
              <a:t>WLAN association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4" name="Line 62"/>
          <p:cNvSpPr>
            <a:spLocks noChangeShapeType="1"/>
          </p:cNvSpPr>
          <p:nvPr/>
        </p:nvSpPr>
        <p:spPr bwMode="auto">
          <a:xfrm>
            <a:off x="5099051" y="5099218"/>
            <a:ext cx="1027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Freeform 63"/>
          <p:cNvSpPr>
            <a:spLocks/>
          </p:cNvSpPr>
          <p:nvPr/>
        </p:nvSpPr>
        <p:spPr bwMode="auto">
          <a:xfrm>
            <a:off x="4957763" y="5046831"/>
            <a:ext cx="155575" cy="103188"/>
          </a:xfrm>
          <a:custGeom>
            <a:avLst/>
            <a:gdLst>
              <a:gd name="T0" fmla="*/ 98 w 98"/>
              <a:gd name="T1" fmla="*/ 65 h 65"/>
              <a:gd name="T2" fmla="*/ 0 w 98"/>
              <a:gd name="T3" fmla="*/ 33 h 65"/>
              <a:gd name="T4" fmla="*/ 98 w 98"/>
              <a:gd name="T5" fmla="*/ 0 h 65"/>
              <a:gd name="T6" fmla="*/ 98 w 98"/>
              <a:gd name="T7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8" h="65">
                <a:moveTo>
                  <a:pt x="98" y="65"/>
                </a:moveTo>
                <a:lnTo>
                  <a:pt x="0" y="33"/>
                </a:lnTo>
                <a:lnTo>
                  <a:pt x="98" y="0"/>
                </a:lnTo>
                <a:lnTo>
                  <a:pt x="98" y="6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Freeform 64"/>
          <p:cNvSpPr>
            <a:spLocks/>
          </p:cNvSpPr>
          <p:nvPr/>
        </p:nvSpPr>
        <p:spPr bwMode="auto">
          <a:xfrm>
            <a:off x="5092701" y="5157956"/>
            <a:ext cx="2200275" cy="114300"/>
          </a:xfrm>
          <a:custGeom>
            <a:avLst/>
            <a:gdLst>
              <a:gd name="T0" fmla="*/ 651 w 1386"/>
              <a:gd name="T1" fmla="*/ 0 h 72"/>
              <a:gd name="T2" fmla="*/ 795 w 1386"/>
              <a:gd name="T3" fmla="*/ 3 h 72"/>
              <a:gd name="T4" fmla="*/ 923 w 1386"/>
              <a:gd name="T5" fmla="*/ 6 h 72"/>
              <a:gd name="T6" fmla="*/ 1036 w 1386"/>
              <a:gd name="T7" fmla="*/ 9 h 72"/>
              <a:gd name="T8" fmla="*/ 1133 w 1386"/>
              <a:gd name="T9" fmla="*/ 12 h 72"/>
              <a:gd name="T10" fmla="*/ 1214 w 1386"/>
              <a:gd name="T11" fmla="*/ 15 h 72"/>
              <a:gd name="T12" fmla="*/ 1280 w 1386"/>
              <a:gd name="T13" fmla="*/ 19 h 72"/>
              <a:gd name="T14" fmla="*/ 1330 w 1386"/>
              <a:gd name="T15" fmla="*/ 22 h 72"/>
              <a:gd name="T16" fmla="*/ 1364 w 1386"/>
              <a:gd name="T17" fmla="*/ 25 h 72"/>
              <a:gd name="T18" fmla="*/ 1383 w 1386"/>
              <a:gd name="T19" fmla="*/ 28 h 72"/>
              <a:gd name="T20" fmla="*/ 1386 w 1386"/>
              <a:gd name="T21" fmla="*/ 31 h 72"/>
              <a:gd name="T22" fmla="*/ 1373 w 1386"/>
              <a:gd name="T23" fmla="*/ 34 h 72"/>
              <a:gd name="T24" fmla="*/ 1345 w 1386"/>
              <a:gd name="T25" fmla="*/ 37 h 72"/>
              <a:gd name="T26" fmla="*/ 1301 w 1386"/>
              <a:gd name="T27" fmla="*/ 40 h 72"/>
              <a:gd name="T28" fmla="*/ 1242 w 1386"/>
              <a:gd name="T29" fmla="*/ 43 h 72"/>
              <a:gd name="T30" fmla="*/ 1166 w 1386"/>
              <a:gd name="T31" fmla="*/ 47 h 72"/>
              <a:gd name="T32" fmla="*/ 1075 w 1386"/>
              <a:gd name="T33" fmla="*/ 50 h 72"/>
              <a:gd name="T34" fmla="*/ 969 w 1386"/>
              <a:gd name="T35" fmla="*/ 53 h 72"/>
              <a:gd name="T36" fmla="*/ 846 w 1386"/>
              <a:gd name="T37" fmla="*/ 56 h 72"/>
              <a:gd name="T38" fmla="*/ 709 w 1386"/>
              <a:gd name="T39" fmla="*/ 59 h 72"/>
              <a:gd name="T40" fmla="*/ 555 w 1386"/>
              <a:gd name="T41" fmla="*/ 62 h 72"/>
              <a:gd name="T42" fmla="*/ 386 w 1386"/>
              <a:gd name="T43" fmla="*/ 66 h 72"/>
              <a:gd name="T44" fmla="*/ 201 w 1386"/>
              <a:gd name="T45" fmla="*/ 69 h 72"/>
              <a:gd name="T46" fmla="*/ 0 w 1386"/>
              <a:gd name="T47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386" h="72">
                <a:moveTo>
                  <a:pt x="651" y="0"/>
                </a:moveTo>
                <a:lnTo>
                  <a:pt x="795" y="3"/>
                </a:lnTo>
                <a:lnTo>
                  <a:pt x="923" y="6"/>
                </a:lnTo>
                <a:lnTo>
                  <a:pt x="1036" y="9"/>
                </a:lnTo>
                <a:lnTo>
                  <a:pt x="1133" y="12"/>
                </a:lnTo>
                <a:lnTo>
                  <a:pt x="1214" y="15"/>
                </a:lnTo>
                <a:lnTo>
                  <a:pt x="1280" y="19"/>
                </a:lnTo>
                <a:lnTo>
                  <a:pt x="1330" y="22"/>
                </a:lnTo>
                <a:lnTo>
                  <a:pt x="1364" y="25"/>
                </a:lnTo>
                <a:lnTo>
                  <a:pt x="1383" y="28"/>
                </a:lnTo>
                <a:lnTo>
                  <a:pt x="1386" y="31"/>
                </a:lnTo>
                <a:lnTo>
                  <a:pt x="1373" y="34"/>
                </a:lnTo>
                <a:lnTo>
                  <a:pt x="1345" y="37"/>
                </a:lnTo>
                <a:lnTo>
                  <a:pt x="1301" y="40"/>
                </a:lnTo>
                <a:lnTo>
                  <a:pt x="1242" y="43"/>
                </a:lnTo>
                <a:lnTo>
                  <a:pt x="1166" y="47"/>
                </a:lnTo>
                <a:lnTo>
                  <a:pt x="1075" y="50"/>
                </a:lnTo>
                <a:lnTo>
                  <a:pt x="969" y="53"/>
                </a:lnTo>
                <a:lnTo>
                  <a:pt x="846" y="56"/>
                </a:lnTo>
                <a:lnTo>
                  <a:pt x="709" y="59"/>
                </a:lnTo>
                <a:lnTo>
                  <a:pt x="555" y="62"/>
                </a:lnTo>
                <a:lnTo>
                  <a:pt x="386" y="66"/>
                </a:lnTo>
                <a:lnTo>
                  <a:pt x="201" y="69"/>
                </a:lnTo>
                <a:lnTo>
                  <a:pt x="0" y="72"/>
                </a:lnTo>
              </a:path>
            </a:pathLst>
          </a:custGeom>
          <a:noFill/>
          <a:ln w="238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Freeform 65"/>
          <p:cNvSpPr>
            <a:spLocks/>
          </p:cNvSpPr>
          <p:nvPr/>
        </p:nvSpPr>
        <p:spPr bwMode="auto">
          <a:xfrm>
            <a:off x="4957762" y="5223044"/>
            <a:ext cx="147638" cy="98425"/>
          </a:xfrm>
          <a:custGeom>
            <a:avLst/>
            <a:gdLst>
              <a:gd name="T0" fmla="*/ 93 w 93"/>
              <a:gd name="T1" fmla="*/ 0 h 62"/>
              <a:gd name="T2" fmla="*/ 0 w 93"/>
              <a:gd name="T3" fmla="*/ 32 h 62"/>
              <a:gd name="T4" fmla="*/ 93 w 93"/>
              <a:gd name="T5" fmla="*/ 62 h 62"/>
              <a:gd name="T6" fmla="*/ 93 w 93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3" h="62">
                <a:moveTo>
                  <a:pt x="93" y="0"/>
                </a:moveTo>
                <a:lnTo>
                  <a:pt x="0" y="32"/>
                </a:lnTo>
                <a:lnTo>
                  <a:pt x="93" y="62"/>
                </a:lnTo>
                <a:lnTo>
                  <a:pt x="9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6218237" y="5030956"/>
            <a:ext cx="9938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 dirty="0">
                <a:solidFill>
                  <a:srgbClr val="000000"/>
                </a:solidFill>
                <a:cs typeface="Arial" panose="020B0604020202020204" pitchFamily="34" charset="0"/>
              </a:rPr>
              <a:t>15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9" name="Rectangle 67"/>
          <p:cNvSpPr>
            <a:spLocks noChangeArrowheads="1"/>
          </p:cNvSpPr>
          <p:nvPr/>
        </p:nvSpPr>
        <p:spPr bwMode="auto">
          <a:xfrm>
            <a:off x="6308725" y="5030956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0" name="Rectangle 68"/>
          <p:cNvSpPr>
            <a:spLocks noChangeArrowheads="1"/>
          </p:cNvSpPr>
          <p:nvPr/>
        </p:nvSpPr>
        <p:spPr bwMode="auto">
          <a:xfrm>
            <a:off x="6354762" y="5030956"/>
            <a:ext cx="18915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Data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4" name="Rectangle 72"/>
          <p:cNvSpPr>
            <a:spLocks noChangeArrowheads="1"/>
          </p:cNvSpPr>
          <p:nvPr/>
        </p:nvSpPr>
        <p:spPr bwMode="auto">
          <a:xfrm>
            <a:off x="5119687" y="5661025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6" name="Freeform 74"/>
          <p:cNvSpPr>
            <a:spLocks noEditPoints="1"/>
          </p:cNvSpPr>
          <p:nvPr/>
        </p:nvSpPr>
        <p:spPr bwMode="auto">
          <a:xfrm>
            <a:off x="4511675" y="4468813"/>
            <a:ext cx="1174750" cy="224005"/>
          </a:xfrm>
          <a:custGeom>
            <a:avLst/>
            <a:gdLst>
              <a:gd name="T0" fmla="*/ 0 w 2435"/>
              <a:gd name="T1" fmla="*/ 136 h 530"/>
              <a:gd name="T2" fmla="*/ 16 w 2435"/>
              <a:gd name="T3" fmla="*/ 216 h 530"/>
              <a:gd name="T4" fmla="*/ 0 w 2435"/>
              <a:gd name="T5" fmla="*/ 216 h 530"/>
              <a:gd name="T6" fmla="*/ 16 w 2435"/>
              <a:gd name="T7" fmla="*/ 521 h 530"/>
              <a:gd name="T8" fmla="*/ 8 w 2435"/>
              <a:gd name="T9" fmla="*/ 400 h 530"/>
              <a:gd name="T10" fmla="*/ 206 w 2435"/>
              <a:gd name="T11" fmla="*/ 522 h 530"/>
              <a:gd name="T12" fmla="*/ 86 w 2435"/>
              <a:gd name="T13" fmla="*/ 514 h 530"/>
              <a:gd name="T14" fmla="*/ 391 w 2435"/>
              <a:gd name="T15" fmla="*/ 530 h 530"/>
              <a:gd name="T16" fmla="*/ 471 w 2435"/>
              <a:gd name="T17" fmla="*/ 514 h 530"/>
              <a:gd name="T18" fmla="*/ 471 w 2435"/>
              <a:gd name="T19" fmla="*/ 530 h 530"/>
              <a:gd name="T20" fmla="*/ 775 w 2435"/>
              <a:gd name="T21" fmla="*/ 514 h 530"/>
              <a:gd name="T22" fmla="*/ 655 w 2435"/>
              <a:gd name="T23" fmla="*/ 522 h 530"/>
              <a:gd name="T24" fmla="*/ 975 w 2435"/>
              <a:gd name="T25" fmla="*/ 522 h 530"/>
              <a:gd name="T26" fmla="*/ 855 w 2435"/>
              <a:gd name="T27" fmla="*/ 514 h 530"/>
              <a:gd name="T28" fmla="*/ 1159 w 2435"/>
              <a:gd name="T29" fmla="*/ 530 h 530"/>
              <a:gd name="T30" fmla="*/ 1239 w 2435"/>
              <a:gd name="T31" fmla="*/ 514 h 530"/>
              <a:gd name="T32" fmla="*/ 1239 w 2435"/>
              <a:gd name="T33" fmla="*/ 530 h 530"/>
              <a:gd name="T34" fmla="*/ 1544 w 2435"/>
              <a:gd name="T35" fmla="*/ 514 h 530"/>
              <a:gd name="T36" fmla="*/ 1424 w 2435"/>
              <a:gd name="T37" fmla="*/ 522 h 530"/>
              <a:gd name="T38" fmla="*/ 1744 w 2435"/>
              <a:gd name="T39" fmla="*/ 522 h 530"/>
              <a:gd name="T40" fmla="*/ 1624 w 2435"/>
              <a:gd name="T41" fmla="*/ 514 h 530"/>
              <a:gd name="T42" fmla="*/ 1928 w 2435"/>
              <a:gd name="T43" fmla="*/ 530 h 530"/>
              <a:gd name="T44" fmla="*/ 2008 w 2435"/>
              <a:gd name="T45" fmla="*/ 514 h 530"/>
              <a:gd name="T46" fmla="*/ 2008 w 2435"/>
              <a:gd name="T47" fmla="*/ 530 h 530"/>
              <a:gd name="T48" fmla="*/ 2312 w 2435"/>
              <a:gd name="T49" fmla="*/ 514 h 530"/>
              <a:gd name="T50" fmla="*/ 2192 w 2435"/>
              <a:gd name="T51" fmla="*/ 522 h 530"/>
              <a:gd name="T52" fmla="*/ 2419 w 2435"/>
              <a:gd name="T53" fmla="*/ 522 h 530"/>
              <a:gd name="T54" fmla="*/ 2435 w 2435"/>
              <a:gd name="T55" fmla="*/ 522 h 530"/>
              <a:gd name="T56" fmla="*/ 2393 w 2435"/>
              <a:gd name="T57" fmla="*/ 514 h 530"/>
              <a:gd name="T58" fmla="*/ 2435 w 2435"/>
              <a:gd name="T59" fmla="*/ 252 h 530"/>
              <a:gd name="T60" fmla="*/ 2419 w 2435"/>
              <a:gd name="T61" fmla="*/ 172 h 530"/>
              <a:gd name="T62" fmla="*/ 2435 w 2435"/>
              <a:gd name="T63" fmla="*/ 172 h 530"/>
              <a:gd name="T64" fmla="*/ 2286 w 2435"/>
              <a:gd name="T65" fmla="*/ 16 h 530"/>
              <a:gd name="T66" fmla="*/ 2406 w 2435"/>
              <a:gd name="T67" fmla="*/ 8 h 530"/>
              <a:gd name="T68" fmla="*/ 2086 w 2435"/>
              <a:gd name="T69" fmla="*/ 8 h 530"/>
              <a:gd name="T70" fmla="*/ 2206 w 2435"/>
              <a:gd name="T71" fmla="*/ 16 h 530"/>
              <a:gd name="T72" fmla="*/ 1901 w 2435"/>
              <a:gd name="T73" fmla="*/ 0 h 530"/>
              <a:gd name="T74" fmla="*/ 1821 w 2435"/>
              <a:gd name="T75" fmla="*/ 16 h 530"/>
              <a:gd name="T76" fmla="*/ 1821 w 2435"/>
              <a:gd name="T77" fmla="*/ 0 h 530"/>
              <a:gd name="T78" fmla="*/ 1517 w 2435"/>
              <a:gd name="T79" fmla="*/ 16 h 530"/>
              <a:gd name="T80" fmla="*/ 1637 w 2435"/>
              <a:gd name="T81" fmla="*/ 8 h 530"/>
              <a:gd name="T82" fmla="*/ 1317 w 2435"/>
              <a:gd name="T83" fmla="*/ 8 h 530"/>
              <a:gd name="T84" fmla="*/ 1437 w 2435"/>
              <a:gd name="T85" fmla="*/ 16 h 530"/>
              <a:gd name="T86" fmla="*/ 1133 w 2435"/>
              <a:gd name="T87" fmla="*/ 0 h 530"/>
              <a:gd name="T88" fmla="*/ 1053 w 2435"/>
              <a:gd name="T89" fmla="*/ 16 h 530"/>
              <a:gd name="T90" fmla="*/ 1053 w 2435"/>
              <a:gd name="T91" fmla="*/ 0 h 530"/>
              <a:gd name="T92" fmla="*/ 748 w 2435"/>
              <a:gd name="T93" fmla="*/ 16 h 530"/>
              <a:gd name="T94" fmla="*/ 868 w 2435"/>
              <a:gd name="T95" fmla="*/ 8 h 530"/>
              <a:gd name="T96" fmla="*/ 548 w 2435"/>
              <a:gd name="T97" fmla="*/ 8 h 530"/>
              <a:gd name="T98" fmla="*/ 668 w 2435"/>
              <a:gd name="T99" fmla="*/ 16 h 530"/>
              <a:gd name="T100" fmla="*/ 364 w 2435"/>
              <a:gd name="T101" fmla="*/ 0 h 530"/>
              <a:gd name="T102" fmla="*/ 284 w 2435"/>
              <a:gd name="T103" fmla="*/ 16 h 530"/>
              <a:gd name="T104" fmla="*/ 284 w 2435"/>
              <a:gd name="T105" fmla="*/ 0 h 530"/>
              <a:gd name="T106" fmla="*/ 8 w 2435"/>
              <a:gd name="T107" fmla="*/ 16 h 530"/>
              <a:gd name="T108" fmla="*/ 100 w 2435"/>
              <a:gd name="T109" fmla="*/ 8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435" h="530">
                <a:moveTo>
                  <a:pt x="16" y="24"/>
                </a:moveTo>
                <a:lnTo>
                  <a:pt x="16" y="136"/>
                </a:lnTo>
                <a:cubicBezTo>
                  <a:pt x="16" y="141"/>
                  <a:pt x="12" y="144"/>
                  <a:pt x="8" y="144"/>
                </a:cubicBezTo>
                <a:cubicBezTo>
                  <a:pt x="3" y="144"/>
                  <a:pt x="0" y="141"/>
                  <a:pt x="0" y="136"/>
                </a:cubicBezTo>
                <a:lnTo>
                  <a:pt x="0" y="24"/>
                </a:lnTo>
                <a:cubicBezTo>
                  <a:pt x="0" y="20"/>
                  <a:pt x="3" y="16"/>
                  <a:pt x="8" y="16"/>
                </a:cubicBezTo>
                <a:cubicBezTo>
                  <a:pt x="12" y="16"/>
                  <a:pt x="16" y="20"/>
                  <a:pt x="16" y="24"/>
                </a:cubicBezTo>
                <a:close/>
                <a:moveTo>
                  <a:pt x="16" y="216"/>
                </a:moveTo>
                <a:lnTo>
                  <a:pt x="16" y="328"/>
                </a:lnTo>
                <a:cubicBezTo>
                  <a:pt x="16" y="333"/>
                  <a:pt x="12" y="336"/>
                  <a:pt x="8" y="336"/>
                </a:cubicBezTo>
                <a:cubicBezTo>
                  <a:pt x="3" y="336"/>
                  <a:pt x="0" y="333"/>
                  <a:pt x="0" y="328"/>
                </a:cubicBezTo>
                <a:lnTo>
                  <a:pt x="0" y="216"/>
                </a:lnTo>
                <a:cubicBezTo>
                  <a:pt x="0" y="212"/>
                  <a:pt x="3" y="208"/>
                  <a:pt x="8" y="208"/>
                </a:cubicBezTo>
                <a:cubicBezTo>
                  <a:pt x="12" y="208"/>
                  <a:pt x="16" y="212"/>
                  <a:pt x="16" y="216"/>
                </a:cubicBezTo>
                <a:close/>
                <a:moveTo>
                  <a:pt x="16" y="408"/>
                </a:moveTo>
                <a:lnTo>
                  <a:pt x="16" y="521"/>
                </a:lnTo>
                <a:cubicBezTo>
                  <a:pt x="16" y="525"/>
                  <a:pt x="12" y="529"/>
                  <a:pt x="8" y="529"/>
                </a:cubicBezTo>
                <a:cubicBezTo>
                  <a:pt x="3" y="529"/>
                  <a:pt x="0" y="525"/>
                  <a:pt x="0" y="521"/>
                </a:cubicBezTo>
                <a:lnTo>
                  <a:pt x="0" y="408"/>
                </a:lnTo>
                <a:cubicBezTo>
                  <a:pt x="0" y="404"/>
                  <a:pt x="3" y="400"/>
                  <a:pt x="8" y="400"/>
                </a:cubicBezTo>
                <a:cubicBezTo>
                  <a:pt x="12" y="400"/>
                  <a:pt x="16" y="404"/>
                  <a:pt x="16" y="408"/>
                </a:cubicBezTo>
                <a:close/>
                <a:moveTo>
                  <a:pt x="86" y="514"/>
                </a:moveTo>
                <a:lnTo>
                  <a:pt x="198" y="514"/>
                </a:lnTo>
                <a:cubicBezTo>
                  <a:pt x="203" y="514"/>
                  <a:pt x="206" y="518"/>
                  <a:pt x="206" y="522"/>
                </a:cubicBezTo>
                <a:cubicBezTo>
                  <a:pt x="206" y="526"/>
                  <a:pt x="203" y="530"/>
                  <a:pt x="198" y="530"/>
                </a:cubicBezTo>
                <a:lnTo>
                  <a:pt x="86" y="530"/>
                </a:lnTo>
                <a:cubicBezTo>
                  <a:pt x="82" y="530"/>
                  <a:pt x="78" y="526"/>
                  <a:pt x="78" y="522"/>
                </a:cubicBezTo>
                <a:cubicBezTo>
                  <a:pt x="78" y="518"/>
                  <a:pt x="82" y="514"/>
                  <a:pt x="86" y="514"/>
                </a:cubicBezTo>
                <a:close/>
                <a:moveTo>
                  <a:pt x="278" y="514"/>
                </a:moveTo>
                <a:lnTo>
                  <a:pt x="391" y="514"/>
                </a:lnTo>
                <a:cubicBezTo>
                  <a:pt x="395" y="514"/>
                  <a:pt x="399" y="518"/>
                  <a:pt x="399" y="522"/>
                </a:cubicBezTo>
                <a:cubicBezTo>
                  <a:pt x="399" y="526"/>
                  <a:pt x="395" y="530"/>
                  <a:pt x="391" y="530"/>
                </a:cubicBezTo>
                <a:lnTo>
                  <a:pt x="278" y="530"/>
                </a:lnTo>
                <a:cubicBezTo>
                  <a:pt x="274" y="530"/>
                  <a:pt x="270" y="526"/>
                  <a:pt x="270" y="522"/>
                </a:cubicBezTo>
                <a:cubicBezTo>
                  <a:pt x="270" y="518"/>
                  <a:pt x="274" y="514"/>
                  <a:pt x="278" y="514"/>
                </a:cubicBezTo>
                <a:close/>
                <a:moveTo>
                  <a:pt x="471" y="514"/>
                </a:moveTo>
                <a:lnTo>
                  <a:pt x="583" y="514"/>
                </a:lnTo>
                <a:cubicBezTo>
                  <a:pt x="587" y="514"/>
                  <a:pt x="591" y="518"/>
                  <a:pt x="591" y="522"/>
                </a:cubicBezTo>
                <a:cubicBezTo>
                  <a:pt x="591" y="526"/>
                  <a:pt x="587" y="530"/>
                  <a:pt x="583" y="530"/>
                </a:cubicBezTo>
                <a:lnTo>
                  <a:pt x="471" y="530"/>
                </a:lnTo>
                <a:cubicBezTo>
                  <a:pt x="466" y="530"/>
                  <a:pt x="463" y="526"/>
                  <a:pt x="463" y="522"/>
                </a:cubicBezTo>
                <a:cubicBezTo>
                  <a:pt x="463" y="518"/>
                  <a:pt x="466" y="514"/>
                  <a:pt x="471" y="514"/>
                </a:cubicBezTo>
                <a:close/>
                <a:moveTo>
                  <a:pt x="663" y="514"/>
                </a:moveTo>
                <a:lnTo>
                  <a:pt x="775" y="514"/>
                </a:lnTo>
                <a:cubicBezTo>
                  <a:pt x="779" y="514"/>
                  <a:pt x="783" y="518"/>
                  <a:pt x="783" y="522"/>
                </a:cubicBezTo>
                <a:cubicBezTo>
                  <a:pt x="783" y="526"/>
                  <a:pt x="779" y="530"/>
                  <a:pt x="775" y="530"/>
                </a:cubicBezTo>
                <a:lnTo>
                  <a:pt x="663" y="530"/>
                </a:lnTo>
                <a:cubicBezTo>
                  <a:pt x="658" y="530"/>
                  <a:pt x="655" y="526"/>
                  <a:pt x="655" y="522"/>
                </a:cubicBezTo>
                <a:cubicBezTo>
                  <a:pt x="655" y="518"/>
                  <a:pt x="658" y="514"/>
                  <a:pt x="663" y="514"/>
                </a:cubicBezTo>
                <a:close/>
                <a:moveTo>
                  <a:pt x="855" y="514"/>
                </a:moveTo>
                <a:lnTo>
                  <a:pt x="967" y="514"/>
                </a:lnTo>
                <a:cubicBezTo>
                  <a:pt x="972" y="514"/>
                  <a:pt x="975" y="518"/>
                  <a:pt x="975" y="522"/>
                </a:cubicBezTo>
                <a:cubicBezTo>
                  <a:pt x="975" y="526"/>
                  <a:pt x="972" y="530"/>
                  <a:pt x="967" y="530"/>
                </a:cubicBezTo>
                <a:lnTo>
                  <a:pt x="855" y="530"/>
                </a:lnTo>
                <a:cubicBezTo>
                  <a:pt x="851" y="530"/>
                  <a:pt x="847" y="526"/>
                  <a:pt x="847" y="522"/>
                </a:cubicBezTo>
                <a:cubicBezTo>
                  <a:pt x="847" y="518"/>
                  <a:pt x="851" y="514"/>
                  <a:pt x="855" y="514"/>
                </a:cubicBezTo>
                <a:close/>
                <a:moveTo>
                  <a:pt x="1047" y="514"/>
                </a:moveTo>
                <a:lnTo>
                  <a:pt x="1159" y="514"/>
                </a:lnTo>
                <a:cubicBezTo>
                  <a:pt x="1164" y="514"/>
                  <a:pt x="1167" y="518"/>
                  <a:pt x="1167" y="522"/>
                </a:cubicBezTo>
                <a:cubicBezTo>
                  <a:pt x="1167" y="526"/>
                  <a:pt x="1164" y="530"/>
                  <a:pt x="1159" y="530"/>
                </a:cubicBezTo>
                <a:lnTo>
                  <a:pt x="1047" y="530"/>
                </a:lnTo>
                <a:cubicBezTo>
                  <a:pt x="1043" y="530"/>
                  <a:pt x="1039" y="526"/>
                  <a:pt x="1039" y="522"/>
                </a:cubicBezTo>
                <a:cubicBezTo>
                  <a:pt x="1039" y="518"/>
                  <a:pt x="1043" y="514"/>
                  <a:pt x="1047" y="514"/>
                </a:cubicBezTo>
                <a:close/>
                <a:moveTo>
                  <a:pt x="1239" y="514"/>
                </a:moveTo>
                <a:lnTo>
                  <a:pt x="1351" y="514"/>
                </a:lnTo>
                <a:cubicBezTo>
                  <a:pt x="1356" y="514"/>
                  <a:pt x="1359" y="518"/>
                  <a:pt x="1359" y="522"/>
                </a:cubicBezTo>
                <a:cubicBezTo>
                  <a:pt x="1359" y="526"/>
                  <a:pt x="1356" y="530"/>
                  <a:pt x="1351" y="530"/>
                </a:cubicBezTo>
                <a:lnTo>
                  <a:pt x="1239" y="530"/>
                </a:lnTo>
                <a:cubicBezTo>
                  <a:pt x="1235" y="530"/>
                  <a:pt x="1231" y="526"/>
                  <a:pt x="1231" y="522"/>
                </a:cubicBezTo>
                <a:cubicBezTo>
                  <a:pt x="1231" y="518"/>
                  <a:pt x="1235" y="514"/>
                  <a:pt x="1239" y="514"/>
                </a:cubicBezTo>
                <a:close/>
                <a:moveTo>
                  <a:pt x="1432" y="514"/>
                </a:moveTo>
                <a:lnTo>
                  <a:pt x="1544" y="514"/>
                </a:lnTo>
                <a:cubicBezTo>
                  <a:pt x="1548" y="514"/>
                  <a:pt x="1552" y="518"/>
                  <a:pt x="1552" y="522"/>
                </a:cubicBezTo>
                <a:cubicBezTo>
                  <a:pt x="1552" y="526"/>
                  <a:pt x="1548" y="530"/>
                  <a:pt x="1544" y="530"/>
                </a:cubicBezTo>
                <a:lnTo>
                  <a:pt x="1432" y="530"/>
                </a:lnTo>
                <a:cubicBezTo>
                  <a:pt x="1427" y="530"/>
                  <a:pt x="1424" y="526"/>
                  <a:pt x="1424" y="522"/>
                </a:cubicBezTo>
                <a:cubicBezTo>
                  <a:pt x="1424" y="518"/>
                  <a:pt x="1427" y="514"/>
                  <a:pt x="1432" y="514"/>
                </a:cubicBezTo>
                <a:close/>
                <a:moveTo>
                  <a:pt x="1624" y="514"/>
                </a:moveTo>
                <a:lnTo>
                  <a:pt x="1736" y="514"/>
                </a:lnTo>
                <a:cubicBezTo>
                  <a:pt x="1740" y="514"/>
                  <a:pt x="1744" y="518"/>
                  <a:pt x="1744" y="522"/>
                </a:cubicBezTo>
                <a:cubicBezTo>
                  <a:pt x="1744" y="526"/>
                  <a:pt x="1740" y="530"/>
                  <a:pt x="1736" y="530"/>
                </a:cubicBezTo>
                <a:lnTo>
                  <a:pt x="1624" y="530"/>
                </a:lnTo>
                <a:cubicBezTo>
                  <a:pt x="1619" y="530"/>
                  <a:pt x="1616" y="526"/>
                  <a:pt x="1616" y="522"/>
                </a:cubicBezTo>
                <a:cubicBezTo>
                  <a:pt x="1616" y="518"/>
                  <a:pt x="1619" y="514"/>
                  <a:pt x="1624" y="514"/>
                </a:cubicBezTo>
                <a:close/>
                <a:moveTo>
                  <a:pt x="1816" y="514"/>
                </a:moveTo>
                <a:lnTo>
                  <a:pt x="1928" y="514"/>
                </a:lnTo>
                <a:cubicBezTo>
                  <a:pt x="1932" y="514"/>
                  <a:pt x="1936" y="518"/>
                  <a:pt x="1936" y="522"/>
                </a:cubicBezTo>
                <a:cubicBezTo>
                  <a:pt x="1936" y="526"/>
                  <a:pt x="1932" y="530"/>
                  <a:pt x="1928" y="530"/>
                </a:cubicBezTo>
                <a:lnTo>
                  <a:pt x="1816" y="530"/>
                </a:lnTo>
                <a:cubicBezTo>
                  <a:pt x="1812" y="530"/>
                  <a:pt x="1808" y="526"/>
                  <a:pt x="1808" y="522"/>
                </a:cubicBezTo>
                <a:cubicBezTo>
                  <a:pt x="1808" y="518"/>
                  <a:pt x="1812" y="514"/>
                  <a:pt x="1816" y="514"/>
                </a:cubicBezTo>
                <a:close/>
                <a:moveTo>
                  <a:pt x="2008" y="514"/>
                </a:moveTo>
                <a:lnTo>
                  <a:pt x="2120" y="514"/>
                </a:lnTo>
                <a:cubicBezTo>
                  <a:pt x="2125" y="514"/>
                  <a:pt x="2128" y="518"/>
                  <a:pt x="2128" y="522"/>
                </a:cubicBezTo>
                <a:cubicBezTo>
                  <a:pt x="2128" y="526"/>
                  <a:pt x="2125" y="530"/>
                  <a:pt x="2120" y="530"/>
                </a:cubicBezTo>
                <a:lnTo>
                  <a:pt x="2008" y="530"/>
                </a:lnTo>
                <a:cubicBezTo>
                  <a:pt x="2004" y="530"/>
                  <a:pt x="2000" y="526"/>
                  <a:pt x="2000" y="522"/>
                </a:cubicBezTo>
                <a:cubicBezTo>
                  <a:pt x="2000" y="518"/>
                  <a:pt x="2004" y="514"/>
                  <a:pt x="2008" y="514"/>
                </a:cubicBezTo>
                <a:close/>
                <a:moveTo>
                  <a:pt x="2200" y="514"/>
                </a:moveTo>
                <a:lnTo>
                  <a:pt x="2312" y="514"/>
                </a:lnTo>
                <a:cubicBezTo>
                  <a:pt x="2317" y="514"/>
                  <a:pt x="2320" y="518"/>
                  <a:pt x="2320" y="522"/>
                </a:cubicBezTo>
                <a:cubicBezTo>
                  <a:pt x="2320" y="526"/>
                  <a:pt x="2317" y="530"/>
                  <a:pt x="2312" y="530"/>
                </a:cubicBezTo>
                <a:lnTo>
                  <a:pt x="2200" y="530"/>
                </a:lnTo>
                <a:cubicBezTo>
                  <a:pt x="2196" y="530"/>
                  <a:pt x="2192" y="526"/>
                  <a:pt x="2192" y="522"/>
                </a:cubicBezTo>
                <a:cubicBezTo>
                  <a:pt x="2192" y="518"/>
                  <a:pt x="2196" y="514"/>
                  <a:pt x="2200" y="514"/>
                </a:cubicBezTo>
                <a:close/>
                <a:moveTo>
                  <a:pt x="2393" y="514"/>
                </a:moveTo>
                <a:lnTo>
                  <a:pt x="2427" y="514"/>
                </a:lnTo>
                <a:lnTo>
                  <a:pt x="2419" y="522"/>
                </a:lnTo>
                <a:lnTo>
                  <a:pt x="2419" y="444"/>
                </a:lnTo>
                <a:cubicBezTo>
                  <a:pt x="2419" y="440"/>
                  <a:pt x="2422" y="436"/>
                  <a:pt x="2427" y="436"/>
                </a:cubicBezTo>
                <a:cubicBezTo>
                  <a:pt x="2431" y="436"/>
                  <a:pt x="2435" y="440"/>
                  <a:pt x="2435" y="444"/>
                </a:cubicBezTo>
                <a:lnTo>
                  <a:pt x="2435" y="522"/>
                </a:lnTo>
                <a:cubicBezTo>
                  <a:pt x="2435" y="526"/>
                  <a:pt x="2431" y="530"/>
                  <a:pt x="2427" y="530"/>
                </a:cubicBezTo>
                <a:lnTo>
                  <a:pt x="2393" y="530"/>
                </a:lnTo>
                <a:cubicBezTo>
                  <a:pt x="2388" y="530"/>
                  <a:pt x="2385" y="526"/>
                  <a:pt x="2385" y="522"/>
                </a:cubicBezTo>
                <a:cubicBezTo>
                  <a:pt x="2385" y="518"/>
                  <a:pt x="2388" y="514"/>
                  <a:pt x="2393" y="514"/>
                </a:cubicBezTo>
                <a:close/>
                <a:moveTo>
                  <a:pt x="2419" y="364"/>
                </a:moveTo>
                <a:lnTo>
                  <a:pt x="2419" y="252"/>
                </a:lnTo>
                <a:cubicBezTo>
                  <a:pt x="2419" y="247"/>
                  <a:pt x="2422" y="244"/>
                  <a:pt x="2427" y="244"/>
                </a:cubicBezTo>
                <a:cubicBezTo>
                  <a:pt x="2431" y="244"/>
                  <a:pt x="2435" y="247"/>
                  <a:pt x="2435" y="252"/>
                </a:cubicBezTo>
                <a:lnTo>
                  <a:pt x="2435" y="364"/>
                </a:lnTo>
                <a:cubicBezTo>
                  <a:pt x="2435" y="368"/>
                  <a:pt x="2431" y="372"/>
                  <a:pt x="2427" y="372"/>
                </a:cubicBezTo>
                <a:cubicBezTo>
                  <a:pt x="2422" y="372"/>
                  <a:pt x="2419" y="368"/>
                  <a:pt x="2419" y="364"/>
                </a:cubicBezTo>
                <a:close/>
                <a:moveTo>
                  <a:pt x="2419" y="172"/>
                </a:moveTo>
                <a:lnTo>
                  <a:pt x="2419" y="60"/>
                </a:lnTo>
                <a:cubicBezTo>
                  <a:pt x="2419" y="55"/>
                  <a:pt x="2422" y="52"/>
                  <a:pt x="2427" y="52"/>
                </a:cubicBezTo>
                <a:cubicBezTo>
                  <a:pt x="2431" y="52"/>
                  <a:pt x="2435" y="55"/>
                  <a:pt x="2435" y="60"/>
                </a:cubicBezTo>
                <a:lnTo>
                  <a:pt x="2435" y="172"/>
                </a:lnTo>
                <a:cubicBezTo>
                  <a:pt x="2435" y="176"/>
                  <a:pt x="2431" y="180"/>
                  <a:pt x="2427" y="180"/>
                </a:cubicBezTo>
                <a:cubicBezTo>
                  <a:pt x="2422" y="180"/>
                  <a:pt x="2419" y="176"/>
                  <a:pt x="2419" y="172"/>
                </a:cubicBezTo>
                <a:close/>
                <a:moveTo>
                  <a:pt x="2398" y="16"/>
                </a:moveTo>
                <a:lnTo>
                  <a:pt x="2286" y="16"/>
                </a:lnTo>
                <a:cubicBezTo>
                  <a:pt x="2281" y="16"/>
                  <a:pt x="2278" y="12"/>
                  <a:pt x="2278" y="8"/>
                </a:cubicBezTo>
                <a:cubicBezTo>
                  <a:pt x="2278" y="4"/>
                  <a:pt x="2281" y="0"/>
                  <a:pt x="2286" y="0"/>
                </a:cubicBezTo>
                <a:lnTo>
                  <a:pt x="2398" y="0"/>
                </a:lnTo>
                <a:cubicBezTo>
                  <a:pt x="2402" y="0"/>
                  <a:pt x="2406" y="4"/>
                  <a:pt x="2406" y="8"/>
                </a:cubicBezTo>
                <a:cubicBezTo>
                  <a:pt x="2406" y="12"/>
                  <a:pt x="2402" y="16"/>
                  <a:pt x="2398" y="16"/>
                </a:cubicBezTo>
                <a:close/>
                <a:moveTo>
                  <a:pt x="2206" y="16"/>
                </a:moveTo>
                <a:lnTo>
                  <a:pt x="2094" y="16"/>
                </a:lnTo>
                <a:cubicBezTo>
                  <a:pt x="2089" y="16"/>
                  <a:pt x="2086" y="12"/>
                  <a:pt x="2086" y="8"/>
                </a:cubicBezTo>
                <a:cubicBezTo>
                  <a:pt x="2086" y="4"/>
                  <a:pt x="2089" y="0"/>
                  <a:pt x="2094" y="0"/>
                </a:cubicBezTo>
                <a:lnTo>
                  <a:pt x="2206" y="0"/>
                </a:lnTo>
                <a:cubicBezTo>
                  <a:pt x="2210" y="0"/>
                  <a:pt x="2214" y="4"/>
                  <a:pt x="2214" y="8"/>
                </a:cubicBezTo>
                <a:cubicBezTo>
                  <a:pt x="2214" y="12"/>
                  <a:pt x="2210" y="16"/>
                  <a:pt x="2206" y="16"/>
                </a:cubicBezTo>
                <a:close/>
                <a:moveTo>
                  <a:pt x="2014" y="16"/>
                </a:moveTo>
                <a:lnTo>
                  <a:pt x="1901" y="16"/>
                </a:lnTo>
                <a:cubicBezTo>
                  <a:pt x="1897" y="16"/>
                  <a:pt x="1893" y="12"/>
                  <a:pt x="1893" y="8"/>
                </a:cubicBezTo>
                <a:cubicBezTo>
                  <a:pt x="1893" y="4"/>
                  <a:pt x="1897" y="0"/>
                  <a:pt x="1901" y="0"/>
                </a:cubicBezTo>
                <a:lnTo>
                  <a:pt x="2014" y="0"/>
                </a:lnTo>
                <a:cubicBezTo>
                  <a:pt x="2018" y="0"/>
                  <a:pt x="2022" y="4"/>
                  <a:pt x="2022" y="8"/>
                </a:cubicBezTo>
                <a:cubicBezTo>
                  <a:pt x="2022" y="12"/>
                  <a:pt x="2018" y="16"/>
                  <a:pt x="2014" y="16"/>
                </a:cubicBezTo>
                <a:close/>
                <a:moveTo>
                  <a:pt x="1821" y="16"/>
                </a:moveTo>
                <a:lnTo>
                  <a:pt x="1709" y="16"/>
                </a:lnTo>
                <a:cubicBezTo>
                  <a:pt x="1705" y="16"/>
                  <a:pt x="1701" y="12"/>
                  <a:pt x="1701" y="8"/>
                </a:cubicBezTo>
                <a:cubicBezTo>
                  <a:pt x="1701" y="4"/>
                  <a:pt x="1705" y="0"/>
                  <a:pt x="1709" y="0"/>
                </a:cubicBezTo>
                <a:lnTo>
                  <a:pt x="1821" y="0"/>
                </a:lnTo>
                <a:cubicBezTo>
                  <a:pt x="1826" y="0"/>
                  <a:pt x="1829" y="4"/>
                  <a:pt x="1829" y="8"/>
                </a:cubicBezTo>
                <a:cubicBezTo>
                  <a:pt x="1829" y="12"/>
                  <a:pt x="1826" y="16"/>
                  <a:pt x="1821" y="16"/>
                </a:cubicBezTo>
                <a:close/>
                <a:moveTo>
                  <a:pt x="1629" y="16"/>
                </a:moveTo>
                <a:lnTo>
                  <a:pt x="1517" y="16"/>
                </a:lnTo>
                <a:cubicBezTo>
                  <a:pt x="1513" y="16"/>
                  <a:pt x="1509" y="12"/>
                  <a:pt x="1509" y="8"/>
                </a:cubicBezTo>
                <a:cubicBezTo>
                  <a:pt x="1509" y="4"/>
                  <a:pt x="1513" y="0"/>
                  <a:pt x="1517" y="0"/>
                </a:cubicBezTo>
                <a:lnTo>
                  <a:pt x="1629" y="0"/>
                </a:lnTo>
                <a:cubicBezTo>
                  <a:pt x="1634" y="0"/>
                  <a:pt x="1637" y="4"/>
                  <a:pt x="1637" y="8"/>
                </a:cubicBezTo>
                <a:cubicBezTo>
                  <a:pt x="1637" y="12"/>
                  <a:pt x="1634" y="16"/>
                  <a:pt x="1629" y="16"/>
                </a:cubicBezTo>
                <a:close/>
                <a:moveTo>
                  <a:pt x="1437" y="16"/>
                </a:moveTo>
                <a:lnTo>
                  <a:pt x="1325" y="16"/>
                </a:lnTo>
                <a:cubicBezTo>
                  <a:pt x="1320" y="16"/>
                  <a:pt x="1317" y="12"/>
                  <a:pt x="1317" y="8"/>
                </a:cubicBezTo>
                <a:cubicBezTo>
                  <a:pt x="1317" y="4"/>
                  <a:pt x="1320" y="0"/>
                  <a:pt x="1325" y="0"/>
                </a:cubicBezTo>
                <a:lnTo>
                  <a:pt x="1437" y="0"/>
                </a:lnTo>
                <a:cubicBezTo>
                  <a:pt x="1441" y="0"/>
                  <a:pt x="1445" y="4"/>
                  <a:pt x="1445" y="8"/>
                </a:cubicBezTo>
                <a:cubicBezTo>
                  <a:pt x="1445" y="12"/>
                  <a:pt x="1441" y="16"/>
                  <a:pt x="1437" y="16"/>
                </a:cubicBezTo>
                <a:close/>
                <a:moveTo>
                  <a:pt x="1245" y="16"/>
                </a:moveTo>
                <a:lnTo>
                  <a:pt x="1133" y="16"/>
                </a:lnTo>
                <a:cubicBezTo>
                  <a:pt x="1128" y="16"/>
                  <a:pt x="1125" y="12"/>
                  <a:pt x="1125" y="8"/>
                </a:cubicBezTo>
                <a:cubicBezTo>
                  <a:pt x="1125" y="4"/>
                  <a:pt x="1128" y="0"/>
                  <a:pt x="1133" y="0"/>
                </a:cubicBezTo>
                <a:lnTo>
                  <a:pt x="1245" y="0"/>
                </a:lnTo>
                <a:cubicBezTo>
                  <a:pt x="1249" y="0"/>
                  <a:pt x="1253" y="4"/>
                  <a:pt x="1253" y="8"/>
                </a:cubicBezTo>
                <a:cubicBezTo>
                  <a:pt x="1253" y="12"/>
                  <a:pt x="1249" y="16"/>
                  <a:pt x="1245" y="16"/>
                </a:cubicBezTo>
                <a:close/>
                <a:moveTo>
                  <a:pt x="1053" y="16"/>
                </a:moveTo>
                <a:lnTo>
                  <a:pt x="941" y="16"/>
                </a:lnTo>
                <a:cubicBezTo>
                  <a:pt x="936" y="16"/>
                  <a:pt x="933" y="12"/>
                  <a:pt x="933" y="8"/>
                </a:cubicBezTo>
                <a:cubicBezTo>
                  <a:pt x="933" y="4"/>
                  <a:pt x="936" y="0"/>
                  <a:pt x="941" y="0"/>
                </a:cubicBezTo>
                <a:lnTo>
                  <a:pt x="1053" y="0"/>
                </a:lnTo>
                <a:cubicBezTo>
                  <a:pt x="1057" y="0"/>
                  <a:pt x="1061" y="4"/>
                  <a:pt x="1061" y="8"/>
                </a:cubicBezTo>
                <a:cubicBezTo>
                  <a:pt x="1061" y="12"/>
                  <a:pt x="1057" y="16"/>
                  <a:pt x="1053" y="16"/>
                </a:cubicBezTo>
                <a:close/>
                <a:moveTo>
                  <a:pt x="860" y="16"/>
                </a:moveTo>
                <a:lnTo>
                  <a:pt x="748" y="16"/>
                </a:lnTo>
                <a:cubicBezTo>
                  <a:pt x="744" y="16"/>
                  <a:pt x="740" y="12"/>
                  <a:pt x="740" y="8"/>
                </a:cubicBezTo>
                <a:cubicBezTo>
                  <a:pt x="740" y="4"/>
                  <a:pt x="744" y="0"/>
                  <a:pt x="748" y="0"/>
                </a:cubicBezTo>
                <a:lnTo>
                  <a:pt x="860" y="0"/>
                </a:lnTo>
                <a:cubicBezTo>
                  <a:pt x="865" y="0"/>
                  <a:pt x="868" y="4"/>
                  <a:pt x="868" y="8"/>
                </a:cubicBezTo>
                <a:cubicBezTo>
                  <a:pt x="868" y="12"/>
                  <a:pt x="865" y="16"/>
                  <a:pt x="860" y="16"/>
                </a:cubicBezTo>
                <a:close/>
                <a:moveTo>
                  <a:pt x="668" y="16"/>
                </a:moveTo>
                <a:lnTo>
                  <a:pt x="556" y="16"/>
                </a:lnTo>
                <a:cubicBezTo>
                  <a:pt x="552" y="16"/>
                  <a:pt x="548" y="12"/>
                  <a:pt x="548" y="8"/>
                </a:cubicBezTo>
                <a:cubicBezTo>
                  <a:pt x="548" y="4"/>
                  <a:pt x="552" y="0"/>
                  <a:pt x="556" y="0"/>
                </a:cubicBezTo>
                <a:lnTo>
                  <a:pt x="668" y="0"/>
                </a:lnTo>
                <a:cubicBezTo>
                  <a:pt x="673" y="0"/>
                  <a:pt x="676" y="4"/>
                  <a:pt x="676" y="8"/>
                </a:cubicBezTo>
                <a:cubicBezTo>
                  <a:pt x="676" y="12"/>
                  <a:pt x="673" y="16"/>
                  <a:pt x="668" y="16"/>
                </a:cubicBezTo>
                <a:close/>
                <a:moveTo>
                  <a:pt x="476" y="16"/>
                </a:moveTo>
                <a:lnTo>
                  <a:pt x="364" y="16"/>
                </a:lnTo>
                <a:cubicBezTo>
                  <a:pt x="360" y="16"/>
                  <a:pt x="356" y="12"/>
                  <a:pt x="356" y="8"/>
                </a:cubicBezTo>
                <a:cubicBezTo>
                  <a:pt x="356" y="4"/>
                  <a:pt x="360" y="0"/>
                  <a:pt x="364" y="0"/>
                </a:cubicBezTo>
                <a:lnTo>
                  <a:pt x="476" y="0"/>
                </a:lnTo>
                <a:cubicBezTo>
                  <a:pt x="480" y="0"/>
                  <a:pt x="484" y="4"/>
                  <a:pt x="484" y="8"/>
                </a:cubicBezTo>
                <a:cubicBezTo>
                  <a:pt x="484" y="12"/>
                  <a:pt x="480" y="16"/>
                  <a:pt x="476" y="16"/>
                </a:cubicBezTo>
                <a:close/>
                <a:moveTo>
                  <a:pt x="284" y="16"/>
                </a:moveTo>
                <a:lnTo>
                  <a:pt x="172" y="16"/>
                </a:lnTo>
                <a:cubicBezTo>
                  <a:pt x="167" y="16"/>
                  <a:pt x="164" y="12"/>
                  <a:pt x="164" y="8"/>
                </a:cubicBezTo>
                <a:cubicBezTo>
                  <a:pt x="164" y="4"/>
                  <a:pt x="167" y="0"/>
                  <a:pt x="172" y="0"/>
                </a:cubicBezTo>
                <a:lnTo>
                  <a:pt x="284" y="0"/>
                </a:lnTo>
                <a:cubicBezTo>
                  <a:pt x="288" y="0"/>
                  <a:pt x="292" y="4"/>
                  <a:pt x="292" y="8"/>
                </a:cubicBezTo>
                <a:cubicBezTo>
                  <a:pt x="292" y="12"/>
                  <a:pt x="288" y="16"/>
                  <a:pt x="284" y="16"/>
                </a:cubicBezTo>
                <a:close/>
                <a:moveTo>
                  <a:pt x="92" y="16"/>
                </a:moveTo>
                <a:lnTo>
                  <a:pt x="8" y="16"/>
                </a:lnTo>
                <a:cubicBezTo>
                  <a:pt x="3" y="16"/>
                  <a:pt x="0" y="12"/>
                  <a:pt x="0" y="8"/>
                </a:cubicBezTo>
                <a:cubicBezTo>
                  <a:pt x="0" y="4"/>
                  <a:pt x="3" y="0"/>
                  <a:pt x="8" y="0"/>
                </a:cubicBezTo>
                <a:lnTo>
                  <a:pt x="92" y="0"/>
                </a:lnTo>
                <a:cubicBezTo>
                  <a:pt x="96" y="0"/>
                  <a:pt x="100" y="4"/>
                  <a:pt x="100" y="8"/>
                </a:cubicBezTo>
                <a:cubicBezTo>
                  <a:pt x="100" y="12"/>
                  <a:pt x="96" y="16"/>
                  <a:pt x="92" y="16"/>
                </a:cubicBezTo>
                <a:close/>
              </a:path>
            </a:pathLst>
          </a:custGeom>
          <a:solidFill>
            <a:srgbClr val="0070C0"/>
          </a:solidFill>
          <a:ln w="0" cap="flat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Rectangle 75"/>
          <p:cNvSpPr>
            <a:spLocks noChangeArrowheads="1"/>
          </p:cNvSpPr>
          <p:nvPr/>
        </p:nvSpPr>
        <p:spPr bwMode="auto">
          <a:xfrm>
            <a:off x="4560887" y="4516437"/>
            <a:ext cx="9938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 dirty="0">
                <a:solidFill>
                  <a:srgbClr val="0070C0"/>
                </a:solidFill>
                <a:cs typeface="Arial" panose="020B0604020202020204" pitchFamily="34" charset="0"/>
              </a:rPr>
              <a:t>13</a:t>
            </a:r>
          </a:p>
        </p:txBody>
      </p:sp>
      <p:sp>
        <p:nvSpPr>
          <p:cNvPr id="78" name="Rectangle 76"/>
          <p:cNvSpPr>
            <a:spLocks noChangeArrowheads="1"/>
          </p:cNvSpPr>
          <p:nvPr/>
        </p:nvSpPr>
        <p:spPr bwMode="auto">
          <a:xfrm>
            <a:off x="4651375" y="4516437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 dirty="0">
                <a:solidFill>
                  <a:srgbClr val="0070C0"/>
                </a:solidFill>
                <a:cs typeface="Arial" panose="020B0604020202020204" pitchFamily="34" charset="0"/>
              </a:rPr>
              <a:t>. 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9" name="Rectangle 77"/>
          <p:cNvSpPr>
            <a:spLocks noChangeArrowheads="1"/>
          </p:cNvSpPr>
          <p:nvPr/>
        </p:nvSpPr>
        <p:spPr bwMode="auto">
          <a:xfrm>
            <a:off x="4718511" y="4510256"/>
            <a:ext cx="876843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 dirty="0">
                <a:solidFill>
                  <a:srgbClr val="0070C0"/>
                </a:solidFill>
                <a:cs typeface="Arial" panose="020B0604020202020204" pitchFamily="34" charset="0"/>
              </a:rPr>
              <a:t>IP address acquisition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0" name="Freeform 78"/>
          <p:cNvSpPr>
            <a:spLocks noEditPoints="1"/>
          </p:cNvSpPr>
          <p:nvPr/>
        </p:nvSpPr>
        <p:spPr bwMode="auto">
          <a:xfrm>
            <a:off x="4946651" y="3829217"/>
            <a:ext cx="1082675" cy="7938"/>
          </a:xfrm>
          <a:custGeom>
            <a:avLst/>
            <a:gdLst>
              <a:gd name="T0" fmla="*/ 120 w 2242"/>
              <a:gd name="T1" fmla="*/ 0 h 16"/>
              <a:gd name="T2" fmla="*/ 120 w 2242"/>
              <a:gd name="T3" fmla="*/ 16 h 16"/>
              <a:gd name="T4" fmla="*/ 0 w 2242"/>
              <a:gd name="T5" fmla="*/ 8 h 16"/>
              <a:gd name="T6" fmla="*/ 200 w 2242"/>
              <a:gd name="T7" fmla="*/ 0 h 16"/>
              <a:gd name="T8" fmla="*/ 320 w 2242"/>
              <a:gd name="T9" fmla="*/ 8 h 16"/>
              <a:gd name="T10" fmla="*/ 200 w 2242"/>
              <a:gd name="T11" fmla="*/ 16 h 16"/>
              <a:gd name="T12" fmla="*/ 200 w 2242"/>
              <a:gd name="T13" fmla="*/ 0 h 16"/>
              <a:gd name="T14" fmla="*/ 504 w 2242"/>
              <a:gd name="T15" fmla="*/ 0 h 16"/>
              <a:gd name="T16" fmla="*/ 504 w 2242"/>
              <a:gd name="T17" fmla="*/ 16 h 16"/>
              <a:gd name="T18" fmla="*/ 384 w 2242"/>
              <a:gd name="T19" fmla="*/ 8 h 16"/>
              <a:gd name="T20" fmla="*/ 584 w 2242"/>
              <a:gd name="T21" fmla="*/ 0 h 16"/>
              <a:gd name="T22" fmla="*/ 704 w 2242"/>
              <a:gd name="T23" fmla="*/ 8 h 16"/>
              <a:gd name="T24" fmla="*/ 584 w 2242"/>
              <a:gd name="T25" fmla="*/ 16 h 16"/>
              <a:gd name="T26" fmla="*/ 584 w 2242"/>
              <a:gd name="T27" fmla="*/ 0 h 16"/>
              <a:gd name="T28" fmla="*/ 889 w 2242"/>
              <a:gd name="T29" fmla="*/ 0 h 16"/>
              <a:gd name="T30" fmla="*/ 889 w 2242"/>
              <a:gd name="T31" fmla="*/ 16 h 16"/>
              <a:gd name="T32" fmla="*/ 768 w 2242"/>
              <a:gd name="T33" fmla="*/ 8 h 16"/>
              <a:gd name="T34" fmla="*/ 969 w 2242"/>
              <a:gd name="T35" fmla="*/ 0 h 16"/>
              <a:gd name="T36" fmla="*/ 1089 w 2242"/>
              <a:gd name="T37" fmla="*/ 8 h 16"/>
              <a:gd name="T38" fmla="*/ 969 w 2242"/>
              <a:gd name="T39" fmla="*/ 16 h 16"/>
              <a:gd name="T40" fmla="*/ 969 w 2242"/>
              <a:gd name="T41" fmla="*/ 0 h 16"/>
              <a:gd name="T42" fmla="*/ 1273 w 2242"/>
              <a:gd name="T43" fmla="*/ 0 h 16"/>
              <a:gd name="T44" fmla="*/ 1273 w 2242"/>
              <a:gd name="T45" fmla="*/ 16 h 16"/>
              <a:gd name="T46" fmla="*/ 1153 w 2242"/>
              <a:gd name="T47" fmla="*/ 8 h 16"/>
              <a:gd name="T48" fmla="*/ 1353 w 2242"/>
              <a:gd name="T49" fmla="*/ 0 h 16"/>
              <a:gd name="T50" fmla="*/ 1473 w 2242"/>
              <a:gd name="T51" fmla="*/ 8 h 16"/>
              <a:gd name="T52" fmla="*/ 1353 w 2242"/>
              <a:gd name="T53" fmla="*/ 16 h 16"/>
              <a:gd name="T54" fmla="*/ 1353 w 2242"/>
              <a:gd name="T55" fmla="*/ 0 h 16"/>
              <a:gd name="T56" fmla="*/ 1657 w 2242"/>
              <a:gd name="T57" fmla="*/ 0 h 16"/>
              <a:gd name="T58" fmla="*/ 1657 w 2242"/>
              <a:gd name="T59" fmla="*/ 16 h 16"/>
              <a:gd name="T60" fmla="*/ 1537 w 2242"/>
              <a:gd name="T61" fmla="*/ 8 h 16"/>
              <a:gd name="T62" fmla="*/ 1737 w 2242"/>
              <a:gd name="T63" fmla="*/ 0 h 16"/>
              <a:gd name="T64" fmla="*/ 1858 w 2242"/>
              <a:gd name="T65" fmla="*/ 8 h 16"/>
              <a:gd name="T66" fmla="*/ 1737 w 2242"/>
              <a:gd name="T67" fmla="*/ 16 h 16"/>
              <a:gd name="T68" fmla="*/ 1737 w 2242"/>
              <a:gd name="T69" fmla="*/ 0 h 16"/>
              <a:gd name="T70" fmla="*/ 2042 w 2242"/>
              <a:gd name="T71" fmla="*/ 0 h 16"/>
              <a:gd name="T72" fmla="*/ 2042 w 2242"/>
              <a:gd name="T73" fmla="*/ 16 h 16"/>
              <a:gd name="T74" fmla="*/ 1922 w 2242"/>
              <a:gd name="T75" fmla="*/ 8 h 16"/>
              <a:gd name="T76" fmla="*/ 2122 w 2242"/>
              <a:gd name="T77" fmla="*/ 0 h 16"/>
              <a:gd name="T78" fmla="*/ 2242 w 2242"/>
              <a:gd name="T79" fmla="*/ 8 h 16"/>
              <a:gd name="T80" fmla="*/ 2122 w 2242"/>
              <a:gd name="T81" fmla="*/ 16 h 16"/>
              <a:gd name="T82" fmla="*/ 2122 w 2242"/>
              <a:gd name="T83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242" h="16">
                <a:moveTo>
                  <a:pt x="8" y="0"/>
                </a:moveTo>
                <a:lnTo>
                  <a:pt x="120" y="0"/>
                </a:lnTo>
                <a:cubicBezTo>
                  <a:pt x="124" y="0"/>
                  <a:pt x="128" y="4"/>
                  <a:pt x="128" y="8"/>
                </a:cubicBezTo>
                <a:cubicBezTo>
                  <a:pt x="128" y="13"/>
                  <a:pt x="124" y="16"/>
                  <a:pt x="120" y="16"/>
                </a:cubicBezTo>
                <a:lnTo>
                  <a:pt x="8" y="16"/>
                </a:lnTo>
                <a:cubicBezTo>
                  <a:pt x="3" y="16"/>
                  <a:pt x="0" y="13"/>
                  <a:pt x="0" y="8"/>
                </a:cubicBezTo>
                <a:cubicBezTo>
                  <a:pt x="0" y="4"/>
                  <a:pt x="3" y="0"/>
                  <a:pt x="8" y="0"/>
                </a:cubicBezTo>
                <a:close/>
                <a:moveTo>
                  <a:pt x="200" y="0"/>
                </a:moveTo>
                <a:lnTo>
                  <a:pt x="312" y="0"/>
                </a:lnTo>
                <a:cubicBezTo>
                  <a:pt x="316" y="0"/>
                  <a:pt x="320" y="4"/>
                  <a:pt x="320" y="8"/>
                </a:cubicBezTo>
                <a:cubicBezTo>
                  <a:pt x="320" y="13"/>
                  <a:pt x="316" y="16"/>
                  <a:pt x="312" y="16"/>
                </a:cubicBezTo>
                <a:lnTo>
                  <a:pt x="200" y="16"/>
                </a:lnTo>
                <a:cubicBezTo>
                  <a:pt x="195" y="16"/>
                  <a:pt x="192" y="13"/>
                  <a:pt x="192" y="8"/>
                </a:cubicBezTo>
                <a:cubicBezTo>
                  <a:pt x="192" y="4"/>
                  <a:pt x="195" y="0"/>
                  <a:pt x="200" y="0"/>
                </a:cubicBezTo>
                <a:close/>
                <a:moveTo>
                  <a:pt x="392" y="0"/>
                </a:moveTo>
                <a:lnTo>
                  <a:pt x="504" y="0"/>
                </a:lnTo>
                <a:cubicBezTo>
                  <a:pt x="509" y="0"/>
                  <a:pt x="512" y="4"/>
                  <a:pt x="512" y="8"/>
                </a:cubicBezTo>
                <a:cubicBezTo>
                  <a:pt x="512" y="13"/>
                  <a:pt x="509" y="16"/>
                  <a:pt x="504" y="16"/>
                </a:cubicBezTo>
                <a:lnTo>
                  <a:pt x="392" y="16"/>
                </a:lnTo>
                <a:cubicBezTo>
                  <a:pt x="388" y="16"/>
                  <a:pt x="384" y="13"/>
                  <a:pt x="384" y="8"/>
                </a:cubicBezTo>
                <a:cubicBezTo>
                  <a:pt x="384" y="4"/>
                  <a:pt x="388" y="0"/>
                  <a:pt x="392" y="0"/>
                </a:cubicBezTo>
                <a:close/>
                <a:moveTo>
                  <a:pt x="584" y="0"/>
                </a:moveTo>
                <a:lnTo>
                  <a:pt x="696" y="0"/>
                </a:lnTo>
                <a:cubicBezTo>
                  <a:pt x="701" y="0"/>
                  <a:pt x="704" y="4"/>
                  <a:pt x="704" y="8"/>
                </a:cubicBezTo>
                <a:cubicBezTo>
                  <a:pt x="704" y="13"/>
                  <a:pt x="701" y="16"/>
                  <a:pt x="696" y="16"/>
                </a:cubicBezTo>
                <a:lnTo>
                  <a:pt x="584" y="16"/>
                </a:lnTo>
                <a:cubicBezTo>
                  <a:pt x="580" y="16"/>
                  <a:pt x="576" y="13"/>
                  <a:pt x="576" y="8"/>
                </a:cubicBezTo>
                <a:cubicBezTo>
                  <a:pt x="576" y="4"/>
                  <a:pt x="580" y="0"/>
                  <a:pt x="584" y="0"/>
                </a:cubicBezTo>
                <a:close/>
                <a:moveTo>
                  <a:pt x="776" y="0"/>
                </a:moveTo>
                <a:lnTo>
                  <a:pt x="889" y="0"/>
                </a:lnTo>
                <a:cubicBezTo>
                  <a:pt x="893" y="0"/>
                  <a:pt x="897" y="4"/>
                  <a:pt x="897" y="8"/>
                </a:cubicBezTo>
                <a:cubicBezTo>
                  <a:pt x="897" y="13"/>
                  <a:pt x="893" y="16"/>
                  <a:pt x="889" y="16"/>
                </a:cubicBezTo>
                <a:lnTo>
                  <a:pt x="776" y="16"/>
                </a:lnTo>
                <a:cubicBezTo>
                  <a:pt x="772" y="16"/>
                  <a:pt x="768" y="13"/>
                  <a:pt x="768" y="8"/>
                </a:cubicBezTo>
                <a:cubicBezTo>
                  <a:pt x="768" y="4"/>
                  <a:pt x="772" y="0"/>
                  <a:pt x="776" y="0"/>
                </a:cubicBezTo>
                <a:close/>
                <a:moveTo>
                  <a:pt x="969" y="0"/>
                </a:moveTo>
                <a:lnTo>
                  <a:pt x="1081" y="0"/>
                </a:lnTo>
                <a:cubicBezTo>
                  <a:pt x="1085" y="0"/>
                  <a:pt x="1089" y="4"/>
                  <a:pt x="1089" y="8"/>
                </a:cubicBezTo>
                <a:cubicBezTo>
                  <a:pt x="1089" y="13"/>
                  <a:pt x="1085" y="16"/>
                  <a:pt x="1081" y="16"/>
                </a:cubicBezTo>
                <a:lnTo>
                  <a:pt x="969" y="16"/>
                </a:lnTo>
                <a:cubicBezTo>
                  <a:pt x="964" y="16"/>
                  <a:pt x="961" y="13"/>
                  <a:pt x="961" y="8"/>
                </a:cubicBezTo>
                <a:cubicBezTo>
                  <a:pt x="961" y="4"/>
                  <a:pt x="964" y="0"/>
                  <a:pt x="969" y="0"/>
                </a:cubicBezTo>
                <a:close/>
                <a:moveTo>
                  <a:pt x="1161" y="0"/>
                </a:moveTo>
                <a:lnTo>
                  <a:pt x="1273" y="0"/>
                </a:lnTo>
                <a:cubicBezTo>
                  <a:pt x="1277" y="0"/>
                  <a:pt x="1281" y="4"/>
                  <a:pt x="1281" y="8"/>
                </a:cubicBezTo>
                <a:cubicBezTo>
                  <a:pt x="1281" y="13"/>
                  <a:pt x="1277" y="16"/>
                  <a:pt x="1273" y="16"/>
                </a:cubicBezTo>
                <a:lnTo>
                  <a:pt x="1161" y="16"/>
                </a:lnTo>
                <a:cubicBezTo>
                  <a:pt x="1156" y="16"/>
                  <a:pt x="1153" y="13"/>
                  <a:pt x="1153" y="8"/>
                </a:cubicBezTo>
                <a:cubicBezTo>
                  <a:pt x="1153" y="4"/>
                  <a:pt x="1156" y="0"/>
                  <a:pt x="1161" y="0"/>
                </a:cubicBezTo>
                <a:close/>
                <a:moveTo>
                  <a:pt x="1353" y="0"/>
                </a:moveTo>
                <a:lnTo>
                  <a:pt x="1465" y="0"/>
                </a:lnTo>
                <a:cubicBezTo>
                  <a:pt x="1470" y="0"/>
                  <a:pt x="1473" y="4"/>
                  <a:pt x="1473" y="8"/>
                </a:cubicBezTo>
                <a:cubicBezTo>
                  <a:pt x="1473" y="13"/>
                  <a:pt x="1470" y="16"/>
                  <a:pt x="1465" y="16"/>
                </a:cubicBezTo>
                <a:lnTo>
                  <a:pt x="1353" y="16"/>
                </a:lnTo>
                <a:cubicBezTo>
                  <a:pt x="1349" y="16"/>
                  <a:pt x="1345" y="13"/>
                  <a:pt x="1345" y="8"/>
                </a:cubicBezTo>
                <a:cubicBezTo>
                  <a:pt x="1345" y="4"/>
                  <a:pt x="1349" y="0"/>
                  <a:pt x="1353" y="0"/>
                </a:cubicBezTo>
                <a:close/>
                <a:moveTo>
                  <a:pt x="1545" y="0"/>
                </a:moveTo>
                <a:lnTo>
                  <a:pt x="1657" y="0"/>
                </a:lnTo>
                <a:cubicBezTo>
                  <a:pt x="1662" y="0"/>
                  <a:pt x="1665" y="4"/>
                  <a:pt x="1665" y="8"/>
                </a:cubicBezTo>
                <a:cubicBezTo>
                  <a:pt x="1665" y="13"/>
                  <a:pt x="1662" y="16"/>
                  <a:pt x="1657" y="16"/>
                </a:cubicBezTo>
                <a:lnTo>
                  <a:pt x="1545" y="16"/>
                </a:lnTo>
                <a:cubicBezTo>
                  <a:pt x="1541" y="16"/>
                  <a:pt x="1537" y="13"/>
                  <a:pt x="1537" y="8"/>
                </a:cubicBezTo>
                <a:cubicBezTo>
                  <a:pt x="1537" y="4"/>
                  <a:pt x="1541" y="0"/>
                  <a:pt x="1545" y="0"/>
                </a:cubicBezTo>
                <a:close/>
                <a:moveTo>
                  <a:pt x="1737" y="0"/>
                </a:moveTo>
                <a:lnTo>
                  <a:pt x="1850" y="0"/>
                </a:lnTo>
                <a:cubicBezTo>
                  <a:pt x="1854" y="0"/>
                  <a:pt x="1858" y="4"/>
                  <a:pt x="1858" y="8"/>
                </a:cubicBezTo>
                <a:cubicBezTo>
                  <a:pt x="1858" y="13"/>
                  <a:pt x="1854" y="16"/>
                  <a:pt x="1850" y="16"/>
                </a:cubicBezTo>
                <a:lnTo>
                  <a:pt x="1737" y="16"/>
                </a:lnTo>
                <a:cubicBezTo>
                  <a:pt x="1733" y="16"/>
                  <a:pt x="1729" y="13"/>
                  <a:pt x="1729" y="8"/>
                </a:cubicBezTo>
                <a:cubicBezTo>
                  <a:pt x="1729" y="4"/>
                  <a:pt x="1733" y="0"/>
                  <a:pt x="1737" y="0"/>
                </a:cubicBezTo>
                <a:close/>
                <a:moveTo>
                  <a:pt x="1930" y="0"/>
                </a:moveTo>
                <a:lnTo>
                  <a:pt x="2042" y="0"/>
                </a:lnTo>
                <a:cubicBezTo>
                  <a:pt x="2046" y="0"/>
                  <a:pt x="2050" y="4"/>
                  <a:pt x="2050" y="8"/>
                </a:cubicBezTo>
                <a:cubicBezTo>
                  <a:pt x="2050" y="13"/>
                  <a:pt x="2046" y="16"/>
                  <a:pt x="2042" y="16"/>
                </a:cubicBezTo>
                <a:lnTo>
                  <a:pt x="1930" y="16"/>
                </a:lnTo>
                <a:cubicBezTo>
                  <a:pt x="1925" y="16"/>
                  <a:pt x="1922" y="13"/>
                  <a:pt x="1922" y="8"/>
                </a:cubicBezTo>
                <a:cubicBezTo>
                  <a:pt x="1922" y="4"/>
                  <a:pt x="1925" y="0"/>
                  <a:pt x="1930" y="0"/>
                </a:cubicBezTo>
                <a:close/>
                <a:moveTo>
                  <a:pt x="2122" y="0"/>
                </a:moveTo>
                <a:lnTo>
                  <a:pt x="2234" y="0"/>
                </a:lnTo>
                <a:cubicBezTo>
                  <a:pt x="2238" y="0"/>
                  <a:pt x="2242" y="4"/>
                  <a:pt x="2242" y="8"/>
                </a:cubicBezTo>
                <a:cubicBezTo>
                  <a:pt x="2242" y="13"/>
                  <a:pt x="2238" y="16"/>
                  <a:pt x="2234" y="16"/>
                </a:cubicBezTo>
                <a:lnTo>
                  <a:pt x="2122" y="16"/>
                </a:lnTo>
                <a:cubicBezTo>
                  <a:pt x="2117" y="16"/>
                  <a:pt x="2114" y="13"/>
                  <a:pt x="2114" y="8"/>
                </a:cubicBezTo>
                <a:cubicBezTo>
                  <a:pt x="2114" y="4"/>
                  <a:pt x="2117" y="0"/>
                  <a:pt x="2122" y="0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Freeform 79"/>
          <p:cNvSpPr>
            <a:spLocks/>
          </p:cNvSpPr>
          <p:nvPr/>
        </p:nvSpPr>
        <p:spPr bwMode="auto">
          <a:xfrm>
            <a:off x="6032501" y="3805405"/>
            <a:ext cx="85725" cy="57150"/>
          </a:xfrm>
          <a:custGeom>
            <a:avLst/>
            <a:gdLst>
              <a:gd name="T0" fmla="*/ 0 w 54"/>
              <a:gd name="T1" fmla="*/ 0 h 36"/>
              <a:gd name="T2" fmla="*/ 54 w 54"/>
              <a:gd name="T3" fmla="*/ 18 h 36"/>
              <a:gd name="T4" fmla="*/ 0 w 54"/>
              <a:gd name="T5" fmla="*/ 36 h 36"/>
              <a:gd name="T6" fmla="*/ 0 w 54"/>
              <a:gd name="T7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36">
                <a:moveTo>
                  <a:pt x="0" y="0"/>
                </a:moveTo>
                <a:lnTo>
                  <a:pt x="54" y="18"/>
                </a:lnTo>
                <a:lnTo>
                  <a:pt x="0" y="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angle 80"/>
          <p:cNvSpPr>
            <a:spLocks noChangeArrowheads="1"/>
          </p:cNvSpPr>
          <p:nvPr/>
        </p:nvSpPr>
        <p:spPr bwMode="auto">
          <a:xfrm>
            <a:off x="4960938" y="3710155"/>
            <a:ext cx="9938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10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3" name="Rectangle 81"/>
          <p:cNvSpPr>
            <a:spLocks noChangeArrowheads="1"/>
          </p:cNvSpPr>
          <p:nvPr/>
        </p:nvSpPr>
        <p:spPr bwMode="auto">
          <a:xfrm>
            <a:off x="5053013" y="3710155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4" name="Rectangle 82"/>
          <p:cNvSpPr>
            <a:spLocks noChangeArrowheads="1"/>
          </p:cNvSpPr>
          <p:nvPr/>
        </p:nvSpPr>
        <p:spPr bwMode="auto">
          <a:xfrm>
            <a:off x="5099050" y="3694281"/>
            <a:ext cx="1277594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800" b="0" i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WLANConnectionStatusReport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5" name="Freeform 83"/>
          <p:cNvSpPr>
            <a:spLocks noEditPoints="1"/>
          </p:cNvSpPr>
          <p:nvPr/>
        </p:nvSpPr>
        <p:spPr bwMode="auto">
          <a:xfrm>
            <a:off x="4511675" y="4769519"/>
            <a:ext cx="2857500" cy="219410"/>
          </a:xfrm>
          <a:custGeom>
            <a:avLst/>
            <a:gdLst>
              <a:gd name="T0" fmla="*/ 16 w 5920"/>
              <a:gd name="T1" fmla="*/ 216 h 530"/>
              <a:gd name="T2" fmla="*/ 16 w 5920"/>
              <a:gd name="T3" fmla="*/ 520 h 530"/>
              <a:gd name="T4" fmla="*/ 207 w 5920"/>
              <a:gd name="T5" fmla="*/ 522 h 530"/>
              <a:gd name="T6" fmla="*/ 391 w 5920"/>
              <a:gd name="T7" fmla="*/ 530 h 530"/>
              <a:gd name="T8" fmla="*/ 471 w 5920"/>
              <a:gd name="T9" fmla="*/ 530 h 530"/>
              <a:gd name="T10" fmla="*/ 656 w 5920"/>
              <a:gd name="T11" fmla="*/ 522 h 530"/>
              <a:gd name="T12" fmla="*/ 856 w 5920"/>
              <a:gd name="T13" fmla="*/ 514 h 530"/>
              <a:gd name="T14" fmla="*/ 1240 w 5920"/>
              <a:gd name="T15" fmla="*/ 514 h 530"/>
              <a:gd name="T16" fmla="*/ 1544 w 5920"/>
              <a:gd name="T17" fmla="*/ 514 h 530"/>
              <a:gd name="T18" fmla="*/ 1745 w 5920"/>
              <a:gd name="T19" fmla="*/ 522 h 530"/>
              <a:gd name="T20" fmla="*/ 1929 w 5920"/>
              <a:gd name="T21" fmla="*/ 530 h 530"/>
              <a:gd name="T22" fmla="*/ 2009 w 5920"/>
              <a:gd name="T23" fmla="*/ 530 h 530"/>
              <a:gd name="T24" fmla="*/ 2193 w 5920"/>
              <a:gd name="T25" fmla="*/ 522 h 530"/>
              <a:gd name="T26" fmla="*/ 2393 w 5920"/>
              <a:gd name="T27" fmla="*/ 514 h 530"/>
              <a:gd name="T28" fmla="*/ 2778 w 5920"/>
              <a:gd name="T29" fmla="*/ 514 h 530"/>
              <a:gd name="T30" fmla="*/ 3082 w 5920"/>
              <a:gd name="T31" fmla="*/ 514 h 530"/>
              <a:gd name="T32" fmla="*/ 3282 w 5920"/>
              <a:gd name="T33" fmla="*/ 522 h 530"/>
              <a:gd name="T34" fmla="*/ 3466 w 5920"/>
              <a:gd name="T35" fmla="*/ 530 h 530"/>
              <a:gd name="T36" fmla="*/ 3546 w 5920"/>
              <a:gd name="T37" fmla="*/ 530 h 530"/>
              <a:gd name="T38" fmla="*/ 3731 w 5920"/>
              <a:gd name="T39" fmla="*/ 522 h 530"/>
              <a:gd name="T40" fmla="*/ 3931 w 5920"/>
              <a:gd name="T41" fmla="*/ 514 h 530"/>
              <a:gd name="T42" fmla="*/ 4315 w 5920"/>
              <a:gd name="T43" fmla="*/ 514 h 530"/>
              <a:gd name="T44" fmla="*/ 4619 w 5920"/>
              <a:gd name="T45" fmla="*/ 514 h 530"/>
              <a:gd name="T46" fmla="*/ 4820 w 5920"/>
              <a:gd name="T47" fmla="*/ 522 h 530"/>
              <a:gd name="T48" fmla="*/ 5004 w 5920"/>
              <a:gd name="T49" fmla="*/ 530 h 530"/>
              <a:gd name="T50" fmla="*/ 5084 w 5920"/>
              <a:gd name="T51" fmla="*/ 530 h 530"/>
              <a:gd name="T52" fmla="*/ 5268 w 5920"/>
              <a:gd name="T53" fmla="*/ 522 h 530"/>
              <a:gd name="T54" fmla="*/ 5468 w 5920"/>
              <a:gd name="T55" fmla="*/ 514 h 530"/>
              <a:gd name="T56" fmla="*/ 5853 w 5920"/>
              <a:gd name="T57" fmla="*/ 514 h 530"/>
              <a:gd name="T58" fmla="*/ 5853 w 5920"/>
              <a:gd name="T59" fmla="*/ 530 h 530"/>
              <a:gd name="T60" fmla="*/ 5912 w 5920"/>
              <a:gd name="T61" fmla="*/ 397 h 530"/>
              <a:gd name="T62" fmla="*/ 5904 w 5920"/>
              <a:gd name="T63" fmla="*/ 197 h 530"/>
              <a:gd name="T64" fmla="*/ 5717 w 5920"/>
              <a:gd name="T65" fmla="*/ 16 h 530"/>
              <a:gd name="T66" fmla="*/ 5413 w 5920"/>
              <a:gd name="T67" fmla="*/ 16 h 530"/>
              <a:gd name="T68" fmla="*/ 5213 w 5920"/>
              <a:gd name="T69" fmla="*/ 8 h 530"/>
              <a:gd name="T70" fmla="*/ 5029 w 5920"/>
              <a:gd name="T71" fmla="*/ 0 h 530"/>
              <a:gd name="T72" fmla="*/ 4949 w 5920"/>
              <a:gd name="T73" fmla="*/ 0 h 530"/>
              <a:gd name="T74" fmla="*/ 4764 w 5920"/>
              <a:gd name="T75" fmla="*/ 8 h 530"/>
              <a:gd name="T76" fmla="*/ 4564 w 5920"/>
              <a:gd name="T77" fmla="*/ 16 h 530"/>
              <a:gd name="T78" fmla="*/ 4180 w 5920"/>
              <a:gd name="T79" fmla="*/ 16 h 530"/>
              <a:gd name="T80" fmla="*/ 3875 w 5920"/>
              <a:gd name="T81" fmla="*/ 16 h 530"/>
              <a:gd name="T82" fmla="*/ 3675 w 5920"/>
              <a:gd name="T83" fmla="*/ 8 h 530"/>
              <a:gd name="T84" fmla="*/ 3491 w 5920"/>
              <a:gd name="T85" fmla="*/ 0 h 530"/>
              <a:gd name="T86" fmla="*/ 3411 w 5920"/>
              <a:gd name="T87" fmla="*/ 0 h 530"/>
              <a:gd name="T88" fmla="*/ 3227 w 5920"/>
              <a:gd name="T89" fmla="*/ 8 h 530"/>
              <a:gd name="T90" fmla="*/ 3027 w 5920"/>
              <a:gd name="T91" fmla="*/ 16 h 530"/>
              <a:gd name="T92" fmla="*/ 2642 w 5920"/>
              <a:gd name="T93" fmla="*/ 16 h 530"/>
              <a:gd name="T94" fmla="*/ 2338 w 5920"/>
              <a:gd name="T95" fmla="*/ 16 h 530"/>
              <a:gd name="T96" fmla="*/ 2138 w 5920"/>
              <a:gd name="T97" fmla="*/ 8 h 530"/>
              <a:gd name="T98" fmla="*/ 1954 w 5920"/>
              <a:gd name="T99" fmla="*/ 0 h 530"/>
              <a:gd name="T100" fmla="*/ 1873 w 5920"/>
              <a:gd name="T101" fmla="*/ 0 h 530"/>
              <a:gd name="T102" fmla="*/ 1689 w 5920"/>
              <a:gd name="T103" fmla="*/ 8 h 530"/>
              <a:gd name="T104" fmla="*/ 1489 w 5920"/>
              <a:gd name="T105" fmla="*/ 16 h 530"/>
              <a:gd name="T106" fmla="*/ 1105 w 5920"/>
              <a:gd name="T107" fmla="*/ 16 h 530"/>
              <a:gd name="T108" fmla="*/ 800 w 5920"/>
              <a:gd name="T109" fmla="*/ 16 h 530"/>
              <a:gd name="T110" fmla="*/ 600 w 5920"/>
              <a:gd name="T111" fmla="*/ 8 h 530"/>
              <a:gd name="T112" fmla="*/ 416 w 5920"/>
              <a:gd name="T113" fmla="*/ 0 h 530"/>
              <a:gd name="T114" fmla="*/ 336 w 5920"/>
              <a:gd name="T115" fmla="*/ 0 h 530"/>
              <a:gd name="T116" fmla="*/ 152 w 5920"/>
              <a:gd name="T117" fmla="*/ 8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920" h="530">
                <a:moveTo>
                  <a:pt x="16" y="24"/>
                </a:moveTo>
                <a:lnTo>
                  <a:pt x="16" y="136"/>
                </a:lnTo>
                <a:cubicBezTo>
                  <a:pt x="16" y="140"/>
                  <a:pt x="13" y="144"/>
                  <a:pt x="8" y="144"/>
                </a:cubicBezTo>
                <a:cubicBezTo>
                  <a:pt x="4" y="144"/>
                  <a:pt x="0" y="140"/>
                  <a:pt x="0" y="136"/>
                </a:cubicBezTo>
                <a:lnTo>
                  <a:pt x="0" y="24"/>
                </a:lnTo>
                <a:cubicBezTo>
                  <a:pt x="0" y="19"/>
                  <a:pt x="4" y="16"/>
                  <a:pt x="8" y="16"/>
                </a:cubicBezTo>
                <a:cubicBezTo>
                  <a:pt x="13" y="16"/>
                  <a:pt x="16" y="19"/>
                  <a:pt x="16" y="24"/>
                </a:cubicBezTo>
                <a:close/>
                <a:moveTo>
                  <a:pt x="16" y="216"/>
                </a:moveTo>
                <a:lnTo>
                  <a:pt x="16" y="328"/>
                </a:lnTo>
                <a:cubicBezTo>
                  <a:pt x="16" y="332"/>
                  <a:pt x="13" y="336"/>
                  <a:pt x="8" y="336"/>
                </a:cubicBezTo>
                <a:cubicBezTo>
                  <a:pt x="4" y="336"/>
                  <a:pt x="0" y="332"/>
                  <a:pt x="0" y="328"/>
                </a:cubicBezTo>
                <a:lnTo>
                  <a:pt x="0" y="216"/>
                </a:lnTo>
                <a:cubicBezTo>
                  <a:pt x="0" y="211"/>
                  <a:pt x="4" y="208"/>
                  <a:pt x="8" y="208"/>
                </a:cubicBezTo>
                <a:cubicBezTo>
                  <a:pt x="13" y="208"/>
                  <a:pt x="16" y="211"/>
                  <a:pt x="16" y="216"/>
                </a:cubicBezTo>
                <a:close/>
                <a:moveTo>
                  <a:pt x="16" y="408"/>
                </a:moveTo>
                <a:lnTo>
                  <a:pt x="16" y="520"/>
                </a:lnTo>
                <a:cubicBezTo>
                  <a:pt x="16" y="525"/>
                  <a:pt x="13" y="528"/>
                  <a:pt x="8" y="528"/>
                </a:cubicBezTo>
                <a:cubicBezTo>
                  <a:pt x="4" y="528"/>
                  <a:pt x="0" y="525"/>
                  <a:pt x="0" y="520"/>
                </a:cubicBezTo>
                <a:lnTo>
                  <a:pt x="0" y="408"/>
                </a:lnTo>
                <a:cubicBezTo>
                  <a:pt x="0" y="404"/>
                  <a:pt x="4" y="400"/>
                  <a:pt x="8" y="400"/>
                </a:cubicBezTo>
                <a:cubicBezTo>
                  <a:pt x="13" y="400"/>
                  <a:pt x="16" y="404"/>
                  <a:pt x="16" y="408"/>
                </a:cubicBezTo>
                <a:close/>
                <a:moveTo>
                  <a:pt x="87" y="514"/>
                </a:moveTo>
                <a:lnTo>
                  <a:pt x="199" y="514"/>
                </a:lnTo>
                <a:cubicBezTo>
                  <a:pt x="203" y="514"/>
                  <a:pt x="207" y="517"/>
                  <a:pt x="207" y="522"/>
                </a:cubicBezTo>
                <a:cubicBezTo>
                  <a:pt x="207" y="526"/>
                  <a:pt x="203" y="530"/>
                  <a:pt x="199" y="530"/>
                </a:cubicBezTo>
                <a:lnTo>
                  <a:pt x="87" y="530"/>
                </a:lnTo>
                <a:cubicBezTo>
                  <a:pt x="83" y="530"/>
                  <a:pt x="79" y="526"/>
                  <a:pt x="79" y="522"/>
                </a:cubicBezTo>
                <a:cubicBezTo>
                  <a:pt x="79" y="517"/>
                  <a:pt x="83" y="514"/>
                  <a:pt x="87" y="514"/>
                </a:cubicBezTo>
                <a:close/>
                <a:moveTo>
                  <a:pt x="279" y="514"/>
                </a:moveTo>
                <a:lnTo>
                  <a:pt x="391" y="514"/>
                </a:lnTo>
                <a:cubicBezTo>
                  <a:pt x="396" y="514"/>
                  <a:pt x="399" y="517"/>
                  <a:pt x="399" y="522"/>
                </a:cubicBezTo>
                <a:cubicBezTo>
                  <a:pt x="399" y="526"/>
                  <a:pt x="396" y="530"/>
                  <a:pt x="391" y="530"/>
                </a:cubicBezTo>
                <a:lnTo>
                  <a:pt x="279" y="530"/>
                </a:lnTo>
                <a:cubicBezTo>
                  <a:pt x="275" y="530"/>
                  <a:pt x="271" y="526"/>
                  <a:pt x="271" y="522"/>
                </a:cubicBezTo>
                <a:cubicBezTo>
                  <a:pt x="271" y="517"/>
                  <a:pt x="275" y="514"/>
                  <a:pt x="279" y="514"/>
                </a:cubicBezTo>
                <a:close/>
                <a:moveTo>
                  <a:pt x="471" y="514"/>
                </a:moveTo>
                <a:lnTo>
                  <a:pt x="583" y="514"/>
                </a:lnTo>
                <a:cubicBezTo>
                  <a:pt x="588" y="514"/>
                  <a:pt x="591" y="517"/>
                  <a:pt x="591" y="522"/>
                </a:cubicBezTo>
                <a:cubicBezTo>
                  <a:pt x="591" y="526"/>
                  <a:pt x="588" y="530"/>
                  <a:pt x="583" y="530"/>
                </a:cubicBezTo>
                <a:lnTo>
                  <a:pt x="471" y="530"/>
                </a:lnTo>
                <a:cubicBezTo>
                  <a:pt x="467" y="530"/>
                  <a:pt x="463" y="526"/>
                  <a:pt x="463" y="522"/>
                </a:cubicBezTo>
                <a:cubicBezTo>
                  <a:pt x="463" y="517"/>
                  <a:pt x="467" y="514"/>
                  <a:pt x="471" y="514"/>
                </a:cubicBezTo>
                <a:close/>
                <a:moveTo>
                  <a:pt x="664" y="514"/>
                </a:moveTo>
                <a:lnTo>
                  <a:pt x="776" y="514"/>
                </a:lnTo>
                <a:cubicBezTo>
                  <a:pt x="780" y="514"/>
                  <a:pt x="784" y="517"/>
                  <a:pt x="784" y="522"/>
                </a:cubicBezTo>
                <a:cubicBezTo>
                  <a:pt x="784" y="526"/>
                  <a:pt x="780" y="530"/>
                  <a:pt x="776" y="530"/>
                </a:cubicBezTo>
                <a:lnTo>
                  <a:pt x="664" y="530"/>
                </a:lnTo>
                <a:cubicBezTo>
                  <a:pt x="659" y="530"/>
                  <a:pt x="656" y="526"/>
                  <a:pt x="656" y="522"/>
                </a:cubicBezTo>
                <a:cubicBezTo>
                  <a:pt x="656" y="517"/>
                  <a:pt x="659" y="514"/>
                  <a:pt x="664" y="514"/>
                </a:cubicBezTo>
                <a:close/>
                <a:moveTo>
                  <a:pt x="856" y="514"/>
                </a:moveTo>
                <a:lnTo>
                  <a:pt x="968" y="514"/>
                </a:lnTo>
                <a:cubicBezTo>
                  <a:pt x="972" y="514"/>
                  <a:pt x="976" y="517"/>
                  <a:pt x="976" y="522"/>
                </a:cubicBezTo>
                <a:cubicBezTo>
                  <a:pt x="976" y="526"/>
                  <a:pt x="972" y="530"/>
                  <a:pt x="968" y="530"/>
                </a:cubicBezTo>
                <a:lnTo>
                  <a:pt x="856" y="530"/>
                </a:lnTo>
                <a:cubicBezTo>
                  <a:pt x="851" y="530"/>
                  <a:pt x="848" y="526"/>
                  <a:pt x="848" y="522"/>
                </a:cubicBezTo>
                <a:cubicBezTo>
                  <a:pt x="848" y="517"/>
                  <a:pt x="851" y="514"/>
                  <a:pt x="856" y="514"/>
                </a:cubicBezTo>
                <a:close/>
                <a:moveTo>
                  <a:pt x="1048" y="514"/>
                </a:moveTo>
                <a:lnTo>
                  <a:pt x="1160" y="514"/>
                </a:lnTo>
                <a:cubicBezTo>
                  <a:pt x="1164" y="514"/>
                  <a:pt x="1168" y="517"/>
                  <a:pt x="1168" y="522"/>
                </a:cubicBezTo>
                <a:cubicBezTo>
                  <a:pt x="1168" y="526"/>
                  <a:pt x="1164" y="530"/>
                  <a:pt x="1160" y="530"/>
                </a:cubicBezTo>
                <a:lnTo>
                  <a:pt x="1048" y="530"/>
                </a:lnTo>
                <a:cubicBezTo>
                  <a:pt x="1043" y="530"/>
                  <a:pt x="1040" y="526"/>
                  <a:pt x="1040" y="522"/>
                </a:cubicBezTo>
                <a:cubicBezTo>
                  <a:pt x="1040" y="517"/>
                  <a:pt x="1043" y="514"/>
                  <a:pt x="1048" y="514"/>
                </a:cubicBezTo>
                <a:close/>
                <a:moveTo>
                  <a:pt x="1240" y="514"/>
                </a:moveTo>
                <a:lnTo>
                  <a:pt x="1352" y="514"/>
                </a:lnTo>
                <a:cubicBezTo>
                  <a:pt x="1357" y="514"/>
                  <a:pt x="1360" y="517"/>
                  <a:pt x="1360" y="522"/>
                </a:cubicBezTo>
                <a:cubicBezTo>
                  <a:pt x="1360" y="526"/>
                  <a:pt x="1357" y="530"/>
                  <a:pt x="1352" y="530"/>
                </a:cubicBezTo>
                <a:lnTo>
                  <a:pt x="1240" y="530"/>
                </a:lnTo>
                <a:cubicBezTo>
                  <a:pt x="1236" y="530"/>
                  <a:pt x="1232" y="526"/>
                  <a:pt x="1232" y="522"/>
                </a:cubicBezTo>
                <a:cubicBezTo>
                  <a:pt x="1232" y="517"/>
                  <a:pt x="1236" y="514"/>
                  <a:pt x="1240" y="514"/>
                </a:cubicBezTo>
                <a:close/>
                <a:moveTo>
                  <a:pt x="1432" y="514"/>
                </a:moveTo>
                <a:lnTo>
                  <a:pt x="1544" y="514"/>
                </a:lnTo>
                <a:cubicBezTo>
                  <a:pt x="1549" y="514"/>
                  <a:pt x="1552" y="517"/>
                  <a:pt x="1552" y="522"/>
                </a:cubicBezTo>
                <a:cubicBezTo>
                  <a:pt x="1552" y="526"/>
                  <a:pt x="1549" y="530"/>
                  <a:pt x="1544" y="530"/>
                </a:cubicBezTo>
                <a:lnTo>
                  <a:pt x="1432" y="530"/>
                </a:lnTo>
                <a:cubicBezTo>
                  <a:pt x="1428" y="530"/>
                  <a:pt x="1424" y="526"/>
                  <a:pt x="1424" y="522"/>
                </a:cubicBezTo>
                <a:cubicBezTo>
                  <a:pt x="1424" y="517"/>
                  <a:pt x="1428" y="514"/>
                  <a:pt x="1432" y="514"/>
                </a:cubicBezTo>
                <a:close/>
                <a:moveTo>
                  <a:pt x="1624" y="514"/>
                </a:moveTo>
                <a:lnTo>
                  <a:pt x="1737" y="514"/>
                </a:lnTo>
                <a:cubicBezTo>
                  <a:pt x="1741" y="514"/>
                  <a:pt x="1745" y="517"/>
                  <a:pt x="1745" y="522"/>
                </a:cubicBezTo>
                <a:cubicBezTo>
                  <a:pt x="1745" y="526"/>
                  <a:pt x="1741" y="530"/>
                  <a:pt x="1737" y="530"/>
                </a:cubicBezTo>
                <a:lnTo>
                  <a:pt x="1624" y="530"/>
                </a:lnTo>
                <a:cubicBezTo>
                  <a:pt x="1620" y="530"/>
                  <a:pt x="1616" y="526"/>
                  <a:pt x="1616" y="522"/>
                </a:cubicBezTo>
                <a:cubicBezTo>
                  <a:pt x="1616" y="517"/>
                  <a:pt x="1620" y="514"/>
                  <a:pt x="1624" y="514"/>
                </a:cubicBezTo>
                <a:close/>
                <a:moveTo>
                  <a:pt x="1817" y="514"/>
                </a:moveTo>
                <a:lnTo>
                  <a:pt x="1929" y="514"/>
                </a:lnTo>
                <a:cubicBezTo>
                  <a:pt x="1933" y="514"/>
                  <a:pt x="1937" y="517"/>
                  <a:pt x="1937" y="522"/>
                </a:cubicBezTo>
                <a:cubicBezTo>
                  <a:pt x="1937" y="526"/>
                  <a:pt x="1933" y="530"/>
                  <a:pt x="1929" y="530"/>
                </a:cubicBezTo>
                <a:lnTo>
                  <a:pt x="1817" y="530"/>
                </a:lnTo>
                <a:cubicBezTo>
                  <a:pt x="1812" y="530"/>
                  <a:pt x="1809" y="526"/>
                  <a:pt x="1809" y="522"/>
                </a:cubicBezTo>
                <a:cubicBezTo>
                  <a:pt x="1809" y="517"/>
                  <a:pt x="1812" y="514"/>
                  <a:pt x="1817" y="514"/>
                </a:cubicBezTo>
                <a:close/>
                <a:moveTo>
                  <a:pt x="2009" y="514"/>
                </a:moveTo>
                <a:lnTo>
                  <a:pt x="2121" y="514"/>
                </a:lnTo>
                <a:cubicBezTo>
                  <a:pt x="2125" y="514"/>
                  <a:pt x="2129" y="517"/>
                  <a:pt x="2129" y="522"/>
                </a:cubicBezTo>
                <a:cubicBezTo>
                  <a:pt x="2129" y="526"/>
                  <a:pt x="2125" y="530"/>
                  <a:pt x="2121" y="530"/>
                </a:cubicBezTo>
                <a:lnTo>
                  <a:pt x="2009" y="530"/>
                </a:lnTo>
                <a:cubicBezTo>
                  <a:pt x="2004" y="530"/>
                  <a:pt x="2001" y="526"/>
                  <a:pt x="2001" y="522"/>
                </a:cubicBezTo>
                <a:cubicBezTo>
                  <a:pt x="2001" y="517"/>
                  <a:pt x="2004" y="514"/>
                  <a:pt x="2009" y="514"/>
                </a:cubicBezTo>
                <a:close/>
                <a:moveTo>
                  <a:pt x="2201" y="514"/>
                </a:moveTo>
                <a:lnTo>
                  <a:pt x="2313" y="514"/>
                </a:lnTo>
                <a:cubicBezTo>
                  <a:pt x="2318" y="514"/>
                  <a:pt x="2321" y="517"/>
                  <a:pt x="2321" y="522"/>
                </a:cubicBezTo>
                <a:cubicBezTo>
                  <a:pt x="2321" y="526"/>
                  <a:pt x="2318" y="530"/>
                  <a:pt x="2313" y="530"/>
                </a:cubicBezTo>
                <a:lnTo>
                  <a:pt x="2201" y="530"/>
                </a:lnTo>
                <a:cubicBezTo>
                  <a:pt x="2197" y="530"/>
                  <a:pt x="2193" y="526"/>
                  <a:pt x="2193" y="522"/>
                </a:cubicBezTo>
                <a:cubicBezTo>
                  <a:pt x="2193" y="517"/>
                  <a:pt x="2197" y="514"/>
                  <a:pt x="2201" y="514"/>
                </a:cubicBezTo>
                <a:close/>
                <a:moveTo>
                  <a:pt x="2393" y="514"/>
                </a:moveTo>
                <a:lnTo>
                  <a:pt x="2505" y="514"/>
                </a:lnTo>
                <a:cubicBezTo>
                  <a:pt x="2510" y="514"/>
                  <a:pt x="2513" y="517"/>
                  <a:pt x="2513" y="522"/>
                </a:cubicBezTo>
                <a:cubicBezTo>
                  <a:pt x="2513" y="526"/>
                  <a:pt x="2510" y="530"/>
                  <a:pt x="2505" y="530"/>
                </a:cubicBezTo>
                <a:lnTo>
                  <a:pt x="2393" y="530"/>
                </a:lnTo>
                <a:cubicBezTo>
                  <a:pt x="2389" y="530"/>
                  <a:pt x="2385" y="526"/>
                  <a:pt x="2385" y="522"/>
                </a:cubicBezTo>
                <a:cubicBezTo>
                  <a:pt x="2385" y="517"/>
                  <a:pt x="2389" y="514"/>
                  <a:pt x="2393" y="514"/>
                </a:cubicBezTo>
                <a:close/>
                <a:moveTo>
                  <a:pt x="2585" y="514"/>
                </a:moveTo>
                <a:lnTo>
                  <a:pt x="2698" y="514"/>
                </a:lnTo>
                <a:cubicBezTo>
                  <a:pt x="2702" y="514"/>
                  <a:pt x="2706" y="517"/>
                  <a:pt x="2706" y="522"/>
                </a:cubicBezTo>
                <a:cubicBezTo>
                  <a:pt x="2706" y="526"/>
                  <a:pt x="2702" y="530"/>
                  <a:pt x="2698" y="530"/>
                </a:cubicBezTo>
                <a:lnTo>
                  <a:pt x="2585" y="530"/>
                </a:lnTo>
                <a:cubicBezTo>
                  <a:pt x="2581" y="530"/>
                  <a:pt x="2577" y="526"/>
                  <a:pt x="2577" y="522"/>
                </a:cubicBezTo>
                <a:cubicBezTo>
                  <a:pt x="2577" y="517"/>
                  <a:pt x="2581" y="514"/>
                  <a:pt x="2585" y="514"/>
                </a:cubicBezTo>
                <a:close/>
                <a:moveTo>
                  <a:pt x="2778" y="514"/>
                </a:moveTo>
                <a:lnTo>
                  <a:pt x="2890" y="514"/>
                </a:lnTo>
                <a:cubicBezTo>
                  <a:pt x="2894" y="514"/>
                  <a:pt x="2898" y="517"/>
                  <a:pt x="2898" y="522"/>
                </a:cubicBezTo>
                <a:cubicBezTo>
                  <a:pt x="2898" y="526"/>
                  <a:pt x="2894" y="530"/>
                  <a:pt x="2890" y="530"/>
                </a:cubicBezTo>
                <a:lnTo>
                  <a:pt x="2778" y="530"/>
                </a:lnTo>
                <a:cubicBezTo>
                  <a:pt x="2773" y="530"/>
                  <a:pt x="2770" y="526"/>
                  <a:pt x="2770" y="522"/>
                </a:cubicBezTo>
                <a:cubicBezTo>
                  <a:pt x="2770" y="517"/>
                  <a:pt x="2773" y="514"/>
                  <a:pt x="2778" y="514"/>
                </a:cubicBezTo>
                <a:close/>
                <a:moveTo>
                  <a:pt x="2970" y="514"/>
                </a:moveTo>
                <a:lnTo>
                  <a:pt x="3082" y="514"/>
                </a:lnTo>
                <a:cubicBezTo>
                  <a:pt x="3086" y="514"/>
                  <a:pt x="3090" y="517"/>
                  <a:pt x="3090" y="522"/>
                </a:cubicBezTo>
                <a:cubicBezTo>
                  <a:pt x="3090" y="526"/>
                  <a:pt x="3086" y="530"/>
                  <a:pt x="3082" y="530"/>
                </a:cubicBezTo>
                <a:lnTo>
                  <a:pt x="2970" y="530"/>
                </a:lnTo>
                <a:cubicBezTo>
                  <a:pt x="2965" y="530"/>
                  <a:pt x="2962" y="526"/>
                  <a:pt x="2962" y="522"/>
                </a:cubicBezTo>
                <a:cubicBezTo>
                  <a:pt x="2962" y="517"/>
                  <a:pt x="2965" y="514"/>
                  <a:pt x="2970" y="514"/>
                </a:cubicBezTo>
                <a:close/>
                <a:moveTo>
                  <a:pt x="3162" y="514"/>
                </a:moveTo>
                <a:lnTo>
                  <a:pt x="3274" y="514"/>
                </a:lnTo>
                <a:cubicBezTo>
                  <a:pt x="3279" y="514"/>
                  <a:pt x="3282" y="517"/>
                  <a:pt x="3282" y="522"/>
                </a:cubicBezTo>
                <a:cubicBezTo>
                  <a:pt x="3282" y="526"/>
                  <a:pt x="3279" y="530"/>
                  <a:pt x="3274" y="530"/>
                </a:cubicBezTo>
                <a:lnTo>
                  <a:pt x="3162" y="530"/>
                </a:lnTo>
                <a:cubicBezTo>
                  <a:pt x="3158" y="530"/>
                  <a:pt x="3154" y="526"/>
                  <a:pt x="3154" y="522"/>
                </a:cubicBezTo>
                <a:cubicBezTo>
                  <a:pt x="3154" y="517"/>
                  <a:pt x="3158" y="514"/>
                  <a:pt x="3162" y="514"/>
                </a:cubicBezTo>
                <a:close/>
                <a:moveTo>
                  <a:pt x="3354" y="514"/>
                </a:moveTo>
                <a:lnTo>
                  <a:pt x="3466" y="514"/>
                </a:lnTo>
                <a:cubicBezTo>
                  <a:pt x="3471" y="514"/>
                  <a:pt x="3474" y="517"/>
                  <a:pt x="3474" y="522"/>
                </a:cubicBezTo>
                <a:cubicBezTo>
                  <a:pt x="3474" y="526"/>
                  <a:pt x="3471" y="530"/>
                  <a:pt x="3466" y="530"/>
                </a:cubicBezTo>
                <a:lnTo>
                  <a:pt x="3354" y="530"/>
                </a:lnTo>
                <a:cubicBezTo>
                  <a:pt x="3350" y="530"/>
                  <a:pt x="3346" y="526"/>
                  <a:pt x="3346" y="522"/>
                </a:cubicBezTo>
                <a:cubicBezTo>
                  <a:pt x="3346" y="517"/>
                  <a:pt x="3350" y="514"/>
                  <a:pt x="3354" y="514"/>
                </a:cubicBezTo>
                <a:close/>
                <a:moveTo>
                  <a:pt x="3546" y="514"/>
                </a:moveTo>
                <a:lnTo>
                  <a:pt x="3659" y="514"/>
                </a:lnTo>
                <a:cubicBezTo>
                  <a:pt x="3663" y="514"/>
                  <a:pt x="3667" y="517"/>
                  <a:pt x="3667" y="522"/>
                </a:cubicBezTo>
                <a:cubicBezTo>
                  <a:pt x="3667" y="526"/>
                  <a:pt x="3663" y="530"/>
                  <a:pt x="3659" y="530"/>
                </a:cubicBezTo>
                <a:lnTo>
                  <a:pt x="3546" y="530"/>
                </a:lnTo>
                <a:cubicBezTo>
                  <a:pt x="3542" y="530"/>
                  <a:pt x="3538" y="526"/>
                  <a:pt x="3538" y="522"/>
                </a:cubicBezTo>
                <a:cubicBezTo>
                  <a:pt x="3538" y="517"/>
                  <a:pt x="3542" y="514"/>
                  <a:pt x="3546" y="514"/>
                </a:cubicBezTo>
                <a:close/>
                <a:moveTo>
                  <a:pt x="3739" y="514"/>
                </a:moveTo>
                <a:lnTo>
                  <a:pt x="3851" y="514"/>
                </a:lnTo>
                <a:cubicBezTo>
                  <a:pt x="3855" y="514"/>
                  <a:pt x="3859" y="517"/>
                  <a:pt x="3859" y="522"/>
                </a:cubicBezTo>
                <a:cubicBezTo>
                  <a:pt x="3859" y="526"/>
                  <a:pt x="3855" y="530"/>
                  <a:pt x="3851" y="530"/>
                </a:cubicBezTo>
                <a:lnTo>
                  <a:pt x="3739" y="530"/>
                </a:lnTo>
                <a:cubicBezTo>
                  <a:pt x="3734" y="530"/>
                  <a:pt x="3731" y="526"/>
                  <a:pt x="3731" y="522"/>
                </a:cubicBezTo>
                <a:cubicBezTo>
                  <a:pt x="3731" y="517"/>
                  <a:pt x="3734" y="514"/>
                  <a:pt x="3739" y="514"/>
                </a:cubicBezTo>
                <a:close/>
                <a:moveTo>
                  <a:pt x="3931" y="514"/>
                </a:moveTo>
                <a:lnTo>
                  <a:pt x="4043" y="514"/>
                </a:lnTo>
                <a:cubicBezTo>
                  <a:pt x="4047" y="514"/>
                  <a:pt x="4051" y="517"/>
                  <a:pt x="4051" y="522"/>
                </a:cubicBezTo>
                <a:cubicBezTo>
                  <a:pt x="4051" y="526"/>
                  <a:pt x="4047" y="530"/>
                  <a:pt x="4043" y="530"/>
                </a:cubicBezTo>
                <a:lnTo>
                  <a:pt x="3931" y="530"/>
                </a:lnTo>
                <a:cubicBezTo>
                  <a:pt x="3926" y="530"/>
                  <a:pt x="3923" y="526"/>
                  <a:pt x="3923" y="522"/>
                </a:cubicBezTo>
                <a:cubicBezTo>
                  <a:pt x="3923" y="517"/>
                  <a:pt x="3926" y="514"/>
                  <a:pt x="3931" y="514"/>
                </a:cubicBezTo>
                <a:close/>
                <a:moveTo>
                  <a:pt x="4123" y="514"/>
                </a:moveTo>
                <a:lnTo>
                  <a:pt x="4235" y="514"/>
                </a:lnTo>
                <a:cubicBezTo>
                  <a:pt x="4240" y="514"/>
                  <a:pt x="4243" y="517"/>
                  <a:pt x="4243" y="522"/>
                </a:cubicBezTo>
                <a:cubicBezTo>
                  <a:pt x="4243" y="526"/>
                  <a:pt x="4240" y="530"/>
                  <a:pt x="4235" y="530"/>
                </a:cubicBezTo>
                <a:lnTo>
                  <a:pt x="4123" y="530"/>
                </a:lnTo>
                <a:cubicBezTo>
                  <a:pt x="4119" y="530"/>
                  <a:pt x="4115" y="526"/>
                  <a:pt x="4115" y="522"/>
                </a:cubicBezTo>
                <a:cubicBezTo>
                  <a:pt x="4115" y="517"/>
                  <a:pt x="4119" y="514"/>
                  <a:pt x="4123" y="514"/>
                </a:cubicBezTo>
                <a:close/>
                <a:moveTo>
                  <a:pt x="4315" y="514"/>
                </a:moveTo>
                <a:lnTo>
                  <a:pt x="4427" y="514"/>
                </a:lnTo>
                <a:cubicBezTo>
                  <a:pt x="4432" y="514"/>
                  <a:pt x="4435" y="517"/>
                  <a:pt x="4435" y="522"/>
                </a:cubicBezTo>
                <a:cubicBezTo>
                  <a:pt x="4435" y="526"/>
                  <a:pt x="4432" y="530"/>
                  <a:pt x="4427" y="530"/>
                </a:cubicBezTo>
                <a:lnTo>
                  <a:pt x="4315" y="530"/>
                </a:lnTo>
                <a:cubicBezTo>
                  <a:pt x="4311" y="530"/>
                  <a:pt x="4307" y="526"/>
                  <a:pt x="4307" y="522"/>
                </a:cubicBezTo>
                <a:cubicBezTo>
                  <a:pt x="4307" y="517"/>
                  <a:pt x="4311" y="514"/>
                  <a:pt x="4315" y="514"/>
                </a:cubicBezTo>
                <a:close/>
                <a:moveTo>
                  <a:pt x="4507" y="514"/>
                </a:moveTo>
                <a:lnTo>
                  <a:pt x="4619" y="514"/>
                </a:lnTo>
                <a:cubicBezTo>
                  <a:pt x="4624" y="514"/>
                  <a:pt x="4627" y="517"/>
                  <a:pt x="4627" y="522"/>
                </a:cubicBezTo>
                <a:cubicBezTo>
                  <a:pt x="4627" y="526"/>
                  <a:pt x="4624" y="530"/>
                  <a:pt x="4619" y="530"/>
                </a:cubicBezTo>
                <a:lnTo>
                  <a:pt x="4507" y="530"/>
                </a:lnTo>
                <a:cubicBezTo>
                  <a:pt x="4503" y="530"/>
                  <a:pt x="4499" y="526"/>
                  <a:pt x="4499" y="522"/>
                </a:cubicBezTo>
                <a:cubicBezTo>
                  <a:pt x="4499" y="517"/>
                  <a:pt x="4503" y="514"/>
                  <a:pt x="4507" y="514"/>
                </a:cubicBezTo>
                <a:close/>
                <a:moveTo>
                  <a:pt x="4700" y="514"/>
                </a:moveTo>
                <a:lnTo>
                  <a:pt x="4812" y="514"/>
                </a:lnTo>
                <a:cubicBezTo>
                  <a:pt x="4816" y="514"/>
                  <a:pt x="4820" y="517"/>
                  <a:pt x="4820" y="522"/>
                </a:cubicBezTo>
                <a:cubicBezTo>
                  <a:pt x="4820" y="526"/>
                  <a:pt x="4816" y="530"/>
                  <a:pt x="4812" y="530"/>
                </a:cubicBezTo>
                <a:lnTo>
                  <a:pt x="4700" y="530"/>
                </a:lnTo>
                <a:cubicBezTo>
                  <a:pt x="4695" y="530"/>
                  <a:pt x="4692" y="526"/>
                  <a:pt x="4692" y="522"/>
                </a:cubicBezTo>
                <a:cubicBezTo>
                  <a:pt x="4692" y="517"/>
                  <a:pt x="4695" y="514"/>
                  <a:pt x="4700" y="514"/>
                </a:cubicBezTo>
                <a:close/>
                <a:moveTo>
                  <a:pt x="4892" y="514"/>
                </a:moveTo>
                <a:lnTo>
                  <a:pt x="5004" y="514"/>
                </a:lnTo>
                <a:cubicBezTo>
                  <a:pt x="5008" y="514"/>
                  <a:pt x="5012" y="517"/>
                  <a:pt x="5012" y="522"/>
                </a:cubicBezTo>
                <a:cubicBezTo>
                  <a:pt x="5012" y="526"/>
                  <a:pt x="5008" y="530"/>
                  <a:pt x="5004" y="530"/>
                </a:cubicBezTo>
                <a:lnTo>
                  <a:pt x="4892" y="530"/>
                </a:lnTo>
                <a:cubicBezTo>
                  <a:pt x="4887" y="530"/>
                  <a:pt x="4884" y="526"/>
                  <a:pt x="4884" y="522"/>
                </a:cubicBezTo>
                <a:cubicBezTo>
                  <a:pt x="4884" y="517"/>
                  <a:pt x="4887" y="514"/>
                  <a:pt x="4892" y="514"/>
                </a:cubicBezTo>
                <a:close/>
                <a:moveTo>
                  <a:pt x="5084" y="514"/>
                </a:moveTo>
                <a:lnTo>
                  <a:pt x="5196" y="514"/>
                </a:lnTo>
                <a:cubicBezTo>
                  <a:pt x="5200" y="514"/>
                  <a:pt x="5204" y="517"/>
                  <a:pt x="5204" y="522"/>
                </a:cubicBezTo>
                <a:cubicBezTo>
                  <a:pt x="5204" y="526"/>
                  <a:pt x="5200" y="530"/>
                  <a:pt x="5196" y="530"/>
                </a:cubicBezTo>
                <a:lnTo>
                  <a:pt x="5084" y="530"/>
                </a:lnTo>
                <a:cubicBezTo>
                  <a:pt x="5080" y="530"/>
                  <a:pt x="5076" y="526"/>
                  <a:pt x="5076" y="522"/>
                </a:cubicBezTo>
                <a:cubicBezTo>
                  <a:pt x="5076" y="517"/>
                  <a:pt x="5080" y="514"/>
                  <a:pt x="5084" y="514"/>
                </a:cubicBezTo>
                <a:close/>
                <a:moveTo>
                  <a:pt x="5276" y="514"/>
                </a:moveTo>
                <a:lnTo>
                  <a:pt x="5388" y="514"/>
                </a:lnTo>
                <a:cubicBezTo>
                  <a:pt x="5393" y="514"/>
                  <a:pt x="5396" y="517"/>
                  <a:pt x="5396" y="522"/>
                </a:cubicBezTo>
                <a:cubicBezTo>
                  <a:pt x="5396" y="526"/>
                  <a:pt x="5393" y="530"/>
                  <a:pt x="5388" y="530"/>
                </a:cubicBezTo>
                <a:lnTo>
                  <a:pt x="5276" y="530"/>
                </a:lnTo>
                <a:cubicBezTo>
                  <a:pt x="5272" y="530"/>
                  <a:pt x="5268" y="526"/>
                  <a:pt x="5268" y="522"/>
                </a:cubicBezTo>
                <a:cubicBezTo>
                  <a:pt x="5268" y="517"/>
                  <a:pt x="5272" y="514"/>
                  <a:pt x="5276" y="514"/>
                </a:cubicBezTo>
                <a:close/>
                <a:moveTo>
                  <a:pt x="5468" y="514"/>
                </a:moveTo>
                <a:lnTo>
                  <a:pt x="5580" y="514"/>
                </a:lnTo>
                <a:cubicBezTo>
                  <a:pt x="5585" y="514"/>
                  <a:pt x="5588" y="517"/>
                  <a:pt x="5588" y="522"/>
                </a:cubicBezTo>
                <a:cubicBezTo>
                  <a:pt x="5588" y="526"/>
                  <a:pt x="5585" y="530"/>
                  <a:pt x="5580" y="530"/>
                </a:cubicBezTo>
                <a:lnTo>
                  <a:pt x="5468" y="530"/>
                </a:lnTo>
                <a:cubicBezTo>
                  <a:pt x="5464" y="530"/>
                  <a:pt x="5460" y="526"/>
                  <a:pt x="5460" y="522"/>
                </a:cubicBezTo>
                <a:cubicBezTo>
                  <a:pt x="5460" y="517"/>
                  <a:pt x="5464" y="514"/>
                  <a:pt x="5468" y="514"/>
                </a:cubicBezTo>
                <a:close/>
                <a:moveTo>
                  <a:pt x="5661" y="514"/>
                </a:moveTo>
                <a:lnTo>
                  <a:pt x="5773" y="514"/>
                </a:lnTo>
                <a:cubicBezTo>
                  <a:pt x="5777" y="514"/>
                  <a:pt x="5781" y="517"/>
                  <a:pt x="5781" y="522"/>
                </a:cubicBezTo>
                <a:cubicBezTo>
                  <a:pt x="5781" y="526"/>
                  <a:pt x="5777" y="530"/>
                  <a:pt x="5773" y="530"/>
                </a:cubicBezTo>
                <a:lnTo>
                  <a:pt x="5661" y="530"/>
                </a:lnTo>
                <a:cubicBezTo>
                  <a:pt x="5656" y="530"/>
                  <a:pt x="5653" y="526"/>
                  <a:pt x="5653" y="522"/>
                </a:cubicBezTo>
                <a:cubicBezTo>
                  <a:pt x="5653" y="517"/>
                  <a:pt x="5656" y="514"/>
                  <a:pt x="5661" y="514"/>
                </a:cubicBezTo>
                <a:close/>
                <a:moveTo>
                  <a:pt x="5853" y="514"/>
                </a:moveTo>
                <a:lnTo>
                  <a:pt x="5912" y="514"/>
                </a:lnTo>
                <a:lnTo>
                  <a:pt x="5904" y="522"/>
                </a:lnTo>
                <a:lnTo>
                  <a:pt x="5904" y="469"/>
                </a:lnTo>
                <a:cubicBezTo>
                  <a:pt x="5904" y="465"/>
                  <a:pt x="5908" y="461"/>
                  <a:pt x="5912" y="461"/>
                </a:cubicBezTo>
                <a:cubicBezTo>
                  <a:pt x="5917" y="461"/>
                  <a:pt x="5920" y="465"/>
                  <a:pt x="5920" y="469"/>
                </a:cubicBezTo>
                <a:lnTo>
                  <a:pt x="5920" y="522"/>
                </a:lnTo>
                <a:cubicBezTo>
                  <a:pt x="5920" y="526"/>
                  <a:pt x="5917" y="530"/>
                  <a:pt x="5912" y="530"/>
                </a:cubicBezTo>
                <a:lnTo>
                  <a:pt x="5853" y="530"/>
                </a:lnTo>
                <a:cubicBezTo>
                  <a:pt x="5848" y="530"/>
                  <a:pt x="5845" y="526"/>
                  <a:pt x="5845" y="522"/>
                </a:cubicBezTo>
                <a:cubicBezTo>
                  <a:pt x="5845" y="517"/>
                  <a:pt x="5848" y="514"/>
                  <a:pt x="5853" y="514"/>
                </a:cubicBezTo>
                <a:close/>
                <a:moveTo>
                  <a:pt x="5904" y="389"/>
                </a:moveTo>
                <a:lnTo>
                  <a:pt x="5904" y="277"/>
                </a:lnTo>
                <a:cubicBezTo>
                  <a:pt x="5904" y="273"/>
                  <a:pt x="5908" y="269"/>
                  <a:pt x="5912" y="269"/>
                </a:cubicBezTo>
                <a:cubicBezTo>
                  <a:pt x="5917" y="269"/>
                  <a:pt x="5920" y="273"/>
                  <a:pt x="5920" y="277"/>
                </a:cubicBezTo>
                <a:lnTo>
                  <a:pt x="5920" y="389"/>
                </a:lnTo>
                <a:cubicBezTo>
                  <a:pt x="5920" y="394"/>
                  <a:pt x="5917" y="397"/>
                  <a:pt x="5912" y="397"/>
                </a:cubicBezTo>
                <a:cubicBezTo>
                  <a:pt x="5908" y="397"/>
                  <a:pt x="5904" y="394"/>
                  <a:pt x="5904" y="389"/>
                </a:cubicBezTo>
                <a:close/>
                <a:moveTo>
                  <a:pt x="5904" y="197"/>
                </a:moveTo>
                <a:lnTo>
                  <a:pt x="5904" y="85"/>
                </a:lnTo>
                <a:cubicBezTo>
                  <a:pt x="5904" y="80"/>
                  <a:pt x="5908" y="77"/>
                  <a:pt x="5912" y="77"/>
                </a:cubicBezTo>
                <a:cubicBezTo>
                  <a:pt x="5917" y="77"/>
                  <a:pt x="5920" y="80"/>
                  <a:pt x="5920" y="85"/>
                </a:cubicBezTo>
                <a:lnTo>
                  <a:pt x="5920" y="197"/>
                </a:lnTo>
                <a:cubicBezTo>
                  <a:pt x="5920" y="201"/>
                  <a:pt x="5917" y="205"/>
                  <a:pt x="5912" y="205"/>
                </a:cubicBezTo>
                <a:cubicBezTo>
                  <a:pt x="5908" y="205"/>
                  <a:pt x="5904" y="201"/>
                  <a:pt x="5904" y="197"/>
                </a:cubicBezTo>
                <a:close/>
                <a:moveTo>
                  <a:pt x="5910" y="16"/>
                </a:moveTo>
                <a:lnTo>
                  <a:pt x="5797" y="16"/>
                </a:lnTo>
                <a:cubicBezTo>
                  <a:pt x="5793" y="16"/>
                  <a:pt x="5789" y="12"/>
                  <a:pt x="5789" y="8"/>
                </a:cubicBezTo>
                <a:cubicBezTo>
                  <a:pt x="5789" y="3"/>
                  <a:pt x="5793" y="0"/>
                  <a:pt x="5797" y="0"/>
                </a:cubicBezTo>
                <a:lnTo>
                  <a:pt x="5910" y="0"/>
                </a:lnTo>
                <a:cubicBezTo>
                  <a:pt x="5914" y="0"/>
                  <a:pt x="5918" y="3"/>
                  <a:pt x="5918" y="8"/>
                </a:cubicBezTo>
                <a:cubicBezTo>
                  <a:pt x="5918" y="12"/>
                  <a:pt x="5914" y="16"/>
                  <a:pt x="5910" y="16"/>
                </a:cubicBezTo>
                <a:close/>
                <a:moveTo>
                  <a:pt x="5717" y="16"/>
                </a:moveTo>
                <a:lnTo>
                  <a:pt x="5605" y="16"/>
                </a:lnTo>
                <a:cubicBezTo>
                  <a:pt x="5601" y="16"/>
                  <a:pt x="5597" y="12"/>
                  <a:pt x="5597" y="8"/>
                </a:cubicBezTo>
                <a:cubicBezTo>
                  <a:pt x="5597" y="3"/>
                  <a:pt x="5601" y="0"/>
                  <a:pt x="5605" y="0"/>
                </a:cubicBezTo>
                <a:lnTo>
                  <a:pt x="5717" y="0"/>
                </a:lnTo>
                <a:cubicBezTo>
                  <a:pt x="5722" y="0"/>
                  <a:pt x="5725" y="3"/>
                  <a:pt x="5725" y="8"/>
                </a:cubicBezTo>
                <a:cubicBezTo>
                  <a:pt x="5725" y="12"/>
                  <a:pt x="5722" y="16"/>
                  <a:pt x="5717" y="16"/>
                </a:cubicBezTo>
                <a:close/>
                <a:moveTo>
                  <a:pt x="5525" y="16"/>
                </a:moveTo>
                <a:lnTo>
                  <a:pt x="5413" y="16"/>
                </a:lnTo>
                <a:cubicBezTo>
                  <a:pt x="5409" y="16"/>
                  <a:pt x="5405" y="12"/>
                  <a:pt x="5405" y="8"/>
                </a:cubicBezTo>
                <a:cubicBezTo>
                  <a:pt x="5405" y="3"/>
                  <a:pt x="5409" y="0"/>
                  <a:pt x="5413" y="0"/>
                </a:cubicBezTo>
                <a:lnTo>
                  <a:pt x="5525" y="0"/>
                </a:lnTo>
                <a:cubicBezTo>
                  <a:pt x="5530" y="0"/>
                  <a:pt x="5533" y="3"/>
                  <a:pt x="5533" y="8"/>
                </a:cubicBezTo>
                <a:cubicBezTo>
                  <a:pt x="5533" y="12"/>
                  <a:pt x="5530" y="16"/>
                  <a:pt x="5525" y="16"/>
                </a:cubicBezTo>
                <a:close/>
                <a:moveTo>
                  <a:pt x="5333" y="16"/>
                </a:moveTo>
                <a:lnTo>
                  <a:pt x="5221" y="16"/>
                </a:lnTo>
                <a:cubicBezTo>
                  <a:pt x="5216" y="16"/>
                  <a:pt x="5213" y="12"/>
                  <a:pt x="5213" y="8"/>
                </a:cubicBezTo>
                <a:cubicBezTo>
                  <a:pt x="5213" y="3"/>
                  <a:pt x="5216" y="0"/>
                  <a:pt x="5221" y="0"/>
                </a:cubicBezTo>
                <a:lnTo>
                  <a:pt x="5333" y="0"/>
                </a:lnTo>
                <a:cubicBezTo>
                  <a:pt x="5337" y="0"/>
                  <a:pt x="5341" y="3"/>
                  <a:pt x="5341" y="8"/>
                </a:cubicBezTo>
                <a:cubicBezTo>
                  <a:pt x="5341" y="12"/>
                  <a:pt x="5337" y="16"/>
                  <a:pt x="5333" y="16"/>
                </a:cubicBezTo>
                <a:close/>
                <a:moveTo>
                  <a:pt x="5141" y="16"/>
                </a:moveTo>
                <a:lnTo>
                  <a:pt x="5029" y="16"/>
                </a:lnTo>
                <a:cubicBezTo>
                  <a:pt x="5024" y="16"/>
                  <a:pt x="5021" y="12"/>
                  <a:pt x="5021" y="8"/>
                </a:cubicBezTo>
                <a:cubicBezTo>
                  <a:pt x="5021" y="3"/>
                  <a:pt x="5024" y="0"/>
                  <a:pt x="5029" y="0"/>
                </a:cubicBezTo>
                <a:lnTo>
                  <a:pt x="5141" y="0"/>
                </a:lnTo>
                <a:cubicBezTo>
                  <a:pt x="5145" y="0"/>
                  <a:pt x="5149" y="3"/>
                  <a:pt x="5149" y="8"/>
                </a:cubicBezTo>
                <a:cubicBezTo>
                  <a:pt x="5149" y="12"/>
                  <a:pt x="5145" y="16"/>
                  <a:pt x="5141" y="16"/>
                </a:cubicBezTo>
                <a:close/>
                <a:moveTo>
                  <a:pt x="4949" y="16"/>
                </a:moveTo>
                <a:lnTo>
                  <a:pt x="4836" y="16"/>
                </a:lnTo>
                <a:cubicBezTo>
                  <a:pt x="4832" y="16"/>
                  <a:pt x="4828" y="12"/>
                  <a:pt x="4828" y="8"/>
                </a:cubicBezTo>
                <a:cubicBezTo>
                  <a:pt x="4828" y="3"/>
                  <a:pt x="4832" y="0"/>
                  <a:pt x="4836" y="0"/>
                </a:cubicBezTo>
                <a:lnTo>
                  <a:pt x="4949" y="0"/>
                </a:lnTo>
                <a:cubicBezTo>
                  <a:pt x="4953" y="0"/>
                  <a:pt x="4957" y="3"/>
                  <a:pt x="4957" y="8"/>
                </a:cubicBezTo>
                <a:cubicBezTo>
                  <a:pt x="4957" y="12"/>
                  <a:pt x="4953" y="16"/>
                  <a:pt x="4949" y="16"/>
                </a:cubicBezTo>
                <a:close/>
                <a:moveTo>
                  <a:pt x="4756" y="16"/>
                </a:moveTo>
                <a:lnTo>
                  <a:pt x="4644" y="16"/>
                </a:lnTo>
                <a:cubicBezTo>
                  <a:pt x="4640" y="16"/>
                  <a:pt x="4636" y="12"/>
                  <a:pt x="4636" y="8"/>
                </a:cubicBezTo>
                <a:cubicBezTo>
                  <a:pt x="4636" y="3"/>
                  <a:pt x="4640" y="0"/>
                  <a:pt x="4644" y="0"/>
                </a:cubicBezTo>
                <a:lnTo>
                  <a:pt x="4756" y="0"/>
                </a:lnTo>
                <a:cubicBezTo>
                  <a:pt x="4761" y="0"/>
                  <a:pt x="4764" y="3"/>
                  <a:pt x="4764" y="8"/>
                </a:cubicBezTo>
                <a:cubicBezTo>
                  <a:pt x="4764" y="12"/>
                  <a:pt x="4761" y="16"/>
                  <a:pt x="4756" y="16"/>
                </a:cubicBezTo>
                <a:close/>
                <a:moveTo>
                  <a:pt x="4564" y="16"/>
                </a:moveTo>
                <a:lnTo>
                  <a:pt x="4452" y="16"/>
                </a:lnTo>
                <a:cubicBezTo>
                  <a:pt x="4448" y="16"/>
                  <a:pt x="4444" y="12"/>
                  <a:pt x="4444" y="8"/>
                </a:cubicBezTo>
                <a:cubicBezTo>
                  <a:pt x="4444" y="3"/>
                  <a:pt x="4448" y="0"/>
                  <a:pt x="4452" y="0"/>
                </a:cubicBezTo>
                <a:lnTo>
                  <a:pt x="4564" y="0"/>
                </a:lnTo>
                <a:cubicBezTo>
                  <a:pt x="4569" y="0"/>
                  <a:pt x="4572" y="3"/>
                  <a:pt x="4572" y="8"/>
                </a:cubicBezTo>
                <a:cubicBezTo>
                  <a:pt x="4572" y="12"/>
                  <a:pt x="4569" y="16"/>
                  <a:pt x="4564" y="16"/>
                </a:cubicBezTo>
                <a:close/>
                <a:moveTo>
                  <a:pt x="4372" y="16"/>
                </a:moveTo>
                <a:lnTo>
                  <a:pt x="4260" y="16"/>
                </a:lnTo>
                <a:cubicBezTo>
                  <a:pt x="4255" y="16"/>
                  <a:pt x="4252" y="12"/>
                  <a:pt x="4252" y="8"/>
                </a:cubicBezTo>
                <a:cubicBezTo>
                  <a:pt x="4252" y="3"/>
                  <a:pt x="4255" y="0"/>
                  <a:pt x="4260" y="0"/>
                </a:cubicBezTo>
                <a:lnTo>
                  <a:pt x="4372" y="0"/>
                </a:lnTo>
                <a:cubicBezTo>
                  <a:pt x="4376" y="0"/>
                  <a:pt x="4380" y="3"/>
                  <a:pt x="4380" y="8"/>
                </a:cubicBezTo>
                <a:cubicBezTo>
                  <a:pt x="4380" y="12"/>
                  <a:pt x="4376" y="16"/>
                  <a:pt x="4372" y="16"/>
                </a:cubicBezTo>
                <a:close/>
                <a:moveTo>
                  <a:pt x="4180" y="16"/>
                </a:moveTo>
                <a:lnTo>
                  <a:pt x="4068" y="16"/>
                </a:lnTo>
                <a:cubicBezTo>
                  <a:pt x="4063" y="16"/>
                  <a:pt x="4060" y="12"/>
                  <a:pt x="4060" y="8"/>
                </a:cubicBezTo>
                <a:cubicBezTo>
                  <a:pt x="4060" y="3"/>
                  <a:pt x="4063" y="0"/>
                  <a:pt x="4068" y="0"/>
                </a:cubicBezTo>
                <a:lnTo>
                  <a:pt x="4180" y="0"/>
                </a:lnTo>
                <a:cubicBezTo>
                  <a:pt x="4184" y="0"/>
                  <a:pt x="4188" y="3"/>
                  <a:pt x="4188" y="8"/>
                </a:cubicBezTo>
                <a:cubicBezTo>
                  <a:pt x="4188" y="12"/>
                  <a:pt x="4184" y="16"/>
                  <a:pt x="4180" y="16"/>
                </a:cubicBezTo>
                <a:close/>
                <a:moveTo>
                  <a:pt x="3988" y="16"/>
                </a:moveTo>
                <a:lnTo>
                  <a:pt x="3875" y="16"/>
                </a:lnTo>
                <a:cubicBezTo>
                  <a:pt x="3871" y="16"/>
                  <a:pt x="3867" y="12"/>
                  <a:pt x="3867" y="8"/>
                </a:cubicBezTo>
                <a:cubicBezTo>
                  <a:pt x="3867" y="3"/>
                  <a:pt x="3871" y="0"/>
                  <a:pt x="3875" y="0"/>
                </a:cubicBezTo>
                <a:lnTo>
                  <a:pt x="3988" y="0"/>
                </a:lnTo>
                <a:cubicBezTo>
                  <a:pt x="3992" y="0"/>
                  <a:pt x="3996" y="3"/>
                  <a:pt x="3996" y="8"/>
                </a:cubicBezTo>
                <a:cubicBezTo>
                  <a:pt x="3996" y="12"/>
                  <a:pt x="3992" y="16"/>
                  <a:pt x="3988" y="16"/>
                </a:cubicBezTo>
                <a:close/>
                <a:moveTo>
                  <a:pt x="3795" y="16"/>
                </a:moveTo>
                <a:lnTo>
                  <a:pt x="3683" y="16"/>
                </a:lnTo>
                <a:cubicBezTo>
                  <a:pt x="3679" y="16"/>
                  <a:pt x="3675" y="12"/>
                  <a:pt x="3675" y="8"/>
                </a:cubicBezTo>
                <a:cubicBezTo>
                  <a:pt x="3675" y="3"/>
                  <a:pt x="3679" y="0"/>
                  <a:pt x="3683" y="0"/>
                </a:cubicBezTo>
                <a:lnTo>
                  <a:pt x="3795" y="0"/>
                </a:lnTo>
                <a:cubicBezTo>
                  <a:pt x="3800" y="0"/>
                  <a:pt x="3803" y="3"/>
                  <a:pt x="3803" y="8"/>
                </a:cubicBezTo>
                <a:cubicBezTo>
                  <a:pt x="3803" y="12"/>
                  <a:pt x="3800" y="16"/>
                  <a:pt x="3795" y="16"/>
                </a:cubicBezTo>
                <a:close/>
                <a:moveTo>
                  <a:pt x="3603" y="16"/>
                </a:moveTo>
                <a:lnTo>
                  <a:pt x="3491" y="16"/>
                </a:lnTo>
                <a:cubicBezTo>
                  <a:pt x="3487" y="16"/>
                  <a:pt x="3483" y="12"/>
                  <a:pt x="3483" y="8"/>
                </a:cubicBezTo>
                <a:cubicBezTo>
                  <a:pt x="3483" y="3"/>
                  <a:pt x="3487" y="0"/>
                  <a:pt x="3491" y="0"/>
                </a:cubicBezTo>
                <a:lnTo>
                  <a:pt x="3603" y="0"/>
                </a:lnTo>
                <a:cubicBezTo>
                  <a:pt x="3608" y="0"/>
                  <a:pt x="3611" y="3"/>
                  <a:pt x="3611" y="8"/>
                </a:cubicBezTo>
                <a:cubicBezTo>
                  <a:pt x="3611" y="12"/>
                  <a:pt x="3608" y="16"/>
                  <a:pt x="3603" y="16"/>
                </a:cubicBezTo>
                <a:close/>
                <a:moveTo>
                  <a:pt x="3411" y="16"/>
                </a:moveTo>
                <a:lnTo>
                  <a:pt x="3299" y="16"/>
                </a:lnTo>
                <a:cubicBezTo>
                  <a:pt x="3294" y="16"/>
                  <a:pt x="3291" y="12"/>
                  <a:pt x="3291" y="8"/>
                </a:cubicBezTo>
                <a:cubicBezTo>
                  <a:pt x="3291" y="3"/>
                  <a:pt x="3294" y="0"/>
                  <a:pt x="3299" y="0"/>
                </a:cubicBezTo>
                <a:lnTo>
                  <a:pt x="3411" y="0"/>
                </a:lnTo>
                <a:cubicBezTo>
                  <a:pt x="3415" y="0"/>
                  <a:pt x="3419" y="3"/>
                  <a:pt x="3419" y="8"/>
                </a:cubicBezTo>
                <a:cubicBezTo>
                  <a:pt x="3419" y="12"/>
                  <a:pt x="3415" y="16"/>
                  <a:pt x="3411" y="16"/>
                </a:cubicBezTo>
                <a:close/>
                <a:moveTo>
                  <a:pt x="3219" y="16"/>
                </a:moveTo>
                <a:lnTo>
                  <a:pt x="3107" y="16"/>
                </a:lnTo>
                <a:cubicBezTo>
                  <a:pt x="3102" y="16"/>
                  <a:pt x="3099" y="12"/>
                  <a:pt x="3099" y="8"/>
                </a:cubicBezTo>
                <a:cubicBezTo>
                  <a:pt x="3099" y="3"/>
                  <a:pt x="3102" y="0"/>
                  <a:pt x="3107" y="0"/>
                </a:cubicBezTo>
                <a:lnTo>
                  <a:pt x="3219" y="0"/>
                </a:lnTo>
                <a:cubicBezTo>
                  <a:pt x="3223" y="0"/>
                  <a:pt x="3227" y="3"/>
                  <a:pt x="3227" y="8"/>
                </a:cubicBezTo>
                <a:cubicBezTo>
                  <a:pt x="3227" y="12"/>
                  <a:pt x="3223" y="16"/>
                  <a:pt x="3219" y="16"/>
                </a:cubicBezTo>
                <a:close/>
                <a:moveTo>
                  <a:pt x="3027" y="16"/>
                </a:moveTo>
                <a:lnTo>
                  <a:pt x="2915" y="16"/>
                </a:lnTo>
                <a:cubicBezTo>
                  <a:pt x="2910" y="16"/>
                  <a:pt x="2907" y="12"/>
                  <a:pt x="2907" y="8"/>
                </a:cubicBezTo>
                <a:cubicBezTo>
                  <a:pt x="2907" y="3"/>
                  <a:pt x="2910" y="0"/>
                  <a:pt x="2915" y="0"/>
                </a:cubicBezTo>
                <a:lnTo>
                  <a:pt x="3027" y="0"/>
                </a:lnTo>
                <a:cubicBezTo>
                  <a:pt x="3031" y="0"/>
                  <a:pt x="3035" y="3"/>
                  <a:pt x="3035" y="8"/>
                </a:cubicBezTo>
                <a:cubicBezTo>
                  <a:pt x="3035" y="12"/>
                  <a:pt x="3031" y="16"/>
                  <a:pt x="3027" y="16"/>
                </a:cubicBezTo>
                <a:close/>
                <a:moveTo>
                  <a:pt x="2834" y="16"/>
                </a:moveTo>
                <a:lnTo>
                  <a:pt x="2722" y="16"/>
                </a:lnTo>
                <a:cubicBezTo>
                  <a:pt x="2718" y="16"/>
                  <a:pt x="2714" y="12"/>
                  <a:pt x="2714" y="8"/>
                </a:cubicBezTo>
                <a:cubicBezTo>
                  <a:pt x="2714" y="3"/>
                  <a:pt x="2718" y="0"/>
                  <a:pt x="2722" y="0"/>
                </a:cubicBezTo>
                <a:lnTo>
                  <a:pt x="2834" y="0"/>
                </a:lnTo>
                <a:cubicBezTo>
                  <a:pt x="2839" y="0"/>
                  <a:pt x="2842" y="3"/>
                  <a:pt x="2842" y="8"/>
                </a:cubicBezTo>
                <a:cubicBezTo>
                  <a:pt x="2842" y="12"/>
                  <a:pt x="2839" y="16"/>
                  <a:pt x="2834" y="16"/>
                </a:cubicBezTo>
                <a:close/>
                <a:moveTo>
                  <a:pt x="2642" y="16"/>
                </a:moveTo>
                <a:lnTo>
                  <a:pt x="2530" y="16"/>
                </a:lnTo>
                <a:cubicBezTo>
                  <a:pt x="2526" y="16"/>
                  <a:pt x="2522" y="12"/>
                  <a:pt x="2522" y="8"/>
                </a:cubicBezTo>
                <a:cubicBezTo>
                  <a:pt x="2522" y="3"/>
                  <a:pt x="2526" y="0"/>
                  <a:pt x="2530" y="0"/>
                </a:cubicBezTo>
                <a:lnTo>
                  <a:pt x="2642" y="0"/>
                </a:lnTo>
                <a:cubicBezTo>
                  <a:pt x="2647" y="0"/>
                  <a:pt x="2650" y="3"/>
                  <a:pt x="2650" y="8"/>
                </a:cubicBezTo>
                <a:cubicBezTo>
                  <a:pt x="2650" y="12"/>
                  <a:pt x="2647" y="16"/>
                  <a:pt x="2642" y="16"/>
                </a:cubicBezTo>
                <a:close/>
                <a:moveTo>
                  <a:pt x="2450" y="16"/>
                </a:moveTo>
                <a:lnTo>
                  <a:pt x="2338" y="16"/>
                </a:lnTo>
                <a:cubicBezTo>
                  <a:pt x="2334" y="16"/>
                  <a:pt x="2330" y="12"/>
                  <a:pt x="2330" y="8"/>
                </a:cubicBezTo>
                <a:cubicBezTo>
                  <a:pt x="2330" y="3"/>
                  <a:pt x="2334" y="0"/>
                  <a:pt x="2338" y="0"/>
                </a:cubicBezTo>
                <a:lnTo>
                  <a:pt x="2450" y="0"/>
                </a:lnTo>
                <a:cubicBezTo>
                  <a:pt x="2454" y="0"/>
                  <a:pt x="2458" y="3"/>
                  <a:pt x="2458" y="8"/>
                </a:cubicBezTo>
                <a:cubicBezTo>
                  <a:pt x="2458" y="12"/>
                  <a:pt x="2454" y="16"/>
                  <a:pt x="2450" y="16"/>
                </a:cubicBezTo>
                <a:close/>
                <a:moveTo>
                  <a:pt x="2258" y="16"/>
                </a:moveTo>
                <a:lnTo>
                  <a:pt x="2146" y="16"/>
                </a:lnTo>
                <a:cubicBezTo>
                  <a:pt x="2141" y="16"/>
                  <a:pt x="2138" y="12"/>
                  <a:pt x="2138" y="8"/>
                </a:cubicBezTo>
                <a:cubicBezTo>
                  <a:pt x="2138" y="3"/>
                  <a:pt x="2141" y="0"/>
                  <a:pt x="2146" y="0"/>
                </a:cubicBezTo>
                <a:lnTo>
                  <a:pt x="2258" y="0"/>
                </a:lnTo>
                <a:cubicBezTo>
                  <a:pt x="2262" y="0"/>
                  <a:pt x="2266" y="3"/>
                  <a:pt x="2266" y="8"/>
                </a:cubicBezTo>
                <a:cubicBezTo>
                  <a:pt x="2266" y="12"/>
                  <a:pt x="2262" y="16"/>
                  <a:pt x="2258" y="16"/>
                </a:cubicBezTo>
                <a:close/>
                <a:moveTo>
                  <a:pt x="2066" y="16"/>
                </a:moveTo>
                <a:lnTo>
                  <a:pt x="1954" y="16"/>
                </a:lnTo>
                <a:cubicBezTo>
                  <a:pt x="1949" y="16"/>
                  <a:pt x="1946" y="12"/>
                  <a:pt x="1946" y="8"/>
                </a:cubicBezTo>
                <a:cubicBezTo>
                  <a:pt x="1946" y="3"/>
                  <a:pt x="1949" y="0"/>
                  <a:pt x="1954" y="0"/>
                </a:cubicBezTo>
                <a:lnTo>
                  <a:pt x="2066" y="0"/>
                </a:lnTo>
                <a:cubicBezTo>
                  <a:pt x="2070" y="0"/>
                  <a:pt x="2074" y="3"/>
                  <a:pt x="2074" y="8"/>
                </a:cubicBezTo>
                <a:cubicBezTo>
                  <a:pt x="2074" y="12"/>
                  <a:pt x="2070" y="16"/>
                  <a:pt x="2066" y="16"/>
                </a:cubicBezTo>
                <a:close/>
                <a:moveTo>
                  <a:pt x="1873" y="16"/>
                </a:moveTo>
                <a:lnTo>
                  <a:pt x="1761" y="16"/>
                </a:lnTo>
                <a:cubicBezTo>
                  <a:pt x="1757" y="16"/>
                  <a:pt x="1753" y="12"/>
                  <a:pt x="1753" y="8"/>
                </a:cubicBezTo>
                <a:cubicBezTo>
                  <a:pt x="1753" y="3"/>
                  <a:pt x="1757" y="0"/>
                  <a:pt x="1761" y="0"/>
                </a:cubicBezTo>
                <a:lnTo>
                  <a:pt x="1873" y="0"/>
                </a:lnTo>
                <a:cubicBezTo>
                  <a:pt x="1878" y="0"/>
                  <a:pt x="1881" y="3"/>
                  <a:pt x="1881" y="8"/>
                </a:cubicBezTo>
                <a:cubicBezTo>
                  <a:pt x="1881" y="12"/>
                  <a:pt x="1878" y="16"/>
                  <a:pt x="1873" y="16"/>
                </a:cubicBezTo>
                <a:close/>
                <a:moveTo>
                  <a:pt x="1681" y="16"/>
                </a:moveTo>
                <a:lnTo>
                  <a:pt x="1569" y="16"/>
                </a:lnTo>
                <a:cubicBezTo>
                  <a:pt x="1565" y="16"/>
                  <a:pt x="1561" y="12"/>
                  <a:pt x="1561" y="8"/>
                </a:cubicBezTo>
                <a:cubicBezTo>
                  <a:pt x="1561" y="3"/>
                  <a:pt x="1565" y="0"/>
                  <a:pt x="1569" y="0"/>
                </a:cubicBezTo>
                <a:lnTo>
                  <a:pt x="1681" y="0"/>
                </a:lnTo>
                <a:cubicBezTo>
                  <a:pt x="1686" y="0"/>
                  <a:pt x="1689" y="3"/>
                  <a:pt x="1689" y="8"/>
                </a:cubicBezTo>
                <a:cubicBezTo>
                  <a:pt x="1689" y="12"/>
                  <a:pt x="1686" y="16"/>
                  <a:pt x="1681" y="16"/>
                </a:cubicBezTo>
                <a:close/>
                <a:moveTo>
                  <a:pt x="1489" y="16"/>
                </a:moveTo>
                <a:lnTo>
                  <a:pt x="1377" y="16"/>
                </a:lnTo>
                <a:cubicBezTo>
                  <a:pt x="1373" y="16"/>
                  <a:pt x="1369" y="12"/>
                  <a:pt x="1369" y="8"/>
                </a:cubicBezTo>
                <a:cubicBezTo>
                  <a:pt x="1369" y="3"/>
                  <a:pt x="1373" y="0"/>
                  <a:pt x="1377" y="0"/>
                </a:cubicBezTo>
                <a:lnTo>
                  <a:pt x="1489" y="0"/>
                </a:lnTo>
                <a:cubicBezTo>
                  <a:pt x="1494" y="0"/>
                  <a:pt x="1497" y="3"/>
                  <a:pt x="1497" y="8"/>
                </a:cubicBezTo>
                <a:cubicBezTo>
                  <a:pt x="1497" y="12"/>
                  <a:pt x="1494" y="16"/>
                  <a:pt x="1489" y="16"/>
                </a:cubicBezTo>
                <a:close/>
                <a:moveTo>
                  <a:pt x="1297" y="16"/>
                </a:moveTo>
                <a:lnTo>
                  <a:pt x="1185" y="16"/>
                </a:lnTo>
                <a:cubicBezTo>
                  <a:pt x="1180" y="16"/>
                  <a:pt x="1177" y="12"/>
                  <a:pt x="1177" y="8"/>
                </a:cubicBezTo>
                <a:cubicBezTo>
                  <a:pt x="1177" y="3"/>
                  <a:pt x="1180" y="0"/>
                  <a:pt x="1185" y="0"/>
                </a:cubicBezTo>
                <a:lnTo>
                  <a:pt x="1297" y="0"/>
                </a:lnTo>
                <a:cubicBezTo>
                  <a:pt x="1301" y="0"/>
                  <a:pt x="1305" y="3"/>
                  <a:pt x="1305" y="8"/>
                </a:cubicBezTo>
                <a:cubicBezTo>
                  <a:pt x="1305" y="12"/>
                  <a:pt x="1301" y="16"/>
                  <a:pt x="1297" y="16"/>
                </a:cubicBezTo>
                <a:close/>
                <a:moveTo>
                  <a:pt x="1105" y="16"/>
                </a:moveTo>
                <a:lnTo>
                  <a:pt x="993" y="16"/>
                </a:lnTo>
                <a:cubicBezTo>
                  <a:pt x="988" y="16"/>
                  <a:pt x="985" y="12"/>
                  <a:pt x="985" y="8"/>
                </a:cubicBezTo>
                <a:cubicBezTo>
                  <a:pt x="985" y="3"/>
                  <a:pt x="988" y="0"/>
                  <a:pt x="993" y="0"/>
                </a:cubicBezTo>
                <a:lnTo>
                  <a:pt x="1105" y="0"/>
                </a:lnTo>
                <a:cubicBezTo>
                  <a:pt x="1109" y="0"/>
                  <a:pt x="1113" y="3"/>
                  <a:pt x="1113" y="8"/>
                </a:cubicBezTo>
                <a:cubicBezTo>
                  <a:pt x="1113" y="12"/>
                  <a:pt x="1109" y="16"/>
                  <a:pt x="1105" y="16"/>
                </a:cubicBezTo>
                <a:close/>
                <a:moveTo>
                  <a:pt x="913" y="16"/>
                </a:moveTo>
                <a:lnTo>
                  <a:pt x="800" y="16"/>
                </a:lnTo>
                <a:cubicBezTo>
                  <a:pt x="796" y="16"/>
                  <a:pt x="792" y="12"/>
                  <a:pt x="792" y="8"/>
                </a:cubicBezTo>
                <a:cubicBezTo>
                  <a:pt x="792" y="3"/>
                  <a:pt x="796" y="0"/>
                  <a:pt x="800" y="0"/>
                </a:cubicBezTo>
                <a:lnTo>
                  <a:pt x="913" y="0"/>
                </a:lnTo>
                <a:cubicBezTo>
                  <a:pt x="917" y="0"/>
                  <a:pt x="921" y="3"/>
                  <a:pt x="921" y="8"/>
                </a:cubicBezTo>
                <a:cubicBezTo>
                  <a:pt x="921" y="12"/>
                  <a:pt x="917" y="16"/>
                  <a:pt x="913" y="16"/>
                </a:cubicBezTo>
                <a:close/>
                <a:moveTo>
                  <a:pt x="720" y="16"/>
                </a:moveTo>
                <a:lnTo>
                  <a:pt x="608" y="16"/>
                </a:lnTo>
                <a:cubicBezTo>
                  <a:pt x="604" y="16"/>
                  <a:pt x="600" y="12"/>
                  <a:pt x="600" y="8"/>
                </a:cubicBezTo>
                <a:cubicBezTo>
                  <a:pt x="600" y="3"/>
                  <a:pt x="604" y="0"/>
                  <a:pt x="608" y="0"/>
                </a:cubicBezTo>
                <a:lnTo>
                  <a:pt x="720" y="0"/>
                </a:lnTo>
                <a:cubicBezTo>
                  <a:pt x="725" y="0"/>
                  <a:pt x="728" y="3"/>
                  <a:pt x="728" y="8"/>
                </a:cubicBezTo>
                <a:cubicBezTo>
                  <a:pt x="728" y="12"/>
                  <a:pt x="725" y="16"/>
                  <a:pt x="720" y="16"/>
                </a:cubicBezTo>
                <a:close/>
                <a:moveTo>
                  <a:pt x="528" y="16"/>
                </a:moveTo>
                <a:lnTo>
                  <a:pt x="416" y="16"/>
                </a:lnTo>
                <a:cubicBezTo>
                  <a:pt x="412" y="16"/>
                  <a:pt x="408" y="12"/>
                  <a:pt x="408" y="8"/>
                </a:cubicBezTo>
                <a:cubicBezTo>
                  <a:pt x="408" y="3"/>
                  <a:pt x="412" y="0"/>
                  <a:pt x="416" y="0"/>
                </a:cubicBezTo>
                <a:lnTo>
                  <a:pt x="528" y="0"/>
                </a:lnTo>
                <a:cubicBezTo>
                  <a:pt x="533" y="0"/>
                  <a:pt x="536" y="3"/>
                  <a:pt x="536" y="8"/>
                </a:cubicBezTo>
                <a:cubicBezTo>
                  <a:pt x="536" y="12"/>
                  <a:pt x="533" y="16"/>
                  <a:pt x="528" y="16"/>
                </a:cubicBezTo>
                <a:close/>
                <a:moveTo>
                  <a:pt x="336" y="16"/>
                </a:moveTo>
                <a:lnTo>
                  <a:pt x="224" y="16"/>
                </a:lnTo>
                <a:cubicBezTo>
                  <a:pt x="219" y="16"/>
                  <a:pt x="216" y="12"/>
                  <a:pt x="216" y="8"/>
                </a:cubicBezTo>
                <a:cubicBezTo>
                  <a:pt x="216" y="3"/>
                  <a:pt x="219" y="0"/>
                  <a:pt x="224" y="0"/>
                </a:cubicBezTo>
                <a:lnTo>
                  <a:pt x="336" y="0"/>
                </a:lnTo>
                <a:cubicBezTo>
                  <a:pt x="340" y="0"/>
                  <a:pt x="344" y="3"/>
                  <a:pt x="344" y="8"/>
                </a:cubicBezTo>
                <a:cubicBezTo>
                  <a:pt x="344" y="12"/>
                  <a:pt x="340" y="16"/>
                  <a:pt x="336" y="16"/>
                </a:cubicBezTo>
                <a:close/>
                <a:moveTo>
                  <a:pt x="144" y="16"/>
                </a:moveTo>
                <a:lnTo>
                  <a:pt x="32" y="16"/>
                </a:lnTo>
                <a:cubicBezTo>
                  <a:pt x="27" y="16"/>
                  <a:pt x="24" y="12"/>
                  <a:pt x="24" y="8"/>
                </a:cubicBezTo>
                <a:cubicBezTo>
                  <a:pt x="24" y="3"/>
                  <a:pt x="27" y="0"/>
                  <a:pt x="32" y="0"/>
                </a:cubicBezTo>
                <a:lnTo>
                  <a:pt x="144" y="0"/>
                </a:lnTo>
                <a:cubicBezTo>
                  <a:pt x="148" y="0"/>
                  <a:pt x="152" y="3"/>
                  <a:pt x="152" y="8"/>
                </a:cubicBezTo>
                <a:cubicBezTo>
                  <a:pt x="152" y="12"/>
                  <a:pt x="148" y="16"/>
                  <a:pt x="144" y="16"/>
                </a:cubicBezTo>
                <a:close/>
              </a:path>
            </a:pathLst>
          </a:custGeom>
          <a:solidFill>
            <a:srgbClr val="0070C0"/>
          </a:solidFill>
          <a:ln w="0" cap="flat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angle 84"/>
          <p:cNvSpPr>
            <a:spLocks noChangeArrowheads="1"/>
          </p:cNvSpPr>
          <p:nvPr/>
        </p:nvSpPr>
        <p:spPr bwMode="auto">
          <a:xfrm>
            <a:off x="4560887" y="4817144"/>
            <a:ext cx="9938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 dirty="0">
                <a:solidFill>
                  <a:srgbClr val="0070C0"/>
                </a:solidFill>
                <a:cs typeface="Arial" panose="020B0604020202020204" pitchFamily="34" charset="0"/>
              </a:rPr>
              <a:t>14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7" name="Rectangle 85"/>
          <p:cNvSpPr>
            <a:spLocks noChangeArrowheads="1"/>
          </p:cNvSpPr>
          <p:nvPr/>
        </p:nvSpPr>
        <p:spPr bwMode="auto">
          <a:xfrm>
            <a:off x="4652962" y="4817144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70C0"/>
                </a:solidFill>
                <a:cs typeface="Arial" panose="020B0604020202020204" pitchFamily="34" charset="0"/>
              </a:rPr>
              <a:t>.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8" name="Rectangle 86"/>
          <p:cNvSpPr>
            <a:spLocks noChangeArrowheads="1"/>
          </p:cNvSpPr>
          <p:nvPr/>
        </p:nvSpPr>
        <p:spPr bwMode="auto">
          <a:xfrm>
            <a:off x="4699001" y="4817144"/>
            <a:ext cx="1072409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 dirty="0">
                <a:solidFill>
                  <a:srgbClr val="0070C0"/>
                </a:solidFill>
                <a:cs typeface="Arial" panose="020B0604020202020204" pitchFamily="34" charset="0"/>
              </a:rPr>
              <a:t>IPsec tunnel establishment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9" name="Line 48"/>
          <p:cNvSpPr>
            <a:spLocks noChangeShapeType="1"/>
          </p:cNvSpPr>
          <p:nvPr/>
        </p:nvSpPr>
        <p:spPr bwMode="auto">
          <a:xfrm>
            <a:off x="5046249" y="4108617"/>
            <a:ext cx="1090613" cy="0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Freeform 49"/>
          <p:cNvSpPr>
            <a:spLocks/>
          </p:cNvSpPr>
          <p:nvPr/>
        </p:nvSpPr>
        <p:spPr bwMode="auto">
          <a:xfrm>
            <a:off x="4968461" y="4080042"/>
            <a:ext cx="85725" cy="57150"/>
          </a:xfrm>
          <a:custGeom>
            <a:avLst/>
            <a:gdLst>
              <a:gd name="T0" fmla="*/ 54 w 54"/>
              <a:gd name="T1" fmla="*/ 36 h 36"/>
              <a:gd name="T2" fmla="*/ 0 w 54"/>
              <a:gd name="T3" fmla="*/ 18 h 36"/>
              <a:gd name="T4" fmla="*/ 54 w 54"/>
              <a:gd name="T5" fmla="*/ 0 h 36"/>
              <a:gd name="T6" fmla="*/ 54 w 54"/>
              <a:gd name="T7" fmla="*/ 36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36">
                <a:moveTo>
                  <a:pt x="54" y="36"/>
                </a:moveTo>
                <a:lnTo>
                  <a:pt x="0" y="18"/>
                </a:lnTo>
                <a:lnTo>
                  <a:pt x="54" y="0"/>
                </a:lnTo>
                <a:lnTo>
                  <a:pt x="54" y="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Line 50"/>
          <p:cNvSpPr>
            <a:spLocks noChangeShapeType="1"/>
          </p:cNvSpPr>
          <p:nvPr/>
        </p:nvSpPr>
        <p:spPr bwMode="auto">
          <a:xfrm>
            <a:off x="4968461" y="4376905"/>
            <a:ext cx="1089025" cy="0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Freeform 51"/>
          <p:cNvSpPr>
            <a:spLocks/>
          </p:cNvSpPr>
          <p:nvPr/>
        </p:nvSpPr>
        <p:spPr bwMode="auto">
          <a:xfrm>
            <a:off x="6051136" y="4348330"/>
            <a:ext cx="85725" cy="57150"/>
          </a:xfrm>
          <a:custGeom>
            <a:avLst/>
            <a:gdLst>
              <a:gd name="T0" fmla="*/ 0 w 54"/>
              <a:gd name="T1" fmla="*/ 0 h 36"/>
              <a:gd name="T2" fmla="*/ 54 w 54"/>
              <a:gd name="T3" fmla="*/ 18 h 36"/>
              <a:gd name="T4" fmla="*/ 0 w 54"/>
              <a:gd name="T5" fmla="*/ 36 h 36"/>
              <a:gd name="T6" fmla="*/ 0 w 54"/>
              <a:gd name="T7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36">
                <a:moveTo>
                  <a:pt x="0" y="0"/>
                </a:moveTo>
                <a:lnTo>
                  <a:pt x="54" y="18"/>
                </a:lnTo>
                <a:lnTo>
                  <a:pt x="0" y="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angle 52"/>
          <p:cNvSpPr>
            <a:spLocks noChangeArrowheads="1"/>
          </p:cNvSpPr>
          <p:nvPr/>
        </p:nvSpPr>
        <p:spPr bwMode="auto">
          <a:xfrm>
            <a:off x="5067927" y="3969031"/>
            <a:ext cx="9938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 dirty="0">
                <a:solidFill>
                  <a:srgbClr val="000000"/>
                </a:solidFill>
                <a:cs typeface="Arial" panose="020B0604020202020204" pitchFamily="34" charset="0"/>
              </a:rPr>
              <a:t>11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14" name="Rectangle 53"/>
          <p:cNvSpPr>
            <a:spLocks noChangeArrowheads="1"/>
          </p:cNvSpPr>
          <p:nvPr/>
        </p:nvSpPr>
        <p:spPr bwMode="auto">
          <a:xfrm>
            <a:off x="5138323" y="3976855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 dirty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15" name="Rectangle 54"/>
          <p:cNvSpPr>
            <a:spLocks noChangeArrowheads="1"/>
          </p:cNvSpPr>
          <p:nvPr/>
        </p:nvSpPr>
        <p:spPr bwMode="auto">
          <a:xfrm>
            <a:off x="5184360" y="3960981"/>
            <a:ext cx="133369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800" b="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RRCConnectionReconfiguration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16" name="Rectangle 55"/>
          <p:cNvSpPr>
            <a:spLocks noChangeArrowheads="1"/>
          </p:cNvSpPr>
          <p:nvPr/>
        </p:nvSpPr>
        <p:spPr bwMode="auto">
          <a:xfrm>
            <a:off x="5050945" y="4261246"/>
            <a:ext cx="9938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 dirty="0">
                <a:solidFill>
                  <a:srgbClr val="000000"/>
                </a:solidFill>
                <a:cs typeface="Arial" panose="020B0604020202020204" pitchFamily="34" charset="0"/>
              </a:rPr>
              <a:t>12</a:t>
            </a:r>
          </a:p>
        </p:txBody>
      </p:sp>
      <p:sp>
        <p:nvSpPr>
          <p:cNvPr id="117" name="Rectangle 56"/>
          <p:cNvSpPr>
            <a:spLocks noChangeArrowheads="1"/>
          </p:cNvSpPr>
          <p:nvPr/>
        </p:nvSpPr>
        <p:spPr bwMode="auto">
          <a:xfrm>
            <a:off x="5138323" y="4268955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 dirty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18" name="Rectangle 57"/>
          <p:cNvSpPr>
            <a:spLocks noChangeArrowheads="1"/>
          </p:cNvSpPr>
          <p:nvPr/>
        </p:nvSpPr>
        <p:spPr bwMode="auto">
          <a:xfrm>
            <a:off x="5184361" y="4253081"/>
            <a:ext cx="172643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800" b="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RRCConnectionReconfigurationComplete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19" name="Line 37"/>
          <p:cNvSpPr>
            <a:spLocks noChangeShapeType="1"/>
          </p:cNvSpPr>
          <p:nvPr/>
        </p:nvSpPr>
        <p:spPr bwMode="auto">
          <a:xfrm>
            <a:off x="4936793" y="5512218"/>
            <a:ext cx="1089025" cy="0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Freeform 38"/>
          <p:cNvSpPr>
            <a:spLocks/>
          </p:cNvSpPr>
          <p:nvPr/>
        </p:nvSpPr>
        <p:spPr bwMode="auto">
          <a:xfrm>
            <a:off x="6019468" y="5483643"/>
            <a:ext cx="85725" cy="57150"/>
          </a:xfrm>
          <a:custGeom>
            <a:avLst/>
            <a:gdLst>
              <a:gd name="T0" fmla="*/ 0 w 54"/>
              <a:gd name="T1" fmla="*/ 0 h 36"/>
              <a:gd name="T2" fmla="*/ 54 w 54"/>
              <a:gd name="T3" fmla="*/ 18 h 36"/>
              <a:gd name="T4" fmla="*/ 0 w 54"/>
              <a:gd name="T5" fmla="*/ 36 h 36"/>
              <a:gd name="T6" fmla="*/ 0 w 54"/>
              <a:gd name="T7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36">
                <a:moveTo>
                  <a:pt x="0" y="0"/>
                </a:moveTo>
                <a:lnTo>
                  <a:pt x="54" y="18"/>
                </a:lnTo>
                <a:lnTo>
                  <a:pt x="0" y="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ectangle 45"/>
          <p:cNvSpPr>
            <a:spLocks noChangeArrowheads="1"/>
          </p:cNvSpPr>
          <p:nvPr/>
        </p:nvSpPr>
        <p:spPr bwMode="auto">
          <a:xfrm>
            <a:off x="5028867" y="5359818"/>
            <a:ext cx="9938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 dirty="0">
                <a:solidFill>
                  <a:srgbClr val="000000"/>
                </a:solidFill>
                <a:cs typeface="Arial" panose="020B0604020202020204" pitchFamily="34" charset="0"/>
              </a:rPr>
              <a:t>16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2" name="Rectangle 46"/>
          <p:cNvSpPr>
            <a:spLocks noChangeArrowheads="1"/>
          </p:cNvSpPr>
          <p:nvPr/>
        </p:nvSpPr>
        <p:spPr bwMode="auto">
          <a:xfrm>
            <a:off x="5074905" y="5359818"/>
            <a:ext cx="512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700" b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endParaRPr lang="en-US" altLang="en-US" sz="1800" b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3" name="Rectangle 47"/>
          <p:cNvSpPr>
            <a:spLocks noChangeArrowheads="1"/>
          </p:cNvSpPr>
          <p:nvPr/>
        </p:nvSpPr>
        <p:spPr bwMode="auto">
          <a:xfrm>
            <a:off x="5120943" y="5343944"/>
            <a:ext cx="83516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800" b="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MeasurementReport</a:t>
            </a:r>
            <a:endParaRPr lang="en-US" altLang="en-US" sz="1800" b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4" name="Freeform 63"/>
          <p:cNvSpPr>
            <a:spLocks/>
          </p:cNvSpPr>
          <p:nvPr/>
        </p:nvSpPr>
        <p:spPr bwMode="auto">
          <a:xfrm>
            <a:off x="6108786" y="5103877"/>
            <a:ext cx="155575" cy="103188"/>
          </a:xfrm>
          <a:custGeom>
            <a:avLst/>
            <a:gdLst>
              <a:gd name="T0" fmla="*/ 98 w 98"/>
              <a:gd name="T1" fmla="*/ 65 h 65"/>
              <a:gd name="T2" fmla="*/ 0 w 98"/>
              <a:gd name="T3" fmla="*/ 33 h 65"/>
              <a:gd name="T4" fmla="*/ 98 w 98"/>
              <a:gd name="T5" fmla="*/ 0 h 65"/>
              <a:gd name="T6" fmla="*/ 98 w 98"/>
              <a:gd name="T7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8" h="65">
                <a:moveTo>
                  <a:pt x="98" y="65"/>
                </a:moveTo>
                <a:lnTo>
                  <a:pt x="0" y="33"/>
                </a:lnTo>
                <a:lnTo>
                  <a:pt x="98" y="0"/>
                </a:lnTo>
                <a:lnTo>
                  <a:pt x="98" y="6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Freeform 63"/>
          <p:cNvSpPr>
            <a:spLocks/>
          </p:cNvSpPr>
          <p:nvPr/>
        </p:nvSpPr>
        <p:spPr bwMode="auto">
          <a:xfrm flipH="1">
            <a:off x="6033086" y="5062100"/>
            <a:ext cx="121823" cy="107659"/>
          </a:xfrm>
          <a:custGeom>
            <a:avLst/>
            <a:gdLst>
              <a:gd name="T0" fmla="*/ 98 w 98"/>
              <a:gd name="T1" fmla="*/ 65 h 65"/>
              <a:gd name="T2" fmla="*/ 0 w 98"/>
              <a:gd name="T3" fmla="*/ 33 h 65"/>
              <a:gd name="T4" fmla="*/ 98 w 98"/>
              <a:gd name="T5" fmla="*/ 0 h 65"/>
              <a:gd name="T6" fmla="*/ 98 w 98"/>
              <a:gd name="T7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8" h="65">
                <a:moveTo>
                  <a:pt x="98" y="65"/>
                </a:moveTo>
                <a:lnTo>
                  <a:pt x="0" y="33"/>
                </a:lnTo>
                <a:lnTo>
                  <a:pt x="98" y="0"/>
                </a:lnTo>
                <a:lnTo>
                  <a:pt x="98" y="6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GB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0648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 vs. LWIP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7115812"/>
              </p:ext>
            </p:extLst>
          </p:nvPr>
        </p:nvGraphicFramePr>
        <p:xfrm>
          <a:off x="485775" y="1947863"/>
          <a:ext cx="81891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00"/>
                <a:gridCol w="909900"/>
                <a:gridCol w="909900"/>
                <a:gridCol w="909900"/>
                <a:gridCol w="909900"/>
                <a:gridCol w="909900"/>
                <a:gridCol w="909900"/>
                <a:gridCol w="909900"/>
                <a:gridCol w="909900"/>
              </a:tblGrid>
              <a:tr h="37084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eNB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control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WLAN measurements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Offload granularity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WLAN traffic direction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Feedback/flow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control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Fast WLAN authentication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WLAN infrastructure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impact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New network nodes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LWA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Split bearer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DL only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LWIP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Bearer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+ UL</a:t>
                      </a:r>
                      <a:endParaRPr lang="en-US" baseline="30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LWIP-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SeGW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98311" y="3924647"/>
            <a:ext cx="8125488" cy="1766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b="0" kern="0" dirty="0"/>
              <a:t>When a bearer is configured to use IPsec, LTE DRB configuration remains, however </a:t>
            </a:r>
            <a:r>
              <a:rPr lang="en-US" b="0" kern="0" dirty="0" err="1"/>
              <a:t>eNB</a:t>
            </a:r>
            <a:r>
              <a:rPr lang="en-US" b="0" kern="0" dirty="0"/>
              <a:t> is not expected to send packets on LTE and IPsec simultaneously, as LWIP does not support re-ordering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kern="0" dirty="0"/>
              <a:t>After connecting to WLAN, LWA UE only performs 4-way handshake (if network uses the eNB based authentication)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kern="0" dirty="0"/>
              <a:t>After connecting to WLAN, LWIP UE performs WLAN native 802.1x EAP/AKA authentication, IP address acquisition and IPsec tunnel establishment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kern="0" dirty="0"/>
              <a:t>Impact due to eNB based authentication mechanism, if used by network. Optional UE feedback mechanisms (as opposed to network feedback) allow to limit WLAN infrastructure impact of LWA</a:t>
            </a:r>
          </a:p>
        </p:txBody>
      </p:sp>
    </p:spTree>
    <p:extLst>
      <p:ext uri="{BB962C8B-B14F-4D97-AF65-F5344CB8AC3E}">
        <p14:creationId xmlns:p14="http://schemas.microsoft.com/office/powerpoint/2010/main" val="7054415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3GPP RAN5 will work on the definition of test cases for LWA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3GPP RAN2 and RAN3 will work on Enhanced LWA (</a:t>
            </a:r>
            <a:r>
              <a:rPr lang="en-US" dirty="0" err="1" smtClean="0"/>
              <a:t>eLWA</a:t>
            </a:r>
            <a:r>
              <a:rPr lang="en-US" dirty="0" smtClean="0"/>
              <a:t>) in Release-14 </a:t>
            </a:r>
          </a:p>
          <a:p>
            <a:r>
              <a:rPr lang="en-US" dirty="0" smtClean="0"/>
              <a:t>Main topics are: uplink support, enhanced mobility, optimizations for high data rate 802.11 technologies (802.11ax, 802.11ad and 802.11ay)</a:t>
            </a:r>
          </a:p>
          <a:p>
            <a:r>
              <a:rPr lang="en-US" dirty="0" smtClean="0"/>
              <a:t>3GPP RAN has approved a 5G requirement on interworking with non-3GPP and will continue working on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5731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LWA</a:t>
            </a:r>
          </a:p>
          <a:p>
            <a:pPr lvl="1"/>
            <a:r>
              <a:rPr lang="en-US" dirty="0" smtClean="0"/>
              <a:t>Stage-2 high level description – TS 36.300, section 22A.1</a:t>
            </a:r>
          </a:p>
          <a:p>
            <a:pPr lvl="1"/>
            <a:r>
              <a:rPr lang="en-US" dirty="0" smtClean="0"/>
              <a:t>Stage-3 data plane (PDCP) – various sections in TS 36.323</a:t>
            </a:r>
          </a:p>
          <a:p>
            <a:pPr lvl="1"/>
            <a:r>
              <a:rPr lang="en-US" dirty="0" smtClean="0"/>
              <a:t>Stage-3 data plane (LWAAP) – TS 36.360</a:t>
            </a:r>
          </a:p>
          <a:p>
            <a:pPr lvl="1"/>
            <a:r>
              <a:rPr lang="en-US" dirty="0" smtClean="0"/>
              <a:t>Stage-3 control plane (RRC) – various sections in TS 36.331</a:t>
            </a:r>
          </a:p>
          <a:p>
            <a:pPr lvl="1"/>
            <a:r>
              <a:rPr lang="en-US" dirty="0" smtClean="0"/>
              <a:t>Stage-3 control plane network interface (</a:t>
            </a:r>
            <a:r>
              <a:rPr lang="en-US" dirty="0" err="1" smtClean="0"/>
              <a:t>Xw</a:t>
            </a:r>
            <a:r>
              <a:rPr lang="en-US" dirty="0" smtClean="0"/>
              <a:t>) – TS 36.463, TS 36.462, TS 36.461</a:t>
            </a:r>
          </a:p>
          <a:p>
            <a:pPr lvl="1"/>
            <a:r>
              <a:rPr lang="en-US" dirty="0" smtClean="0"/>
              <a:t>Stage-3 data plane network interface (</a:t>
            </a:r>
            <a:r>
              <a:rPr lang="en-US" dirty="0" err="1" smtClean="0"/>
              <a:t>Xw</a:t>
            </a:r>
            <a:r>
              <a:rPr lang="en-US" dirty="0" smtClean="0"/>
              <a:t>) – TS 36.465. TS 36.464</a:t>
            </a:r>
          </a:p>
          <a:p>
            <a:pPr lvl="1"/>
            <a:r>
              <a:rPr lang="en-US" dirty="0" smtClean="0"/>
              <a:t>Stage-3 security aspects – TS 33.401, section X (section number to be allocated)</a:t>
            </a:r>
          </a:p>
          <a:p>
            <a:r>
              <a:rPr lang="en-US" dirty="0" smtClean="0"/>
              <a:t>LWIP</a:t>
            </a:r>
          </a:p>
          <a:p>
            <a:pPr lvl="1"/>
            <a:r>
              <a:rPr lang="en-US" dirty="0" smtClean="0"/>
              <a:t>Stage-2 high level description – TS 36.300, section 22A.3</a:t>
            </a:r>
          </a:p>
          <a:p>
            <a:pPr lvl="1"/>
            <a:r>
              <a:rPr lang="en-US" dirty="0" smtClean="0"/>
              <a:t>Stage-3 control plane (RRC) – various sections in TS 36.331</a:t>
            </a:r>
          </a:p>
          <a:p>
            <a:pPr lvl="1"/>
            <a:r>
              <a:rPr lang="en-US" dirty="0" smtClean="0"/>
              <a:t>Stage-3 data plane – TS 36.361</a:t>
            </a:r>
          </a:p>
          <a:p>
            <a:pPr lvl="1"/>
            <a:r>
              <a:rPr lang="en-US" dirty="0" smtClean="0"/>
              <a:t>Stage-3 </a:t>
            </a:r>
            <a:r>
              <a:rPr lang="en-US" dirty="0"/>
              <a:t>security aspects – TS 33.401, section </a:t>
            </a:r>
            <a:r>
              <a:rPr lang="en-US" dirty="0" smtClean="0"/>
              <a:t>Y </a:t>
            </a:r>
            <a:r>
              <a:rPr lang="en-US" dirty="0"/>
              <a:t>(section number to be allocated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Specifications are available for download here: </a:t>
            </a:r>
            <a:r>
              <a:rPr lang="en-US" dirty="0" smtClean="0">
                <a:hlinkClick r:id="rId2"/>
              </a:rPr>
              <a:t>http://www.3gpp.org/ftp/Specs/latest/Rel-13/</a:t>
            </a:r>
            <a:endParaRPr lang="en-US" dirty="0" smtClean="0"/>
          </a:p>
          <a:p>
            <a:r>
              <a:rPr lang="en-US" dirty="0" smtClean="0"/>
              <a:t>Rel-14 </a:t>
            </a:r>
            <a:r>
              <a:rPr lang="en-US" dirty="0" err="1" smtClean="0"/>
              <a:t>eLWA</a:t>
            </a:r>
            <a:r>
              <a:rPr lang="en-US" dirty="0" smtClean="0"/>
              <a:t> Work </a:t>
            </a:r>
            <a:r>
              <a:rPr lang="en-US" dirty="0"/>
              <a:t>Item Description (WID) - </a:t>
            </a:r>
            <a:r>
              <a:rPr lang="en-US" dirty="0" smtClean="0"/>
              <a:t>RP-160600</a:t>
            </a:r>
          </a:p>
          <a:p>
            <a:pPr lvl="1"/>
            <a:r>
              <a:rPr lang="en-US" dirty="0"/>
              <a:t>http://www.3gpp.org/ftp/tsg_ran/TSG_RAN/TSGR_71/Docs/</a:t>
            </a:r>
          </a:p>
        </p:txBody>
      </p:sp>
    </p:spTree>
    <p:extLst>
      <p:ext uri="{BB962C8B-B14F-4D97-AF65-F5344CB8AC3E}">
        <p14:creationId xmlns:p14="http://schemas.microsoft.com/office/powerpoint/2010/main" val="35280403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78313" y="4214813"/>
            <a:ext cx="253365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sz="2000" b="0" dirty="0">
                <a:solidFill>
                  <a:srgbClr val="FF0000"/>
                </a:solidFill>
                <a:latin typeface="Calibri"/>
                <a:cs typeface="Arial" panose="020B0604020202020204" pitchFamily="34" charset="0"/>
              </a:rPr>
              <a:t>www.3gpp.org</a:t>
            </a:r>
          </a:p>
        </p:txBody>
      </p:sp>
      <p:sp>
        <p:nvSpPr>
          <p:cNvPr id="6147" name="Rectangle 11"/>
          <p:cNvSpPr>
            <a:spLocks noChangeArrowheads="1"/>
          </p:cNvSpPr>
          <p:nvPr/>
        </p:nvSpPr>
        <p:spPr bwMode="auto">
          <a:xfrm>
            <a:off x="1647826" y="2286001"/>
            <a:ext cx="4989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2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For more Information:</a:t>
            </a:r>
            <a:endParaRPr lang="fi-FI" sz="1400" b="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21508" name="Picture 6" descr="3peep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688" y="3405188"/>
            <a:ext cx="1712912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itle 1"/>
          <p:cNvSpPr>
            <a:spLocks/>
          </p:cNvSpPr>
          <p:nvPr/>
        </p:nvSpPr>
        <p:spPr bwMode="auto">
          <a:xfrm>
            <a:off x="1752600" y="3998914"/>
            <a:ext cx="22812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GB" sz="2000" b="0" dirty="0">
                <a:solidFill>
                  <a:srgbClr val="FF0000"/>
                </a:solidFill>
                <a:latin typeface="Calibri"/>
                <a:cs typeface="Arial" panose="020B0604020202020204" pitchFamily="34" charset="0"/>
              </a:rPr>
              <a:t>contact@3gpp.org</a:t>
            </a:r>
          </a:p>
        </p:txBody>
      </p:sp>
      <p:pic>
        <p:nvPicPr>
          <p:cNvPr id="21510" name="Picture 8" descr="http://paranormalehradio.files.wordpress.com/2011/10/100091-green-metallic-orb-icon-social-media-logos-m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3606800"/>
            <a:ext cx="6159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4401" y="4903788"/>
            <a:ext cx="7580313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Search for WIDs at </a:t>
            </a: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  <a:hlinkClick r:id="rId4"/>
              </a:rPr>
              <a:t>http://www.3gpp.org/specifications/work-plan</a:t>
            </a: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 and </a:t>
            </a: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  <a:hlinkClick r:id="rId5"/>
              </a:rPr>
              <a:t>http://www.3gpp.org/ftp/Information/WORK_PLAN/</a:t>
            </a: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 (See excel sheet)</a:t>
            </a:r>
          </a:p>
        </p:txBody>
      </p:sp>
    </p:spTree>
    <p:extLst>
      <p:ext uri="{BB962C8B-B14F-4D97-AF65-F5344CB8AC3E}">
        <p14:creationId xmlns:p14="http://schemas.microsoft.com/office/powerpoint/2010/main" val="38684122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0639" y="2833689"/>
            <a:ext cx="6465887" cy="1101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US" sz="2800" dirty="0"/>
              <a:t>LTE-WLAN Aggregation (LWA) and </a:t>
            </a:r>
            <a:br>
              <a:rPr lang="en-US" sz="2800" dirty="0"/>
            </a:br>
            <a:r>
              <a:rPr lang="en-US" sz="2800" dirty="0"/>
              <a:t>LTE WLAN Radio Level Integration with IPsec Tunnel (LWIP)</a:t>
            </a:r>
            <a:r>
              <a:rPr lang="en-GB" sz="2800" dirty="0">
                <a:latin typeface="Arial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1357313" y="3736975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dirty="0" smtClean="0">
                <a:latin typeface="Arial" panose="020B0604020202020204" pitchFamily="34" charset="0"/>
              </a:rPr>
              <a:t>Richard Burbidge,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3GPP RAN2 WG chair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5317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Outline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85775" y="1852614"/>
            <a:ext cx="8388350" cy="3622675"/>
          </a:xfrm>
        </p:spPr>
        <p:txBody>
          <a:bodyPr/>
          <a:lstStyle/>
          <a:p>
            <a:r>
              <a:rPr lang="en-US" altLang="en-US" dirty="0" smtClean="0"/>
              <a:t> Introduction</a:t>
            </a:r>
          </a:p>
          <a:p>
            <a:r>
              <a:rPr lang="en-US" altLang="en-US" dirty="0"/>
              <a:t> </a:t>
            </a:r>
            <a:r>
              <a:rPr lang="en-US" altLang="en-US" dirty="0" smtClean="0"/>
              <a:t>LTE-WLAN Aggregation (LWA)</a:t>
            </a:r>
          </a:p>
          <a:p>
            <a:r>
              <a:rPr lang="en-US" altLang="en-US" dirty="0" smtClean="0"/>
              <a:t> </a:t>
            </a:r>
            <a:r>
              <a:rPr lang="en-US" dirty="0"/>
              <a:t>LTE WLAN Radio Level Integration with IPsec Tunnel (LWIP)</a:t>
            </a:r>
            <a:endParaRPr lang="en-US" altLang="en-US" dirty="0" smtClean="0"/>
          </a:p>
          <a:p>
            <a:r>
              <a:rPr lang="en-US" altLang="en-US" dirty="0" smtClean="0"/>
              <a:t> Next steps</a:t>
            </a:r>
          </a:p>
          <a:p>
            <a:r>
              <a:rPr lang="en-US" altLang="en-US" smtClean="0"/>
              <a:t> References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5353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Unlicensed spectrum is becoming increasingly important for cellular operators</a:t>
            </a:r>
          </a:p>
          <a:p>
            <a:r>
              <a:rPr lang="en-US" dirty="0" smtClean="0"/>
              <a:t>To cater to operators’ demand, in Release-13 3GPP have defined a number of WLAN interworking features:</a:t>
            </a:r>
          </a:p>
          <a:p>
            <a:pPr lvl="1"/>
            <a:r>
              <a:rPr lang="en-US" dirty="0" smtClean="0"/>
              <a:t>LTE-WLAN Aggregation (LWA)</a:t>
            </a:r>
          </a:p>
          <a:p>
            <a:pPr lvl="1"/>
            <a:r>
              <a:rPr lang="en-US" dirty="0" smtClean="0"/>
              <a:t>LTE WLAN Radio Level Integration with IPsec Tunnel (LWIP)</a:t>
            </a:r>
            <a:endParaRPr lang="en-GB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7640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2743200"/>
            <a:ext cx="7125611" cy="1080093"/>
          </a:xfrm>
        </p:spPr>
        <p:txBody>
          <a:bodyPr/>
          <a:lstStyle/>
          <a:p>
            <a:r>
              <a:rPr lang="en-US" sz="4000" dirty="0" smtClean="0"/>
              <a:t>LTE-WLAN Aggregation (LWA)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202416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Allows aggregating LTE and WLAN at RAN level</a:t>
            </a:r>
          </a:p>
          <a:p>
            <a:r>
              <a:rPr lang="en-GB" sz="2400" dirty="0"/>
              <a:t>WLAN AP/AC only interacts with the LTE eNB; no interaction with LTE Core Network</a:t>
            </a:r>
            <a:endParaRPr lang="en-US" sz="2400" dirty="0"/>
          </a:p>
          <a:p>
            <a:r>
              <a:rPr lang="en-US" sz="2400" dirty="0"/>
              <a:t>Key drivers: performance, mobility, eliminating need for WLAN-specific Core Network nodes</a:t>
            </a:r>
          </a:p>
          <a:p>
            <a:r>
              <a:rPr lang="en-GB" sz="2400" dirty="0"/>
              <a:t>LWA is controlled by E-UTRAN Node B(eNB), based on User Equipment (UE) measurement reporting</a:t>
            </a:r>
          </a:p>
          <a:p>
            <a:r>
              <a:rPr lang="en-GB" sz="2400" dirty="0"/>
              <a:t>Formally completed at RAN#71 in March</a:t>
            </a:r>
          </a:p>
        </p:txBody>
      </p:sp>
    </p:spTree>
    <p:extLst>
      <p:ext uri="{BB962C8B-B14F-4D97-AF65-F5344CB8AC3E}">
        <p14:creationId xmlns:p14="http://schemas.microsoft.com/office/powerpoint/2010/main" val="15537598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Data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947864"/>
            <a:ext cx="5763950" cy="362267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LWA allows a single bearer to be configured to utilize LTE and WLAN simultaneously</a:t>
            </a:r>
          </a:p>
          <a:p>
            <a:pPr lvl="1"/>
            <a:r>
              <a:rPr lang="en-US" dirty="0" smtClean="0"/>
              <a:t>Split and switched bearers are supported</a:t>
            </a:r>
          </a:p>
          <a:p>
            <a:r>
              <a:rPr lang="en-US" dirty="0" smtClean="0"/>
              <a:t>In Release-13, LWA supports aggregation in downlink only, while uplink transmission is always on LTE</a:t>
            </a:r>
          </a:p>
          <a:p>
            <a:r>
              <a:rPr lang="en-US" dirty="0" smtClean="0"/>
              <a:t>Packets (PDCP PDUs) belonging to LWA bearer can be sent by </a:t>
            </a:r>
            <a:r>
              <a:rPr lang="en-US" dirty="0" err="1" smtClean="0"/>
              <a:t>eNB</a:t>
            </a:r>
            <a:r>
              <a:rPr lang="en-US" dirty="0" smtClean="0"/>
              <a:t> via LTE or WLAN simultaneously</a:t>
            </a:r>
          </a:p>
          <a:p>
            <a:pPr lvl="1"/>
            <a:r>
              <a:rPr lang="en-US" dirty="0" err="1" smtClean="0"/>
              <a:t>eNB</a:t>
            </a:r>
            <a:r>
              <a:rPr lang="en-US" dirty="0" smtClean="0"/>
              <a:t> can do packet-by-packet scheduling, based on measurements (LTE and WLAN) and feedback from WLAN</a:t>
            </a:r>
          </a:p>
          <a:p>
            <a:r>
              <a:rPr lang="en-US" dirty="0" smtClean="0"/>
              <a:t>PDCP PDUs sent via WLAN are encapsulated in LWA Adaptation Protocol (LWAAP) which carries bearer identity</a:t>
            </a:r>
          </a:p>
          <a:p>
            <a:pPr lvl="1"/>
            <a:r>
              <a:rPr lang="en-US" dirty="0" smtClean="0"/>
              <a:t>To allow offloading of multiple bearers to WLAN</a:t>
            </a:r>
          </a:p>
          <a:p>
            <a:r>
              <a:rPr lang="en-US" dirty="0" smtClean="0"/>
              <a:t>LWA uses </a:t>
            </a:r>
            <a:r>
              <a:rPr lang="en-US" dirty="0" err="1"/>
              <a:t>EtherType</a:t>
            </a:r>
            <a:r>
              <a:rPr lang="en-US" dirty="0"/>
              <a:t> 0x9E65 allocated </a:t>
            </a:r>
            <a:r>
              <a:rPr lang="en-US" dirty="0" smtClean="0"/>
              <a:t>by IEEE RAC</a:t>
            </a:r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27090" y="2443672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6480314" y="2709906"/>
          <a:ext cx="2447925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Visio" r:id="rId4" imgW="2457635" imgH="1647989" progId="Visio.Drawing.11">
                  <p:embed/>
                </p:oleObj>
              </mc:Choice>
              <mc:Fallback>
                <p:oleObj name="Visio" r:id="rId4" imgW="2457635" imgH="164798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314" y="2709906"/>
                        <a:ext cx="2447925" cy="164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24548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Network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947864"/>
            <a:ext cx="5509508" cy="362267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LWA supports two deployment scenarios:</a:t>
            </a:r>
          </a:p>
          <a:p>
            <a:pPr lvl="1"/>
            <a:r>
              <a:rPr lang="en-US" dirty="0" smtClean="0"/>
              <a:t>Collocated – integrated </a:t>
            </a:r>
            <a:r>
              <a:rPr lang="en-US" dirty="0" err="1" smtClean="0"/>
              <a:t>eNB</a:t>
            </a:r>
            <a:r>
              <a:rPr lang="en-US" dirty="0" smtClean="0"/>
              <a:t> and WLAN Access Point (AP)/Access Controller (AC) </a:t>
            </a:r>
          </a:p>
          <a:p>
            <a:pPr lvl="1"/>
            <a:r>
              <a:rPr lang="en-US" dirty="0" smtClean="0"/>
              <a:t>Non-collocated – </a:t>
            </a:r>
            <a:r>
              <a:rPr lang="en-US" dirty="0" err="1" smtClean="0"/>
              <a:t>eNB</a:t>
            </a:r>
            <a:r>
              <a:rPr lang="en-US" dirty="0" smtClean="0"/>
              <a:t> and WLAN AP/AC connected via </a:t>
            </a:r>
            <a:r>
              <a:rPr lang="en-US" dirty="0"/>
              <a:t>WLAN Termination (WT) </a:t>
            </a:r>
            <a:r>
              <a:rPr lang="en-US" dirty="0" smtClean="0"/>
              <a:t>using standardized interface </a:t>
            </a:r>
            <a:r>
              <a:rPr lang="en-US" dirty="0" err="1" smtClean="0"/>
              <a:t>Xw</a:t>
            </a:r>
            <a:endParaRPr lang="en-US" dirty="0" smtClean="0"/>
          </a:p>
          <a:p>
            <a:r>
              <a:rPr lang="en-US" dirty="0" err="1" smtClean="0"/>
              <a:t>Xw</a:t>
            </a:r>
            <a:r>
              <a:rPr lang="en-US" dirty="0" smtClean="0"/>
              <a:t> interface terminates in WT logical node</a:t>
            </a:r>
          </a:p>
          <a:p>
            <a:r>
              <a:rPr lang="en-GB" dirty="0" smtClean="0"/>
              <a:t>Deployment </a:t>
            </a:r>
            <a:r>
              <a:rPr lang="en-GB" dirty="0"/>
              <a:t>choice to integrate the WT </a:t>
            </a:r>
            <a:r>
              <a:rPr lang="en-GB" dirty="0" smtClean="0"/>
              <a:t>into </a:t>
            </a:r>
            <a:r>
              <a:rPr lang="en-GB" dirty="0"/>
              <a:t>AC, APs or deploy </a:t>
            </a:r>
            <a:r>
              <a:rPr lang="en-GB" dirty="0" smtClean="0"/>
              <a:t>as </a:t>
            </a:r>
            <a:r>
              <a:rPr lang="en-GB" dirty="0"/>
              <a:t>a standalone network </a:t>
            </a:r>
            <a:r>
              <a:rPr lang="en-GB" dirty="0" smtClean="0"/>
              <a:t>node</a:t>
            </a:r>
          </a:p>
          <a:p>
            <a:r>
              <a:rPr lang="en-US" dirty="0" smtClean="0"/>
              <a:t>How </a:t>
            </a:r>
            <a:r>
              <a:rPr lang="en-US" dirty="0"/>
              <a:t>information is exchanged between WT and </a:t>
            </a:r>
            <a:r>
              <a:rPr lang="en-US" dirty="0" smtClean="0"/>
              <a:t>APs/ACs is out of 3GPP scope</a:t>
            </a:r>
            <a:endParaRPr lang="en-US" dirty="0"/>
          </a:p>
          <a:p>
            <a:r>
              <a:rPr lang="en-US" dirty="0" err="1" smtClean="0"/>
              <a:t>Xw</a:t>
            </a:r>
            <a:r>
              <a:rPr lang="en-US" dirty="0" smtClean="0"/>
              <a:t> supports control and data plane</a:t>
            </a:r>
          </a:p>
          <a:p>
            <a:pPr lvl="1"/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210301" y="2221035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6210300" y="2185118"/>
          <a:ext cx="29337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Visio" r:id="rId5" imgW="2938023" imgH="2746704" progId="Visio.Drawing.11">
                  <p:embed/>
                </p:oleObj>
              </mc:Choice>
              <mc:Fallback>
                <p:oleObj name="Visio" r:id="rId5" imgW="2938023" imgH="274670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0300" y="2185118"/>
                        <a:ext cx="2933700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66052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86179</TotalTime>
  <Words>2188</Words>
  <Application>Microsoft Office PowerPoint</Application>
  <PresentationFormat>On-screen Show (4:3)</PresentationFormat>
  <Paragraphs>293</Paragraphs>
  <Slides>25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Times New Roman</vt:lpstr>
      <vt:lpstr>Default Design</vt:lpstr>
      <vt:lpstr>Custom Design</vt:lpstr>
      <vt:lpstr>Office Theme</vt:lpstr>
      <vt:lpstr>Document</vt:lpstr>
      <vt:lpstr>Visio</vt:lpstr>
      <vt:lpstr>Liaison from 3GPP on LWA and LWIP</vt:lpstr>
      <vt:lpstr>Abstract</vt:lpstr>
      <vt:lpstr>  LTE-WLAN Aggregation (LWA) and  LTE WLAN Radio Level Integration with IPsec Tunnel (LWIP)   </vt:lpstr>
      <vt:lpstr>Outline</vt:lpstr>
      <vt:lpstr>Introduction</vt:lpstr>
      <vt:lpstr>PowerPoint Presentation</vt:lpstr>
      <vt:lpstr>LWA: Overview</vt:lpstr>
      <vt:lpstr>LWA: Data Plane</vt:lpstr>
      <vt:lpstr>LWA: Network Architecture</vt:lpstr>
      <vt:lpstr>LWA: Control Plane</vt:lpstr>
      <vt:lpstr>LWA: WLAN Measurements</vt:lpstr>
      <vt:lpstr>LWA: WLAN security</vt:lpstr>
      <vt:lpstr>LWA: Xw Control Plane</vt:lpstr>
      <vt:lpstr>LWA: Xw Data Plane</vt:lpstr>
      <vt:lpstr>LWA: UE Feedback</vt:lpstr>
      <vt:lpstr>LWA: illustration</vt:lpstr>
      <vt:lpstr>PowerPoint Presentation</vt:lpstr>
      <vt:lpstr>LWIP: Overview</vt:lpstr>
      <vt:lpstr>LWIP: Data Plane</vt:lpstr>
      <vt:lpstr>LWIP: Control Plane</vt:lpstr>
      <vt:lpstr>LWIP: illustration</vt:lpstr>
      <vt:lpstr>LWA vs. LWIP</vt:lpstr>
      <vt:lpstr>Next steps</vt:lpstr>
      <vt:lpstr>References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Vice Chair's Report 2012</dc:title>
  <dc:creator>Adrian Stephens</dc:creator>
  <cp:lastModifiedBy>Stephens, Adrian P</cp:lastModifiedBy>
  <cp:revision>1599</cp:revision>
  <cp:lastPrinted>1998-02-10T13:28:06Z</cp:lastPrinted>
  <dcterms:created xsi:type="dcterms:W3CDTF">1998-02-10T13:07:52Z</dcterms:created>
  <dcterms:modified xsi:type="dcterms:W3CDTF">2016-03-14T14:33:09Z</dcterms:modified>
</cp:coreProperties>
</file>