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vsd" ContentType="application/vnd.visio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theme/theme7.xml" ContentType="application/vnd.openxmlformats-officedocument.theme+xml"/>
  <Override PartName="/ppt/slideLayouts/slideLayout30.xml" ContentType="application/vnd.openxmlformats-officedocument.presentationml.slideLayout+xml"/>
  <Override PartName="/ppt/theme/theme8.xml" ContentType="application/vnd.openxmlformats-officedocument.theme+xml"/>
  <Override PartName="/ppt/slideLayouts/slideLayout31.xml" ContentType="application/vnd.openxmlformats-officedocument.presentationml.slideLayout+xml"/>
  <Override PartName="/ppt/theme/theme9.xml" ContentType="application/vnd.openxmlformats-officedocument.theme+xml"/>
  <Override PartName="/ppt/slideLayouts/slideLayout32.xml" ContentType="application/vnd.openxmlformats-officedocument.presentationml.slideLayout+xml"/>
  <Override PartName="/ppt/theme/theme10.xml" ContentType="application/vnd.openxmlformats-officedocument.theme+xml"/>
  <Override PartName="/ppt/slideLayouts/slideLayout33.xml" ContentType="application/vnd.openxmlformats-officedocument.presentationml.slideLayout+xml"/>
  <Override PartName="/ppt/theme/theme11.xml" ContentType="application/vnd.openxmlformats-officedocument.theme+xml"/>
  <Override PartName="/ppt/slideLayouts/slideLayout34.xml" ContentType="application/vnd.openxmlformats-officedocument.presentationml.slideLayout+xml"/>
  <Override PartName="/ppt/theme/theme12.xml" ContentType="application/vnd.openxmlformats-officedocument.theme+xml"/>
  <Override PartName="/ppt/slideLayouts/slideLayout35.xml" ContentType="application/vnd.openxmlformats-officedocument.presentationml.slideLayout+xml"/>
  <Override PartName="/ppt/theme/theme13.xml" ContentType="application/vnd.openxmlformats-officedocument.theme+xml"/>
  <Override PartName="/ppt/slideLayouts/slideLayout36.xml" ContentType="application/vnd.openxmlformats-officedocument.presentationml.slideLayout+xml"/>
  <Override PartName="/ppt/theme/theme14.xml" ContentType="application/vnd.openxmlformats-officedocument.theme+xml"/>
  <Override PartName="/ppt/slideLayouts/slideLayout37.xml" ContentType="application/vnd.openxmlformats-officedocument.presentationml.slideLayout+xml"/>
  <Override PartName="/ppt/theme/theme15.xml" ContentType="application/vnd.openxmlformats-officedocument.theme+xml"/>
  <Override PartName="/ppt/slideLayouts/slideLayout38.xml" ContentType="application/vnd.openxmlformats-officedocument.presentationml.slideLayout+xml"/>
  <Override PartName="/ppt/theme/theme16.xml" ContentType="application/vnd.openxmlformats-officedocument.theme+xml"/>
  <Override PartName="/ppt/slideLayouts/slideLayout39.xml" ContentType="application/vnd.openxmlformats-officedocument.presentationml.slideLayout+xml"/>
  <Override PartName="/ppt/theme/theme17.xml" ContentType="application/vnd.openxmlformats-officedocument.theme+xml"/>
  <Override PartName="/ppt/slideLayouts/slideLayout40.xml" ContentType="application/vnd.openxmlformats-officedocument.presentationml.slideLayout+xml"/>
  <Override PartName="/ppt/theme/theme18.xml" ContentType="application/vnd.openxmlformats-officedocument.theme+xml"/>
  <Override PartName="/ppt/slideLayouts/slideLayout41.xml" ContentType="application/vnd.openxmlformats-officedocument.presentationml.slideLayout+xml"/>
  <Override PartName="/ppt/theme/theme19.xml" ContentType="application/vnd.openxmlformats-officedocument.theme+xml"/>
  <Override PartName="/ppt/slideLayouts/slideLayout42.xml" ContentType="application/vnd.openxmlformats-officedocument.presentationml.slideLayout+xml"/>
  <Override PartName="/ppt/theme/theme20.xml" ContentType="application/vnd.openxmlformats-officedocument.theme+xml"/>
  <Override PartName="/ppt/slideLayouts/slideLayout43.xml" ContentType="application/vnd.openxmlformats-officedocument.presentationml.slideLayout+xml"/>
  <Override PartName="/ppt/theme/theme21.xml" ContentType="application/vnd.openxmlformats-officedocument.theme+xml"/>
  <Override PartName="/ppt/slideLayouts/slideLayout44.xml" ContentType="application/vnd.openxmlformats-officedocument.presentationml.slideLayout+xml"/>
  <Override PartName="/ppt/theme/theme22.xml" ContentType="application/vnd.openxmlformats-officedocument.theme+xml"/>
  <Override PartName="/ppt/slideLayouts/slideLayout45.xml" ContentType="application/vnd.openxmlformats-officedocument.presentationml.slideLayout+xml"/>
  <Override PartName="/ppt/theme/theme23.xml" ContentType="application/vnd.openxmlformats-officedocument.theme+xml"/>
  <Override PartName="/ppt/slideLayouts/slideLayout46.xml" ContentType="application/vnd.openxmlformats-officedocument.presentationml.slideLayout+xml"/>
  <Override PartName="/ppt/theme/theme24.xml" ContentType="application/vnd.openxmlformats-officedocument.theme+xml"/>
  <Override PartName="/ppt/slideLayouts/slideLayout47.xml" ContentType="application/vnd.openxmlformats-officedocument.presentationml.slideLayout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  <p:sldMasterId id="2147483688" r:id="rId3"/>
    <p:sldMasterId id="2147483690" r:id="rId4"/>
    <p:sldMasterId id="2147483692" r:id="rId5"/>
    <p:sldMasterId id="2147483694" r:id="rId6"/>
    <p:sldMasterId id="2147483696" r:id="rId7"/>
    <p:sldMasterId id="2147483698" r:id="rId8"/>
    <p:sldMasterId id="2147483700" r:id="rId9"/>
    <p:sldMasterId id="2147483702" r:id="rId10"/>
    <p:sldMasterId id="2147483704" r:id="rId11"/>
    <p:sldMasterId id="2147483706" r:id="rId12"/>
    <p:sldMasterId id="2147483708" r:id="rId13"/>
    <p:sldMasterId id="2147483710" r:id="rId14"/>
    <p:sldMasterId id="2147483712" r:id="rId15"/>
    <p:sldMasterId id="2147483714" r:id="rId16"/>
    <p:sldMasterId id="2147483716" r:id="rId17"/>
    <p:sldMasterId id="2147483718" r:id="rId18"/>
    <p:sldMasterId id="2147483720" r:id="rId19"/>
    <p:sldMasterId id="2147483722" r:id="rId20"/>
    <p:sldMasterId id="2147483724" r:id="rId21"/>
    <p:sldMasterId id="2147483726" r:id="rId22"/>
    <p:sldMasterId id="2147483728" r:id="rId23"/>
    <p:sldMasterId id="2147483730" r:id="rId24"/>
    <p:sldMasterId id="2147483732" r:id="rId25"/>
  </p:sldMasterIdLst>
  <p:notesMasterIdLst>
    <p:notesMasterId r:id="rId51"/>
  </p:notesMasterIdLst>
  <p:handoutMasterIdLst>
    <p:handoutMasterId r:id="rId52"/>
  </p:handoutMasterIdLst>
  <p:sldIdLst>
    <p:sldId id="269" r:id="rId26"/>
    <p:sldId id="294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83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292" r:id="rId49"/>
    <p:sldId id="293" r:id="rId5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99"/>
    <a:srgbClr val="FF33CC"/>
    <a:srgbClr val="66FF99"/>
    <a:srgbClr val="FF9966"/>
    <a:srgbClr val="FF99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96233" autoAdjust="0"/>
  </p:normalViewPr>
  <p:slideViewPr>
    <p:cSldViewPr>
      <p:cViewPr varScale="1">
        <p:scale>
          <a:sx n="85" d="100"/>
          <a:sy n="85" d="100"/>
        </p:scale>
        <p:origin x="5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1.xml"/><Relationship Id="rId39" Type="http://schemas.openxmlformats.org/officeDocument/2006/relationships/slide" Target="slides/slide14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9.xml"/><Relationship Id="rId42" Type="http://schemas.openxmlformats.org/officeDocument/2006/relationships/slide" Target="slides/slide17.xml"/><Relationship Id="rId47" Type="http://schemas.openxmlformats.org/officeDocument/2006/relationships/slide" Target="slides/slide22.xml"/><Relationship Id="rId50" Type="http://schemas.openxmlformats.org/officeDocument/2006/relationships/slide" Target="slides/slide25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8.xml"/><Relationship Id="rId38" Type="http://schemas.openxmlformats.org/officeDocument/2006/relationships/slide" Target="slides/slide13.xml"/><Relationship Id="rId46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4.xml"/><Relationship Id="rId41" Type="http://schemas.openxmlformats.org/officeDocument/2006/relationships/slide" Target="slides/slide16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7.xml"/><Relationship Id="rId37" Type="http://schemas.openxmlformats.org/officeDocument/2006/relationships/slide" Target="slides/slide12.xml"/><Relationship Id="rId40" Type="http://schemas.openxmlformats.org/officeDocument/2006/relationships/slide" Target="slides/slide15.xml"/><Relationship Id="rId45" Type="http://schemas.openxmlformats.org/officeDocument/2006/relationships/slide" Target="slides/slide2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3.xml"/><Relationship Id="rId36" Type="http://schemas.openxmlformats.org/officeDocument/2006/relationships/slide" Target="slides/slide11.xml"/><Relationship Id="rId49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6.xml"/><Relationship Id="rId44" Type="http://schemas.openxmlformats.org/officeDocument/2006/relationships/slide" Target="slides/slide19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2.xml"/><Relationship Id="rId30" Type="http://schemas.openxmlformats.org/officeDocument/2006/relationships/slide" Target="slides/slide5.xml"/><Relationship Id="rId35" Type="http://schemas.openxmlformats.org/officeDocument/2006/relationships/slide" Target="slides/slide10.xml"/><Relationship Id="rId43" Type="http://schemas.openxmlformats.org/officeDocument/2006/relationships/slide" Target="slides/slide18.xml"/><Relationship Id="rId48" Type="http://schemas.openxmlformats.org/officeDocument/2006/relationships/slide" Target="slides/slide23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8CB6CF-F406-492A-98CC-DBE1410B4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5741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 eaLnBrk="0" hangingPunct="0">
              <a:defRPr sz="1200" b="0"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9C50DC-C5E9-4BFE-93CC-99CF3DDD6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smtClean="0">
                <a:cs typeface="+mn-cs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36313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doc.: IEEE 802.11-11/0051r2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May 2011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en-US" smtClean="0">
                <a:cs typeface="Arial" charset="0"/>
              </a:rPr>
              <a:t>Adrian Stephens, Intel Corporation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Page </a:t>
            </a:r>
            <a:fld id="{17A261D3-4320-4079-9205-9D0E95786EFF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03803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6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 bold arrows distinguish?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23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52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2DCF159-8D73-4714-A568-975D3D069939}" type="slidenum">
              <a:rPr lang="en-GB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5493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61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29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5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437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553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92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3C656-009F-403C-8129-729415145BFD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5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5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8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9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0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CC98B7-D6F5-4FA5-8B6E-493193D0D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44D5B62-A02A-4350-8FB2-834DFA238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183FE8-D7C7-4389-8CB1-ED7E5BD09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59E897-653B-4466-A5A7-D0E7B700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372A7E-86C9-4620-92DB-5CB85508F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B472E-C4B3-42D8-A880-078E3C8F5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33CB0-3C56-4294-9C22-2ECDED91C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B718-57D8-4E47-B8B2-E1DD180AA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73C20-87E3-4633-ADBD-4F3CEB659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7023-0550-43CD-82DA-2436219B3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19684-D665-41A4-895B-E45044C09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A81C98-AE3C-41CC-A3BC-623229163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598E-0020-4AEA-AB58-5CB3C33E2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EFA6A-120C-4B8A-9C60-51FFA4DF0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B22C8-E783-4F0B-AC88-2B0BA423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6D46-F91C-4C00-81AA-11E669694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ECC05-BB2D-4D75-A689-C32101AC0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"/>
            <a:ext cx="3859212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532" y="3839308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03145"/>
      </p:ext>
    </p:extLst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009244"/>
      </p:ext>
    </p:extLst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634033"/>
      </p:ext>
    </p:extLst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6788827"/>
      </p:ext>
    </p:extLst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315676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A85816-645B-4239-B079-CFB77783E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482681"/>
      </p:ext>
    </p:extLst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506949"/>
      </p:ext>
    </p:extLst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76269"/>
      </p:ext>
    </p:extLst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505433"/>
      </p:ext>
    </p:extLst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16364"/>
      </p:ext>
    </p:extLst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994485"/>
      </p:ext>
    </p:extLst>
  </p:cSld>
  <p:clrMapOvr>
    <a:masterClrMapping/>
  </p:clrMapOvr>
  <p:transition spd="slow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560843"/>
      </p:ext>
    </p:extLst>
  </p:cSld>
  <p:clrMapOvr>
    <a:masterClrMapping/>
  </p:clrMapOvr>
  <p:transition spd="slow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61972"/>
      </p:ext>
    </p:extLst>
  </p:cSld>
  <p:clrMapOvr>
    <a:masterClrMapping/>
  </p:clrMapOvr>
  <p:transition spd="slow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951182"/>
      </p:ext>
    </p:extLst>
  </p:cSld>
  <p:clrMapOvr>
    <a:masterClrMapping/>
  </p:clrMapOvr>
  <p:transition spd="slow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25103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E8B96C-603A-4AD0-AF37-AC1BB3293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5034"/>
      </p:ext>
    </p:extLst>
  </p:cSld>
  <p:clrMapOvr>
    <a:masterClrMapping/>
  </p:clrMapOvr>
  <p:transition spd="slow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116705"/>
      </p:ext>
    </p:extLst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419817"/>
      </p:ext>
    </p:extLst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218241"/>
      </p:ext>
    </p:extLst>
  </p:cSld>
  <p:clrMapOvr>
    <a:masterClrMapping/>
  </p:clrMapOvr>
  <p:transition spd="slow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848508"/>
      </p:ext>
    </p:extLst>
  </p:cSld>
  <p:clrMapOvr>
    <a:masterClrMapping/>
  </p:clrMapOvr>
  <p:transition spd="slow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260974"/>
      </p:ext>
    </p:extLst>
  </p:cSld>
  <p:clrMapOvr>
    <a:masterClrMapping/>
  </p:clrMapOvr>
  <p:transition spd="slow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025834"/>
      </p:ext>
    </p:extLst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62635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BE777D-5522-4537-BE8A-6D4316B54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CD31A4-46E6-4605-A80C-AEABFD422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A5408-6482-4B89-9792-7727428C5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F2421-634E-48C9-831B-BAC754ED5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E8BFD4-031A-4925-B211-9DB1F50A1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2.jpe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2.jpe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2.jpe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jpe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2.jpe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jpeg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.jpe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2.jpe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42.xml"/><Relationship Id="rId4" Type="http://schemas.openxmlformats.org/officeDocument/2006/relationships/image" Target="../media/image2.jpeg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2.jpeg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2.jpeg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2.jpeg"/></Relationships>
</file>

<file path=ppt/slideMasters/_rels/slideMaster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Masters/_rels/slideMaster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2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AB1453-0D34-4697-8B4F-E76ED6BCE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0" hangingPunct="0">
              <a:defRPr/>
            </a:pPr>
            <a:r>
              <a:rPr lang="en-US" sz="1800" dirty="0" smtClean="0">
                <a:cs typeface="+mn-cs"/>
              </a:rPr>
              <a:t>doc.: IEEE </a:t>
            </a:r>
            <a:r>
              <a:rPr lang="en-US" sz="1800" dirty="0" smtClean="0">
                <a:cs typeface="+mn-cs"/>
              </a:rPr>
              <a:t>802.11-16/351r0</a:t>
            </a:r>
            <a:endParaRPr lang="en-US" sz="1800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defRPr/>
            </a:pPr>
            <a:r>
              <a:rPr lang="en-US" sz="1200" b="0" dirty="0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87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4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85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6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6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5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86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9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1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44255F9-9AB7-47C9-AE83-12DEE34D9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4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0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8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7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9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47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4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4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0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14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939" y="6373285"/>
            <a:ext cx="6169025" cy="323849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en-US" altLang="en-US" sz="1000" b="0" smtClean="0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44450" y="6394451"/>
            <a:ext cx="5962650" cy="311149"/>
          </a:xfrm>
          <a:prstGeom prst="rect">
            <a:avLst/>
          </a:prstGeom>
          <a:noFill/>
        </p:spPr>
        <p:txBody>
          <a:bodyPr anchor="ctr"/>
          <a:lstStyle/>
          <a:p>
            <a:pPr eaLnBrk="0" hangingPunct="0">
              <a:defRPr/>
            </a:pPr>
            <a:r>
              <a:rPr lang="en-GB" sz="100" b="0" spc="3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spc="300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meeting in Macao, March 13-18 2016</a:t>
            </a:r>
            <a:endParaRPr lang="en-GB" sz="800" spc="3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4086225" y="3304117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000" b="0" smtClean="0">
                <a:solidFill>
                  <a:prstClr val="white"/>
                </a:solidFill>
              </a:rPr>
              <a:t>© 3GPP 2012</a:t>
            </a:r>
            <a:endParaRPr lang="en-GB" altLang="en-US" sz="1000" b="0" smtClean="0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306918"/>
            <a:ext cx="1187450" cy="92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8308975" y="6364818"/>
            <a:ext cx="6096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3788E049-576F-4A2B-9EEA-E06409F6703A}" type="slidenum">
              <a:rPr lang="en-GB" altLang="en-US" sz="1000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000" smtClean="0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0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6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13" Type="http://schemas.openxmlformats.org/officeDocument/2006/relationships/image" Target="../media/image20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12" Type="http://schemas.openxmlformats.org/officeDocument/2006/relationships/image" Target="../media/image19.emf"/><Relationship Id="rId17" Type="http://schemas.openxmlformats.org/officeDocument/2006/relationships/image" Target="../media/image24.gif"/><Relationship Id="rId2" Type="http://schemas.openxmlformats.org/officeDocument/2006/relationships/image" Target="../media/image9.emf"/><Relationship Id="rId16" Type="http://schemas.openxmlformats.org/officeDocument/2006/relationships/image" Target="../media/image23.emf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3.emf"/><Relationship Id="rId11" Type="http://schemas.openxmlformats.org/officeDocument/2006/relationships/image" Target="../media/image18.emf"/><Relationship Id="rId5" Type="http://schemas.openxmlformats.org/officeDocument/2006/relationships/image" Target="../media/image12.emf"/><Relationship Id="rId15" Type="http://schemas.openxmlformats.org/officeDocument/2006/relationships/image" Target="../media/image22.emf"/><Relationship Id="rId10" Type="http://schemas.openxmlformats.org/officeDocument/2006/relationships/image" Target="../media/image17.emf"/><Relationship Id="rId4" Type="http://schemas.openxmlformats.org/officeDocument/2006/relationships/image" Target="../media/image11.emf"/><Relationship Id="rId9" Type="http://schemas.openxmlformats.org/officeDocument/2006/relationships/image" Target="../media/image16.emf"/><Relationship Id="rId14" Type="http://schemas.openxmlformats.org/officeDocument/2006/relationships/image" Target="../media/image21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Specs/latest/Rel-13/" TargetMode="External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7.xml"/><Relationship Id="rId5" Type="http://schemas.openxmlformats.org/officeDocument/2006/relationships/hyperlink" Target="http://www.3gpp.org/ftp/Information/WORK_PLAN/" TargetMode="External"/><Relationship Id="rId4" Type="http://schemas.openxmlformats.org/officeDocument/2006/relationships/hyperlink" Target="http://www.3gpp.org/specifications/work-pla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Visio_2003-2010_Drawing2.vsd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Visio_2003-2010_Drawing3.vsd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March 2016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Richard Burbidge, Intel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 smtClean="0">
                <a:cs typeface="Arial" charset="0"/>
              </a:rPr>
              <a:t>Slide </a:t>
            </a:r>
            <a:fld id="{45C0ED7A-E0F9-4CC4-B390-E65AC5EC3921}" type="slidenum">
              <a:rPr lang="en-US" altLang="en-US" smtClean="0">
                <a:cs typeface="Arial" charset="0"/>
              </a:rPr>
              <a:pPr/>
              <a:t>1</a:t>
            </a:fld>
            <a:endParaRPr lang="en-US" alt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from 3GPP on LWA and LWIP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2016-03-11</a:t>
            </a:r>
            <a:endParaRPr lang="en-US" altLang="en-US" sz="2000" b="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594341"/>
              </p:ext>
            </p:extLst>
          </p:nvPr>
        </p:nvGraphicFramePr>
        <p:xfrm>
          <a:off x="519113" y="2290763"/>
          <a:ext cx="7521575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5" imgW="8266694" imgH="2782433" progId="Word.Document.8">
                  <p:embed/>
                </p:oleObj>
              </mc:Choice>
              <mc:Fallback>
                <p:oleObj name="Document" r:id="rId5" imgW="8266694" imgH="278243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90763"/>
                        <a:ext cx="7521575" cy="2525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LWA activation and deactivation are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err="1" smtClean="0"/>
              <a:t>eNB</a:t>
            </a:r>
            <a:r>
              <a:rPr lang="en-US" dirty="0" smtClean="0"/>
              <a:t> configures WLAN mobility set for UE</a:t>
            </a:r>
          </a:p>
          <a:p>
            <a:pPr lvl="1"/>
            <a:r>
              <a:rPr lang="en-US" dirty="0" smtClean="0"/>
              <a:t>Based e.g. on WLAN measurements reported by UE</a:t>
            </a:r>
          </a:p>
          <a:p>
            <a:r>
              <a:rPr lang="en-US" dirty="0" smtClean="0"/>
              <a:t>WLAN mobility set is a group of WLAN APs identified by SSID(s), HESSID(s) or BSSID(s)</a:t>
            </a:r>
          </a:p>
          <a:p>
            <a:pPr lvl="1"/>
            <a:r>
              <a:rPr lang="en-US" dirty="0" smtClean="0"/>
              <a:t>Mobility set is UE-specific and there is only one set configured for UE at a time</a:t>
            </a:r>
          </a:p>
          <a:p>
            <a:pPr lvl="1"/>
            <a:r>
              <a:rPr lang="en-US" dirty="0" smtClean="0"/>
              <a:t>All WLANs in mobility set are connected to the same WT</a:t>
            </a:r>
          </a:p>
          <a:p>
            <a:r>
              <a:rPr lang="en-US" dirty="0" smtClean="0"/>
              <a:t>Mobility within WLAN mobility set is controlled by UE, i.e. transparent to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Mobility outside of WLAN mobility set is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When LWA is activated, eNB configures one or more bearers as LWA bearers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103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WLAN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UE supporting LWA shall support WLAN measurement reporting</a:t>
            </a:r>
          </a:p>
          <a:p>
            <a:r>
              <a:rPr lang="en-US" dirty="0" smtClean="0"/>
              <a:t>Measurement </a:t>
            </a:r>
            <a:r>
              <a:rPr lang="en-US" dirty="0"/>
              <a:t>configuration includes: WLAN ids, WLAN band and frequency/channel</a:t>
            </a:r>
          </a:p>
          <a:p>
            <a:r>
              <a:rPr lang="en-US" dirty="0"/>
              <a:t>Measurement reporting </a:t>
            </a:r>
            <a:r>
              <a:rPr lang="en-US" dirty="0" smtClean="0"/>
              <a:t>is triggered </a:t>
            </a:r>
            <a:r>
              <a:rPr lang="en-US" dirty="0"/>
              <a:t>by RSSI thresholds</a:t>
            </a:r>
          </a:p>
          <a:p>
            <a:r>
              <a:rPr lang="en-US" dirty="0"/>
              <a:t>Measurement report contains: WLAN ids, RSSI, STA count, backhaul rate, admission capacity, channel utilization and other </a:t>
            </a:r>
            <a:r>
              <a:rPr lang="en-US" dirty="0" smtClean="0"/>
              <a:t>metrics</a:t>
            </a:r>
          </a:p>
          <a:p>
            <a:r>
              <a:rPr lang="en-US" dirty="0"/>
              <a:t>Three WLAN measurement events </a:t>
            </a:r>
            <a:r>
              <a:rPr lang="en-US" dirty="0" smtClean="0"/>
              <a:t>are defined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Event W1: WLAN becomes better than a threshold;</a:t>
            </a:r>
          </a:p>
          <a:p>
            <a:pPr lvl="1"/>
            <a:r>
              <a:rPr lang="en-US" dirty="0"/>
              <a:t>Event W2: All WLAN inside WLAN mobility set become worse than a threshold1 and a WLAN outside WLAN mobility set becomes better than a threshold2;</a:t>
            </a:r>
          </a:p>
          <a:p>
            <a:pPr lvl="1"/>
            <a:r>
              <a:rPr lang="en-US" dirty="0"/>
              <a:t>Event W3: All WLAN inside WLAN mobility set become worse than a threshold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WLAN measurement framework is common to LWA and LWIP</a:t>
            </a:r>
          </a:p>
          <a:p>
            <a:r>
              <a:rPr lang="en-US" dirty="0" smtClean="0"/>
              <a:t>There are separate UE capability indications for LWA, LWIP and WLAN measurements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542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WLAN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/>
              <a:t>Even though WLAN payload is encrypted (by PDCP), 3GPP decided to use WLAN security including encryption, authentication, and integrity protection</a:t>
            </a:r>
          </a:p>
          <a:p>
            <a:r>
              <a:rPr lang="en-US" sz="2600" dirty="0"/>
              <a:t>EAP/AKA 802.1x based authentication may take time, and may not be possible due to CN connectivity not being available, therefore 3GPP decided to define an optimized WLAN authentication procedure</a:t>
            </a:r>
          </a:p>
          <a:p>
            <a:pPr lvl="1"/>
            <a:r>
              <a:rPr lang="en-US" sz="2300" dirty="0"/>
              <a:t>EAP/AKA may still be used with LWA, i.e. optimized authentication is optional</a:t>
            </a:r>
          </a:p>
          <a:p>
            <a:r>
              <a:rPr lang="en-US" sz="2600" dirty="0"/>
              <a:t>When optimized WLAN authentication is used:</a:t>
            </a:r>
          </a:p>
          <a:p>
            <a:pPr lvl="1"/>
            <a:r>
              <a:rPr lang="en-US" sz="2300" dirty="0" err="1"/>
              <a:t>eNB</a:t>
            </a:r>
            <a:r>
              <a:rPr lang="en-US" sz="2300" dirty="0"/>
              <a:t> derives a key (S-K</a:t>
            </a:r>
            <a:r>
              <a:rPr lang="en-US" sz="2300" baseline="-25000" dirty="0"/>
              <a:t>WT</a:t>
            </a:r>
            <a:r>
              <a:rPr lang="en-US" sz="2300" dirty="0"/>
              <a:t>) based on </a:t>
            </a:r>
            <a:r>
              <a:rPr lang="en-US" sz="2300" dirty="0" err="1"/>
              <a:t>K</a:t>
            </a:r>
            <a:r>
              <a:rPr lang="en-US" sz="2300" baseline="-25000" dirty="0" err="1"/>
              <a:t>eNB</a:t>
            </a:r>
            <a:r>
              <a:rPr lang="en-US" sz="2300" baseline="-25000" dirty="0"/>
              <a:t> </a:t>
            </a:r>
            <a:r>
              <a:rPr lang="en-US" sz="2300" dirty="0"/>
              <a:t>and WT Counter</a:t>
            </a:r>
          </a:p>
          <a:p>
            <a:pPr lvl="1"/>
            <a:r>
              <a:rPr lang="en-US" sz="2300" dirty="0" err="1"/>
              <a:t>eNB</a:t>
            </a:r>
            <a:r>
              <a:rPr lang="en-US" sz="2300" dirty="0"/>
              <a:t> sends S-K</a:t>
            </a:r>
            <a:r>
              <a:rPr lang="en-US" sz="2300" baseline="-25000" dirty="0"/>
              <a:t>WT </a:t>
            </a:r>
            <a:r>
              <a:rPr lang="en-US" sz="2300" dirty="0"/>
              <a:t>to WT via secure </a:t>
            </a:r>
            <a:r>
              <a:rPr lang="en-US" sz="2300" dirty="0" err="1"/>
              <a:t>Xw</a:t>
            </a:r>
            <a:r>
              <a:rPr lang="en-US" sz="2300" dirty="0"/>
              <a:t> interface, WT makes it available to APs/ACs which belong to UE WLAN mobility set</a:t>
            </a:r>
          </a:p>
          <a:p>
            <a:pPr lvl="1"/>
            <a:r>
              <a:rPr lang="en-US" sz="2300" dirty="0"/>
              <a:t>UE derives the same S-K</a:t>
            </a:r>
            <a:r>
              <a:rPr lang="en-US" sz="2300" baseline="-25000" dirty="0"/>
              <a:t>WT </a:t>
            </a:r>
            <a:r>
              <a:rPr lang="en-US" sz="2300" dirty="0"/>
              <a:t>key autonomously (based on WT Counter received from </a:t>
            </a:r>
            <a:r>
              <a:rPr lang="en-US" sz="2300" dirty="0" err="1"/>
              <a:t>eNB</a:t>
            </a:r>
            <a:r>
              <a:rPr lang="en-US" sz="2300" dirty="0"/>
              <a:t> and </a:t>
            </a:r>
            <a:r>
              <a:rPr lang="en-US" sz="2300" dirty="0" err="1"/>
              <a:t>K</a:t>
            </a:r>
            <a:r>
              <a:rPr lang="en-US" sz="2300" baseline="-25000" dirty="0" err="1"/>
              <a:t>eNB</a:t>
            </a:r>
            <a:endParaRPr lang="en-US" sz="2300" dirty="0"/>
          </a:p>
          <a:p>
            <a:pPr lvl="1"/>
            <a:r>
              <a:rPr lang="en-US" sz="2300" dirty="0"/>
              <a:t>S-K</a:t>
            </a:r>
            <a:r>
              <a:rPr lang="en-US" sz="2300" baseline="-25000" dirty="0"/>
              <a:t>WT</a:t>
            </a:r>
            <a:r>
              <a:rPr lang="en-US" sz="2300" dirty="0"/>
              <a:t> used as the Pairwise Master Key (PMK) in 4-way handshake as defined in IEEE 802.11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816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</a:t>
            </a:r>
            <a:r>
              <a:rPr lang="en-US" dirty="0" err="1" smtClean="0"/>
              <a:t>Xw</a:t>
            </a:r>
            <a:r>
              <a:rPr lang="en-US" dirty="0" smtClean="0"/>
              <a:t>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Xw</a:t>
            </a:r>
            <a:r>
              <a:rPr lang="en-US" dirty="0" smtClean="0"/>
              <a:t> Application Protocol (</a:t>
            </a:r>
            <a:r>
              <a:rPr lang="en-US" dirty="0" err="1" smtClean="0"/>
              <a:t>Xw</a:t>
            </a:r>
            <a:r>
              <a:rPr lang="en-US" dirty="0" smtClean="0"/>
              <a:t>-AP) is used on the </a:t>
            </a:r>
            <a:r>
              <a:rPr lang="en-US" dirty="0" err="1" smtClean="0"/>
              <a:t>Xw</a:t>
            </a:r>
            <a:r>
              <a:rPr lang="en-US" dirty="0" smtClean="0"/>
              <a:t> control plane interface</a:t>
            </a:r>
          </a:p>
          <a:p>
            <a:r>
              <a:rPr lang="en-GB" dirty="0" err="1" smtClean="0"/>
              <a:t>Xw</a:t>
            </a:r>
            <a:r>
              <a:rPr lang="en-GB" dirty="0" smtClean="0"/>
              <a:t>-AP supports the following procedures: </a:t>
            </a:r>
            <a:r>
              <a:rPr lang="en-GB" i="1" dirty="0"/>
              <a:t>WT Addition </a:t>
            </a:r>
            <a:r>
              <a:rPr lang="en-GB" i="1" dirty="0" smtClean="0"/>
              <a:t>Preparation, </a:t>
            </a:r>
            <a:r>
              <a:rPr lang="en-GB" i="1" dirty="0" err="1" smtClean="0"/>
              <a:t>eNB</a:t>
            </a:r>
            <a:r>
              <a:rPr lang="en-GB" i="1" dirty="0" smtClean="0"/>
              <a:t> or WT </a:t>
            </a:r>
            <a:r>
              <a:rPr lang="en-GB" i="1" dirty="0"/>
              <a:t>Initiated WT </a:t>
            </a:r>
            <a:r>
              <a:rPr lang="en-GB" i="1" dirty="0" smtClean="0"/>
              <a:t>Modification, </a:t>
            </a:r>
            <a:r>
              <a:rPr lang="en-GB" i="1" dirty="0"/>
              <a:t>WT Status </a:t>
            </a:r>
            <a:r>
              <a:rPr lang="en-GB" i="1" dirty="0" smtClean="0"/>
              <a:t>Reporting</a:t>
            </a:r>
            <a:r>
              <a:rPr lang="en-GB" i="1" dirty="0"/>
              <a:t>, WT Association </a:t>
            </a:r>
            <a:r>
              <a:rPr lang="en-GB" i="1" dirty="0" smtClean="0"/>
              <a:t>Confirmation, </a:t>
            </a:r>
            <a:r>
              <a:rPr lang="en-GB" i="1" dirty="0" err="1" smtClean="0"/>
              <a:t>eNB</a:t>
            </a:r>
            <a:r>
              <a:rPr lang="en-GB" i="1" dirty="0" smtClean="0"/>
              <a:t> or WT </a:t>
            </a:r>
            <a:r>
              <a:rPr lang="en-GB" i="1" dirty="0"/>
              <a:t>Initiated WT </a:t>
            </a:r>
            <a:r>
              <a:rPr lang="en-GB" i="1" dirty="0" smtClean="0"/>
              <a:t>Release </a:t>
            </a:r>
            <a:r>
              <a:rPr lang="en-GB" dirty="0" smtClean="0"/>
              <a:t>and others</a:t>
            </a:r>
          </a:p>
          <a:p>
            <a:r>
              <a:rPr lang="en-GB" i="1" dirty="0"/>
              <a:t>WT Addition </a:t>
            </a:r>
            <a:r>
              <a:rPr lang="en-GB" i="1" dirty="0" smtClean="0"/>
              <a:t>Request </a:t>
            </a:r>
            <a:r>
              <a:rPr lang="en-GB" dirty="0" smtClean="0"/>
              <a:t>is used by </a:t>
            </a:r>
            <a:r>
              <a:rPr lang="en-GB" dirty="0" err="1" smtClean="0"/>
              <a:t>eNB</a:t>
            </a:r>
            <a:r>
              <a:rPr lang="en-GB" dirty="0" smtClean="0"/>
              <a:t> to request preparation of resources for LWA in WT</a:t>
            </a:r>
          </a:p>
          <a:p>
            <a:pPr lvl="1"/>
            <a:r>
              <a:rPr lang="en-GB" dirty="0" smtClean="0"/>
              <a:t>It carries: UE id, WLAN security key, bearer information (including </a:t>
            </a:r>
            <a:r>
              <a:rPr lang="en-GB" dirty="0" err="1" smtClean="0"/>
              <a:t>QoS</a:t>
            </a:r>
            <a:r>
              <a:rPr lang="en-GB" dirty="0" smtClean="0"/>
              <a:t>), WLAN mobility set and other</a:t>
            </a:r>
          </a:p>
          <a:p>
            <a:r>
              <a:rPr lang="en-GB" i="1" dirty="0" smtClean="0"/>
              <a:t>WT Modification Request </a:t>
            </a:r>
            <a:r>
              <a:rPr lang="en-GB" dirty="0" smtClean="0"/>
              <a:t>is used by </a:t>
            </a:r>
            <a:r>
              <a:rPr lang="en-GB" dirty="0" err="1" smtClean="0"/>
              <a:t>eNB</a:t>
            </a:r>
            <a:r>
              <a:rPr lang="en-GB" dirty="0" smtClean="0"/>
              <a:t> to modify mobility set, security key or bearers configured for LWA for a UE</a:t>
            </a:r>
          </a:p>
          <a:p>
            <a:r>
              <a:rPr lang="en-GB" i="1" dirty="0" smtClean="0"/>
              <a:t>WT Status Report </a:t>
            </a:r>
            <a:r>
              <a:rPr lang="en-GB" dirty="0" smtClean="0"/>
              <a:t>is used by WT to report WLAN measurements per BSS</a:t>
            </a:r>
          </a:p>
          <a:p>
            <a:pPr lvl="1"/>
            <a:r>
              <a:rPr lang="en-GB" dirty="0" smtClean="0"/>
              <a:t>It carries: BSSID, </a:t>
            </a:r>
            <a:r>
              <a:rPr lang="en-GB" dirty="0" err="1" smtClean="0"/>
              <a:t>bss</a:t>
            </a:r>
            <a:r>
              <a:rPr lang="en-GB" dirty="0" smtClean="0"/>
              <a:t> load, WAN metrics and available channel utilization</a:t>
            </a:r>
          </a:p>
          <a:p>
            <a:r>
              <a:rPr lang="en-GB" i="1" dirty="0" smtClean="0"/>
              <a:t>WT Association Confirmation </a:t>
            </a:r>
            <a:r>
              <a:rPr lang="en-GB" dirty="0" smtClean="0"/>
              <a:t>is used by WT to indicate that a UE successfully connected to WLAN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72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</a:t>
            </a:r>
            <a:r>
              <a:rPr lang="en-US" dirty="0" err="1" smtClean="0"/>
              <a:t>Xw</a:t>
            </a:r>
            <a:r>
              <a:rPr lang="en-US" dirty="0" smtClean="0"/>
              <a:t>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Xw</a:t>
            </a:r>
            <a:r>
              <a:rPr lang="en-US" dirty="0" smtClean="0"/>
              <a:t> data plane uses </a:t>
            </a:r>
            <a:r>
              <a:rPr lang="en-US" dirty="0"/>
              <a:t>GPRS </a:t>
            </a:r>
            <a:r>
              <a:rPr lang="en-US" dirty="0" err="1"/>
              <a:t>Tunnelling</a:t>
            </a:r>
            <a:r>
              <a:rPr lang="en-US" dirty="0"/>
              <a:t> Protocol for User </a:t>
            </a:r>
            <a:r>
              <a:rPr lang="en-US" dirty="0" smtClean="0"/>
              <a:t>Plane (GTP-U) on top of UDP for data transfer from </a:t>
            </a:r>
            <a:r>
              <a:rPr lang="en-US" dirty="0" err="1" smtClean="0"/>
              <a:t>eNB</a:t>
            </a:r>
            <a:r>
              <a:rPr lang="en-US" dirty="0" smtClean="0"/>
              <a:t> to WT</a:t>
            </a:r>
          </a:p>
          <a:p>
            <a:r>
              <a:rPr lang="en-US" dirty="0" smtClean="0"/>
              <a:t>Downlink stream is used for data forwarding</a:t>
            </a:r>
          </a:p>
          <a:p>
            <a:r>
              <a:rPr lang="en-US" dirty="0" smtClean="0"/>
              <a:t>Uplink stream is used for feedback/flow control</a:t>
            </a:r>
          </a:p>
          <a:p>
            <a:r>
              <a:rPr lang="en-US" dirty="0"/>
              <a:t>Optional </a:t>
            </a:r>
            <a:r>
              <a:rPr lang="en-US" i="1" dirty="0"/>
              <a:t>Downlink data delivery status </a:t>
            </a:r>
            <a:r>
              <a:rPr lang="en-US" dirty="0"/>
              <a:t>procedure is used by WT to indicate its buffer status and lost PDUs to </a:t>
            </a:r>
            <a:r>
              <a:rPr lang="en-US" dirty="0" err="1"/>
              <a:t>eNB</a:t>
            </a:r>
            <a:endParaRPr lang="en-US" dirty="0"/>
          </a:p>
          <a:p>
            <a:r>
              <a:rPr lang="en-US" dirty="0" smtClean="0"/>
              <a:t>Every PDU is assigned a </a:t>
            </a:r>
            <a:r>
              <a:rPr lang="en-US" dirty="0" err="1" smtClean="0"/>
              <a:t>Xw</a:t>
            </a:r>
            <a:r>
              <a:rPr lang="en-US" dirty="0" smtClean="0"/>
              <a:t>-U sequence number</a:t>
            </a:r>
          </a:p>
        </p:txBody>
      </p:sp>
    </p:spTree>
    <p:extLst>
      <p:ext uri="{BB962C8B-B14F-4D97-AF65-F5344CB8AC3E}">
        <p14:creationId xmlns:p14="http://schemas.microsoft.com/office/powerpoint/2010/main" val="31933633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UE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Provisions have been made to allow LWA deployment with limited WLAN infrastructure impact</a:t>
            </a:r>
          </a:p>
          <a:p>
            <a:r>
              <a:rPr lang="en-US" dirty="0" smtClean="0"/>
              <a:t>If WT does not support feedback/flow control, </a:t>
            </a:r>
            <a:r>
              <a:rPr lang="en-US" dirty="0" err="1" smtClean="0"/>
              <a:t>eNB</a:t>
            </a:r>
            <a:r>
              <a:rPr lang="en-US" dirty="0" smtClean="0"/>
              <a:t> may trigger status reporting from UE on air interface (at PDCP layer) using either:</a:t>
            </a:r>
          </a:p>
          <a:p>
            <a:pPr lvl="1"/>
            <a:r>
              <a:rPr lang="en-US" dirty="0" smtClean="0"/>
              <a:t>PDCP status report: First Missing PDCP SN, bitmap of received PDCP SDUs</a:t>
            </a:r>
          </a:p>
          <a:p>
            <a:pPr lvl="1"/>
            <a:r>
              <a:rPr lang="en-US" dirty="0" smtClean="0"/>
              <a:t>LWA status report: First Missing SN (FMS), Number of Missing PDUs (NMP) and Highest Received SN on WLAN (HRW)</a:t>
            </a:r>
          </a:p>
          <a:p>
            <a:r>
              <a:rPr lang="en-US" dirty="0" smtClean="0"/>
              <a:t>NOTE: </a:t>
            </a:r>
            <a:r>
              <a:rPr lang="en-US" dirty="0" err="1" smtClean="0"/>
              <a:t>eNB</a:t>
            </a:r>
            <a:r>
              <a:rPr lang="en-US" dirty="0" smtClean="0"/>
              <a:t> can derive information about packets lost on LTE from RLC layer, since only RLC Acknowledged Mode (AM) is allowed for LWA</a:t>
            </a:r>
          </a:p>
          <a:p>
            <a:r>
              <a:rPr lang="en-GB" dirty="0"/>
              <a:t>If configured by the eNB, the </a:t>
            </a:r>
            <a:r>
              <a:rPr lang="en-GB" dirty="0" smtClean="0"/>
              <a:t>UE reports </a:t>
            </a:r>
            <a:r>
              <a:rPr lang="en-GB" dirty="0"/>
              <a:t>association confirmation on air interface (at RRC </a:t>
            </a:r>
            <a:r>
              <a:rPr lang="en-GB" dirty="0" smtClean="0"/>
              <a:t>layer)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08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LWA: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1" y="1885951"/>
            <a:ext cx="3574167" cy="3622675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1,2 - UE indicates LWA support, including its MAC address (performed only once, not on every LWA activation)</a:t>
            </a:r>
          </a:p>
          <a:p>
            <a:r>
              <a:rPr lang="en-US" dirty="0" smtClean="0"/>
              <a:t>3,4 – </a:t>
            </a:r>
            <a:r>
              <a:rPr lang="en-US" dirty="0" err="1" smtClean="0"/>
              <a:t>eNB</a:t>
            </a:r>
            <a:r>
              <a:rPr lang="en-US" dirty="0" smtClean="0"/>
              <a:t> configures WLAN measurements</a:t>
            </a:r>
          </a:p>
          <a:p>
            <a:r>
              <a:rPr lang="en-US" dirty="0" smtClean="0"/>
              <a:t>5, 6 – UE reports WLAN meeting configured thresholds</a:t>
            </a:r>
          </a:p>
          <a:p>
            <a:r>
              <a:rPr lang="en-US" dirty="0" smtClean="0"/>
              <a:t>7,8 – </a:t>
            </a:r>
            <a:r>
              <a:rPr lang="en-US" dirty="0" err="1" smtClean="0"/>
              <a:t>eNB</a:t>
            </a:r>
            <a:r>
              <a:rPr lang="en-US" dirty="0" smtClean="0"/>
              <a:t> indicates to WLAN via WT UE identity, bearer configuration including </a:t>
            </a:r>
            <a:r>
              <a:rPr lang="en-US" dirty="0" err="1" smtClean="0"/>
              <a:t>QoS</a:t>
            </a:r>
            <a:r>
              <a:rPr lang="en-US" dirty="0" smtClean="0"/>
              <a:t> and WLAN security key</a:t>
            </a:r>
          </a:p>
          <a:p>
            <a:r>
              <a:rPr lang="en-US" dirty="0" smtClean="0"/>
              <a:t>9, 10 – </a:t>
            </a:r>
            <a:r>
              <a:rPr lang="en-US" dirty="0" err="1" smtClean="0"/>
              <a:t>eNB</a:t>
            </a:r>
            <a:r>
              <a:rPr lang="en-US" dirty="0" smtClean="0"/>
              <a:t> activates LWA, configuring: mobility set, LWA bearers and security key</a:t>
            </a:r>
          </a:p>
          <a:p>
            <a:r>
              <a:rPr lang="en-US" dirty="0" smtClean="0"/>
              <a:t>11 – UE find suitable AP, associates, authentications using 4-way handshake</a:t>
            </a:r>
          </a:p>
          <a:p>
            <a:r>
              <a:rPr lang="en-US" dirty="0" smtClean="0"/>
              <a:t>12 – WT (or UE) indicate successful connection to WLAN</a:t>
            </a:r>
          </a:p>
          <a:p>
            <a:r>
              <a:rPr lang="en-US" dirty="0" smtClean="0"/>
              <a:t>13 – data is sent on LTE and WLAN</a:t>
            </a:r>
          </a:p>
          <a:p>
            <a:r>
              <a:rPr lang="en-US" dirty="0" smtClean="0"/>
              <a:t>14 – if supported, WT sends feedback/flow control information</a:t>
            </a:r>
          </a:p>
          <a:p>
            <a:r>
              <a:rPr lang="en-US" dirty="0" smtClean="0"/>
              <a:t>15 – if configured, UE continues measurement reporting</a:t>
            </a:r>
          </a:p>
          <a:p>
            <a:r>
              <a:rPr lang="en-US" dirty="0" smtClean="0"/>
              <a:t>16 – if configured, UE sends feedback/flow control information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2850" y="853417"/>
            <a:ext cx="3371994" cy="472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5212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155" y="2814556"/>
            <a:ext cx="7800229" cy="1080093"/>
          </a:xfrm>
        </p:spPr>
        <p:txBody>
          <a:bodyPr/>
          <a:lstStyle/>
          <a:p>
            <a:r>
              <a:rPr lang="en-US" sz="3600" dirty="0"/>
              <a:t>LTE WLAN Radio Level Integration with IPsec Tunnel (LWIP)</a:t>
            </a:r>
          </a:p>
        </p:txBody>
      </p:sp>
    </p:spTree>
    <p:extLst>
      <p:ext uri="{BB962C8B-B14F-4D97-AF65-F5344CB8AC3E}">
        <p14:creationId xmlns:p14="http://schemas.microsoft.com/office/powerpoint/2010/main" val="14021415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581070" cy="36226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UE uses WLAN </a:t>
            </a:r>
            <a:r>
              <a:rPr lang="en-GB" dirty="0" smtClean="0"/>
              <a:t>via </a:t>
            </a:r>
            <a:r>
              <a:rPr lang="en-GB" dirty="0"/>
              <a:t>IPsec </a:t>
            </a:r>
            <a:r>
              <a:rPr lang="en-GB" dirty="0" smtClean="0"/>
              <a:t>tunnel between </a:t>
            </a:r>
            <a:r>
              <a:rPr lang="en-GB" dirty="0" err="1" smtClean="0"/>
              <a:t>eNB</a:t>
            </a:r>
            <a:r>
              <a:rPr lang="en-GB" dirty="0" smtClean="0"/>
              <a:t> and UE</a:t>
            </a:r>
          </a:p>
          <a:p>
            <a:r>
              <a:rPr lang="en-GB" dirty="0" smtClean="0"/>
              <a:t>Key drivers: fast time to market,</a:t>
            </a:r>
            <a:r>
              <a:rPr lang="ru-RU" dirty="0" smtClean="0"/>
              <a:t> </a:t>
            </a:r>
            <a:r>
              <a:rPr lang="en-US" dirty="0" smtClean="0"/>
              <a:t>use of legacy </a:t>
            </a:r>
            <a:r>
              <a:rPr lang="en-GB" dirty="0" smtClean="0"/>
              <a:t>WLAN infrastructure</a:t>
            </a:r>
          </a:p>
          <a:p>
            <a:r>
              <a:rPr lang="en-GB" dirty="0" smtClean="0"/>
              <a:t>WLAN is hidden from CN</a:t>
            </a:r>
          </a:p>
          <a:p>
            <a:pPr lvl="1"/>
            <a:r>
              <a:rPr lang="en-GB" dirty="0" smtClean="0"/>
              <a:t>Except for WLAN authentication</a:t>
            </a:r>
          </a:p>
          <a:p>
            <a:r>
              <a:rPr lang="en-GB" dirty="0" smtClean="0"/>
              <a:t>LWIP is controlled by eNB, based on UE measurement reporting</a:t>
            </a:r>
          </a:p>
          <a:p>
            <a:r>
              <a:rPr lang="en-GB" dirty="0" smtClean="0"/>
              <a:t>For security reasons </a:t>
            </a:r>
            <a:r>
              <a:rPr lang="en-GB" dirty="0"/>
              <a:t>IPsec tunnel is terminated in LWIP-</a:t>
            </a:r>
            <a:r>
              <a:rPr lang="en-GB" dirty="0" err="1"/>
              <a:t>SeGW</a:t>
            </a:r>
            <a:r>
              <a:rPr lang="en-GB" dirty="0"/>
              <a:t> in </a:t>
            </a:r>
            <a:r>
              <a:rPr lang="en-GB" dirty="0" smtClean="0"/>
              <a:t>eNB</a:t>
            </a:r>
          </a:p>
          <a:p>
            <a:r>
              <a:rPr lang="en-GB" dirty="0" smtClean="0"/>
              <a:t>IPsec tunnel is transparent to WLAN infrastructure</a:t>
            </a:r>
          </a:p>
          <a:p>
            <a:pPr lvl="1"/>
            <a:r>
              <a:rPr lang="en-GB" dirty="0" smtClean="0"/>
              <a:t>There are no standardised network interfaces in LWIP</a:t>
            </a:r>
          </a:p>
          <a:p>
            <a:r>
              <a:rPr lang="en-GB" dirty="0" smtClean="0"/>
              <a:t>Single </a:t>
            </a:r>
            <a:r>
              <a:rPr lang="en-GB" dirty="0" err="1" smtClean="0"/>
              <a:t>IPSec</a:t>
            </a:r>
            <a:r>
              <a:rPr lang="en-GB" dirty="0" smtClean="0"/>
              <a:t> tunnel per UE for UL and DL data</a:t>
            </a:r>
          </a:p>
          <a:p>
            <a:r>
              <a:rPr lang="en-GB" dirty="0"/>
              <a:t>Formally completed at RAN#71 in </a:t>
            </a:r>
            <a:r>
              <a:rPr lang="en-GB" dirty="0" smtClean="0"/>
              <a:t>March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00776" y="230849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20"/>
          <p:cNvSpPr>
            <a:spLocks noChangeArrowheads="1"/>
          </p:cNvSpPr>
          <p:nvPr/>
        </p:nvSpPr>
        <p:spPr bwMode="auto">
          <a:xfrm>
            <a:off x="6131782" y="2055382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15"/>
          <p:cNvSpPr>
            <a:spLocks noChangeArrowheads="1"/>
          </p:cNvSpPr>
          <p:nvPr/>
        </p:nvSpPr>
        <p:spPr bwMode="auto">
          <a:xfrm>
            <a:off x="6131782" y="221440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31" name="Rectangle 242"/>
          <p:cNvSpPr>
            <a:spLocks noChangeArrowheads="1"/>
          </p:cNvSpPr>
          <p:nvPr/>
        </p:nvSpPr>
        <p:spPr bwMode="auto">
          <a:xfrm>
            <a:off x="5956853" y="2308499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732" name="Group 127"/>
          <p:cNvGrpSpPr>
            <a:grpSpLocks noChangeAspect="1"/>
          </p:cNvGrpSpPr>
          <p:nvPr/>
        </p:nvGrpSpPr>
        <p:grpSpPr bwMode="auto">
          <a:xfrm>
            <a:off x="5956853" y="2431608"/>
            <a:ext cx="2943225" cy="2813050"/>
            <a:chOff x="0" y="0"/>
            <a:chExt cx="4636" cy="4429"/>
          </a:xfrm>
        </p:grpSpPr>
        <p:sp>
          <p:nvSpPr>
            <p:cNvPr id="29733" name="AutoShape 24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4636" cy="44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4" name="Freeform 240"/>
            <p:cNvSpPr>
              <a:spLocks/>
            </p:cNvSpPr>
            <p:nvPr/>
          </p:nvSpPr>
          <p:spPr bwMode="auto">
            <a:xfrm>
              <a:off x="1129" y="609"/>
              <a:ext cx="255" cy="156"/>
            </a:xfrm>
            <a:custGeom>
              <a:avLst/>
              <a:gdLst>
                <a:gd name="T0" fmla="*/ 110 w 340"/>
                <a:gd name="T1" fmla="*/ 205 h 208"/>
                <a:gd name="T2" fmla="*/ 306 w 340"/>
                <a:gd name="T3" fmla="*/ 138 h 208"/>
                <a:gd name="T4" fmla="*/ 296 w 340"/>
                <a:gd name="T5" fmla="*/ 18 h 208"/>
                <a:gd name="T6" fmla="*/ 257 w 340"/>
                <a:gd name="T7" fmla="*/ 0 h 208"/>
                <a:gd name="T8" fmla="*/ 257 w 340"/>
                <a:gd name="T9" fmla="*/ 0 h 208"/>
                <a:gd name="T10" fmla="*/ 0 w 340"/>
                <a:gd name="T11" fmla="*/ 205 h 208"/>
                <a:gd name="T12" fmla="*/ 110 w 340"/>
                <a:gd name="T13" fmla="*/ 20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0" h="208">
                  <a:moveTo>
                    <a:pt x="110" y="205"/>
                  </a:moveTo>
                  <a:cubicBezTo>
                    <a:pt x="183" y="208"/>
                    <a:pt x="253" y="183"/>
                    <a:pt x="306" y="138"/>
                  </a:cubicBezTo>
                  <a:cubicBezTo>
                    <a:pt x="340" y="102"/>
                    <a:pt x="335" y="49"/>
                    <a:pt x="296" y="18"/>
                  </a:cubicBezTo>
                  <a:cubicBezTo>
                    <a:pt x="285" y="10"/>
                    <a:pt x="271" y="4"/>
                    <a:pt x="257" y="0"/>
                  </a:cubicBezTo>
                  <a:lnTo>
                    <a:pt x="257" y="0"/>
                  </a:lnTo>
                  <a:lnTo>
                    <a:pt x="0" y="205"/>
                  </a:lnTo>
                  <a:lnTo>
                    <a:pt x="110" y="205"/>
                  </a:lnTo>
                  <a:close/>
                </a:path>
              </a:pathLst>
            </a:custGeom>
            <a:solidFill>
              <a:srgbClr val="E2E9F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35" name="Picture 23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" y="192"/>
              <a:ext cx="72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34" name="Picture 23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" y="192"/>
              <a:ext cx="72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5" name="Freeform 237"/>
            <p:cNvSpPr>
              <a:spLocks/>
            </p:cNvSpPr>
            <p:nvPr/>
          </p:nvSpPr>
          <p:spPr bwMode="auto">
            <a:xfrm>
              <a:off x="972" y="209"/>
              <a:ext cx="37" cy="450"/>
            </a:xfrm>
            <a:custGeom>
              <a:avLst/>
              <a:gdLst>
                <a:gd name="T0" fmla="*/ 0 w 37"/>
                <a:gd name="T1" fmla="*/ 442 h 450"/>
                <a:gd name="T2" fmla="*/ 12 w 37"/>
                <a:gd name="T3" fmla="*/ 450 h 450"/>
                <a:gd name="T4" fmla="*/ 12 w 37"/>
                <a:gd name="T5" fmla="*/ 36 h 450"/>
                <a:gd name="T6" fmla="*/ 37 w 37"/>
                <a:gd name="T7" fmla="*/ 22 h 450"/>
                <a:gd name="T8" fmla="*/ 0 w 37"/>
                <a:gd name="T9" fmla="*/ 0 h 450"/>
                <a:gd name="T10" fmla="*/ 0 w 37"/>
                <a:gd name="T11" fmla="*/ 442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450">
                  <a:moveTo>
                    <a:pt x="0" y="442"/>
                  </a:moveTo>
                  <a:lnTo>
                    <a:pt x="12" y="450"/>
                  </a:lnTo>
                  <a:lnTo>
                    <a:pt x="12" y="36"/>
                  </a:lnTo>
                  <a:lnTo>
                    <a:pt x="37" y="22"/>
                  </a:lnTo>
                  <a:lnTo>
                    <a:pt x="0" y="0"/>
                  </a:lnTo>
                  <a:lnTo>
                    <a:pt x="0" y="442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32" name="Picture 23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192"/>
              <a:ext cx="60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31" name="Picture 23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6" y="192"/>
              <a:ext cx="60" cy="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6" name="Freeform 234"/>
            <p:cNvSpPr>
              <a:spLocks/>
            </p:cNvSpPr>
            <p:nvPr/>
          </p:nvSpPr>
          <p:spPr bwMode="auto">
            <a:xfrm>
              <a:off x="946" y="209"/>
              <a:ext cx="26" cy="450"/>
            </a:xfrm>
            <a:custGeom>
              <a:avLst/>
              <a:gdLst>
                <a:gd name="T0" fmla="*/ 0 w 26"/>
                <a:gd name="T1" fmla="*/ 450 h 450"/>
                <a:gd name="T2" fmla="*/ 26 w 26"/>
                <a:gd name="T3" fmla="*/ 442 h 450"/>
                <a:gd name="T4" fmla="*/ 26 w 26"/>
                <a:gd name="T5" fmla="*/ 0 h 450"/>
                <a:gd name="T6" fmla="*/ 0 w 26"/>
                <a:gd name="T7" fmla="*/ 14 h 450"/>
                <a:gd name="T8" fmla="*/ 0 w 26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50">
                  <a:moveTo>
                    <a:pt x="0" y="450"/>
                  </a:moveTo>
                  <a:lnTo>
                    <a:pt x="26" y="442"/>
                  </a:lnTo>
                  <a:lnTo>
                    <a:pt x="26" y="0"/>
                  </a:lnTo>
                  <a:lnTo>
                    <a:pt x="0" y="14"/>
                  </a:lnTo>
                  <a:lnTo>
                    <a:pt x="0" y="450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29" name="Picture 23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" y="192"/>
              <a:ext cx="229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928" name="Picture 23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6" y="192"/>
              <a:ext cx="229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37" name="Freeform 231"/>
            <p:cNvSpPr>
              <a:spLocks/>
            </p:cNvSpPr>
            <p:nvPr/>
          </p:nvSpPr>
          <p:spPr bwMode="auto">
            <a:xfrm>
              <a:off x="1129" y="209"/>
              <a:ext cx="201" cy="554"/>
            </a:xfrm>
            <a:custGeom>
              <a:avLst/>
              <a:gdLst>
                <a:gd name="T0" fmla="*/ 0 w 201"/>
                <a:gd name="T1" fmla="*/ 554 h 554"/>
                <a:gd name="T2" fmla="*/ 201 w 201"/>
                <a:gd name="T3" fmla="*/ 436 h 554"/>
                <a:gd name="T4" fmla="*/ 201 w 201"/>
                <a:gd name="T5" fmla="*/ 0 h 554"/>
                <a:gd name="T6" fmla="*/ 0 w 201"/>
                <a:gd name="T7" fmla="*/ 119 h 554"/>
                <a:gd name="T8" fmla="*/ 0 w 201"/>
                <a:gd name="T9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554">
                  <a:moveTo>
                    <a:pt x="0" y="554"/>
                  </a:moveTo>
                  <a:lnTo>
                    <a:pt x="201" y="436"/>
                  </a:lnTo>
                  <a:lnTo>
                    <a:pt x="201" y="0"/>
                  </a:lnTo>
                  <a:lnTo>
                    <a:pt x="0" y="119"/>
                  </a:lnTo>
                  <a:lnTo>
                    <a:pt x="0" y="554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8" name="Rectangle 230"/>
            <p:cNvSpPr>
              <a:spLocks noChangeArrowheads="1"/>
            </p:cNvSpPr>
            <p:nvPr/>
          </p:nvSpPr>
          <p:spPr bwMode="auto">
            <a:xfrm>
              <a:off x="842" y="36"/>
              <a:ext cx="505" cy="12"/>
            </a:xfrm>
            <a:prstGeom prst="rect">
              <a:avLst/>
            </a:prstGeom>
            <a:solidFill>
              <a:srgbClr val="F1F4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39" name="Rectangle 229"/>
            <p:cNvSpPr>
              <a:spLocks noChangeArrowheads="1"/>
            </p:cNvSpPr>
            <p:nvPr/>
          </p:nvSpPr>
          <p:spPr bwMode="auto">
            <a:xfrm>
              <a:off x="842" y="48"/>
              <a:ext cx="505" cy="12"/>
            </a:xfrm>
            <a:prstGeom prst="rect">
              <a:avLst/>
            </a:prstGeom>
            <a:solidFill>
              <a:srgbClr val="C6C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0" name="Rectangle 228"/>
            <p:cNvSpPr>
              <a:spLocks noChangeArrowheads="1"/>
            </p:cNvSpPr>
            <p:nvPr/>
          </p:nvSpPr>
          <p:spPr bwMode="auto">
            <a:xfrm>
              <a:off x="842" y="60"/>
              <a:ext cx="505" cy="12"/>
            </a:xfrm>
            <a:prstGeom prst="rect">
              <a:avLst/>
            </a:prstGeom>
            <a:solidFill>
              <a:srgbClr val="C8CF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1" name="Rectangle 227"/>
            <p:cNvSpPr>
              <a:spLocks noChangeArrowheads="1"/>
            </p:cNvSpPr>
            <p:nvPr/>
          </p:nvSpPr>
          <p:spPr bwMode="auto">
            <a:xfrm>
              <a:off x="842" y="72"/>
              <a:ext cx="505" cy="12"/>
            </a:xfrm>
            <a:prstGeom prst="rect">
              <a:avLst/>
            </a:prstGeom>
            <a:solidFill>
              <a:srgbClr val="CAD1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2" name="Rectangle 226"/>
            <p:cNvSpPr>
              <a:spLocks noChangeArrowheads="1"/>
            </p:cNvSpPr>
            <p:nvPr/>
          </p:nvSpPr>
          <p:spPr bwMode="auto">
            <a:xfrm>
              <a:off x="842" y="84"/>
              <a:ext cx="505" cy="12"/>
            </a:xfrm>
            <a:prstGeom prst="rect">
              <a:avLst/>
            </a:prstGeom>
            <a:solidFill>
              <a:srgbClr val="CCD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3" name="Rectangle 225"/>
            <p:cNvSpPr>
              <a:spLocks noChangeArrowheads="1"/>
            </p:cNvSpPr>
            <p:nvPr/>
          </p:nvSpPr>
          <p:spPr bwMode="auto">
            <a:xfrm>
              <a:off x="842" y="96"/>
              <a:ext cx="505" cy="12"/>
            </a:xfrm>
            <a:prstGeom prst="rect">
              <a:avLst/>
            </a:prstGeom>
            <a:solidFill>
              <a:srgbClr val="CDD4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4" name="Rectangle 224"/>
            <p:cNvSpPr>
              <a:spLocks noChangeArrowheads="1"/>
            </p:cNvSpPr>
            <p:nvPr/>
          </p:nvSpPr>
          <p:spPr bwMode="auto">
            <a:xfrm>
              <a:off x="842" y="108"/>
              <a:ext cx="505" cy="12"/>
            </a:xfrm>
            <a:prstGeom prst="rect">
              <a:avLst/>
            </a:prstGeom>
            <a:solidFill>
              <a:srgbClr val="CFD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5" name="Rectangle 223"/>
            <p:cNvSpPr>
              <a:spLocks noChangeArrowheads="1"/>
            </p:cNvSpPr>
            <p:nvPr/>
          </p:nvSpPr>
          <p:spPr bwMode="auto">
            <a:xfrm>
              <a:off x="842" y="120"/>
              <a:ext cx="505" cy="12"/>
            </a:xfrm>
            <a:prstGeom prst="rect">
              <a:avLst/>
            </a:prstGeom>
            <a:solidFill>
              <a:srgbClr val="D1D8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6" name="Rectangle 222"/>
            <p:cNvSpPr>
              <a:spLocks noChangeArrowheads="1"/>
            </p:cNvSpPr>
            <p:nvPr/>
          </p:nvSpPr>
          <p:spPr bwMode="auto">
            <a:xfrm>
              <a:off x="842" y="132"/>
              <a:ext cx="505" cy="12"/>
            </a:xfrm>
            <a:prstGeom prst="rect">
              <a:avLst/>
            </a:prstGeom>
            <a:solidFill>
              <a:srgbClr val="D3D9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7" name="Rectangle 221"/>
            <p:cNvSpPr>
              <a:spLocks noChangeArrowheads="1"/>
            </p:cNvSpPr>
            <p:nvPr/>
          </p:nvSpPr>
          <p:spPr bwMode="auto">
            <a:xfrm>
              <a:off x="842" y="144"/>
              <a:ext cx="505" cy="12"/>
            </a:xfrm>
            <a:prstGeom prst="rect">
              <a:avLst/>
            </a:prstGeom>
            <a:solidFill>
              <a:srgbClr val="D5DB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8" name="Rectangle 220"/>
            <p:cNvSpPr>
              <a:spLocks noChangeArrowheads="1"/>
            </p:cNvSpPr>
            <p:nvPr/>
          </p:nvSpPr>
          <p:spPr bwMode="auto">
            <a:xfrm>
              <a:off x="842" y="156"/>
              <a:ext cx="505" cy="12"/>
            </a:xfrm>
            <a:prstGeom prst="rect">
              <a:avLst/>
            </a:prstGeom>
            <a:solidFill>
              <a:srgbClr val="D7D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49" name="Rectangle 219"/>
            <p:cNvSpPr>
              <a:spLocks noChangeArrowheads="1"/>
            </p:cNvSpPr>
            <p:nvPr/>
          </p:nvSpPr>
          <p:spPr bwMode="auto">
            <a:xfrm>
              <a:off x="842" y="168"/>
              <a:ext cx="505" cy="12"/>
            </a:xfrm>
            <a:prstGeom prst="rect">
              <a:avLst/>
            </a:prstGeom>
            <a:solidFill>
              <a:srgbClr val="D9D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0" name="Rectangle 218"/>
            <p:cNvSpPr>
              <a:spLocks noChangeArrowheads="1"/>
            </p:cNvSpPr>
            <p:nvPr/>
          </p:nvSpPr>
          <p:spPr bwMode="auto">
            <a:xfrm>
              <a:off x="842" y="180"/>
              <a:ext cx="505" cy="12"/>
            </a:xfrm>
            <a:prstGeom prst="rect">
              <a:avLst/>
            </a:prstGeom>
            <a:solidFill>
              <a:srgbClr val="DADF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1" name="Rectangle 217"/>
            <p:cNvSpPr>
              <a:spLocks noChangeArrowheads="1"/>
            </p:cNvSpPr>
            <p:nvPr/>
          </p:nvSpPr>
          <p:spPr bwMode="auto">
            <a:xfrm>
              <a:off x="842" y="192"/>
              <a:ext cx="505" cy="12"/>
            </a:xfrm>
            <a:prstGeom prst="rect">
              <a:avLst/>
            </a:prstGeom>
            <a:solidFill>
              <a:srgbClr val="DCE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2" name="Rectangle 216"/>
            <p:cNvSpPr>
              <a:spLocks noChangeArrowheads="1"/>
            </p:cNvSpPr>
            <p:nvPr/>
          </p:nvSpPr>
          <p:spPr bwMode="auto">
            <a:xfrm>
              <a:off x="842" y="204"/>
              <a:ext cx="505" cy="12"/>
            </a:xfrm>
            <a:prstGeom prst="rect">
              <a:avLst/>
            </a:prstGeom>
            <a:solidFill>
              <a:srgbClr val="DEE3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3" name="Rectangle 215"/>
            <p:cNvSpPr>
              <a:spLocks noChangeArrowheads="1"/>
            </p:cNvSpPr>
            <p:nvPr/>
          </p:nvSpPr>
          <p:spPr bwMode="auto">
            <a:xfrm>
              <a:off x="842" y="216"/>
              <a:ext cx="505" cy="12"/>
            </a:xfrm>
            <a:prstGeom prst="rect">
              <a:avLst/>
            </a:prstGeom>
            <a:solidFill>
              <a:srgbClr val="DFE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4" name="Rectangle 214"/>
            <p:cNvSpPr>
              <a:spLocks noChangeArrowheads="1"/>
            </p:cNvSpPr>
            <p:nvPr/>
          </p:nvSpPr>
          <p:spPr bwMode="auto">
            <a:xfrm>
              <a:off x="842" y="228"/>
              <a:ext cx="505" cy="12"/>
            </a:xfrm>
            <a:prstGeom prst="rect">
              <a:avLst/>
            </a:prstGeom>
            <a:solidFill>
              <a:srgbClr val="E1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5" name="Rectangle 213"/>
            <p:cNvSpPr>
              <a:spLocks noChangeArrowheads="1"/>
            </p:cNvSpPr>
            <p:nvPr/>
          </p:nvSpPr>
          <p:spPr bwMode="auto">
            <a:xfrm>
              <a:off x="842" y="240"/>
              <a:ext cx="505" cy="12"/>
            </a:xfrm>
            <a:prstGeom prst="rect">
              <a:avLst/>
            </a:prstGeom>
            <a:solidFill>
              <a:srgbClr val="E3E7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6" name="Rectangle 212"/>
            <p:cNvSpPr>
              <a:spLocks noChangeArrowheads="1"/>
            </p:cNvSpPr>
            <p:nvPr/>
          </p:nvSpPr>
          <p:spPr bwMode="auto">
            <a:xfrm>
              <a:off x="842" y="252"/>
              <a:ext cx="505" cy="12"/>
            </a:xfrm>
            <a:prstGeom prst="rect">
              <a:avLst/>
            </a:prstGeom>
            <a:solidFill>
              <a:srgbClr val="E5E9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7" name="Rectangle 211"/>
            <p:cNvSpPr>
              <a:spLocks noChangeArrowheads="1"/>
            </p:cNvSpPr>
            <p:nvPr/>
          </p:nvSpPr>
          <p:spPr bwMode="auto">
            <a:xfrm>
              <a:off x="842" y="264"/>
              <a:ext cx="505" cy="12"/>
            </a:xfrm>
            <a:prstGeom prst="rect">
              <a:avLst/>
            </a:prstGeom>
            <a:solidFill>
              <a:srgbClr val="E7E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58" name="Rectangle 210"/>
            <p:cNvSpPr>
              <a:spLocks noChangeArrowheads="1"/>
            </p:cNvSpPr>
            <p:nvPr/>
          </p:nvSpPr>
          <p:spPr bwMode="auto">
            <a:xfrm>
              <a:off x="842" y="276"/>
              <a:ext cx="505" cy="13"/>
            </a:xfrm>
            <a:prstGeom prst="rect">
              <a:avLst/>
            </a:prstGeom>
            <a:solidFill>
              <a:srgbClr val="E9EC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1" name="Rectangle 209"/>
            <p:cNvSpPr>
              <a:spLocks noChangeArrowheads="1"/>
            </p:cNvSpPr>
            <p:nvPr/>
          </p:nvSpPr>
          <p:spPr bwMode="auto">
            <a:xfrm>
              <a:off x="842" y="289"/>
              <a:ext cx="505" cy="12"/>
            </a:xfrm>
            <a:prstGeom prst="rect">
              <a:avLst/>
            </a:prstGeom>
            <a:solidFill>
              <a:srgbClr val="EBE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4" name="Rectangle 208"/>
            <p:cNvSpPr>
              <a:spLocks noChangeArrowheads="1"/>
            </p:cNvSpPr>
            <p:nvPr/>
          </p:nvSpPr>
          <p:spPr bwMode="auto">
            <a:xfrm>
              <a:off x="842" y="301"/>
              <a:ext cx="505" cy="12"/>
            </a:xfrm>
            <a:prstGeom prst="rect">
              <a:avLst/>
            </a:prstGeom>
            <a:solidFill>
              <a:srgbClr val="ECEF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7" name="Rectangle 207"/>
            <p:cNvSpPr>
              <a:spLocks noChangeArrowheads="1"/>
            </p:cNvSpPr>
            <p:nvPr/>
          </p:nvSpPr>
          <p:spPr bwMode="auto">
            <a:xfrm>
              <a:off x="842" y="313"/>
              <a:ext cx="505" cy="12"/>
            </a:xfrm>
            <a:prstGeom prst="rect">
              <a:avLst/>
            </a:prstGeom>
            <a:solidFill>
              <a:srgbClr val="EEF1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8" name="Rectangle 206"/>
            <p:cNvSpPr>
              <a:spLocks noChangeArrowheads="1"/>
            </p:cNvSpPr>
            <p:nvPr/>
          </p:nvSpPr>
          <p:spPr bwMode="auto">
            <a:xfrm>
              <a:off x="842" y="325"/>
              <a:ext cx="505" cy="12"/>
            </a:xfrm>
            <a:prstGeom prst="rect">
              <a:avLst/>
            </a:prstGeom>
            <a:solidFill>
              <a:srgbClr val="F0F2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69" name="Freeform 205"/>
            <p:cNvSpPr>
              <a:spLocks/>
            </p:cNvSpPr>
            <p:nvPr/>
          </p:nvSpPr>
          <p:spPr bwMode="auto">
            <a:xfrm>
              <a:off x="857" y="53"/>
              <a:ext cx="473" cy="275"/>
            </a:xfrm>
            <a:custGeom>
              <a:avLst/>
              <a:gdLst>
                <a:gd name="T0" fmla="*/ 0 w 473"/>
                <a:gd name="T1" fmla="*/ 118 h 275"/>
                <a:gd name="T2" fmla="*/ 89 w 473"/>
                <a:gd name="T3" fmla="*/ 170 h 275"/>
                <a:gd name="T4" fmla="*/ 115 w 473"/>
                <a:gd name="T5" fmla="*/ 156 h 275"/>
                <a:gd name="T6" fmla="*/ 152 w 473"/>
                <a:gd name="T7" fmla="*/ 178 h 275"/>
                <a:gd name="T8" fmla="*/ 127 w 473"/>
                <a:gd name="T9" fmla="*/ 192 h 275"/>
                <a:gd name="T10" fmla="*/ 272 w 473"/>
                <a:gd name="T11" fmla="*/ 275 h 275"/>
                <a:gd name="T12" fmla="*/ 473 w 473"/>
                <a:gd name="T13" fmla="*/ 156 h 275"/>
                <a:gd name="T14" fmla="*/ 200 w 473"/>
                <a:gd name="T15" fmla="*/ 0 h 275"/>
                <a:gd name="T16" fmla="*/ 0 w 473"/>
                <a:gd name="T17" fmla="*/ 118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3" h="275">
                  <a:moveTo>
                    <a:pt x="0" y="118"/>
                  </a:moveTo>
                  <a:lnTo>
                    <a:pt x="89" y="170"/>
                  </a:lnTo>
                  <a:lnTo>
                    <a:pt x="115" y="156"/>
                  </a:lnTo>
                  <a:lnTo>
                    <a:pt x="152" y="178"/>
                  </a:lnTo>
                  <a:lnTo>
                    <a:pt x="127" y="192"/>
                  </a:lnTo>
                  <a:lnTo>
                    <a:pt x="272" y="275"/>
                  </a:lnTo>
                  <a:lnTo>
                    <a:pt x="473" y="156"/>
                  </a:lnTo>
                  <a:lnTo>
                    <a:pt x="200" y="0"/>
                  </a:lnTo>
                  <a:lnTo>
                    <a:pt x="0" y="118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900" name="Picture 20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2" y="156"/>
              <a:ext cx="120" cy="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2" name="Freeform 203"/>
            <p:cNvSpPr>
              <a:spLocks/>
            </p:cNvSpPr>
            <p:nvPr/>
          </p:nvSpPr>
          <p:spPr bwMode="auto">
            <a:xfrm>
              <a:off x="857" y="171"/>
              <a:ext cx="89" cy="488"/>
            </a:xfrm>
            <a:custGeom>
              <a:avLst/>
              <a:gdLst>
                <a:gd name="T0" fmla="*/ 0 w 89"/>
                <a:gd name="T1" fmla="*/ 435 h 488"/>
                <a:gd name="T2" fmla="*/ 89 w 89"/>
                <a:gd name="T3" fmla="*/ 488 h 488"/>
                <a:gd name="T4" fmla="*/ 89 w 89"/>
                <a:gd name="T5" fmla="*/ 52 h 488"/>
                <a:gd name="T6" fmla="*/ 0 w 89"/>
                <a:gd name="T7" fmla="*/ 0 h 488"/>
                <a:gd name="T8" fmla="*/ 0 w 89"/>
                <a:gd name="T9" fmla="*/ 435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488">
                  <a:moveTo>
                    <a:pt x="0" y="435"/>
                  </a:moveTo>
                  <a:lnTo>
                    <a:pt x="89" y="488"/>
                  </a:lnTo>
                  <a:lnTo>
                    <a:pt x="89" y="52"/>
                  </a:lnTo>
                  <a:lnTo>
                    <a:pt x="0" y="0"/>
                  </a:lnTo>
                  <a:lnTo>
                    <a:pt x="0" y="435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8" name="Picture 20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" y="228"/>
              <a:ext cx="168" cy="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97" name="Picture 20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2" y="228"/>
              <a:ext cx="168" cy="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4" name="Freeform 200"/>
            <p:cNvSpPr>
              <a:spLocks/>
            </p:cNvSpPr>
            <p:nvPr/>
          </p:nvSpPr>
          <p:spPr bwMode="auto">
            <a:xfrm>
              <a:off x="984" y="245"/>
              <a:ext cx="145" cy="518"/>
            </a:xfrm>
            <a:custGeom>
              <a:avLst/>
              <a:gdLst>
                <a:gd name="T0" fmla="*/ 0 w 145"/>
                <a:gd name="T1" fmla="*/ 435 h 518"/>
                <a:gd name="T2" fmla="*/ 145 w 145"/>
                <a:gd name="T3" fmla="*/ 518 h 518"/>
                <a:gd name="T4" fmla="*/ 145 w 145"/>
                <a:gd name="T5" fmla="*/ 83 h 518"/>
                <a:gd name="T6" fmla="*/ 0 w 145"/>
                <a:gd name="T7" fmla="*/ 0 h 518"/>
                <a:gd name="T8" fmla="*/ 0 w 145"/>
                <a:gd name="T9" fmla="*/ 435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18">
                  <a:moveTo>
                    <a:pt x="0" y="435"/>
                  </a:moveTo>
                  <a:lnTo>
                    <a:pt x="145" y="518"/>
                  </a:lnTo>
                  <a:lnTo>
                    <a:pt x="145" y="83"/>
                  </a:lnTo>
                  <a:lnTo>
                    <a:pt x="0" y="0"/>
                  </a:lnTo>
                  <a:lnTo>
                    <a:pt x="0" y="435"/>
                  </a:ln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75" name="Freeform 199"/>
            <p:cNvSpPr>
              <a:spLocks/>
            </p:cNvSpPr>
            <p:nvPr/>
          </p:nvSpPr>
          <p:spPr bwMode="auto">
            <a:xfrm>
              <a:off x="1002" y="398"/>
              <a:ext cx="116" cy="119"/>
            </a:xfrm>
            <a:custGeom>
              <a:avLst/>
              <a:gdLst>
                <a:gd name="T0" fmla="*/ 0 w 116"/>
                <a:gd name="T1" fmla="*/ 0 h 119"/>
                <a:gd name="T2" fmla="*/ 116 w 116"/>
                <a:gd name="T3" fmla="*/ 69 h 119"/>
                <a:gd name="T4" fmla="*/ 116 w 116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19">
                  <a:moveTo>
                    <a:pt x="0" y="0"/>
                  </a:moveTo>
                  <a:lnTo>
                    <a:pt x="116" y="69"/>
                  </a:lnTo>
                  <a:lnTo>
                    <a:pt x="116" y="119"/>
                  </a:lnTo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76" name="Freeform 198"/>
            <p:cNvSpPr>
              <a:spLocks noEditPoints="1"/>
            </p:cNvSpPr>
            <p:nvPr/>
          </p:nvSpPr>
          <p:spPr bwMode="auto">
            <a:xfrm>
              <a:off x="878" y="211"/>
              <a:ext cx="234" cy="488"/>
            </a:xfrm>
            <a:custGeom>
              <a:avLst/>
              <a:gdLst>
                <a:gd name="T0" fmla="*/ 0 w 234"/>
                <a:gd name="T1" fmla="*/ 100 h 488"/>
                <a:gd name="T2" fmla="*/ 52 w 234"/>
                <a:gd name="T3" fmla="*/ 131 h 488"/>
                <a:gd name="T4" fmla="*/ 0 w 234"/>
                <a:gd name="T5" fmla="*/ 84 h 488"/>
                <a:gd name="T6" fmla="*/ 52 w 234"/>
                <a:gd name="T7" fmla="*/ 114 h 488"/>
                <a:gd name="T8" fmla="*/ 0 w 234"/>
                <a:gd name="T9" fmla="*/ 67 h 488"/>
                <a:gd name="T10" fmla="*/ 52 w 234"/>
                <a:gd name="T11" fmla="*/ 96 h 488"/>
                <a:gd name="T12" fmla="*/ 0 w 234"/>
                <a:gd name="T13" fmla="*/ 50 h 488"/>
                <a:gd name="T14" fmla="*/ 52 w 234"/>
                <a:gd name="T15" fmla="*/ 80 h 488"/>
                <a:gd name="T16" fmla="*/ 0 w 234"/>
                <a:gd name="T17" fmla="*/ 34 h 488"/>
                <a:gd name="T18" fmla="*/ 52 w 234"/>
                <a:gd name="T19" fmla="*/ 63 h 488"/>
                <a:gd name="T20" fmla="*/ 0 w 234"/>
                <a:gd name="T21" fmla="*/ 17 h 488"/>
                <a:gd name="T22" fmla="*/ 52 w 234"/>
                <a:gd name="T23" fmla="*/ 47 h 488"/>
                <a:gd name="T24" fmla="*/ 0 w 234"/>
                <a:gd name="T25" fmla="*/ 0 h 488"/>
                <a:gd name="T26" fmla="*/ 52 w 234"/>
                <a:gd name="T27" fmla="*/ 31 h 488"/>
                <a:gd name="T28" fmla="*/ 121 w 234"/>
                <a:gd name="T29" fmla="*/ 168 h 488"/>
                <a:gd name="T30" fmla="*/ 234 w 234"/>
                <a:gd name="T31" fmla="*/ 235 h 488"/>
                <a:gd name="T32" fmla="*/ 121 w 234"/>
                <a:gd name="T33" fmla="*/ 152 h 488"/>
                <a:gd name="T34" fmla="*/ 234 w 234"/>
                <a:gd name="T35" fmla="*/ 218 h 488"/>
                <a:gd name="T36" fmla="*/ 121 w 234"/>
                <a:gd name="T37" fmla="*/ 135 h 488"/>
                <a:gd name="T38" fmla="*/ 234 w 234"/>
                <a:gd name="T39" fmla="*/ 201 h 488"/>
                <a:gd name="T40" fmla="*/ 121 w 234"/>
                <a:gd name="T41" fmla="*/ 119 h 488"/>
                <a:gd name="T42" fmla="*/ 234 w 234"/>
                <a:gd name="T43" fmla="*/ 185 h 488"/>
                <a:gd name="T44" fmla="*/ 121 w 234"/>
                <a:gd name="T45" fmla="*/ 102 h 488"/>
                <a:gd name="T46" fmla="*/ 234 w 234"/>
                <a:gd name="T47" fmla="*/ 168 h 488"/>
                <a:gd name="T48" fmla="*/ 121 w 234"/>
                <a:gd name="T49" fmla="*/ 86 h 488"/>
                <a:gd name="T50" fmla="*/ 234 w 234"/>
                <a:gd name="T51" fmla="*/ 152 h 488"/>
                <a:gd name="T52" fmla="*/ 121 w 234"/>
                <a:gd name="T53" fmla="*/ 69 h 488"/>
                <a:gd name="T54" fmla="*/ 234 w 234"/>
                <a:gd name="T55" fmla="*/ 135 h 488"/>
                <a:gd name="T56" fmla="*/ 121 w 234"/>
                <a:gd name="T57" fmla="*/ 422 h 488"/>
                <a:gd name="T58" fmla="*/ 234 w 234"/>
                <a:gd name="T59" fmla="*/ 488 h 488"/>
                <a:gd name="T60" fmla="*/ 121 w 234"/>
                <a:gd name="T61" fmla="*/ 405 h 488"/>
                <a:gd name="T62" fmla="*/ 234 w 234"/>
                <a:gd name="T63" fmla="*/ 471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4" h="488">
                  <a:moveTo>
                    <a:pt x="0" y="100"/>
                  </a:moveTo>
                  <a:lnTo>
                    <a:pt x="52" y="131"/>
                  </a:lnTo>
                  <a:moveTo>
                    <a:pt x="0" y="84"/>
                  </a:moveTo>
                  <a:lnTo>
                    <a:pt x="52" y="114"/>
                  </a:lnTo>
                  <a:moveTo>
                    <a:pt x="0" y="67"/>
                  </a:moveTo>
                  <a:lnTo>
                    <a:pt x="52" y="96"/>
                  </a:lnTo>
                  <a:moveTo>
                    <a:pt x="0" y="50"/>
                  </a:moveTo>
                  <a:lnTo>
                    <a:pt x="52" y="80"/>
                  </a:lnTo>
                  <a:moveTo>
                    <a:pt x="0" y="34"/>
                  </a:moveTo>
                  <a:lnTo>
                    <a:pt x="52" y="63"/>
                  </a:lnTo>
                  <a:moveTo>
                    <a:pt x="0" y="17"/>
                  </a:moveTo>
                  <a:lnTo>
                    <a:pt x="52" y="47"/>
                  </a:lnTo>
                  <a:moveTo>
                    <a:pt x="0" y="0"/>
                  </a:moveTo>
                  <a:lnTo>
                    <a:pt x="52" y="31"/>
                  </a:lnTo>
                  <a:moveTo>
                    <a:pt x="121" y="168"/>
                  </a:moveTo>
                  <a:lnTo>
                    <a:pt x="234" y="235"/>
                  </a:lnTo>
                  <a:moveTo>
                    <a:pt x="121" y="152"/>
                  </a:moveTo>
                  <a:lnTo>
                    <a:pt x="234" y="218"/>
                  </a:lnTo>
                  <a:moveTo>
                    <a:pt x="121" y="135"/>
                  </a:moveTo>
                  <a:lnTo>
                    <a:pt x="234" y="201"/>
                  </a:lnTo>
                  <a:moveTo>
                    <a:pt x="121" y="119"/>
                  </a:moveTo>
                  <a:lnTo>
                    <a:pt x="234" y="185"/>
                  </a:lnTo>
                  <a:moveTo>
                    <a:pt x="121" y="102"/>
                  </a:moveTo>
                  <a:lnTo>
                    <a:pt x="234" y="168"/>
                  </a:lnTo>
                  <a:moveTo>
                    <a:pt x="121" y="86"/>
                  </a:moveTo>
                  <a:lnTo>
                    <a:pt x="234" y="152"/>
                  </a:lnTo>
                  <a:moveTo>
                    <a:pt x="121" y="69"/>
                  </a:moveTo>
                  <a:lnTo>
                    <a:pt x="234" y="135"/>
                  </a:lnTo>
                  <a:moveTo>
                    <a:pt x="121" y="422"/>
                  </a:moveTo>
                  <a:lnTo>
                    <a:pt x="234" y="488"/>
                  </a:lnTo>
                  <a:moveTo>
                    <a:pt x="121" y="405"/>
                  </a:moveTo>
                  <a:lnTo>
                    <a:pt x="234" y="471"/>
                  </a:lnTo>
                </a:path>
              </a:pathLst>
            </a:custGeom>
            <a:noFill/>
            <a:ln w="8890" cap="rnd">
              <a:solidFill>
                <a:srgbClr val="A784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3" name="Picture 197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385"/>
              <a:ext cx="144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92" name="Picture 196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385"/>
              <a:ext cx="144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7" name="Freeform 195"/>
            <p:cNvSpPr>
              <a:spLocks/>
            </p:cNvSpPr>
            <p:nvPr/>
          </p:nvSpPr>
          <p:spPr bwMode="auto">
            <a:xfrm>
              <a:off x="999" y="403"/>
              <a:ext cx="113" cy="114"/>
            </a:xfrm>
            <a:custGeom>
              <a:avLst/>
              <a:gdLst>
                <a:gd name="T0" fmla="*/ 0 w 113"/>
                <a:gd name="T1" fmla="*/ 48 h 114"/>
                <a:gd name="T2" fmla="*/ 113 w 113"/>
                <a:gd name="T3" fmla="*/ 114 h 114"/>
                <a:gd name="T4" fmla="*/ 113 w 113"/>
                <a:gd name="T5" fmla="*/ 67 h 114"/>
                <a:gd name="T6" fmla="*/ 0 w 113"/>
                <a:gd name="T7" fmla="*/ 0 h 114"/>
                <a:gd name="T8" fmla="*/ 0 w 113"/>
                <a:gd name="T9" fmla="*/ 48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4">
                  <a:moveTo>
                    <a:pt x="0" y="48"/>
                  </a:moveTo>
                  <a:lnTo>
                    <a:pt x="113" y="114"/>
                  </a:lnTo>
                  <a:lnTo>
                    <a:pt x="113" y="67"/>
                  </a:lnTo>
                  <a:lnTo>
                    <a:pt x="0" y="0"/>
                  </a:lnTo>
                  <a:lnTo>
                    <a:pt x="0" y="48"/>
                  </a:lnTo>
                  <a:close/>
                </a:path>
              </a:pathLst>
            </a:custGeom>
            <a:noFill/>
            <a:ln w="8890" cap="rnd">
              <a:solidFill>
                <a:srgbClr val="A784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90" name="Picture 19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409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89" name="Picture 19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6" y="409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8" name="Freeform 192"/>
            <p:cNvSpPr>
              <a:spLocks/>
            </p:cNvSpPr>
            <p:nvPr/>
          </p:nvSpPr>
          <p:spPr bwMode="auto">
            <a:xfrm>
              <a:off x="1011" y="431"/>
              <a:ext cx="17" cy="19"/>
            </a:xfrm>
            <a:custGeom>
              <a:avLst/>
              <a:gdLst>
                <a:gd name="T0" fmla="*/ 14 w 17"/>
                <a:gd name="T1" fmla="*/ 6 h 19"/>
                <a:gd name="T2" fmla="*/ 4 w 17"/>
                <a:gd name="T3" fmla="*/ 1 h 19"/>
                <a:gd name="T4" fmla="*/ 3 w 17"/>
                <a:gd name="T5" fmla="*/ 12 h 19"/>
                <a:gd name="T6" fmla="*/ 13 w 17"/>
                <a:gd name="T7" fmla="*/ 18 h 19"/>
                <a:gd name="T8" fmla="*/ 14 w 17"/>
                <a:gd name="T9" fmla="*/ 6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9">
                  <a:moveTo>
                    <a:pt x="14" y="6"/>
                  </a:moveTo>
                  <a:cubicBezTo>
                    <a:pt x="12" y="2"/>
                    <a:pt x="7" y="0"/>
                    <a:pt x="4" y="1"/>
                  </a:cubicBezTo>
                  <a:cubicBezTo>
                    <a:pt x="1" y="3"/>
                    <a:pt x="0" y="8"/>
                    <a:pt x="3" y="12"/>
                  </a:cubicBezTo>
                  <a:cubicBezTo>
                    <a:pt x="6" y="17"/>
                    <a:pt x="10" y="19"/>
                    <a:pt x="13" y="18"/>
                  </a:cubicBezTo>
                  <a:cubicBezTo>
                    <a:pt x="16" y="16"/>
                    <a:pt x="17" y="11"/>
                    <a:pt x="14" y="6"/>
                  </a:cubicBezTo>
                </a:path>
              </a:pathLst>
            </a:custGeom>
            <a:noFill/>
            <a:ln w="127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87" name="Picture 191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421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886" name="Picture 190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2" y="421"/>
              <a:ext cx="72" cy="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779" name="Freeform 189"/>
            <p:cNvSpPr>
              <a:spLocks/>
            </p:cNvSpPr>
            <p:nvPr/>
          </p:nvSpPr>
          <p:spPr bwMode="auto">
            <a:xfrm>
              <a:off x="1045" y="449"/>
              <a:ext cx="16" cy="21"/>
            </a:xfrm>
            <a:custGeom>
              <a:avLst/>
              <a:gdLst>
                <a:gd name="T0" fmla="*/ 13 w 16"/>
                <a:gd name="T1" fmla="*/ 7 h 21"/>
                <a:gd name="T2" fmla="*/ 3 w 16"/>
                <a:gd name="T3" fmla="*/ 3 h 21"/>
                <a:gd name="T4" fmla="*/ 3 w 16"/>
                <a:gd name="T5" fmla="*/ 14 h 21"/>
                <a:gd name="T6" fmla="*/ 12 w 16"/>
                <a:gd name="T7" fmla="*/ 18 h 21"/>
                <a:gd name="T8" fmla="*/ 13 w 16"/>
                <a:gd name="T9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1">
                  <a:moveTo>
                    <a:pt x="13" y="7"/>
                  </a:moveTo>
                  <a:cubicBezTo>
                    <a:pt x="11" y="3"/>
                    <a:pt x="6" y="0"/>
                    <a:pt x="3" y="3"/>
                  </a:cubicBezTo>
                  <a:cubicBezTo>
                    <a:pt x="0" y="4"/>
                    <a:pt x="0" y="9"/>
                    <a:pt x="3" y="14"/>
                  </a:cubicBezTo>
                  <a:cubicBezTo>
                    <a:pt x="6" y="18"/>
                    <a:pt x="10" y="21"/>
                    <a:pt x="12" y="18"/>
                  </a:cubicBezTo>
                  <a:cubicBezTo>
                    <a:pt x="15" y="17"/>
                    <a:pt x="16" y="12"/>
                    <a:pt x="13" y="7"/>
                  </a:cubicBezTo>
                </a:path>
              </a:pathLst>
            </a:custGeom>
            <a:noFill/>
            <a:ln w="127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0" name="Freeform 188"/>
            <p:cNvSpPr>
              <a:spLocks/>
            </p:cNvSpPr>
            <p:nvPr/>
          </p:nvSpPr>
          <p:spPr bwMode="auto">
            <a:xfrm>
              <a:off x="857" y="53"/>
              <a:ext cx="473" cy="710"/>
            </a:xfrm>
            <a:custGeom>
              <a:avLst/>
              <a:gdLst>
                <a:gd name="T0" fmla="*/ 630 w 630"/>
                <a:gd name="T1" fmla="*/ 208 h 945"/>
                <a:gd name="T2" fmla="*/ 267 w 630"/>
                <a:gd name="T3" fmla="*/ 0 h 945"/>
                <a:gd name="T4" fmla="*/ 0 w 630"/>
                <a:gd name="T5" fmla="*/ 158 h 945"/>
                <a:gd name="T6" fmla="*/ 0 w 630"/>
                <a:gd name="T7" fmla="*/ 737 h 945"/>
                <a:gd name="T8" fmla="*/ 119 w 630"/>
                <a:gd name="T9" fmla="*/ 807 h 945"/>
                <a:gd name="T10" fmla="*/ 154 w 630"/>
                <a:gd name="T11" fmla="*/ 797 h 945"/>
                <a:gd name="T12" fmla="*/ 154 w 630"/>
                <a:gd name="T13" fmla="*/ 797 h 945"/>
                <a:gd name="T14" fmla="*/ 170 w 630"/>
                <a:gd name="T15" fmla="*/ 807 h 945"/>
                <a:gd name="T16" fmla="*/ 170 w 630"/>
                <a:gd name="T17" fmla="*/ 835 h 945"/>
                <a:gd name="T18" fmla="*/ 362 w 630"/>
                <a:gd name="T19" fmla="*/ 945 h 945"/>
                <a:gd name="T20" fmla="*/ 362 w 630"/>
                <a:gd name="T21" fmla="*/ 945 h 945"/>
                <a:gd name="T22" fmla="*/ 630 w 630"/>
                <a:gd name="T23" fmla="*/ 788 h 945"/>
                <a:gd name="T24" fmla="*/ 630 w 630"/>
                <a:gd name="T25" fmla="*/ 208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30" h="945">
                  <a:moveTo>
                    <a:pt x="630" y="208"/>
                  </a:moveTo>
                  <a:lnTo>
                    <a:pt x="267" y="0"/>
                  </a:lnTo>
                  <a:lnTo>
                    <a:pt x="0" y="158"/>
                  </a:lnTo>
                  <a:lnTo>
                    <a:pt x="0" y="737"/>
                  </a:lnTo>
                  <a:cubicBezTo>
                    <a:pt x="39" y="761"/>
                    <a:pt x="79" y="784"/>
                    <a:pt x="119" y="807"/>
                  </a:cubicBezTo>
                  <a:cubicBezTo>
                    <a:pt x="131" y="804"/>
                    <a:pt x="143" y="801"/>
                    <a:pt x="154" y="797"/>
                  </a:cubicBezTo>
                  <a:lnTo>
                    <a:pt x="154" y="797"/>
                  </a:lnTo>
                  <a:lnTo>
                    <a:pt x="170" y="807"/>
                  </a:lnTo>
                  <a:lnTo>
                    <a:pt x="170" y="835"/>
                  </a:lnTo>
                  <a:cubicBezTo>
                    <a:pt x="233" y="874"/>
                    <a:pt x="297" y="910"/>
                    <a:pt x="362" y="945"/>
                  </a:cubicBezTo>
                  <a:lnTo>
                    <a:pt x="362" y="945"/>
                  </a:lnTo>
                  <a:lnTo>
                    <a:pt x="630" y="788"/>
                  </a:lnTo>
                  <a:lnTo>
                    <a:pt x="630" y="208"/>
                  </a:lnTo>
                  <a:close/>
                </a:path>
              </a:pathLst>
            </a:cu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1" name="Rectangle 187"/>
            <p:cNvSpPr>
              <a:spLocks noChangeArrowheads="1"/>
            </p:cNvSpPr>
            <p:nvPr/>
          </p:nvSpPr>
          <p:spPr bwMode="auto">
            <a:xfrm>
              <a:off x="625" y="842"/>
              <a:ext cx="42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MME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2" name="Rectangle 186"/>
            <p:cNvSpPr>
              <a:spLocks noChangeArrowheads="1"/>
            </p:cNvSpPr>
            <p:nvPr/>
          </p:nvSpPr>
          <p:spPr bwMode="auto">
            <a:xfrm>
              <a:off x="1034" y="842"/>
              <a:ext cx="9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/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3" name="Rectangle 185"/>
            <p:cNvSpPr>
              <a:spLocks noChangeArrowheads="1"/>
            </p:cNvSpPr>
            <p:nvPr/>
          </p:nvSpPr>
          <p:spPr bwMode="auto">
            <a:xfrm>
              <a:off x="1130" y="842"/>
              <a:ext cx="10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4" name="Rectangle 184"/>
            <p:cNvSpPr>
              <a:spLocks noChangeArrowheads="1"/>
            </p:cNvSpPr>
            <p:nvPr/>
          </p:nvSpPr>
          <p:spPr bwMode="auto">
            <a:xfrm>
              <a:off x="1238" y="842"/>
              <a:ext cx="5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-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5" name="Rectangle 183"/>
            <p:cNvSpPr>
              <a:spLocks noChangeArrowheads="1"/>
            </p:cNvSpPr>
            <p:nvPr/>
          </p:nvSpPr>
          <p:spPr bwMode="auto">
            <a:xfrm>
              <a:off x="1286" y="842"/>
              <a:ext cx="27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GW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6" name="Freeform 182"/>
            <p:cNvSpPr>
              <a:spLocks noEditPoints="1"/>
            </p:cNvSpPr>
            <p:nvPr/>
          </p:nvSpPr>
          <p:spPr bwMode="auto">
            <a:xfrm>
              <a:off x="849" y="1041"/>
              <a:ext cx="203" cy="1735"/>
            </a:xfrm>
            <a:custGeom>
              <a:avLst/>
              <a:gdLst>
                <a:gd name="T0" fmla="*/ 257 w 270"/>
                <a:gd name="T1" fmla="*/ 121 h 2310"/>
                <a:gd name="T2" fmla="*/ 242 w 270"/>
                <a:gd name="T3" fmla="*/ 119 h 2310"/>
                <a:gd name="T4" fmla="*/ 263 w 270"/>
                <a:gd name="T5" fmla="*/ 0 h 2310"/>
                <a:gd name="T6" fmla="*/ 249 w 270"/>
                <a:gd name="T7" fmla="*/ 200 h 2310"/>
                <a:gd name="T8" fmla="*/ 228 w 270"/>
                <a:gd name="T9" fmla="*/ 318 h 2310"/>
                <a:gd name="T10" fmla="*/ 233 w 270"/>
                <a:gd name="T11" fmla="*/ 198 h 2310"/>
                <a:gd name="T12" fmla="*/ 249 w 270"/>
                <a:gd name="T13" fmla="*/ 200 h 2310"/>
                <a:gd name="T14" fmla="*/ 215 w 270"/>
                <a:gd name="T15" fmla="*/ 502 h 2310"/>
                <a:gd name="T16" fmla="*/ 199 w 270"/>
                <a:gd name="T17" fmla="*/ 500 h 2310"/>
                <a:gd name="T18" fmla="*/ 221 w 270"/>
                <a:gd name="T19" fmla="*/ 382 h 2310"/>
                <a:gd name="T20" fmla="*/ 207 w 270"/>
                <a:gd name="T21" fmla="*/ 582 h 2310"/>
                <a:gd name="T22" fmla="*/ 185 w 270"/>
                <a:gd name="T23" fmla="*/ 700 h 2310"/>
                <a:gd name="T24" fmla="*/ 191 w 270"/>
                <a:gd name="T25" fmla="*/ 580 h 2310"/>
                <a:gd name="T26" fmla="*/ 207 w 270"/>
                <a:gd name="T27" fmla="*/ 582 h 2310"/>
                <a:gd name="T28" fmla="*/ 173 w 270"/>
                <a:gd name="T29" fmla="*/ 884 h 2310"/>
                <a:gd name="T30" fmla="*/ 157 w 270"/>
                <a:gd name="T31" fmla="*/ 882 h 2310"/>
                <a:gd name="T32" fmla="*/ 178 w 270"/>
                <a:gd name="T33" fmla="*/ 764 h 2310"/>
                <a:gd name="T34" fmla="*/ 164 w 270"/>
                <a:gd name="T35" fmla="*/ 963 h 2310"/>
                <a:gd name="T36" fmla="*/ 143 w 270"/>
                <a:gd name="T37" fmla="*/ 1082 h 2310"/>
                <a:gd name="T38" fmla="*/ 149 w 270"/>
                <a:gd name="T39" fmla="*/ 962 h 2310"/>
                <a:gd name="T40" fmla="*/ 164 w 270"/>
                <a:gd name="T41" fmla="*/ 963 h 2310"/>
                <a:gd name="T42" fmla="*/ 131 w 270"/>
                <a:gd name="T43" fmla="*/ 1266 h 2310"/>
                <a:gd name="T44" fmla="*/ 115 w 270"/>
                <a:gd name="T45" fmla="*/ 1264 h 2310"/>
                <a:gd name="T46" fmla="*/ 136 w 270"/>
                <a:gd name="T47" fmla="*/ 1145 h 2310"/>
                <a:gd name="T48" fmla="*/ 122 w 270"/>
                <a:gd name="T49" fmla="*/ 1345 h 2310"/>
                <a:gd name="T50" fmla="*/ 101 w 270"/>
                <a:gd name="T51" fmla="*/ 1463 h 2310"/>
                <a:gd name="T52" fmla="*/ 106 w 270"/>
                <a:gd name="T53" fmla="*/ 1343 h 2310"/>
                <a:gd name="T54" fmla="*/ 122 w 270"/>
                <a:gd name="T55" fmla="*/ 1345 h 2310"/>
                <a:gd name="T56" fmla="*/ 89 w 270"/>
                <a:gd name="T57" fmla="*/ 1647 h 2310"/>
                <a:gd name="T58" fmla="*/ 73 w 270"/>
                <a:gd name="T59" fmla="*/ 1645 h 2310"/>
                <a:gd name="T60" fmla="*/ 94 w 270"/>
                <a:gd name="T61" fmla="*/ 1527 h 2310"/>
                <a:gd name="T62" fmla="*/ 80 w 270"/>
                <a:gd name="T63" fmla="*/ 1727 h 2310"/>
                <a:gd name="T64" fmla="*/ 59 w 270"/>
                <a:gd name="T65" fmla="*/ 1845 h 2310"/>
                <a:gd name="T66" fmla="*/ 64 w 270"/>
                <a:gd name="T67" fmla="*/ 1725 h 2310"/>
                <a:gd name="T68" fmla="*/ 80 w 270"/>
                <a:gd name="T69" fmla="*/ 1727 h 2310"/>
                <a:gd name="T70" fmla="*/ 47 w 270"/>
                <a:gd name="T71" fmla="*/ 2029 h 2310"/>
                <a:gd name="T72" fmla="*/ 31 w 270"/>
                <a:gd name="T73" fmla="*/ 2027 h 2310"/>
                <a:gd name="T74" fmla="*/ 52 w 270"/>
                <a:gd name="T75" fmla="*/ 1909 h 2310"/>
                <a:gd name="T76" fmla="*/ 38 w 270"/>
                <a:gd name="T77" fmla="*/ 2108 h 2310"/>
                <a:gd name="T78" fmla="*/ 17 w 270"/>
                <a:gd name="T79" fmla="*/ 2227 h 2310"/>
                <a:gd name="T80" fmla="*/ 22 w 270"/>
                <a:gd name="T81" fmla="*/ 2107 h 2310"/>
                <a:gd name="T82" fmla="*/ 38 w 270"/>
                <a:gd name="T83" fmla="*/ 2108 h 2310"/>
                <a:gd name="T84" fmla="*/ 17 w 270"/>
                <a:gd name="T85" fmla="*/ 2302 h 2310"/>
                <a:gd name="T86" fmla="*/ 1 w 270"/>
                <a:gd name="T87" fmla="*/ 2300 h 2310"/>
                <a:gd name="T88" fmla="*/ 10 w 270"/>
                <a:gd name="T89" fmla="*/ 2290 h 2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0" h="2310">
                  <a:moveTo>
                    <a:pt x="270" y="9"/>
                  </a:moveTo>
                  <a:lnTo>
                    <a:pt x="257" y="121"/>
                  </a:lnTo>
                  <a:cubicBezTo>
                    <a:pt x="257" y="125"/>
                    <a:pt x="253" y="128"/>
                    <a:pt x="249" y="128"/>
                  </a:cubicBezTo>
                  <a:cubicBezTo>
                    <a:pt x="244" y="127"/>
                    <a:pt x="241" y="123"/>
                    <a:pt x="242" y="119"/>
                  </a:cubicBezTo>
                  <a:lnTo>
                    <a:pt x="254" y="7"/>
                  </a:lnTo>
                  <a:cubicBezTo>
                    <a:pt x="254" y="3"/>
                    <a:pt x="258" y="0"/>
                    <a:pt x="263" y="0"/>
                  </a:cubicBezTo>
                  <a:cubicBezTo>
                    <a:pt x="267" y="1"/>
                    <a:pt x="270" y="5"/>
                    <a:pt x="270" y="9"/>
                  </a:cubicBezTo>
                  <a:close/>
                  <a:moveTo>
                    <a:pt x="249" y="200"/>
                  </a:moveTo>
                  <a:lnTo>
                    <a:pt x="236" y="311"/>
                  </a:lnTo>
                  <a:cubicBezTo>
                    <a:pt x="236" y="316"/>
                    <a:pt x="232" y="319"/>
                    <a:pt x="228" y="318"/>
                  </a:cubicBezTo>
                  <a:cubicBezTo>
                    <a:pt x="223" y="318"/>
                    <a:pt x="220" y="314"/>
                    <a:pt x="220" y="310"/>
                  </a:cubicBezTo>
                  <a:lnTo>
                    <a:pt x="233" y="198"/>
                  </a:lnTo>
                  <a:cubicBezTo>
                    <a:pt x="233" y="194"/>
                    <a:pt x="237" y="191"/>
                    <a:pt x="242" y="191"/>
                  </a:cubicBezTo>
                  <a:cubicBezTo>
                    <a:pt x="246" y="192"/>
                    <a:pt x="249" y="196"/>
                    <a:pt x="249" y="200"/>
                  </a:cubicBezTo>
                  <a:close/>
                  <a:moveTo>
                    <a:pt x="228" y="391"/>
                  </a:moveTo>
                  <a:lnTo>
                    <a:pt x="215" y="502"/>
                  </a:lnTo>
                  <a:cubicBezTo>
                    <a:pt x="215" y="507"/>
                    <a:pt x="211" y="510"/>
                    <a:pt x="206" y="509"/>
                  </a:cubicBezTo>
                  <a:cubicBezTo>
                    <a:pt x="202" y="509"/>
                    <a:pt x="199" y="505"/>
                    <a:pt x="199" y="500"/>
                  </a:cubicBezTo>
                  <a:lnTo>
                    <a:pt x="212" y="389"/>
                  </a:lnTo>
                  <a:cubicBezTo>
                    <a:pt x="212" y="385"/>
                    <a:pt x="216" y="382"/>
                    <a:pt x="221" y="382"/>
                  </a:cubicBezTo>
                  <a:cubicBezTo>
                    <a:pt x="225" y="383"/>
                    <a:pt x="228" y="386"/>
                    <a:pt x="228" y="391"/>
                  </a:cubicBezTo>
                  <a:close/>
                  <a:moveTo>
                    <a:pt x="207" y="582"/>
                  </a:moveTo>
                  <a:lnTo>
                    <a:pt x="194" y="693"/>
                  </a:lnTo>
                  <a:cubicBezTo>
                    <a:pt x="194" y="697"/>
                    <a:pt x="190" y="701"/>
                    <a:pt x="185" y="700"/>
                  </a:cubicBezTo>
                  <a:cubicBezTo>
                    <a:pt x="181" y="700"/>
                    <a:pt x="178" y="696"/>
                    <a:pt x="178" y="691"/>
                  </a:cubicBezTo>
                  <a:lnTo>
                    <a:pt x="191" y="580"/>
                  </a:lnTo>
                  <a:cubicBezTo>
                    <a:pt x="191" y="576"/>
                    <a:pt x="195" y="572"/>
                    <a:pt x="199" y="573"/>
                  </a:cubicBezTo>
                  <a:cubicBezTo>
                    <a:pt x="204" y="573"/>
                    <a:pt x="207" y="577"/>
                    <a:pt x="207" y="582"/>
                  </a:cubicBezTo>
                  <a:close/>
                  <a:moveTo>
                    <a:pt x="185" y="773"/>
                  </a:moveTo>
                  <a:lnTo>
                    <a:pt x="173" y="884"/>
                  </a:lnTo>
                  <a:cubicBezTo>
                    <a:pt x="173" y="888"/>
                    <a:pt x="169" y="891"/>
                    <a:pt x="164" y="891"/>
                  </a:cubicBezTo>
                  <a:cubicBezTo>
                    <a:pt x="160" y="890"/>
                    <a:pt x="157" y="887"/>
                    <a:pt x="157" y="882"/>
                  </a:cubicBezTo>
                  <a:lnTo>
                    <a:pt x="170" y="771"/>
                  </a:lnTo>
                  <a:cubicBezTo>
                    <a:pt x="170" y="766"/>
                    <a:pt x="174" y="763"/>
                    <a:pt x="178" y="764"/>
                  </a:cubicBezTo>
                  <a:cubicBezTo>
                    <a:pt x="183" y="764"/>
                    <a:pt x="186" y="768"/>
                    <a:pt x="185" y="773"/>
                  </a:cubicBezTo>
                  <a:close/>
                  <a:moveTo>
                    <a:pt x="164" y="963"/>
                  </a:moveTo>
                  <a:lnTo>
                    <a:pt x="152" y="1075"/>
                  </a:lnTo>
                  <a:cubicBezTo>
                    <a:pt x="152" y="1079"/>
                    <a:pt x="148" y="1082"/>
                    <a:pt x="143" y="1082"/>
                  </a:cubicBezTo>
                  <a:cubicBezTo>
                    <a:pt x="139" y="1081"/>
                    <a:pt x="136" y="1077"/>
                    <a:pt x="136" y="1073"/>
                  </a:cubicBezTo>
                  <a:lnTo>
                    <a:pt x="149" y="962"/>
                  </a:lnTo>
                  <a:cubicBezTo>
                    <a:pt x="149" y="957"/>
                    <a:pt x="153" y="954"/>
                    <a:pt x="157" y="955"/>
                  </a:cubicBezTo>
                  <a:cubicBezTo>
                    <a:pt x="162" y="955"/>
                    <a:pt x="165" y="959"/>
                    <a:pt x="164" y="963"/>
                  </a:cubicBezTo>
                  <a:close/>
                  <a:moveTo>
                    <a:pt x="143" y="1154"/>
                  </a:moveTo>
                  <a:lnTo>
                    <a:pt x="131" y="1266"/>
                  </a:lnTo>
                  <a:cubicBezTo>
                    <a:pt x="131" y="1270"/>
                    <a:pt x="127" y="1273"/>
                    <a:pt x="122" y="1273"/>
                  </a:cubicBezTo>
                  <a:cubicBezTo>
                    <a:pt x="118" y="1272"/>
                    <a:pt x="115" y="1268"/>
                    <a:pt x="115" y="1264"/>
                  </a:cubicBezTo>
                  <a:lnTo>
                    <a:pt x="127" y="1152"/>
                  </a:lnTo>
                  <a:cubicBezTo>
                    <a:pt x="128" y="1148"/>
                    <a:pt x="132" y="1145"/>
                    <a:pt x="136" y="1145"/>
                  </a:cubicBezTo>
                  <a:cubicBezTo>
                    <a:pt x="141" y="1146"/>
                    <a:pt x="144" y="1150"/>
                    <a:pt x="143" y="1154"/>
                  </a:cubicBezTo>
                  <a:close/>
                  <a:moveTo>
                    <a:pt x="122" y="1345"/>
                  </a:moveTo>
                  <a:lnTo>
                    <a:pt x="110" y="1456"/>
                  </a:lnTo>
                  <a:cubicBezTo>
                    <a:pt x="110" y="1461"/>
                    <a:pt x="106" y="1464"/>
                    <a:pt x="101" y="1463"/>
                  </a:cubicBezTo>
                  <a:cubicBezTo>
                    <a:pt x="97" y="1463"/>
                    <a:pt x="94" y="1459"/>
                    <a:pt x="94" y="1455"/>
                  </a:cubicBezTo>
                  <a:lnTo>
                    <a:pt x="106" y="1343"/>
                  </a:lnTo>
                  <a:cubicBezTo>
                    <a:pt x="107" y="1339"/>
                    <a:pt x="111" y="1336"/>
                    <a:pt x="115" y="1336"/>
                  </a:cubicBezTo>
                  <a:cubicBezTo>
                    <a:pt x="120" y="1337"/>
                    <a:pt x="123" y="1341"/>
                    <a:pt x="122" y="1345"/>
                  </a:cubicBezTo>
                  <a:close/>
                  <a:moveTo>
                    <a:pt x="101" y="1536"/>
                  </a:moveTo>
                  <a:lnTo>
                    <a:pt x="89" y="1647"/>
                  </a:lnTo>
                  <a:cubicBezTo>
                    <a:pt x="88" y="1652"/>
                    <a:pt x="85" y="1655"/>
                    <a:pt x="80" y="1654"/>
                  </a:cubicBezTo>
                  <a:cubicBezTo>
                    <a:pt x="76" y="1654"/>
                    <a:pt x="73" y="1650"/>
                    <a:pt x="73" y="1645"/>
                  </a:cubicBezTo>
                  <a:lnTo>
                    <a:pt x="85" y="1534"/>
                  </a:lnTo>
                  <a:cubicBezTo>
                    <a:pt x="86" y="1530"/>
                    <a:pt x="90" y="1527"/>
                    <a:pt x="94" y="1527"/>
                  </a:cubicBezTo>
                  <a:cubicBezTo>
                    <a:pt x="99" y="1528"/>
                    <a:pt x="102" y="1532"/>
                    <a:pt x="101" y="1536"/>
                  </a:cubicBezTo>
                  <a:close/>
                  <a:moveTo>
                    <a:pt x="80" y="1727"/>
                  </a:moveTo>
                  <a:lnTo>
                    <a:pt x="68" y="1838"/>
                  </a:lnTo>
                  <a:cubicBezTo>
                    <a:pt x="67" y="1842"/>
                    <a:pt x="63" y="1846"/>
                    <a:pt x="59" y="1845"/>
                  </a:cubicBezTo>
                  <a:cubicBezTo>
                    <a:pt x="55" y="1845"/>
                    <a:pt x="52" y="1841"/>
                    <a:pt x="52" y="1836"/>
                  </a:cubicBezTo>
                  <a:lnTo>
                    <a:pt x="64" y="1725"/>
                  </a:lnTo>
                  <a:cubicBezTo>
                    <a:pt x="65" y="1721"/>
                    <a:pt x="69" y="1717"/>
                    <a:pt x="73" y="1718"/>
                  </a:cubicBezTo>
                  <a:cubicBezTo>
                    <a:pt x="77" y="1718"/>
                    <a:pt x="81" y="1722"/>
                    <a:pt x="80" y="1727"/>
                  </a:cubicBezTo>
                  <a:close/>
                  <a:moveTo>
                    <a:pt x="59" y="1918"/>
                  </a:moveTo>
                  <a:lnTo>
                    <a:pt x="47" y="2029"/>
                  </a:lnTo>
                  <a:cubicBezTo>
                    <a:pt x="46" y="2033"/>
                    <a:pt x="42" y="2036"/>
                    <a:pt x="38" y="2036"/>
                  </a:cubicBezTo>
                  <a:cubicBezTo>
                    <a:pt x="34" y="2036"/>
                    <a:pt x="30" y="2032"/>
                    <a:pt x="31" y="2027"/>
                  </a:cubicBezTo>
                  <a:lnTo>
                    <a:pt x="43" y="1916"/>
                  </a:lnTo>
                  <a:cubicBezTo>
                    <a:pt x="44" y="1911"/>
                    <a:pt x="48" y="1908"/>
                    <a:pt x="52" y="1909"/>
                  </a:cubicBezTo>
                  <a:cubicBezTo>
                    <a:pt x="56" y="1909"/>
                    <a:pt x="60" y="1913"/>
                    <a:pt x="59" y="1918"/>
                  </a:cubicBezTo>
                  <a:close/>
                  <a:moveTo>
                    <a:pt x="38" y="2108"/>
                  </a:moveTo>
                  <a:lnTo>
                    <a:pt x="26" y="2220"/>
                  </a:lnTo>
                  <a:cubicBezTo>
                    <a:pt x="25" y="2224"/>
                    <a:pt x="21" y="2227"/>
                    <a:pt x="17" y="2227"/>
                  </a:cubicBezTo>
                  <a:cubicBezTo>
                    <a:pt x="13" y="2226"/>
                    <a:pt x="9" y="2222"/>
                    <a:pt x="10" y="2218"/>
                  </a:cubicBezTo>
                  <a:lnTo>
                    <a:pt x="22" y="2107"/>
                  </a:lnTo>
                  <a:cubicBezTo>
                    <a:pt x="23" y="2102"/>
                    <a:pt x="27" y="2099"/>
                    <a:pt x="31" y="2100"/>
                  </a:cubicBezTo>
                  <a:cubicBezTo>
                    <a:pt x="35" y="2100"/>
                    <a:pt x="39" y="2104"/>
                    <a:pt x="38" y="2108"/>
                  </a:cubicBezTo>
                  <a:close/>
                  <a:moveTo>
                    <a:pt x="17" y="2299"/>
                  </a:moveTo>
                  <a:lnTo>
                    <a:pt x="17" y="2302"/>
                  </a:lnTo>
                  <a:cubicBezTo>
                    <a:pt x="16" y="2307"/>
                    <a:pt x="12" y="2310"/>
                    <a:pt x="8" y="2309"/>
                  </a:cubicBezTo>
                  <a:cubicBezTo>
                    <a:pt x="3" y="2309"/>
                    <a:pt x="0" y="2305"/>
                    <a:pt x="1" y="2300"/>
                  </a:cubicBezTo>
                  <a:lnTo>
                    <a:pt x="1" y="2298"/>
                  </a:lnTo>
                  <a:cubicBezTo>
                    <a:pt x="2" y="2293"/>
                    <a:pt x="6" y="2290"/>
                    <a:pt x="10" y="2290"/>
                  </a:cubicBezTo>
                  <a:cubicBezTo>
                    <a:pt x="14" y="2291"/>
                    <a:pt x="17" y="2295"/>
                    <a:pt x="17" y="2299"/>
                  </a:cubicBezTo>
                  <a:close/>
                </a:path>
              </a:pathLst>
            </a:custGeom>
            <a:solidFill>
              <a:srgbClr val="008000"/>
            </a:solidFill>
            <a:ln w="7620">
              <a:solidFill>
                <a:srgbClr val="008000"/>
              </a:solidFill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7" name="Freeform 181"/>
            <p:cNvSpPr>
              <a:spLocks/>
            </p:cNvSpPr>
            <p:nvPr/>
          </p:nvSpPr>
          <p:spPr bwMode="auto">
            <a:xfrm>
              <a:off x="845" y="1800"/>
              <a:ext cx="212" cy="217"/>
            </a:xfrm>
            <a:custGeom>
              <a:avLst/>
              <a:gdLst>
                <a:gd name="T0" fmla="*/ 21 w 212"/>
                <a:gd name="T1" fmla="*/ 0 h 217"/>
                <a:gd name="T2" fmla="*/ 0 w 212"/>
                <a:gd name="T3" fmla="*/ 195 h 217"/>
                <a:gd name="T4" fmla="*/ 190 w 212"/>
                <a:gd name="T5" fmla="*/ 217 h 217"/>
                <a:gd name="T6" fmla="*/ 212 w 212"/>
                <a:gd name="T7" fmla="*/ 21 h 217"/>
                <a:gd name="T8" fmla="*/ 21 w 212"/>
                <a:gd name="T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217">
                  <a:moveTo>
                    <a:pt x="21" y="0"/>
                  </a:moveTo>
                  <a:lnTo>
                    <a:pt x="0" y="195"/>
                  </a:lnTo>
                  <a:lnTo>
                    <a:pt x="190" y="217"/>
                  </a:lnTo>
                  <a:lnTo>
                    <a:pt x="212" y="2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8" name="Rectangle 180"/>
            <p:cNvSpPr>
              <a:spLocks noChangeArrowheads="1"/>
            </p:cNvSpPr>
            <p:nvPr/>
          </p:nvSpPr>
          <p:spPr bwMode="auto">
            <a:xfrm rot="5760000">
              <a:off x="730" y="1905"/>
              <a:ext cx="3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8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89" name="Rectangle 179"/>
            <p:cNvSpPr>
              <a:spLocks noChangeArrowheads="1"/>
            </p:cNvSpPr>
            <p:nvPr/>
          </p:nvSpPr>
          <p:spPr bwMode="auto">
            <a:xfrm rot="5760000">
              <a:off x="857" y="2014"/>
              <a:ext cx="9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8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0" name="Freeform 178"/>
            <p:cNvSpPr>
              <a:spLocks/>
            </p:cNvSpPr>
            <p:nvPr/>
          </p:nvSpPr>
          <p:spPr bwMode="auto">
            <a:xfrm>
              <a:off x="1337" y="2273"/>
              <a:ext cx="241" cy="245"/>
            </a:xfrm>
            <a:custGeom>
              <a:avLst/>
              <a:gdLst>
                <a:gd name="T0" fmla="*/ 0 w 241"/>
                <a:gd name="T1" fmla="*/ 57 h 245"/>
                <a:gd name="T2" fmla="*/ 57 w 241"/>
                <a:gd name="T3" fmla="*/ 245 h 245"/>
                <a:gd name="T4" fmla="*/ 241 w 241"/>
                <a:gd name="T5" fmla="*/ 188 h 245"/>
                <a:gd name="T6" fmla="*/ 184 w 241"/>
                <a:gd name="T7" fmla="*/ 0 h 245"/>
                <a:gd name="T8" fmla="*/ 0 w 241"/>
                <a:gd name="T9" fmla="*/ 57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245">
                  <a:moveTo>
                    <a:pt x="0" y="57"/>
                  </a:moveTo>
                  <a:lnTo>
                    <a:pt x="57" y="245"/>
                  </a:lnTo>
                  <a:lnTo>
                    <a:pt x="241" y="188"/>
                  </a:lnTo>
                  <a:lnTo>
                    <a:pt x="184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1" name="Freeform 177"/>
            <p:cNvSpPr>
              <a:spLocks/>
            </p:cNvSpPr>
            <p:nvPr/>
          </p:nvSpPr>
          <p:spPr bwMode="auto">
            <a:xfrm>
              <a:off x="3194" y="2560"/>
              <a:ext cx="1306" cy="227"/>
            </a:xfrm>
            <a:custGeom>
              <a:avLst/>
              <a:gdLst>
                <a:gd name="T0" fmla="*/ 0 w 1739"/>
                <a:gd name="T1" fmla="*/ 151 h 302"/>
                <a:gd name="T2" fmla="*/ 870 w 1739"/>
                <a:gd name="T3" fmla="*/ 0 h 302"/>
                <a:gd name="T4" fmla="*/ 1739 w 1739"/>
                <a:gd name="T5" fmla="*/ 151 h 302"/>
                <a:gd name="T6" fmla="*/ 1739 w 1739"/>
                <a:gd name="T7" fmla="*/ 151 h 302"/>
                <a:gd name="T8" fmla="*/ 870 w 1739"/>
                <a:gd name="T9" fmla="*/ 302 h 302"/>
                <a:gd name="T10" fmla="*/ 0 w 1739"/>
                <a:gd name="T11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9" h="302">
                  <a:moveTo>
                    <a:pt x="0" y="151"/>
                  </a:moveTo>
                  <a:cubicBezTo>
                    <a:pt x="0" y="68"/>
                    <a:pt x="390" y="0"/>
                    <a:pt x="870" y="0"/>
                  </a:cubicBezTo>
                  <a:cubicBezTo>
                    <a:pt x="1350" y="0"/>
                    <a:pt x="1739" y="68"/>
                    <a:pt x="1739" y="151"/>
                  </a:cubicBezTo>
                  <a:cubicBezTo>
                    <a:pt x="1739" y="151"/>
                    <a:pt x="1739" y="151"/>
                    <a:pt x="1739" y="151"/>
                  </a:cubicBezTo>
                  <a:cubicBezTo>
                    <a:pt x="1739" y="235"/>
                    <a:pt x="1350" y="302"/>
                    <a:pt x="870" y="302"/>
                  </a:cubicBezTo>
                  <a:cubicBezTo>
                    <a:pt x="390" y="302"/>
                    <a:pt x="0" y="235"/>
                    <a:pt x="0" y="151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2" name="Rectangle 176"/>
            <p:cNvSpPr>
              <a:spLocks noChangeArrowheads="1"/>
            </p:cNvSpPr>
            <p:nvPr/>
          </p:nvSpPr>
          <p:spPr bwMode="auto">
            <a:xfrm>
              <a:off x="3623" y="2566"/>
              <a:ext cx="46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WLAN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3" name="Freeform 175"/>
            <p:cNvSpPr>
              <a:spLocks/>
            </p:cNvSpPr>
            <p:nvPr/>
          </p:nvSpPr>
          <p:spPr bwMode="auto">
            <a:xfrm>
              <a:off x="1474" y="3787"/>
              <a:ext cx="1307" cy="228"/>
            </a:xfrm>
            <a:custGeom>
              <a:avLst/>
              <a:gdLst>
                <a:gd name="T0" fmla="*/ 0 w 1739"/>
                <a:gd name="T1" fmla="*/ 152 h 303"/>
                <a:gd name="T2" fmla="*/ 869 w 1739"/>
                <a:gd name="T3" fmla="*/ 0 h 303"/>
                <a:gd name="T4" fmla="*/ 1739 w 1739"/>
                <a:gd name="T5" fmla="*/ 152 h 303"/>
                <a:gd name="T6" fmla="*/ 1739 w 1739"/>
                <a:gd name="T7" fmla="*/ 152 h 303"/>
                <a:gd name="T8" fmla="*/ 869 w 1739"/>
                <a:gd name="T9" fmla="*/ 303 h 303"/>
                <a:gd name="T10" fmla="*/ 0 w 1739"/>
                <a:gd name="T11" fmla="*/ 15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9" h="303">
                  <a:moveTo>
                    <a:pt x="0" y="152"/>
                  </a:moveTo>
                  <a:cubicBezTo>
                    <a:pt x="0" y="68"/>
                    <a:pt x="389" y="0"/>
                    <a:pt x="869" y="0"/>
                  </a:cubicBezTo>
                  <a:cubicBezTo>
                    <a:pt x="1349" y="0"/>
                    <a:pt x="1739" y="68"/>
                    <a:pt x="1739" y="152"/>
                  </a:cubicBezTo>
                  <a:cubicBezTo>
                    <a:pt x="1739" y="152"/>
                    <a:pt x="1739" y="152"/>
                    <a:pt x="1739" y="152"/>
                  </a:cubicBezTo>
                  <a:cubicBezTo>
                    <a:pt x="1739" y="235"/>
                    <a:pt x="1349" y="303"/>
                    <a:pt x="869" y="303"/>
                  </a:cubicBezTo>
                  <a:cubicBezTo>
                    <a:pt x="389" y="303"/>
                    <a:pt x="0" y="235"/>
                    <a:pt x="0" y="152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4" name="Freeform 174"/>
            <p:cNvSpPr>
              <a:spLocks/>
            </p:cNvSpPr>
            <p:nvPr/>
          </p:nvSpPr>
          <p:spPr bwMode="auto">
            <a:xfrm>
              <a:off x="28" y="2766"/>
              <a:ext cx="1306" cy="227"/>
            </a:xfrm>
            <a:custGeom>
              <a:avLst/>
              <a:gdLst>
                <a:gd name="T0" fmla="*/ 0 w 1738"/>
                <a:gd name="T1" fmla="*/ 151 h 302"/>
                <a:gd name="T2" fmla="*/ 869 w 1738"/>
                <a:gd name="T3" fmla="*/ 0 h 302"/>
                <a:gd name="T4" fmla="*/ 1738 w 1738"/>
                <a:gd name="T5" fmla="*/ 151 h 302"/>
                <a:gd name="T6" fmla="*/ 1738 w 1738"/>
                <a:gd name="T7" fmla="*/ 151 h 302"/>
                <a:gd name="T8" fmla="*/ 869 w 1738"/>
                <a:gd name="T9" fmla="*/ 302 h 302"/>
                <a:gd name="T10" fmla="*/ 0 w 1738"/>
                <a:gd name="T11" fmla="*/ 151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8" h="302">
                  <a:moveTo>
                    <a:pt x="0" y="151"/>
                  </a:moveTo>
                  <a:cubicBezTo>
                    <a:pt x="0" y="68"/>
                    <a:pt x="389" y="0"/>
                    <a:pt x="869" y="0"/>
                  </a:cubicBezTo>
                  <a:cubicBezTo>
                    <a:pt x="1349" y="0"/>
                    <a:pt x="1738" y="68"/>
                    <a:pt x="1738" y="151"/>
                  </a:cubicBezTo>
                  <a:cubicBezTo>
                    <a:pt x="1738" y="151"/>
                    <a:pt x="1738" y="151"/>
                    <a:pt x="1738" y="151"/>
                  </a:cubicBezTo>
                  <a:cubicBezTo>
                    <a:pt x="1738" y="235"/>
                    <a:pt x="1349" y="302"/>
                    <a:pt x="869" y="302"/>
                  </a:cubicBezTo>
                  <a:cubicBezTo>
                    <a:pt x="389" y="302"/>
                    <a:pt x="0" y="235"/>
                    <a:pt x="0" y="151"/>
                  </a:cubicBezTo>
                </a:path>
              </a:pathLst>
            </a:custGeom>
            <a:solidFill>
              <a:srgbClr val="DDDDD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5" name="Freeform 173"/>
            <p:cNvSpPr>
              <a:spLocks/>
            </p:cNvSpPr>
            <p:nvPr/>
          </p:nvSpPr>
          <p:spPr bwMode="auto">
            <a:xfrm>
              <a:off x="683" y="2732"/>
              <a:ext cx="214" cy="204"/>
            </a:xfrm>
            <a:custGeom>
              <a:avLst/>
              <a:gdLst>
                <a:gd name="T0" fmla="*/ 186 w 284"/>
                <a:gd name="T1" fmla="*/ 272 h 272"/>
                <a:gd name="T2" fmla="*/ 248 w 284"/>
                <a:gd name="T3" fmla="*/ 77 h 272"/>
                <a:gd name="T4" fmla="*/ 126 w 284"/>
                <a:gd name="T5" fmla="*/ 0 h 272"/>
                <a:gd name="T6" fmla="*/ 126 w 284"/>
                <a:gd name="T7" fmla="*/ 0 h 272"/>
                <a:gd name="T8" fmla="*/ 0 w 284"/>
                <a:gd name="T9" fmla="*/ 272 h 272"/>
                <a:gd name="T10" fmla="*/ 186 w 284"/>
                <a:gd name="T11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4" h="272">
                  <a:moveTo>
                    <a:pt x="186" y="272"/>
                  </a:moveTo>
                  <a:cubicBezTo>
                    <a:pt x="257" y="235"/>
                    <a:pt x="284" y="148"/>
                    <a:pt x="248" y="77"/>
                  </a:cubicBezTo>
                  <a:cubicBezTo>
                    <a:pt x="224" y="31"/>
                    <a:pt x="177" y="2"/>
                    <a:pt x="126" y="0"/>
                  </a:cubicBezTo>
                  <a:lnTo>
                    <a:pt x="126" y="0"/>
                  </a:lnTo>
                  <a:lnTo>
                    <a:pt x="0" y="272"/>
                  </a:lnTo>
                  <a:lnTo>
                    <a:pt x="186" y="27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6" name="Rectangle 172"/>
            <p:cNvSpPr>
              <a:spLocks noChangeArrowheads="1"/>
            </p:cNvSpPr>
            <p:nvPr/>
          </p:nvSpPr>
          <p:spPr bwMode="auto">
            <a:xfrm>
              <a:off x="601" y="2428"/>
              <a:ext cx="144" cy="12"/>
            </a:xfrm>
            <a:prstGeom prst="rect">
              <a:avLst/>
            </a:prstGeom>
            <a:solidFill>
              <a:srgbClr val="EFF2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7" name="Rectangle 171"/>
            <p:cNvSpPr>
              <a:spLocks noChangeArrowheads="1"/>
            </p:cNvSpPr>
            <p:nvPr/>
          </p:nvSpPr>
          <p:spPr bwMode="auto">
            <a:xfrm>
              <a:off x="601" y="2440"/>
              <a:ext cx="144" cy="12"/>
            </a:xfrm>
            <a:prstGeom prst="rect">
              <a:avLst/>
            </a:prstGeom>
            <a:solidFill>
              <a:srgbClr val="D1D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8" name="Rectangle 170"/>
            <p:cNvSpPr>
              <a:spLocks noChangeArrowheads="1"/>
            </p:cNvSpPr>
            <p:nvPr/>
          </p:nvSpPr>
          <p:spPr bwMode="auto">
            <a:xfrm>
              <a:off x="601" y="2452"/>
              <a:ext cx="144" cy="12"/>
            </a:xfrm>
            <a:prstGeom prst="rect">
              <a:avLst/>
            </a:prstGeom>
            <a:solidFill>
              <a:srgbClr val="D6E1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99" name="Rectangle 169"/>
            <p:cNvSpPr>
              <a:spLocks noChangeArrowheads="1"/>
            </p:cNvSpPr>
            <p:nvPr/>
          </p:nvSpPr>
          <p:spPr bwMode="auto">
            <a:xfrm>
              <a:off x="601" y="2464"/>
              <a:ext cx="144" cy="12"/>
            </a:xfrm>
            <a:prstGeom prst="rect">
              <a:avLst/>
            </a:prstGeom>
            <a:solidFill>
              <a:srgbClr val="DBE4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0" name="Rectangle 168"/>
            <p:cNvSpPr>
              <a:spLocks noChangeArrowheads="1"/>
            </p:cNvSpPr>
            <p:nvPr/>
          </p:nvSpPr>
          <p:spPr bwMode="auto">
            <a:xfrm>
              <a:off x="601" y="2476"/>
              <a:ext cx="144" cy="12"/>
            </a:xfrm>
            <a:prstGeom prst="rect">
              <a:avLst/>
            </a:prstGeom>
            <a:solidFill>
              <a:srgbClr val="DFE7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3" name="Rectangle 167"/>
            <p:cNvSpPr>
              <a:spLocks noChangeArrowheads="1"/>
            </p:cNvSpPr>
            <p:nvPr/>
          </p:nvSpPr>
          <p:spPr bwMode="auto">
            <a:xfrm>
              <a:off x="601" y="2488"/>
              <a:ext cx="144" cy="12"/>
            </a:xfrm>
            <a:prstGeom prst="rect">
              <a:avLst/>
            </a:prstGeom>
            <a:solidFill>
              <a:srgbClr val="E4E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6" name="Rectangle 166"/>
            <p:cNvSpPr>
              <a:spLocks noChangeArrowheads="1"/>
            </p:cNvSpPr>
            <p:nvPr/>
          </p:nvSpPr>
          <p:spPr bwMode="auto">
            <a:xfrm>
              <a:off x="601" y="2500"/>
              <a:ext cx="144" cy="12"/>
            </a:xfrm>
            <a:prstGeom prst="rect">
              <a:avLst/>
            </a:prstGeom>
            <a:solidFill>
              <a:srgbClr val="E8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09" name="Rectangle 165"/>
            <p:cNvSpPr>
              <a:spLocks noChangeArrowheads="1"/>
            </p:cNvSpPr>
            <p:nvPr/>
          </p:nvSpPr>
          <p:spPr bwMode="auto">
            <a:xfrm>
              <a:off x="601" y="2512"/>
              <a:ext cx="144" cy="12"/>
            </a:xfrm>
            <a:prstGeom prst="rect">
              <a:avLst/>
            </a:prstGeom>
            <a:solidFill>
              <a:srgbClr val="EDF1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0" name="Oval 164"/>
            <p:cNvSpPr>
              <a:spLocks noChangeArrowheads="1"/>
            </p:cNvSpPr>
            <p:nvPr/>
          </p:nvSpPr>
          <p:spPr bwMode="auto">
            <a:xfrm>
              <a:off x="624" y="2449"/>
              <a:ext cx="114" cy="65"/>
            </a:xfrm>
            <a:prstGeom prst="ellips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1" name="Rectangle 163"/>
            <p:cNvSpPr>
              <a:spLocks noChangeArrowheads="1"/>
            </p:cNvSpPr>
            <p:nvPr/>
          </p:nvSpPr>
          <p:spPr bwMode="auto">
            <a:xfrm>
              <a:off x="553" y="2464"/>
              <a:ext cx="12" cy="493"/>
            </a:xfrm>
            <a:prstGeom prst="rect">
              <a:avLst/>
            </a:prstGeom>
            <a:solidFill>
              <a:srgbClr val="B8CA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2" name="Rectangle 162"/>
            <p:cNvSpPr>
              <a:spLocks noChangeArrowheads="1"/>
            </p:cNvSpPr>
            <p:nvPr/>
          </p:nvSpPr>
          <p:spPr bwMode="auto">
            <a:xfrm>
              <a:off x="565" y="2464"/>
              <a:ext cx="12" cy="493"/>
            </a:xfrm>
            <a:prstGeom prst="rect">
              <a:avLst/>
            </a:prstGeom>
            <a:solidFill>
              <a:srgbClr val="BBC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3" name="Rectangle 161"/>
            <p:cNvSpPr>
              <a:spLocks noChangeArrowheads="1"/>
            </p:cNvSpPr>
            <p:nvPr/>
          </p:nvSpPr>
          <p:spPr bwMode="auto">
            <a:xfrm>
              <a:off x="577" y="2464"/>
              <a:ext cx="12" cy="493"/>
            </a:xfrm>
            <a:prstGeom prst="rect">
              <a:avLst/>
            </a:prstGeom>
            <a:solidFill>
              <a:srgbClr val="BFD0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4" name="Rectangle 160"/>
            <p:cNvSpPr>
              <a:spLocks noChangeArrowheads="1"/>
            </p:cNvSpPr>
            <p:nvPr/>
          </p:nvSpPr>
          <p:spPr bwMode="auto">
            <a:xfrm>
              <a:off x="589" y="2464"/>
              <a:ext cx="12" cy="493"/>
            </a:xfrm>
            <a:prstGeom prst="rect">
              <a:avLst/>
            </a:prstGeom>
            <a:solidFill>
              <a:srgbClr val="C4D3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5" name="Rectangle 159"/>
            <p:cNvSpPr>
              <a:spLocks noChangeArrowheads="1"/>
            </p:cNvSpPr>
            <p:nvPr/>
          </p:nvSpPr>
          <p:spPr bwMode="auto">
            <a:xfrm>
              <a:off x="601" y="2464"/>
              <a:ext cx="12" cy="493"/>
            </a:xfrm>
            <a:prstGeom prst="rect">
              <a:avLst/>
            </a:prstGeom>
            <a:solidFill>
              <a:srgbClr val="C9D7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6" name="Rectangle 158"/>
            <p:cNvSpPr>
              <a:spLocks noChangeArrowheads="1"/>
            </p:cNvSpPr>
            <p:nvPr/>
          </p:nvSpPr>
          <p:spPr bwMode="auto">
            <a:xfrm>
              <a:off x="613" y="2464"/>
              <a:ext cx="12" cy="493"/>
            </a:xfrm>
            <a:prstGeom prst="rect">
              <a:avLst/>
            </a:prstGeom>
            <a:solidFill>
              <a:srgbClr val="CEDB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7" name="Rectangle 157"/>
            <p:cNvSpPr>
              <a:spLocks noChangeArrowheads="1"/>
            </p:cNvSpPr>
            <p:nvPr/>
          </p:nvSpPr>
          <p:spPr bwMode="auto">
            <a:xfrm>
              <a:off x="625" y="2464"/>
              <a:ext cx="12" cy="493"/>
            </a:xfrm>
            <a:prstGeom prst="rect">
              <a:avLst/>
            </a:prstGeom>
            <a:solidFill>
              <a:srgbClr val="D3D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8" name="Rectangle 156"/>
            <p:cNvSpPr>
              <a:spLocks noChangeArrowheads="1"/>
            </p:cNvSpPr>
            <p:nvPr/>
          </p:nvSpPr>
          <p:spPr bwMode="auto">
            <a:xfrm>
              <a:off x="637" y="2464"/>
              <a:ext cx="12" cy="493"/>
            </a:xfrm>
            <a:prstGeom prst="rect">
              <a:avLst/>
            </a:prstGeom>
            <a:solidFill>
              <a:srgbClr val="D7E1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19" name="Rectangle 155"/>
            <p:cNvSpPr>
              <a:spLocks noChangeArrowheads="1"/>
            </p:cNvSpPr>
            <p:nvPr/>
          </p:nvSpPr>
          <p:spPr bwMode="auto">
            <a:xfrm>
              <a:off x="649" y="2464"/>
              <a:ext cx="12" cy="493"/>
            </a:xfrm>
            <a:prstGeom prst="rect">
              <a:avLst/>
            </a:prstGeom>
            <a:solidFill>
              <a:srgbClr val="DCE5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0" name="Rectangle 154"/>
            <p:cNvSpPr>
              <a:spLocks noChangeArrowheads="1"/>
            </p:cNvSpPr>
            <p:nvPr/>
          </p:nvSpPr>
          <p:spPr bwMode="auto">
            <a:xfrm>
              <a:off x="661" y="2464"/>
              <a:ext cx="12" cy="493"/>
            </a:xfrm>
            <a:prstGeom prst="rect">
              <a:avLst/>
            </a:prstGeom>
            <a:solidFill>
              <a:srgbClr val="E1E8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1" name="Rectangle 153"/>
            <p:cNvSpPr>
              <a:spLocks noChangeArrowheads="1"/>
            </p:cNvSpPr>
            <p:nvPr/>
          </p:nvSpPr>
          <p:spPr bwMode="auto">
            <a:xfrm>
              <a:off x="673" y="2464"/>
              <a:ext cx="12" cy="493"/>
            </a:xfrm>
            <a:prstGeom prst="rect">
              <a:avLst/>
            </a:prstGeom>
            <a:solidFill>
              <a:srgbClr val="E5E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2" name="Rectangle 152"/>
            <p:cNvSpPr>
              <a:spLocks noChangeArrowheads="1"/>
            </p:cNvSpPr>
            <p:nvPr/>
          </p:nvSpPr>
          <p:spPr bwMode="auto">
            <a:xfrm>
              <a:off x="685" y="2464"/>
              <a:ext cx="12" cy="493"/>
            </a:xfrm>
            <a:prstGeom prst="rect">
              <a:avLst/>
            </a:prstGeom>
            <a:solidFill>
              <a:srgbClr val="E6EC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3" name="Rectangle 151"/>
            <p:cNvSpPr>
              <a:spLocks noChangeArrowheads="1"/>
            </p:cNvSpPr>
            <p:nvPr/>
          </p:nvSpPr>
          <p:spPr bwMode="auto">
            <a:xfrm>
              <a:off x="697" y="2464"/>
              <a:ext cx="12" cy="493"/>
            </a:xfrm>
            <a:prstGeom prst="rect">
              <a:avLst/>
            </a:prstGeom>
            <a:solidFill>
              <a:srgbClr val="E2E9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48" name="Rectangle 150"/>
            <p:cNvSpPr>
              <a:spLocks noChangeArrowheads="1"/>
            </p:cNvSpPr>
            <p:nvPr/>
          </p:nvSpPr>
          <p:spPr bwMode="auto">
            <a:xfrm>
              <a:off x="709" y="2464"/>
              <a:ext cx="12" cy="493"/>
            </a:xfrm>
            <a:prstGeom prst="rect">
              <a:avLst/>
            </a:prstGeom>
            <a:solidFill>
              <a:srgbClr val="DDE6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49" name="Rectangle 149"/>
            <p:cNvSpPr>
              <a:spLocks noChangeArrowheads="1"/>
            </p:cNvSpPr>
            <p:nvPr/>
          </p:nvSpPr>
          <p:spPr bwMode="auto">
            <a:xfrm>
              <a:off x="721" y="2464"/>
              <a:ext cx="12" cy="493"/>
            </a:xfrm>
            <a:prstGeom prst="rect">
              <a:avLst/>
            </a:prstGeom>
            <a:solidFill>
              <a:srgbClr val="D8E2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50" name="Rectangle 148"/>
            <p:cNvSpPr>
              <a:spLocks noChangeArrowheads="1"/>
            </p:cNvSpPr>
            <p:nvPr/>
          </p:nvSpPr>
          <p:spPr bwMode="auto">
            <a:xfrm>
              <a:off x="733" y="2464"/>
              <a:ext cx="12" cy="493"/>
            </a:xfrm>
            <a:prstGeom prst="rect">
              <a:avLst/>
            </a:prstGeom>
            <a:solidFill>
              <a:srgbClr val="D4D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51" name="Rectangle 147"/>
            <p:cNvSpPr>
              <a:spLocks noChangeArrowheads="1"/>
            </p:cNvSpPr>
            <p:nvPr/>
          </p:nvSpPr>
          <p:spPr bwMode="auto">
            <a:xfrm>
              <a:off x="745" y="2464"/>
              <a:ext cx="12" cy="493"/>
            </a:xfrm>
            <a:prstGeom prst="rect">
              <a:avLst/>
            </a:prstGeom>
            <a:solidFill>
              <a:srgbClr val="CFDB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4" name="Rectangle 146"/>
            <p:cNvSpPr>
              <a:spLocks noChangeArrowheads="1"/>
            </p:cNvSpPr>
            <p:nvPr/>
          </p:nvSpPr>
          <p:spPr bwMode="auto">
            <a:xfrm>
              <a:off x="757" y="2464"/>
              <a:ext cx="12" cy="493"/>
            </a:xfrm>
            <a:prstGeom prst="rect">
              <a:avLst/>
            </a:prstGeom>
            <a:solidFill>
              <a:srgbClr val="CAD8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5" name="Rectangle 145"/>
            <p:cNvSpPr>
              <a:spLocks noChangeArrowheads="1"/>
            </p:cNvSpPr>
            <p:nvPr/>
          </p:nvSpPr>
          <p:spPr bwMode="auto">
            <a:xfrm>
              <a:off x="769" y="2464"/>
              <a:ext cx="13" cy="493"/>
            </a:xfrm>
            <a:prstGeom prst="rect">
              <a:avLst/>
            </a:prstGeom>
            <a:solidFill>
              <a:srgbClr val="C5D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6" name="Rectangle 144"/>
            <p:cNvSpPr>
              <a:spLocks noChangeArrowheads="1"/>
            </p:cNvSpPr>
            <p:nvPr/>
          </p:nvSpPr>
          <p:spPr bwMode="auto">
            <a:xfrm>
              <a:off x="782" y="2464"/>
              <a:ext cx="12" cy="493"/>
            </a:xfrm>
            <a:prstGeom prst="rect">
              <a:avLst/>
            </a:prstGeom>
            <a:solidFill>
              <a:srgbClr val="C0D0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7" name="Rectangle 143"/>
            <p:cNvSpPr>
              <a:spLocks noChangeArrowheads="1"/>
            </p:cNvSpPr>
            <p:nvPr/>
          </p:nvSpPr>
          <p:spPr bwMode="auto">
            <a:xfrm>
              <a:off x="794" y="2464"/>
              <a:ext cx="12" cy="493"/>
            </a:xfrm>
            <a:prstGeom prst="rect">
              <a:avLst/>
            </a:prstGeom>
            <a:solidFill>
              <a:srgbClr val="BC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28" name="Freeform 142"/>
            <p:cNvSpPr>
              <a:spLocks/>
            </p:cNvSpPr>
            <p:nvPr/>
          </p:nvSpPr>
          <p:spPr bwMode="auto">
            <a:xfrm>
              <a:off x="560" y="2479"/>
              <a:ext cx="235" cy="461"/>
            </a:xfrm>
            <a:custGeom>
              <a:avLst/>
              <a:gdLst>
                <a:gd name="T0" fmla="*/ 311 w 313"/>
                <a:gd name="T1" fmla="*/ 510 h 614"/>
                <a:gd name="T2" fmla="*/ 236 w 313"/>
                <a:gd name="T3" fmla="*/ 0 h 614"/>
                <a:gd name="T4" fmla="*/ 125 w 313"/>
                <a:gd name="T5" fmla="*/ 39 h 614"/>
                <a:gd name="T6" fmla="*/ 86 w 313"/>
                <a:gd name="T7" fmla="*/ 0 h 614"/>
                <a:gd name="T8" fmla="*/ 86 w 313"/>
                <a:gd name="T9" fmla="*/ 0 h 614"/>
                <a:gd name="T10" fmla="*/ 11 w 313"/>
                <a:gd name="T11" fmla="*/ 510 h 614"/>
                <a:gd name="T12" fmla="*/ 141 w 313"/>
                <a:gd name="T13" fmla="*/ 608 h 614"/>
                <a:gd name="T14" fmla="*/ 311 w 313"/>
                <a:gd name="T15" fmla="*/ 533 h 614"/>
                <a:gd name="T16" fmla="*/ 311 w 313"/>
                <a:gd name="T17" fmla="*/ 51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614">
                  <a:moveTo>
                    <a:pt x="311" y="510"/>
                  </a:moveTo>
                  <a:lnTo>
                    <a:pt x="236" y="0"/>
                  </a:lnTo>
                  <a:cubicBezTo>
                    <a:pt x="217" y="41"/>
                    <a:pt x="167" y="59"/>
                    <a:pt x="125" y="39"/>
                  </a:cubicBezTo>
                  <a:cubicBezTo>
                    <a:pt x="108" y="31"/>
                    <a:pt x="94" y="17"/>
                    <a:pt x="86" y="0"/>
                  </a:cubicBezTo>
                  <a:lnTo>
                    <a:pt x="86" y="0"/>
                  </a:lnTo>
                  <a:lnTo>
                    <a:pt x="11" y="510"/>
                  </a:lnTo>
                  <a:cubicBezTo>
                    <a:pt x="0" y="558"/>
                    <a:pt x="59" y="602"/>
                    <a:pt x="141" y="608"/>
                  </a:cubicBezTo>
                  <a:cubicBezTo>
                    <a:pt x="224" y="614"/>
                    <a:pt x="300" y="581"/>
                    <a:pt x="311" y="533"/>
                  </a:cubicBezTo>
                  <a:cubicBezTo>
                    <a:pt x="313" y="526"/>
                    <a:pt x="313" y="518"/>
                    <a:pt x="311" y="510"/>
                  </a:cubicBezTo>
                  <a:close/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837" name="Picture 141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" y="2140"/>
              <a:ext cx="84" cy="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829" name="Oval 140"/>
            <p:cNvSpPr>
              <a:spLocks noChangeArrowheads="1"/>
            </p:cNvSpPr>
            <p:nvPr/>
          </p:nvSpPr>
          <p:spPr bwMode="auto">
            <a:xfrm>
              <a:off x="652" y="2156"/>
              <a:ext cx="57" cy="57"/>
            </a:xfrm>
            <a:prstGeom prst="ellips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0" name="Line 139"/>
            <p:cNvSpPr>
              <a:spLocks noChangeShapeType="1"/>
            </p:cNvSpPr>
            <p:nvPr/>
          </p:nvSpPr>
          <p:spPr bwMode="auto">
            <a:xfrm flipV="1">
              <a:off x="681" y="2213"/>
              <a:ext cx="1" cy="269"/>
            </a:xfrm>
            <a:prstGeom prst="line">
              <a:avLst/>
            </a:pr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1" name="Freeform 138"/>
            <p:cNvSpPr>
              <a:spLocks noEditPoints="1"/>
            </p:cNvSpPr>
            <p:nvPr/>
          </p:nvSpPr>
          <p:spPr bwMode="auto">
            <a:xfrm>
              <a:off x="525" y="2084"/>
              <a:ext cx="312" cy="201"/>
            </a:xfrm>
            <a:custGeom>
              <a:avLst/>
              <a:gdLst>
                <a:gd name="T0" fmla="*/ 127 w 415"/>
                <a:gd name="T1" fmla="*/ 53 h 267"/>
                <a:gd name="T2" fmla="*/ 127 w 415"/>
                <a:gd name="T3" fmla="*/ 214 h 267"/>
                <a:gd name="T4" fmla="*/ 127 w 415"/>
                <a:gd name="T5" fmla="*/ 214 h 267"/>
                <a:gd name="T6" fmla="*/ 287 w 415"/>
                <a:gd name="T7" fmla="*/ 214 h 267"/>
                <a:gd name="T8" fmla="*/ 287 w 415"/>
                <a:gd name="T9" fmla="*/ 53 h 267"/>
                <a:gd name="T10" fmla="*/ 74 w 415"/>
                <a:gd name="T11" fmla="*/ 0 h 267"/>
                <a:gd name="T12" fmla="*/ 74 w 415"/>
                <a:gd name="T13" fmla="*/ 267 h 267"/>
                <a:gd name="T14" fmla="*/ 74 w 415"/>
                <a:gd name="T15" fmla="*/ 267 h 267"/>
                <a:gd name="T16" fmla="*/ 341 w 415"/>
                <a:gd name="T17" fmla="*/ 267 h 267"/>
                <a:gd name="T18" fmla="*/ 341 w 415"/>
                <a:gd name="T19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5" h="267">
                  <a:moveTo>
                    <a:pt x="127" y="53"/>
                  </a:moveTo>
                  <a:cubicBezTo>
                    <a:pt x="83" y="98"/>
                    <a:pt x="83" y="169"/>
                    <a:pt x="127" y="214"/>
                  </a:cubicBezTo>
                  <a:cubicBezTo>
                    <a:pt x="127" y="214"/>
                    <a:pt x="127" y="214"/>
                    <a:pt x="127" y="214"/>
                  </a:cubicBezTo>
                  <a:moveTo>
                    <a:pt x="287" y="214"/>
                  </a:moveTo>
                  <a:cubicBezTo>
                    <a:pt x="332" y="169"/>
                    <a:pt x="332" y="98"/>
                    <a:pt x="287" y="53"/>
                  </a:cubicBezTo>
                  <a:moveTo>
                    <a:pt x="74" y="0"/>
                  </a:moveTo>
                  <a:cubicBezTo>
                    <a:pt x="0" y="74"/>
                    <a:pt x="0" y="193"/>
                    <a:pt x="74" y="267"/>
                  </a:cubicBezTo>
                  <a:cubicBezTo>
                    <a:pt x="74" y="267"/>
                    <a:pt x="74" y="267"/>
                    <a:pt x="74" y="267"/>
                  </a:cubicBezTo>
                  <a:moveTo>
                    <a:pt x="341" y="267"/>
                  </a:moveTo>
                  <a:cubicBezTo>
                    <a:pt x="415" y="193"/>
                    <a:pt x="415" y="74"/>
                    <a:pt x="341" y="0"/>
                  </a:cubicBezTo>
                </a:path>
              </a:pathLst>
            </a:custGeom>
            <a:noFill/>
            <a:ln w="889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2" name="Freeform 137"/>
            <p:cNvSpPr>
              <a:spLocks noEditPoints="1"/>
            </p:cNvSpPr>
            <p:nvPr/>
          </p:nvSpPr>
          <p:spPr bwMode="auto">
            <a:xfrm>
              <a:off x="560" y="2156"/>
              <a:ext cx="235" cy="784"/>
            </a:xfrm>
            <a:custGeom>
              <a:avLst/>
              <a:gdLst>
                <a:gd name="T0" fmla="*/ 161 w 313"/>
                <a:gd name="T1" fmla="*/ 389 h 1043"/>
                <a:gd name="T2" fmla="*/ 86 w 313"/>
                <a:gd name="T3" fmla="*/ 429 h 1043"/>
                <a:gd name="T4" fmla="*/ 86 w 313"/>
                <a:gd name="T5" fmla="*/ 429 h 1043"/>
                <a:gd name="T6" fmla="*/ 11 w 313"/>
                <a:gd name="T7" fmla="*/ 939 h 1043"/>
                <a:gd name="T8" fmla="*/ 141 w 313"/>
                <a:gd name="T9" fmla="*/ 1037 h 1043"/>
                <a:gd name="T10" fmla="*/ 311 w 313"/>
                <a:gd name="T11" fmla="*/ 962 h 1043"/>
                <a:gd name="T12" fmla="*/ 311 w 313"/>
                <a:gd name="T13" fmla="*/ 939 h 1043"/>
                <a:gd name="T14" fmla="*/ 311 w 313"/>
                <a:gd name="T15" fmla="*/ 939 h 1043"/>
                <a:gd name="T16" fmla="*/ 237 w 313"/>
                <a:gd name="T17" fmla="*/ 433 h 1043"/>
                <a:gd name="T18" fmla="*/ 161 w 313"/>
                <a:gd name="T19" fmla="*/ 389 h 1043"/>
                <a:gd name="T20" fmla="*/ 199 w 313"/>
                <a:gd name="T21" fmla="*/ 37 h 1043"/>
                <a:gd name="T22" fmla="*/ 161 w 313"/>
                <a:gd name="T23" fmla="*/ 0 h 1043"/>
                <a:gd name="T24" fmla="*/ 123 w 313"/>
                <a:gd name="T25" fmla="*/ 37 h 1043"/>
                <a:gd name="T26" fmla="*/ 161 w 313"/>
                <a:gd name="T27" fmla="*/ 75 h 1043"/>
                <a:gd name="T28" fmla="*/ 199 w 313"/>
                <a:gd name="T29" fmla="*/ 37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3" h="1043">
                  <a:moveTo>
                    <a:pt x="161" y="389"/>
                  </a:moveTo>
                  <a:cubicBezTo>
                    <a:pt x="122" y="389"/>
                    <a:pt x="90" y="407"/>
                    <a:pt x="86" y="429"/>
                  </a:cubicBezTo>
                  <a:lnTo>
                    <a:pt x="86" y="429"/>
                  </a:lnTo>
                  <a:lnTo>
                    <a:pt x="11" y="939"/>
                  </a:lnTo>
                  <a:cubicBezTo>
                    <a:pt x="0" y="987"/>
                    <a:pt x="59" y="1031"/>
                    <a:pt x="141" y="1037"/>
                  </a:cubicBezTo>
                  <a:cubicBezTo>
                    <a:pt x="224" y="1043"/>
                    <a:pt x="300" y="1010"/>
                    <a:pt x="311" y="962"/>
                  </a:cubicBezTo>
                  <a:cubicBezTo>
                    <a:pt x="313" y="955"/>
                    <a:pt x="313" y="947"/>
                    <a:pt x="311" y="939"/>
                  </a:cubicBezTo>
                  <a:lnTo>
                    <a:pt x="311" y="939"/>
                  </a:lnTo>
                  <a:lnTo>
                    <a:pt x="237" y="433"/>
                  </a:lnTo>
                  <a:cubicBezTo>
                    <a:pt x="237" y="409"/>
                    <a:pt x="203" y="389"/>
                    <a:pt x="161" y="389"/>
                  </a:cubicBezTo>
                  <a:close/>
                  <a:moveTo>
                    <a:pt x="199" y="37"/>
                  </a:moveTo>
                  <a:cubicBezTo>
                    <a:pt x="199" y="17"/>
                    <a:pt x="182" y="0"/>
                    <a:pt x="161" y="0"/>
                  </a:cubicBezTo>
                  <a:cubicBezTo>
                    <a:pt x="140" y="0"/>
                    <a:pt x="123" y="17"/>
                    <a:pt x="123" y="37"/>
                  </a:cubicBezTo>
                  <a:cubicBezTo>
                    <a:pt x="123" y="58"/>
                    <a:pt x="140" y="75"/>
                    <a:pt x="161" y="75"/>
                  </a:cubicBezTo>
                  <a:cubicBezTo>
                    <a:pt x="182" y="75"/>
                    <a:pt x="199" y="58"/>
                    <a:pt x="199" y="37"/>
                  </a:cubicBezTo>
                  <a:close/>
                </a:path>
              </a:pathLst>
            </a:cu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3" name="Line 136"/>
            <p:cNvSpPr>
              <a:spLocks noChangeShapeType="1"/>
            </p:cNvSpPr>
            <p:nvPr/>
          </p:nvSpPr>
          <p:spPr bwMode="auto">
            <a:xfrm flipV="1">
              <a:off x="681" y="2213"/>
              <a:ext cx="1" cy="236"/>
            </a:xfrm>
            <a:prstGeom prst="line">
              <a:avLst/>
            </a:prstGeom>
            <a:noFill/>
            <a:ln w="19050" cap="rnd">
              <a:solidFill>
                <a:srgbClr val="4677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4" name="Rectangle 135"/>
            <p:cNvSpPr>
              <a:spLocks noChangeArrowheads="1"/>
            </p:cNvSpPr>
            <p:nvPr/>
          </p:nvSpPr>
          <p:spPr bwMode="auto">
            <a:xfrm>
              <a:off x="529" y="3018"/>
              <a:ext cx="31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eNB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5" name="Rectangle 134"/>
            <p:cNvSpPr>
              <a:spLocks noChangeArrowheads="1"/>
            </p:cNvSpPr>
            <p:nvPr/>
          </p:nvSpPr>
          <p:spPr bwMode="auto">
            <a:xfrm>
              <a:off x="2004" y="4039"/>
              <a:ext cx="22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UE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6" name="Line 133"/>
            <p:cNvSpPr>
              <a:spLocks noChangeShapeType="1"/>
            </p:cNvSpPr>
            <p:nvPr/>
          </p:nvSpPr>
          <p:spPr bwMode="auto">
            <a:xfrm flipH="1" flipV="1">
              <a:off x="794" y="3018"/>
              <a:ext cx="1225" cy="886"/>
            </a:xfrm>
            <a:prstGeom prst="line">
              <a:avLst/>
            </a:prstGeom>
            <a:noFill/>
            <a:ln w="8890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8" name="Rectangle 132"/>
            <p:cNvSpPr>
              <a:spLocks noChangeArrowheads="1"/>
            </p:cNvSpPr>
            <p:nvPr/>
          </p:nvSpPr>
          <p:spPr bwMode="auto">
            <a:xfrm>
              <a:off x="1237" y="3052"/>
              <a:ext cx="97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GB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LWIP-SeGW </a:t>
              </a:r>
              <a:endParaRPr lang="en-GB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39" name="Rectangle 131"/>
            <p:cNvSpPr>
              <a:spLocks noChangeArrowheads="1"/>
            </p:cNvSpPr>
            <p:nvPr/>
          </p:nvSpPr>
          <p:spPr bwMode="auto">
            <a:xfrm>
              <a:off x="1517" y="2734"/>
              <a:ext cx="415" cy="2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0" name="Freeform 130"/>
            <p:cNvSpPr>
              <a:spLocks/>
            </p:cNvSpPr>
            <p:nvPr/>
          </p:nvSpPr>
          <p:spPr bwMode="auto">
            <a:xfrm>
              <a:off x="1917" y="2517"/>
              <a:ext cx="1748" cy="1387"/>
            </a:xfrm>
            <a:custGeom>
              <a:avLst/>
              <a:gdLst>
                <a:gd name="T0" fmla="*/ 0 w 1748"/>
                <a:gd name="T1" fmla="*/ 350 h 1387"/>
                <a:gd name="T2" fmla="*/ 1696 w 1748"/>
                <a:gd name="T3" fmla="*/ 173 h 1387"/>
                <a:gd name="T4" fmla="*/ 313 w 1748"/>
                <a:gd name="T5" fmla="*/ 1387 h 1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48" h="1387">
                  <a:moveTo>
                    <a:pt x="0" y="350"/>
                  </a:moveTo>
                  <a:cubicBezTo>
                    <a:pt x="822" y="175"/>
                    <a:pt x="1644" y="0"/>
                    <a:pt x="1696" y="173"/>
                  </a:cubicBezTo>
                  <a:cubicBezTo>
                    <a:pt x="1748" y="346"/>
                    <a:pt x="503" y="1174"/>
                    <a:pt x="313" y="1387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1" name="Line 129"/>
            <p:cNvSpPr>
              <a:spLocks noChangeShapeType="1"/>
            </p:cNvSpPr>
            <p:nvPr/>
          </p:nvSpPr>
          <p:spPr bwMode="auto">
            <a:xfrm flipH="1">
              <a:off x="1347" y="2878"/>
              <a:ext cx="159" cy="1"/>
            </a:xfrm>
            <a:prstGeom prst="line">
              <a:avLst/>
            </a:prstGeom>
            <a:noFill/>
            <a:ln w="8890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0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42" name="Rectangle 128"/>
            <p:cNvSpPr>
              <a:spLocks noChangeArrowheads="1"/>
            </p:cNvSpPr>
            <p:nvPr/>
          </p:nvSpPr>
          <p:spPr bwMode="auto">
            <a:xfrm>
              <a:off x="3107" y="3222"/>
              <a:ext cx="407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altLang="en-US" sz="800" b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IPsec</a:t>
              </a:r>
              <a:endParaRPr lang="en-US" altLang="en-US" sz="1800" b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5033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6" y="1947864"/>
            <a:ext cx="5514975" cy="3405187"/>
          </a:xfrm>
        </p:spPr>
        <p:txBody>
          <a:bodyPr>
            <a:noAutofit/>
          </a:bodyPr>
          <a:lstStyle/>
          <a:p>
            <a:r>
              <a:rPr lang="en-US" sz="2000" dirty="0"/>
              <a:t>Uplink and downlink data supported over WLAN</a:t>
            </a:r>
          </a:p>
          <a:p>
            <a:r>
              <a:rPr lang="en-US" sz="2000" dirty="0"/>
              <a:t>Multiple bearers can be offloaded via </a:t>
            </a:r>
            <a:r>
              <a:rPr lang="en-US" sz="2000" dirty="0" err="1"/>
              <a:t>IPSec</a:t>
            </a:r>
            <a:endParaRPr lang="en-US" sz="2000" dirty="0"/>
          </a:p>
          <a:p>
            <a:r>
              <a:rPr lang="en-US" sz="2000" dirty="0"/>
              <a:t>In uplink, PDCP SDUs are encapsulated in Generic Routing Encapsulation (GRE) protocol</a:t>
            </a:r>
          </a:p>
          <a:p>
            <a:pPr lvl="1"/>
            <a:r>
              <a:rPr lang="en-US" sz="1800" dirty="0"/>
              <a:t>GRE Key carries bearer identifier</a:t>
            </a:r>
          </a:p>
          <a:p>
            <a:r>
              <a:rPr lang="en-US" sz="2000" dirty="0"/>
              <a:t>Bearer differentiation is not needed in downlink</a:t>
            </a:r>
          </a:p>
          <a:p>
            <a:r>
              <a:rPr lang="en-US" sz="2000" dirty="0"/>
              <a:t>No re-ordering support: </a:t>
            </a:r>
            <a:r>
              <a:rPr lang="en-US" sz="2000" dirty="0" err="1"/>
              <a:t>eNB</a:t>
            </a:r>
            <a:r>
              <a:rPr lang="en-US" sz="2000" dirty="0"/>
              <a:t> in DL and UE in UL are not  expected to send packets on a data radio bearer via LTE and WLAN simultaneously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51" y="2135624"/>
            <a:ext cx="2979301" cy="297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9874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GB" sz="2000" dirty="0" smtClean="0"/>
              <a:t>The following slides are an incoming Liaison from 3GPP on LWA and LWIP for presentation to 802.11.</a:t>
            </a:r>
          </a:p>
          <a:p>
            <a:endParaRPr lang="en-GB" sz="2000" dirty="0"/>
          </a:p>
          <a:p>
            <a:r>
              <a:rPr lang="en-GB" sz="2000" dirty="0" smtClean="0"/>
              <a:t>The 802.11 WG chair has granted permission for these slides to appear in 3GPP format along with 3GPP logos,  as this is an incoming liaison to 802.11.</a:t>
            </a: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Richard Burbidge,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2A81C98-AE3C-41CC-A3BC-6232291636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LWIP: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Activation and deactivation is controlled by </a:t>
            </a:r>
            <a:r>
              <a:rPr lang="en-US" dirty="0" err="1" smtClean="0"/>
              <a:t>eNB</a:t>
            </a:r>
            <a:endParaRPr lang="en-US" dirty="0" smtClean="0"/>
          </a:p>
          <a:p>
            <a:r>
              <a:rPr lang="en-US" dirty="0" smtClean="0"/>
              <a:t>When LWIP is activated</a:t>
            </a:r>
          </a:p>
          <a:p>
            <a:pPr lvl="1"/>
            <a:r>
              <a:rPr lang="en-US" dirty="0" err="1" smtClean="0"/>
              <a:t>eNB</a:t>
            </a:r>
            <a:r>
              <a:rPr lang="en-US" dirty="0" smtClean="0"/>
              <a:t> sends WLAN mobility set, bearer information and LWIP-</a:t>
            </a:r>
            <a:r>
              <a:rPr lang="en-US" dirty="0" err="1" smtClean="0"/>
              <a:t>SeGW</a:t>
            </a:r>
            <a:r>
              <a:rPr lang="en-US" dirty="0" smtClean="0"/>
              <a:t> IP address</a:t>
            </a:r>
          </a:p>
          <a:p>
            <a:pPr lvl="1"/>
            <a:r>
              <a:rPr lang="en-US" dirty="0" smtClean="0"/>
              <a:t>After WLAN association and EAP/AKA authentication, UE establishes </a:t>
            </a:r>
            <a:r>
              <a:rPr lang="en-US" dirty="0" err="1" smtClean="0"/>
              <a:t>IPSec</a:t>
            </a:r>
            <a:r>
              <a:rPr lang="en-US" dirty="0" smtClean="0"/>
              <a:t> connection with LWIP-</a:t>
            </a:r>
            <a:r>
              <a:rPr lang="en-US" dirty="0" err="1" smtClean="0"/>
              <a:t>SeGW</a:t>
            </a:r>
            <a:r>
              <a:rPr lang="en-US" dirty="0" smtClean="0"/>
              <a:t> using IKE</a:t>
            </a:r>
          </a:p>
          <a:p>
            <a:pPr lvl="1"/>
            <a:r>
              <a:rPr lang="en-US" dirty="0" smtClean="0"/>
              <a:t>IPsec keys are derived (by </a:t>
            </a:r>
            <a:r>
              <a:rPr lang="en-US" dirty="0" err="1" smtClean="0"/>
              <a:t>eNB</a:t>
            </a:r>
            <a:r>
              <a:rPr lang="en-US" dirty="0" smtClean="0"/>
              <a:t> and UE) based on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eNB</a:t>
            </a:r>
            <a:endParaRPr lang="en-US" baseline="-25000" dirty="0"/>
          </a:p>
          <a:p>
            <a:r>
              <a:rPr lang="en-US" dirty="0" smtClean="0"/>
              <a:t>Re-uses same WLAN measurement reporting framework as LWA</a:t>
            </a:r>
          </a:p>
          <a:p>
            <a:r>
              <a:rPr lang="en-US" dirty="0" smtClean="0"/>
              <a:t>Re-uses same WLAN mobility concept as LWA</a:t>
            </a:r>
          </a:p>
        </p:txBody>
      </p:sp>
    </p:spTree>
    <p:extLst>
      <p:ext uri="{BB962C8B-B14F-4D97-AF65-F5344CB8AC3E}">
        <p14:creationId xmlns:p14="http://schemas.microsoft.com/office/powerpoint/2010/main" val="225449331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LWIP: illustration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1" y="1885951"/>
            <a:ext cx="3574167" cy="3622675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1,2 - UE indicates LWA support, including its MAC address (performed only once, not on every LWA activation)</a:t>
            </a:r>
          </a:p>
          <a:p>
            <a:r>
              <a:rPr lang="en-US" dirty="0" smtClean="0"/>
              <a:t>3,4 – </a:t>
            </a:r>
            <a:r>
              <a:rPr lang="en-US" dirty="0" err="1" smtClean="0"/>
              <a:t>eNB</a:t>
            </a:r>
            <a:r>
              <a:rPr lang="en-US" dirty="0" smtClean="0"/>
              <a:t> configures WLAN measurements</a:t>
            </a:r>
          </a:p>
          <a:p>
            <a:r>
              <a:rPr lang="en-US" dirty="0" smtClean="0"/>
              <a:t>5, 6 – UE reports WLAN meeting configured thresholds</a:t>
            </a:r>
          </a:p>
          <a:p>
            <a:r>
              <a:rPr lang="en-US" dirty="0" smtClean="0"/>
              <a:t>7,8 – </a:t>
            </a:r>
            <a:r>
              <a:rPr lang="en-US" dirty="0" err="1" smtClean="0"/>
              <a:t>eNB</a:t>
            </a:r>
            <a:r>
              <a:rPr lang="en-US" dirty="0" smtClean="0"/>
              <a:t> activates LWIP, configuring: mobility set, bearers and LWIP-</a:t>
            </a:r>
            <a:r>
              <a:rPr lang="en-US" dirty="0" err="1" smtClean="0"/>
              <a:t>SeGW</a:t>
            </a:r>
            <a:r>
              <a:rPr lang="en-US" dirty="0" smtClean="0"/>
              <a:t> IP address</a:t>
            </a:r>
          </a:p>
          <a:p>
            <a:r>
              <a:rPr lang="en-US" dirty="0"/>
              <a:t>9</a:t>
            </a:r>
            <a:r>
              <a:rPr lang="en-US" dirty="0" smtClean="0"/>
              <a:t> – UE find suitable AP, associates, authentications using EAP/AKA</a:t>
            </a:r>
          </a:p>
          <a:p>
            <a:r>
              <a:rPr lang="en-US" dirty="0" smtClean="0"/>
              <a:t>10 – if configured, UE sends association confirmation</a:t>
            </a:r>
          </a:p>
          <a:p>
            <a:r>
              <a:rPr lang="en-US" dirty="0" smtClean="0"/>
              <a:t>11 </a:t>
            </a:r>
            <a:r>
              <a:rPr lang="en-US" dirty="0"/>
              <a:t>– UE </a:t>
            </a:r>
            <a:r>
              <a:rPr lang="en-US" dirty="0" smtClean="0"/>
              <a:t>acquires IP address</a:t>
            </a:r>
            <a:endParaRPr lang="en-US" dirty="0"/>
          </a:p>
          <a:p>
            <a:r>
              <a:rPr lang="en-US" dirty="0" smtClean="0"/>
              <a:t>12 –  UE establishes IPsec tunnel to LWIP-</a:t>
            </a:r>
            <a:r>
              <a:rPr lang="en-US" dirty="0" err="1" smtClean="0"/>
              <a:t>SeGW</a:t>
            </a:r>
            <a:endParaRPr lang="en-US" dirty="0" smtClean="0"/>
          </a:p>
          <a:p>
            <a:r>
              <a:rPr lang="en-US" dirty="0" smtClean="0"/>
              <a:t>13 – data is sent on LTE or IPsec</a:t>
            </a:r>
          </a:p>
          <a:p>
            <a:r>
              <a:rPr lang="en-US" dirty="0" smtClean="0"/>
              <a:t>14 – if configured, UE sends feedback/flow control information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1201" y="857250"/>
            <a:ext cx="3065629" cy="467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717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 vs. LWIP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469085"/>
              </p:ext>
            </p:extLst>
          </p:nvPr>
        </p:nvGraphicFramePr>
        <p:xfrm>
          <a:off x="485775" y="1676400"/>
          <a:ext cx="81891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  <a:gridCol w="9099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eNB</a:t>
                      </a:r>
                      <a:r>
                        <a:rPr lang="en-US" sz="120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measurements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Offload granularity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Feedback/</a:t>
                      </a:r>
                    </a:p>
                    <a:p>
                      <a:r>
                        <a:rPr lang="en-US" sz="1200" dirty="0" smtClean="0"/>
                        <a:t>flow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traffic direction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 WLAN authentication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infrastructure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 network nodes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Split bearer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 only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WT</a:t>
                      </a:r>
                      <a:endParaRPr lang="en-US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Bearer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+ UL</a:t>
                      </a:r>
                      <a:endParaRPr lang="en-US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LWIP-</a:t>
                      </a:r>
                      <a:r>
                        <a:rPr lang="en-US" baseline="0" dirty="0" err="1" smtClean="0"/>
                        <a:t>SeGW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98311" y="3924647"/>
            <a:ext cx="8125488" cy="2323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b="0" kern="0" dirty="0">
                <a:solidFill>
                  <a:prstClr val="black"/>
                </a:solidFill>
              </a:rPr>
              <a:t>When a bearer is configured to use IPsec, LTE DRB configuration remains, however </a:t>
            </a:r>
            <a:r>
              <a:rPr lang="en-US" b="0" kern="0" dirty="0" err="1">
                <a:solidFill>
                  <a:prstClr val="black"/>
                </a:solidFill>
              </a:rPr>
              <a:t>eNB</a:t>
            </a:r>
            <a:r>
              <a:rPr lang="en-US" b="0" kern="0" dirty="0">
                <a:solidFill>
                  <a:prstClr val="black"/>
                </a:solidFill>
              </a:rPr>
              <a:t> is not expected to send packets on LTE and IPsec simultaneously, as LWIP does not support re-ordering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>
                <a:solidFill>
                  <a:prstClr val="black"/>
                </a:solidFill>
              </a:rPr>
              <a:t>After connecting to WLAN, LWA UE only performs 4-way handshake (if network uses the eNB based authentication)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>
                <a:solidFill>
                  <a:prstClr val="black"/>
                </a:solidFill>
              </a:rPr>
              <a:t>After connecting to WLAN, LWIP UE performs 802.1x EAP/AKA authentication, IP address acquisition and IPsec tunnel establishment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kern="0" dirty="0">
                <a:solidFill>
                  <a:prstClr val="black"/>
                </a:solidFill>
              </a:rPr>
              <a:t>Impact due to eNB based authentication mechanism, if used by network. Optional UE feedback mechanisms (as opposed to network feedback) allow to limit WLAN infrastructure impact of LWA</a:t>
            </a:r>
          </a:p>
        </p:txBody>
      </p:sp>
    </p:spTree>
    <p:extLst>
      <p:ext uri="{BB962C8B-B14F-4D97-AF65-F5344CB8AC3E}">
        <p14:creationId xmlns:p14="http://schemas.microsoft.com/office/powerpoint/2010/main" val="863991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3GPP RAN5 will work on the definition of test cases for LWA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3GPP RAN2 and RAN3 will work on Enhanced LWA (</a:t>
            </a:r>
            <a:r>
              <a:rPr lang="en-US" dirty="0" err="1" smtClean="0"/>
              <a:t>eLWA</a:t>
            </a:r>
            <a:r>
              <a:rPr lang="en-US" dirty="0" smtClean="0"/>
              <a:t>) in Release-14 </a:t>
            </a:r>
          </a:p>
          <a:p>
            <a:pPr lvl="1"/>
            <a:r>
              <a:rPr lang="en-US" smtClean="0"/>
              <a:t>Uplink </a:t>
            </a:r>
            <a:r>
              <a:rPr lang="en-US" dirty="0" smtClean="0"/>
              <a:t>support, enhanced mobility, optimizations for high data rate 802.11 technologies (802.11ax, 802.11ad and 802.11ay)</a:t>
            </a:r>
          </a:p>
          <a:p>
            <a:r>
              <a:rPr lang="en-US" dirty="0" smtClean="0"/>
              <a:t>3GPP RAN has approved a 5G requirement on interworking with non-3GPP and will continue working on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56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LWA</a:t>
            </a:r>
          </a:p>
          <a:p>
            <a:pPr lvl="1"/>
            <a:r>
              <a:rPr lang="en-US" dirty="0" smtClean="0"/>
              <a:t>Stage-2 high level description – TS 36.300, section 22A.1</a:t>
            </a:r>
          </a:p>
          <a:p>
            <a:pPr lvl="1"/>
            <a:r>
              <a:rPr lang="en-US" dirty="0" smtClean="0"/>
              <a:t>Stage-3 data plane (PDCP) – various sections in TS 36.323</a:t>
            </a:r>
          </a:p>
          <a:p>
            <a:pPr lvl="1"/>
            <a:r>
              <a:rPr lang="en-US" dirty="0" smtClean="0"/>
              <a:t>Stage-3 data plane (LWAAP) – TS 36.360</a:t>
            </a:r>
          </a:p>
          <a:p>
            <a:pPr lvl="1"/>
            <a:r>
              <a:rPr lang="en-US" dirty="0" smtClean="0"/>
              <a:t>Stage-3 control plane (RRC) – various sections in TS 36.331</a:t>
            </a:r>
          </a:p>
          <a:p>
            <a:pPr lvl="1"/>
            <a:r>
              <a:rPr lang="en-US" dirty="0" smtClean="0"/>
              <a:t>Stage-3 control plane network interface (</a:t>
            </a:r>
            <a:r>
              <a:rPr lang="en-US" dirty="0" err="1" smtClean="0"/>
              <a:t>Xw</a:t>
            </a:r>
            <a:r>
              <a:rPr lang="en-US" dirty="0" smtClean="0"/>
              <a:t>) – TS 36.463, TS 36.462, TS 36.461</a:t>
            </a:r>
          </a:p>
          <a:p>
            <a:pPr lvl="1"/>
            <a:r>
              <a:rPr lang="en-US" dirty="0" smtClean="0"/>
              <a:t>Stage-3 data plane network interface (</a:t>
            </a:r>
            <a:r>
              <a:rPr lang="en-US" dirty="0" err="1" smtClean="0"/>
              <a:t>Xw</a:t>
            </a:r>
            <a:r>
              <a:rPr lang="en-US" dirty="0" smtClean="0"/>
              <a:t>) – TS 36.465. TS 36.464</a:t>
            </a:r>
          </a:p>
          <a:p>
            <a:pPr lvl="1"/>
            <a:r>
              <a:rPr lang="en-US" dirty="0" smtClean="0"/>
              <a:t>Stage-3 security aspects – TS 33.401, section X (section number to be allocated)</a:t>
            </a:r>
          </a:p>
          <a:p>
            <a:r>
              <a:rPr lang="en-US" dirty="0" smtClean="0"/>
              <a:t>LWIP</a:t>
            </a:r>
          </a:p>
          <a:p>
            <a:pPr lvl="1"/>
            <a:r>
              <a:rPr lang="en-US" dirty="0" smtClean="0"/>
              <a:t>Stage-2 high level description – TS 36.300, section 22A.3</a:t>
            </a:r>
          </a:p>
          <a:p>
            <a:pPr lvl="1"/>
            <a:r>
              <a:rPr lang="en-US" dirty="0" smtClean="0"/>
              <a:t>Stage-3 control plane (RRC) – various sections in TS 36.331</a:t>
            </a:r>
          </a:p>
          <a:p>
            <a:pPr lvl="1"/>
            <a:r>
              <a:rPr lang="en-US" dirty="0" smtClean="0"/>
              <a:t>Stage-3 data plane – </a:t>
            </a:r>
            <a:r>
              <a:rPr lang="en-US" smtClean="0"/>
              <a:t>TS 36.361</a:t>
            </a:r>
          </a:p>
          <a:p>
            <a:pPr lvl="1"/>
            <a:r>
              <a:rPr lang="en-US" smtClean="0"/>
              <a:t>Stage-3 </a:t>
            </a:r>
            <a:r>
              <a:rPr lang="en-US" dirty="0"/>
              <a:t>security aspects – TS 33.401, section </a:t>
            </a:r>
            <a:r>
              <a:rPr lang="en-US" dirty="0" smtClean="0"/>
              <a:t>Y </a:t>
            </a:r>
            <a:r>
              <a:rPr lang="en-US" dirty="0"/>
              <a:t>(section number to be allocated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Specifications are available for download here: </a:t>
            </a:r>
            <a:r>
              <a:rPr lang="en-US" dirty="0" smtClean="0">
                <a:hlinkClick r:id="rId2"/>
              </a:rPr>
              <a:t>http://www.3gpp.org/ftp/Specs/latest/Rel-13/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6048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78313" y="4214813"/>
            <a:ext cx="2533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www.3gpp.org</a:t>
            </a:r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1647826" y="2286001"/>
            <a:ext cx="4989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28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For more Information:</a:t>
            </a:r>
            <a:endParaRPr lang="fi-FI" sz="1400" b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pic>
        <p:nvPicPr>
          <p:cNvPr id="21508" name="Picture 6" descr="3peep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688" y="3405188"/>
            <a:ext cx="1712912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itle 1"/>
          <p:cNvSpPr>
            <a:spLocks/>
          </p:cNvSpPr>
          <p:nvPr/>
        </p:nvSpPr>
        <p:spPr bwMode="auto">
          <a:xfrm>
            <a:off x="1752600" y="3998914"/>
            <a:ext cx="22812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GB" sz="2000" b="0" dirty="0">
                <a:solidFill>
                  <a:srgbClr val="FF0000"/>
                </a:solidFill>
                <a:latin typeface="Calibri"/>
                <a:cs typeface="Arial" panose="020B0604020202020204" pitchFamily="34" charset="0"/>
              </a:rPr>
              <a:t>contact@3gpp.org</a:t>
            </a:r>
          </a:p>
        </p:txBody>
      </p:sp>
      <p:pic>
        <p:nvPicPr>
          <p:cNvPr id="21510" name="Picture 8" descr="http://paranormalehradio.files.wordpress.com/2011/10/100091-green-metallic-orb-icon-social-media-logos-m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3606800"/>
            <a:ext cx="6159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14401" y="4903788"/>
            <a:ext cx="7580313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Search for WIDs at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4"/>
              </a:rPr>
              <a:t>http://www.3gpp.org/specifications/work-plan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and 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  <a:hlinkClick r:id="rId5"/>
              </a:rPr>
              <a:t>http://www.3gpp.org/ftp/Information/WORK_PLAN/</a:t>
            </a:r>
            <a:r>
              <a:rPr lang="en-GB" sz="1000" b="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(See excel sheet)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0639" y="2833689"/>
            <a:ext cx="6465887" cy="1101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US" sz="2800" dirty="0"/>
              <a:t>LTE-WLAN Aggregation (LWA) and </a:t>
            </a:r>
            <a:br>
              <a:rPr lang="en-US" sz="2800" dirty="0"/>
            </a:br>
            <a:r>
              <a:rPr lang="en-US" sz="2800" dirty="0"/>
              <a:t>LTE WLAN Radio Level Integration with IPsec Tunnel (LWIP)</a:t>
            </a:r>
            <a:r>
              <a:rPr lang="en-GB" sz="2800" dirty="0">
                <a:latin typeface="Arial" pitchFamily="34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1357313" y="3736975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dirty="0" smtClean="0">
                <a:latin typeface="Arial" panose="020B0604020202020204" pitchFamily="34" charset="0"/>
              </a:rPr>
              <a:t>Richard Burbidge,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3GPP RAN2 WG chair</a:t>
            </a:r>
          </a:p>
          <a:p>
            <a:pPr>
              <a:lnSpc>
                <a:spcPct val="80000"/>
              </a:lnSpc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Outline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85775" y="1852614"/>
            <a:ext cx="8388350" cy="3622675"/>
          </a:xfrm>
        </p:spPr>
        <p:txBody>
          <a:bodyPr/>
          <a:lstStyle/>
          <a:p>
            <a:r>
              <a:rPr lang="en-US" altLang="en-US" dirty="0" smtClean="0"/>
              <a:t> Introduction</a:t>
            </a:r>
          </a:p>
          <a:p>
            <a:r>
              <a:rPr lang="en-US" altLang="en-US" dirty="0"/>
              <a:t> </a:t>
            </a:r>
            <a:r>
              <a:rPr lang="en-US" altLang="en-US" dirty="0" smtClean="0"/>
              <a:t>LTE-WLAN Aggregation (LWA)</a:t>
            </a:r>
          </a:p>
          <a:p>
            <a:r>
              <a:rPr lang="en-US" altLang="en-US" dirty="0" smtClean="0"/>
              <a:t> </a:t>
            </a:r>
            <a:r>
              <a:rPr lang="en-US" dirty="0"/>
              <a:t>LTE WLAN Radio Level Integration with IPsec Tunnel (LWIP)</a:t>
            </a:r>
            <a:endParaRPr lang="en-US" altLang="en-US" dirty="0" smtClean="0"/>
          </a:p>
          <a:p>
            <a:r>
              <a:rPr lang="en-US" altLang="en-US" dirty="0" smtClean="0"/>
              <a:t> Next steps</a:t>
            </a:r>
          </a:p>
          <a:p>
            <a:r>
              <a:rPr lang="en-US" altLang="en-US" smtClean="0"/>
              <a:t> References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Unlicensed spectrum is becoming increasingly important for cellular operators</a:t>
            </a:r>
          </a:p>
          <a:p>
            <a:r>
              <a:rPr lang="en-US" dirty="0" smtClean="0"/>
              <a:t>To cater to operators’ demand, in Release-13 3GPP have defined a number of WLAN interworking features:</a:t>
            </a:r>
          </a:p>
          <a:p>
            <a:pPr lvl="1"/>
            <a:r>
              <a:rPr lang="en-US" dirty="0" smtClean="0"/>
              <a:t>LTE-WLAN Aggregation (LWA)</a:t>
            </a:r>
          </a:p>
          <a:p>
            <a:pPr lvl="1"/>
            <a:r>
              <a:rPr lang="en-US" dirty="0" smtClean="0"/>
              <a:t>LTE WLAN Radio Level Integration with IPsec Tunnel (LWIP)</a:t>
            </a:r>
            <a:endParaRPr lang="en-GB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7516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100" y="2814556"/>
            <a:ext cx="6286500" cy="1080093"/>
          </a:xfrm>
        </p:spPr>
        <p:txBody>
          <a:bodyPr/>
          <a:lstStyle/>
          <a:p>
            <a:r>
              <a:rPr lang="en-US" sz="3600" dirty="0"/>
              <a:t>LTE-WLAN Aggregation (LWA)</a:t>
            </a:r>
          </a:p>
        </p:txBody>
      </p:sp>
    </p:spTree>
    <p:extLst>
      <p:ext uri="{BB962C8B-B14F-4D97-AF65-F5344CB8AC3E}">
        <p14:creationId xmlns:p14="http://schemas.microsoft.com/office/powerpoint/2010/main" val="7251340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Allows aggregating LTE and WLAN at RAN level</a:t>
            </a:r>
          </a:p>
          <a:p>
            <a:r>
              <a:rPr lang="en-GB" sz="2400" dirty="0"/>
              <a:t>WLAN AP/AC only interacts with the LTE eNB; no interaction with LTE Core Network</a:t>
            </a:r>
            <a:endParaRPr lang="en-US" sz="2400" dirty="0"/>
          </a:p>
          <a:p>
            <a:r>
              <a:rPr lang="en-US" sz="2400" dirty="0"/>
              <a:t>Key drivers: performance, mobility, eliminating need for WLAN-specific Core Network nodes</a:t>
            </a:r>
          </a:p>
          <a:p>
            <a:r>
              <a:rPr lang="en-GB" sz="2400" dirty="0"/>
              <a:t>LWA is controlled by E-UTRAN Node B(eNB), based on User Equipment (UE) measurement reporting</a:t>
            </a:r>
          </a:p>
          <a:p>
            <a:r>
              <a:rPr lang="en-GB" sz="2400" dirty="0"/>
              <a:t>Formally completed at RAN#71 in March</a:t>
            </a:r>
          </a:p>
        </p:txBody>
      </p:sp>
    </p:spTree>
    <p:extLst>
      <p:ext uri="{BB962C8B-B14F-4D97-AF65-F5344CB8AC3E}">
        <p14:creationId xmlns:p14="http://schemas.microsoft.com/office/powerpoint/2010/main" val="851487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Data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763950" cy="362267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LWA allows a single bearer to be configured to utilize LTE and WLAN simultaneously</a:t>
            </a:r>
          </a:p>
          <a:p>
            <a:pPr lvl="1"/>
            <a:r>
              <a:rPr lang="en-US" dirty="0" smtClean="0"/>
              <a:t>Split and switched bearers are supported</a:t>
            </a:r>
          </a:p>
          <a:p>
            <a:r>
              <a:rPr lang="en-US" dirty="0" smtClean="0"/>
              <a:t>In Release-13, LWA supports aggregation in downlink only, while uplink transmission is always on LTE</a:t>
            </a:r>
          </a:p>
          <a:p>
            <a:r>
              <a:rPr lang="en-US" dirty="0" smtClean="0"/>
              <a:t>Packets (PDCP PDUs) belonging to LWA bearer can be sent by </a:t>
            </a:r>
            <a:r>
              <a:rPr lang="en-US" dirty="0" err="1" smtClean="0"/>
              <a:t>eNB</a:t>
            </a:r>
            <a:r>
              <a:rPr lang="en-US" dirty="0" smtClean="0"/>
              <a:t> via LTE or WLAN simultaneously</a:t>
            </a:r>
          </a:p>
          <a:p>
            <a:pPr lvl="1"/>
            <a:r>
              <a:rPr lang="en-US" dirty="0" err="1" smtClean="0"/>
              <a:t>eNB</a:t>
            </a:r>
            <a:r>
              <a:rPr lang="en-US" dirty="0" smtClean="0"/>
              <a:t> can do packet-by-packet scheduling, based on measurements (LTE and WLAN) and feedback from WLAN</a:t>
            </a:r>
          </a:p>
          <a:p>
            <a:r>
              <a:rPr lang="en-US" dirty="0" smtClean="0"/>
              <a:t>PDCP PDUs sent via WLAN are encapsulated in LWA Adaptation Protocol (LWAAP) which carries bearer identity</a:t>
            </a:r>
          </a:p>
          <a:p>
            <a:pPr lvl="1"/>
            <a:r>
              <a:rPr lang="en-US" dirty="0" smtClean="0"/>
              <a:t>To allow offloading of multiple bearers to WLAN</a:t>
            </a:r>
          </a:p>
          <a:p>
            <a:r>
              <a:rPr lang="en-US" dirty="0" smtClean="0"/>
              <a:t>LWA uses </a:t>
            </a:r>
            <a:r>
              <a:rPr lang="en-US" dirty="0" err="1"/>
              <a:t>EtherType</a:t>
            </a:r>
            <a:r>
              <a:rPr lang="en-US" dirty="0"/>
              <a:t> 0x9E65 allocated </a:t>
            </a:r>
            <a:r>
              <a:rPr lang="en-US" dirty="0" smtClean="0"/>
              <a:t>by IEEE RAC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27090" y="2443672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8508"/>
              </p:ext>
            </p:extLst>
          </p:nvPr>
        </p:nvGraphicFramePr>
        <p:xfrm>
          <a:off x="6480314" y="2709906"/>
          <a:ext cx="2447925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4" imgW="2457635" imgH="1647989" progId="Visio.Drawing.11">
                  <p:embed/>
                </p:oleObj>
              </mc:Choice>
              <mc:Fallback>
                <p:oleObj name="Visio" r:id="rId4" imgW="2457635" imgH="164798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314" y="2709906"/>
                        <a:ext cx="2447925" cy="164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8845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LWA: Network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947864"/>
            <a:ext cx="5509508" cy="36226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LWA supports two deployment scenarios:</a:t>
            </a:r>
          </a:p>
          <a:p>
            <a:pPr lvl="1"/>
            <a:r>
              <a:rPr lang="en-US" dirty="0" smtClean="0"/>
              <a:t>Collocated – integrated </a:t>
            </a:r>
            <a:r>
              <a:rPr lang="en-US" dirty="0" err="1" smtClean="0"/>
              <a:t>eNB</a:t>
            </a:r>
            <a:r>
              <a:rPr lang="en-US" dirty="0" smtClean="0"/>
              <a:t> and WLAN Access Point (AP)/Access Controller (AC) </a:t>
            </a:r>
          </a:p>
          <a:p>
            <a:pPr lvl="1"/>
            <a:r>
              <a:rPr lang="en-US" dirty="0" smtClean="0"/>
              <a:t>Non-collocated – </a:t>
            </a:r>
            <a:r>
              <a:rPr lang="en-US" dirty="0" err="1" smtClean="0"/>
              <a:t>eNB</a:t>
            </a:r>
            <a:r>
              <a:rPr lang="en-US" dirty="0" smtClean="0"/>
              <a:t> and WLAN AP/AC connected via </a:t>
            </a:r>
            <a:r>
              <a:rPr lang="en-US" dirty="0"/>
              <a:t>WLAN Termination (WT) </a:t>
            </a:r>
            <a:r>
              <a:rPr lang="en-US" dirty="0" smtClean="0"/>
              <a:t>using standardized interface </a:t>
            </a:r>
            <a:r>
              <a:rPr lang="en-US" dirty="0" err="1" smtClean="0"/>
              <a:t>Xw</a:t>
            </a:r>
            <a:endParaRPr lang="en-US" dirty="0" smtClean="0"/>
          </a:p>
          <a:p>
            <a:r>
              <a:rPr lang="en-US" dirty="0" err="1" smtClean="0"/>
              <a:t>Xw</a:t>
            </a:r>
            <a:r>
              <a:rPr lang="en-US" dirty="0" smtClean="0"/>
              <a:t> interface terminates in WT logical node</a:t>
            </a:r>
          </a:p>
          <a:p>
            <a:r>
              <a:rPr lang="en-GB" dirty="0" smtClean="0"/>
              <a:t>Deployment </a:t>
            </a:r>
            <a:r>
              <a:rPr lang="en-GB" dirty="0"/>
              <a:t>choice to integrate the WT </a:t>
            </a:r>
            <a:r>
              <a:rPr lang="en-GB" dirty="0" smtClean="0"/>
              <a:t>into </a:t>
            </a:r>
            <a:r>
              <a:rPr lang="en-GB" dirty="0"/>
              <a:t>AC, APs or deploy </a:t>
            </a:r>
            <a:r>
              <a:rPr lang="en-GB" dirty="0" smtClean="0"/>
              <a:t>as </a:t>
            </a:r>
            <a:r>
              <a:rPr lang="en-GB" dirty="0"/>
              <a:t>a standalone network </a:t>
            </a:r>
            <a:r>
              <a:rPr lang="en-GB" dirty="0" smtClean="0"/>
              <a:t>node</a:t>
            </a:r>
          </a:p>
          <a:p>
            <a:r>
              <a:rPr lang="en-US" dirty="0" smtClean="0"/>
              <a:t>How </a:t>
            </a:r>
            <a:r>
              <a:rPr lang="en-US" dirty="0"/>
              <a:t>information is exchanged between WT and </a:t>
            </a:r>
            <a:r>
              <a:rPr lang="en-US" dirty="0" smtClean="0"/>
              <a:t>APs/ACs is out of 3GPP scope</a:t>
            </a:r>
            <a:endParaRPr lang="en-US" dirty="0"/>
          </a:p>
          <a:p>
            <a:r>
              <a:rPr lang="en-US" dirty="0" err="1" smtClean="0"/>
              <a:t>Xw</a:t>
            </a:r>
            <a:r>
              <a:rPr lang="en-US" dirty="0" smtClean="0"/>
              <a:t> supports control and data plane</a:t>
            </a:r>
          </a:p>
          <a:p>
            <a:pPr lvl="1"/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210301" y="2221035"/>
            <a:ext cx="18473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sz="1000" b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532844"/>
              </p:ext>
            </p:extLst>
          </p:nvPr>
        </p:nvGraphicFramePr>
        <p:xfrm>
          <a:off x="6210300" y="2185118"/>
          <a:ext cx="29337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Visio" r:id="rId5" imgW="2938023" imgH="2746704" progId="Visio.Drawing.11">
                  <p:embed/>
                </p:oleObj>
              </mc:Choice>
              <mc:Fallback>
                <p:oleObj name="Visio" r:id="rId5" imgW="2938023" imgH="274670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2185118"/>
                        <a:ext cx="2933700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55704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86174</TotalTime>
  <Words>2091</Words>
  <Application>Microsoft Office PowerPoint</Application>
  <PresentationFormat>On-screen Show (4:3)</PresentationFormat>
  <Paragraphs>237</Paragraphs>
  <Slides>25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55" baseType="lpstr">
      <vt:lpstr>Arial</vt:lpstr>
      <vt:lpstr>Calibri</vt:lpstr>
      <vt:lpstr>Times New Roman</vt:lpstr>
      <vt:lpstr>Default Design</vt:lpstr>
      <vt:lpstr>Custom Design</vt:lpstr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Document</vt:lpstr>
      <vt:lpstr>Visio</vt:lpstr>
      <vt:lpstr>Liaison from 3GPP on LWA and LWIP</vt:lpstr>
      <vt:lpstr>Abstract</vt:lpstr>
      <vt:lpstr>  LTE-WLAN Aggregation (LWA) and  LTE WLAN Radio Level Integration with IPsec Tunnel (LWIP)   </vt:lpstr>
      <vt:lpstr>Outline</vt:lpstr>
      <vt:lpstr>Introduction</vt:lpstr>
      <vt:lpstr>PowerPoint Presentation</vt:lpstr>
      <vt:lpstr>LWA: Overview</vt:lpstr>
      <vt:lpstr>LWA: Data Plane</vt:lpstr>
      <vt:lpstr>LWA: Network Architecture</vt:lpstr>
      <vt:lpstr>LWA: Control Plane</vt:lpstr>
      <vt:lpstr>LWA: WLAN Measurements</vt:lpstr>
      <vt:lpstr>LWA: WLAN security</vt:lpstr>
      <vt:lpstr>LWA: Xw Control Plane</vt:lpstr>
      <vt:lpstr>LWA: Xw Data Plane</vt:lpstr>
      <vt:lpstr>LWA: UE Feedback</vt:lpstr>
      <vt:lpstr>LWA: illustration</vt:lpstr>
      <vt:lpstr>PowerPoint Presentation</vt:lpstr>
      <vt:lpstr>LWIP: Overview</vt:lpstr>
      <vt:lpstr>LWIP: Data Plane</vt:lpstr>
      <vt:lpstr>LWIP: Control Plane</vt:lpstr>
      <vt:lpstr>LWIP: illustration</vt:lpstr>
      <vt:lpstr>LWA vs. LWIP</vt:lpstr>
      <vt:lpstr>Next steps</vt:lpstr>
      <vt:lpstr>References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1594</cp:revision>
  <cp:lastPrinted>1998-02-10T13:28:06Z</cp:lastPrinted>
  <dcterms:created xsi:type="dcterms:W3CDTF">1998-02-10T13:07:52Z</dcterms:created>
  <dcterms:modified xsi:type="dcterms:W3CDTF">2016-03-13T03:32:54Z</dcterms:modified>
</cp:coreProperties>
</file>