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986" r:id="rId2"/>
  </p:sldMasterIdLst>
  <p:notesMasterIdLst>
    <p:notesMasterId r:id="rId16"/>
  </p:notesMasterIdLst>
  <p:handoutMasterIdLst>
    <p:handoutMasterId r:id="rId17"/>
  </p:handoutMasterIdLst>
  <p:sldIdLst>
    <p:sldId id="269" r:id="rId3"/>
    <p:sldId id="317" r:id="rId4"/>
    <p:sldId id="354" r:id="rId5"/>
    <p:sldId id="347" r:id="rId6"/>
    <p:sldId id="352" r:id="rId7"/>
    <p:sldId id="351" r:id="rId8"/>
    <p:sldId id="318" r:id="rId9"/>
    <p:sldId id="320" r:id="rId10"/>
    <p:sldId id="321" r:id="rId11"/>
    <p:sldId id="353" r:id="rId12"/>
    <p:sldId id="355" r:id="rId13"/>
    <p:sldId id="356" r:id="rId14"/>
    <p:sldId id="357" r:id="rId15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99"/>
    <a:srgbClr val="FF9966"/>
    <a:srgbClr val="FF9933"/>
    <a:srgbClr val="FFFF00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800" autoAdjust="0"/>
    <p:restoredTop sz="86380" autoAdjust="0"/>
  </p:normalViewPr>
  <p:slideViewPr>
    <p:cSldViewPr>
      <p:cViewPr>
        <p:scale>
          <a:sx n="70" d="100"/>
          <a:sy n="70" d="100"/>
        </p:scale>
        <p:origin x="-127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 2016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smtClean="0">
                <a:solidFill>
                  <a:srgbClr val="000000"/>
                </a:solidFill>
              </a:rPr>
              <a:t>Graham Smith, SR Technologies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A8CB34A-F2D3-4F3B-AD27-33B98B268C8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034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 2016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smtClean="0">
                <a:solidFill>
                  <a:srgbClr val="000000"/>
                </a:solidFill>
              </a:rPr>
              <a:t>Graham Smith, SR Technologies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6842823D-4EFD-4122-8A9F-C6D9274A89D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7282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 2016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1079F9C-5C87-45BF-8450-007BCEAE6FD6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smtClean="0">
                <a:solidFill>
                  <a:srgbClr val="000000"/>
                </a:solidFill>
              </a:rPr>
              <a:t>Graham Smith, SR Technologies</a:t>
            </a:r>
            <a:endParaRPr lang="en-US" altLang="ko-K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005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 2016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smtClean="0">
                <a:solidFill>
                  <a:srgbClr val="000000"/>
                </a:solidFill>
              </a:rPr>
              <a:t>Graham Smith, SR Technologies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DC9B8F1-287D-4B8B-8904-2261870F7D4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7038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Mar 2016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smtClean="0">
                <a:solidFill>
                  <a:srgbClr val="000000"/>
                </a:solidFill>
              </a:rPr>
              <a:t>Graham Smith, SR Technologies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86E05228-1FDB-49BC-8BC4-A91A7D762AB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712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391400" y="457200"/>
            <a:ext cx="914400" cy="91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/>
              <a:t>Graham Smith, SR Technologies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9718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smtClean="0">
                <a:solidFill>
                  <a:srgbClr val="000000"/>
                </a:solidFill>
              </a:rPr>
              <a:t>Graham Smith, SR Technologies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80743412-9668-4686-B109-E3B2457EFEE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 2016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934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smtClean="0">
                <a:solidFill>
                  <a:srgbClr val="000000"/>
                </a:solidFill>
              </a:rPr>
              <a:t>Graham Smith, SR Technologies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1789BC7-C074-42CC-ADF8-5107DF6BD1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3804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 2016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F652A146-6F07-41EF-8958-F5CF356A0B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smtClean="0">
                <a:solidFill>
                  <a:srgbClr val="000000"/>
                </a:solidFill>
              </a:rPr>
              <a:t>Graham Smith, SR Technologies</a:t>
            </a:r>
            <a:endParaRPr lang="en-US" altLang="ko-K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31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 2016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9B3AFDE4-E638-42C0-A68B-50C601C7C88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smtClean="0">
                <a:solidFill>
                  <a:srgbClr val="000000"/>
                </a:solidFill>
              </a:rPr>
              <a:t>Graham Smith, SR Technologies</a:t>
            </a:r>
            <a:endParaRPr lang="en-US" altLang="ko-K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508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 2016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7F62F27-0EC7-4D1C-8A98-B521A5C1B64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nl-NL" altLang="ko-KR" smtClean="0">
                <a:solidFill>
                  <a:srgbClr val="000000"/>
                </a:solidFill>
              </a:rPr>
              <a:t>Graham Smith, SR Technologies</a:t>
            </a:r>
            <a:endParaRPr lang="en-US" altLang="ko-KR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43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62031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 2016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59435" y="6475413"/>
            <a:ext cx="1884490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 altLang="ko-KR" smtClean="0">
                <a:solidFill>
                  <a:srgbClr val="000000"/>
                </a:solidFill>
              </a:rPr>
              <a:t>Graham Smith, SR Technologies</a:t>
            </a:r>
            <a:endParaRPr lang="en-US" altLang="ko-KR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69D9E18-8FC9-4D6F-9D47-7F236DA35C33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07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9127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Graham Smith, SR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</a:t>
            </a:r>
            <a:r>
              <a:rPr lang="en-US" sz="1800"/>
              <a:t>IEEE </a:t>
            </a:r>
            <a:r>
              <a:rPr lang="en-US" sz="1800" smtClean="0"/>
              <a:t>802.11-16/0350r0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98" r:id="rId3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6203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Mar 2016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59435" y="6475413"/>
            <a:ext cx="18844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nl-NL" altLang="ko-KR" sz="1200" b="0" smtClean="0">
                <a:solidFill>
                  <a:srgbClr val="000000"/>
                </a:solidFill>
              </a:rPr>
              <a:t>Graham Smith, SR Technologies</a:t>
            </a:r>
            <a:endParaRPr lang="en-US" altLang="ko-KR" sz="1200" b="0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sz="1200" b="0">
                <a:solidFill>
                  <a:srgbClr val="000000"/>
                </a:solidFill>
              </a:rPr>
              <a:t>Slide </a:t>
            </a:r>
            <a:fld id="{7614916F-BBEF-4684-B6F5-1E636F42BA02}" type="slidenum">
              <a:rPr lang="en-US" sz="1200" b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dirty="0">
                <a:solidFill>
                  <a:srgbClr val="000000"/>
                </a:solidFill>
                <a:cs typeface="Arial" charset="0"/>
              </a:rPr>
              <a:t>doc.: IEEE </a:t>
            </a:r>
            <a:r>
              <a:rPr lang="en-US" sz="1800" dirty="0" smtClean="0">
                <a:solidFill>
                  <a:srgbClr val="000000"/>
                </a:solidFill>
                <a:cs typeface="Arial" charset="0"/>
              </a:rPr>
              <a:t>802.11-15/1609r0</a:t>
            </a:r>
            <a:endParaRPr lang="en-US" sz="18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 b="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b="0" dirty="0">
                <a:solidFill>
                  <a:srgbClr val="000000"/>
                </a:solidFill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200" b="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76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340110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Mar 2016</a:t>
            </a:r>
            <a:endParaRPr lang="en-US" sz="1800" dirty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 smtClean="0"/>
              <a:t>TG ax</a:t>
            </a:r>
            <a:br>
              <a:rPr lang="en-US" dirty="0" smtClean="0"/>
            </a:br>
            <a:r>
              <a:rPr lang="en-US" dirty="0" smtClean="0"/>
              <a:t>Enterprise Scenario, </a:t>
            </a:r>
            <a:r>
              <a:rPr lang="en-US" dirty="0" smtClean="0"/>
              <a:t>TPC and DSC</a:t>
            </a:r>
            <a:endParaRPr lang="en-US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2718796"/>
              </p:ext>
            </p:extLst>
          </p:nvPr>
        </p:nvGraphicFramePr>
        <p:xfrm>
          <a:off x="531813" y="3125787"/>
          <a:ext cx="8383588" cy="30361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" name="Document" r:id="rId4" imgW="8290429" imgH="2787961" progId="Word.Document.8">
                  <p:embed/>
                </p:oleObj>
              </mc:Choice>
              <mc:Fallback>
                <p:oleObj name="Document" r:id="rId4" imgW="8290429" imgH="2787961" progId="Word.Document.8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1813" y="3125787"/>
                        <a:ext cx="8383588" cy="303611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TPC 10dB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37309" y="1295400"/>
            <a:ext cx="8153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We see that TPC causes all UL RSSI to be the same for all STAs.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 dirty="0" smtClean="0"/>
              <a:t>Using a 20 dB TX_PWR reduction,  all UL are Blocked by the other AP DL packets.</a:t>
            </a:r>
          </a:p>
          <a:p>
            <a:r>
              <a:rPr lang="en-US" sz="1800" dirty="0" smtClean="0"/>
              <a:t>Let’s try to use 10dB TX_PWR reduction,  i.e. A = -45dB</a:t>
            </a:r>
          </a:p>
          <a:p>
            <a:endParaRPr lang="en-US" sz="1800" dirty="0" smtClean="0"/>
          </a:p>
          <a:p>
            <a:r>
              <a:rPr lang="en-US" sz="1800" dirty="0" smtClean="0"/>
              <a:t>DL </a:t>
            </a:r>
            <a:r>
              <a:rPr lang="en-US" sz="1800" dirty="0"/>
              <a:t>AP to furthest STA -45dBm  TX-PWR = 15 + 45 </a:t>
            </a:r>
            <a:r>
              <a:rPr lang="en-US" sz="1800" dirty="0" smtClean="0"/>
              <a:t>-45 </a:t>
            </a:r>
            <a:r>
              <a:rPr lang="en-US" sz="1800" dirty="0"/>
              <a:t>= </a:t>
            </a:r>
            <a:r>
              <a:rPr lang="en-US" sz="1800" dirty="0" smtClean="0"/>
              <a:t>15dBm  (0dB </a:t>
            </a:r>
            <a:r>
              <a:rPr lang="en-US" sz="1800" dirty="0"/>
              <a:t>reduction)</a:t>
            </a:r>
          </a:p>
          <a:p>
            <a:r>
              <a:rPr lang="en-US" sz="1800" dirty="0"/>
              <a:t>UL from furthest STA to AP = -48 </a:t>
            </a:r>
            <a:r>
              <a:rPr lang="en-US" sz="1800" u="sng" dirty="0" smtClean="0"/>
              <a:t>= -48dBm</a:t>
            </a:r>
            <a:endParaRPr lang="en-US" sz="1800" u="sng" dirty="0"/>
          </a:p>
          <a:p>
            <a:endParaRPr lang="en-US" sz="1800" dirty="0"/>
          </a:p>
          <a:p>
            <a:r>
              <a:rPr lang="en-US" sz="1800" dirty="0"/>
              <a:t>DL AP to closest STA -37dBm  TX-PWR = 15 + 37 </a:t>
            </a:r>
            <a:r>
              <a:rPr lang="en-US" sz="1800" dirty="0" smtClean="0"/>
              <a:t>-45 </a:t>
            </a:r>
            <a:r>
              <a:rPr lang="en-US" sz="1800" dirty="0"/>
              <a:t>= </a:t>
            </a:r>
            <a:r>
              <a:rPr lang="en-US" sz="1800" dirty="0" smtClean="0"/>
              <a:t>7dBm  (8dB </a:t>
            </a:r>
            <a:r>
              <a:rPr lang="en-US" sz="1800" dirty="0"/>
              <a:t>reduction)</a:t>
            </a:r>
          </a:p>
          <a:p>
            <a:r>
              <a:rPr lang="en-US" sz="1800" dirty="0"/>
              <a:t>UL from closest STA to AP = -40 </a:t>
            </a:r>
            <a:r>
              <a:rPr lang="en-US" sz="1800" dirty="0" smtClean="0"/>
              <a:t>-8 </a:t>
            </a:r>
            <a:r>
              <a:rPr lang="en-US" sz="1800" u="sng" dirty="0"/>
              <a:t>= </a:t>
            </a:r>
            <a:r>
              <a:rPr lang="en-US" sz="1800" u="sng" dirty="0" smtClean="0"/>
              <a:t>-48dBm  </a:t>
            </a:r>
          </a:p>
          <a:p>
            <a:r>
              <a:rPr lang="en-US" sz="1800" b="0" u="sng" dirty="0" smtClean="0"/>
              <a:t>(TPC causes all UL to be same RSSI)</a:t>
            </a:r>
          </a:p>
          <a:p>
            <a:endParaRPr lang="en-US" sz="1800" b="0" dirty="0" smtClean="0"/>
          </a:p>
          <a:p>
            <a:r>
              <a:rPr lang="en-US" sz="1800" dirty="0" smtClean="0"/>
              <a:t>AP </a:t>
            </a:r>
            <a:r>
              <a:rPr lang="en-US" sz="1800" dirty="0"/>
              <a:t>to AP interference is -64dBm, </a:t>
            </a:r>
            <a:r>
              <a:rPr lang="en-US" sz="1800" dirty="0" smtClean="0"/>
              <a:t>SNIR = 16dB, still “blocked”</a:t>
            </a:r>
          </a:p>
          <a:p>
            <a:r>
              <a:rPr lang="en-US" sz="1800" dirty="0" smtClean="0"/>
              <a:t>All UL traffic is blocked by DL traffic in the OBSS.</a:t>
            </a:r>
          </a:p>
          <a:p>
            <a:endParaRPr lang="en-US" sz="1800" u="sng" dirty="0"/>
          </a:p>
        </p:txBody>
      </p:sp>
    </p:spTree>
    <p:extLst>
      <p:ext uri="{BB962C8B-B14F-4D97-AF65-F5344CB8AC3E}">
        <p14:creationId xmlns:p14="http://schemas.microsoft.com/office/powerpoint/2010/main" val="12181253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for 4 CH - DSC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43000" y="4800600"/>
            <a:ext cx="71410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Using TPC does not add any significant advantage </a:t>
            </a:r>
          </a:p>
          <a:p>
            <a:r>
              <a:rPr lang="en-US" dirty="0" smtClean="0"/>
              <a:t>for Spatial Reuse for the enterprise scenario.</a:t>
            </a:r>
          </a:p>
          <a:p>
            <a:r>
              <a:rPr lang="en-US" dirty="0" smtClean="0"/>
              <a:t>Similar results for 20 and 10 dB TX_PWR reduction.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43000" y="4267200"/>
            <a:ext cx="691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(Note:  STA columns represent 4096 possibilities, AP 64 possibilities)</a:t>
            </a:r>
            <a:endParaRPr lang="en-US" sz="1800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553781"/>
              </p:ext>
            </p:extLst>
          </p:nvPr>
        </p:nvGraphicFramePr>
        <p:xfrm>
          <a:off x="1143000" y="1752600"/>
          <a:ext cx="7391399" cy="2391664"/>
        </p:xfrm>
        <a:graphic>
          <a:graphicData uri="http://schemas.openxmlformats.org/drawingml/2006/table">
            <a:tbl>
              <a:tblPr firstRow="1" firstCol="1" bandRow="1"/>
              <a:tblGrid>
                <a:gridCol w="1173798"/>
                <a:gridCol w="1257641"/>
                <a:gridCol w="1306182"/>
                <a:gridCol w="1306182"/>
                <a:gridCol w="1173798"/>
                <a:gridCol w="1173798"/>
              </a:tblGrid>
              <a:tr h="5080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TPC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Shadowing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STA DL blocked by other STA UL and other AP DL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STA UL blocked by other STA UL and other AP DL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dB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STA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AP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STA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AP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10-60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2-7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200-400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27-35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A= -55dB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256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1-9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400-652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A = -45dB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256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40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8-70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4-8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360-676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Calibri"/>
                          <a:cs typeface="Arial"/>
                        </a:rPr>
                        <a:t>61-64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87703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TPC if Other BSS not TPC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7997885"/>
              </p:ext>
            </p:extLst>
          </p:nvPr>
        </p:nvGraphicFramePr>
        <p:xfrm>
          <a:off x="685800" y="1524000"/>
          <a:ext cx="7696202" cy="2743200"/>
        </p:xfrm>
        <a:graphic>
          <a:graphicData uri="http://schemas.openxmlformats.org/drawingml/2006/table">
            <a:tbl>
              <a:tblPr firstRow="1" firstCol="1" bandRow="1"/>
              <a:tblGrid>
                <a:gridCol w="1222203"/>
                <a:gridCol w="1309503"/>
                <a:gridCol w="1360045"/>
                <a:gridCol w="1360045"/>
                <a:gridCol w="1222203"/>
                <a:gridCol w="1222203"/>
              </a:tblGrid>
              <a:tr h="6096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Calibri"/>
                          <a:ea typeface="Calibri"/>
                          <a:cs typeface="Arial"/>
                        </a:rPr>
                        <a:t>TPC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Shadowing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STA DL blocked by other STA UL and other AP DL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STA UL blocked by other STA UL and other AP DL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dB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STA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AP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STA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Calibri"/>
                          <a:ea typeface="Calibri"/>
                          <a:cs typeface="Arial"/>
                        </a:rPr>
                        <a:t>AP</a:t>
                      </a:r>
                      <a:endParaRPr lang="en-US" sz="16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NO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88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36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10-60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2-8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200-400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27-35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A= -55dB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2-8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4016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A = -45dB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256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8-60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Calibri"/>
                          <a:cs typeface="Arial"/>
                        </a:rPr>
                        <a:t>4-8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2000-4000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Arial"/>
                        </a:rPr>
                        <a:t>64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914400" y="5109865"/>
            <a:ext cx="70866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If other BSS not using TPC, then UL results are bad.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4501487"/>
            <a:ext cx="38619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Note: “Blocked” means &lt;20dB SNIR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985119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With the Enterprise Scenario example, TPC can show some very small improvement for STA DL traffic but worse results for the UL traffic </a:t>
            </a:r>
          </a:p>
          <a:p>
            <a:r>
              <a:rPr lang="en-US" dirty="0" smtClean="0"/>
              <a:t>Unless ALL STAs use TPC, total blocking UL occurs.</a:t>
            </a:r>
          </a:p>
          <a:p>
            <a:endParaRPr lang="en-US" dirty="0"/>
          </a:p>
          <a:p>
            <a:r>
              <a:rPr lang="en-US" dirty="0" smtClean="0"/>
              <a:t>No real incentive for a STA to use TPC.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25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"/>
          <p:cNvSpPr>
            <a:spLocks noGrp="1" noChangeArrowheads="1"/>
          </p:cNvSpPr>
          <p:nvPr>
            <p:ph type="title"/>
          </p:nvPr>
        </p:nvSpPr>
        <p:spPr>
          <a:xfrm>
            <a:off x="152400" y="762000"/>
            <a:ext cx="8686800" cy="6096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Background</a:t>
            </a:r>
          </a:p>
        </p:txBody>
      </p:sp>
      <p:sp>
        <p:nvSpPr>
          <p:cNvPr id="304134" name="Rectangle 6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1800" dirty="0" smtClean="0"/>
              <a:t>15/1609 “Adaptive CCA and TPC “ proposed a TPC scheme where the STA, if close to its AP, reduced its TX power, accompanied with a change in the CCA threshold</a:t>
            </a:r>
            <a:r>
              <a:rPr lang="en-US" sz="1800" dirty="0" smtClean="0"/>
              <a:t>.</a:t>
            </a:r>
          </a:p>
          <a:p>
            <a:pPr eaLnBrk="1" hangingPunct="1">
              <a:defRPr/>
            </a:pPr>
            <a:r>
              <a:rPr lang="en-US" sz="1800" dirty="0" smtClean="0"/>
              <a:t>16/0212 “Enterprise Scenario with DSC and Color”, evaluated the spatial re-use of the Enterprise Scenario.</a:t>
            </a:r>
            <a:endParaRPr lang="en-US" sz="1800" dirty="0" smtClean="0"/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r>
              <a:rPr lang="en-US" sz="1800" dirty="0" smtClean="0"/>
              <a:t>This presentation investigates </a:t>
            </a:r>
            <a:r>
              <a:rPr lang="en-US" sz="1800" dirty="0" smtClean="0"/>
              <a:t>if TPC </a:t>
            </a:r>
            <a:r>
              <a:rPr lang="en-US" sz="1800" dirty="0" smtClean="0"/>
              <a:t>improves </a:t>
            </a:r>
            <a:r>
              <a:rPr lang="en-US" sz="1800" dirty="0" smtClean="0"/>
              <a:t>Spatial </a:t>
            </a:r>
            <a:r>
              <a:rPr lang="en-US" sz="1800" dirty="0" smtClean="0"/>
              <a:t>Reuse for the Enterprise Scenario.</a:t>
            </a:r>
            <a:endParaRPr lang="en-US" sz="1800" dirty="0" smtClean="0"/>
          </a:p>
          <a:p>
            <a:pPr eaLnBrk="1" hangingPunct="1">
              <a:defRPr/>
            </a:pPr>
            <a:endParaRPr lang="en-US" sz="1800" dirty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0543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6858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sz="2200" kern="0" smtClean="0"/>
              <a:t>An Example of Adaptive CCA/PC Scheme </a:t>
            </a:r>
            <a:endParaRPr lang="en-US" sz="2200" kern="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5867400" cy="3624470"/>
          </a:xfrm>
        </p:spPr>
        <p:txBody>
          <a:bodyPr/>
          <a:lstStyle/>
          <a:p>
            <a:r>
              <a:rPr lang="en-US" sz="2000" dirty="0" smtClean="0"/>
              <a:t>STA’s OBSS_PD threshold and transmit power are based on received RSSI (</a:t>
            </a:r>
            <a:r>
              <a:rPr lang="en-US" sz="2000" dirty="0" err="1" smtClean="0"/>
              <a:t>e.g</a:t>
            </a:r>
            <a:r>
              <a:rPr lang="en-US" sz="2000" dirty="0" smtClean="0"/>
              <a:t>, received RCPI of the beacon or path loss) and constants determined by AP</a:t>
            </a:r>
          </a:p>
          <a:p>
            <a:pPr lvl="1"/>
            <a:r>
              <a:rPr lang="en-US" sz="1600" dirty="0" err="1" smtClean="0"/>
              <a:t>Adjusted_TX_Pwr</a:t>
            </a:r>
            <a:r>
              <a:rPr lang="en-US" sz="1600" dirty="0" smtClean="0"/>
              <a:t> = </a:t>
            </a:r>
            <a:r>
              <a:rPr lang="en-US" sz="1600" dirty="0" err="1" smtClean="0"/>
              <a:t>TX_Pwr</a:t>
            </a:r>
            <a:r>
              <a:rPr lang="en-US" sz="1600" baseline="-25000" dirty="0" err="1" smtClean="0"/>
              <a:t>nominal</a:t>
            </a:r>
            <a:r>
              <a:rPr lang="en-US" sz="1600" dirty="0" smtClean="0"/>
              <a:t> –RSSI</a:t>
            </a:r>
            <a:r>
              <a:rPr lang="en-US" sz="1600" baseline="-25000" dirty="0" smtClean="0"/>
              <a:t>AP</a:t>
            </a:r>
            <a:r>
              <a:rPr lang="en-US" sz="1600" dirty="0" smtClean="0"/>
              <a:t> +constant 1 </a:t>
            </a:r>
          </a:p>
          <a:p>
            <a:pPr lvl="1"/>
            <a:r>
              <a:rPr lang="en-US" sz="1600" dirty="0" err="1" smtClean="0"/>
              <a:t>Adjusted_OBSS_PD</a:t>
            </a:r>
            <a:r>
              <a:rPr lang="en-US" sz="1600" dirty="0" smtClean="0"/>
              <a:t> = </a:t>
            </a:r>
            <a:r>
              <a:rPr lang="en-US" sz="1600" dirty="0" err="1" smtClean="0"/>
              <a:t>OBSS_PD</a:t>
            </a:r>
            <a:r>
              <a:rPr lang="en-US" sz="1600" baseline="-25000" dirty="0" err="1" smtClean="0"/>
              <a:t>nominal</a:t>
            </a:r>
            <a:r>
              <a:rPr lang="en-US" sz="1600" dirty="0" smtClean="0"/>
              <a:t> +</a:t>
            </a:r>
            <a:r>
              <a:rPr lang="el-GR" sz="1600" dirty="0" smtClean="0"/>
              <a:t> </a:t>
            </a:r>
            <a:r>
              <a:rPr lang="en-US" sz="1600" dirty="0" smtClean="0"/>
              <a:t>RSSI</a:t>
            </a:r>
            <a:r>
              <a:rPr lang="en-US" sz="1600" baseline="-25000" dirty="0" smtClean="0"/>
              <a:t>AP</a:t>
            </a:r>
            <a:r>
              <a:rPr lang="en-US" sz="1600" dirty="0" smtClean="0"/>
              <a:t> + constant 2 </a:t>
            </a:r>
          </a:p>
          <a:p>
            <a:r>
              <a:rPr lang="en-US" sz="2000" dirty="0" smtClean="0"/>
              <a:t>Limits the OBSS_PD threshold to be</a:t>
            </a:r>
          </a:p>
          <a:p>
            <a:pPr lvl="1"/>
            <a:r>
              <a:rPr lang="en-US" sz="1600" dirty="0" smtClean="0"/>
              <a:t>-82dBm&lt;</a:t>
            </a:r>
            <a:r>
              <a:rPr lang="en-US" sz="1600" dirty="0" err="1" smtClean="0"/>
              <a:t>Adj_CCA</a:t>
            </a:r>
            <a:r>
              <a:rPr lang="en-US" sz="1600" dirty="0" smtClean="0"/>
              <a:t>&lt;-62 </a:t>
            </a:r>
            <a:r>
              <a:rPr lang="en-US" sz="1600" dirty="0" err="1" smtClean="0"/>
              <a:t>dBm</a:t>
            </a:r>
            <a:endParaRPr lang="en-US" sz="1600" dirty="0" smtClean="0"/>
          </a:p>
          <a:p>
            <a:r>
              <a:rPr lang="en-US" sz="2000" dirty="0" smtClean="0"/>
              <a:t>(Note: OBSS_PD for AP can be set to           the value based on the farthest  STA.)</a:t>
            </a:r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10" name="Oval 9"/>
          <p:cNvSpPr/>
          <p:nvPr/>
        </p:nvSpPr>
        <p:spPr bwMode="auto">
          <a:xfrm>
            <a:off x="6619461" y="2057400"/>
            <a:ext cx="2372139" cy="2007704"/>
          </a:xfrm>
          <a:prstGeom prst="ellips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200" b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00800" y="2590800"/>
            <a:ext cx="894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sz="1200" b="0" dirty="0" smtClean="0">
                <a:solidFill>
                  <a:srgbClr val="000000"/>
                </a:solidFill>
                <a:cs typeface="Arial" charset="0"/>
              </a:rPr>
              <a:t>Less adjustment</a:t>
            </a:r>
            <a:endParaRPr lang="en-US" sz="1200" b="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179364" y="3322984"/>
            <a:ext cx="8945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eaLnBrk="1" hangingPunct="1"/>
            <a:r>
              <a:rPr lang="en-US" sz="1200" b="0" dirty="0" smtClean="0">
                <a:solidFill>
                  <a:srgbClr val="000000"/>
                </a:solidFill>
                <a:cs typeface="Arial" charset="0"/>
              </a:rPr>
              <a:t>More adjustment</a:t>
            </a:r>
            <a:endParaRPr lang="en-US" sz="1200" b="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>
            <a:off x="7792278" y="2932045"/>
            <a:ext cx="178904" cy="218661"/>
          </a:xfrm>
          <a:prstGeom prst="triangl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200" b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887818" y="2484785"/>
            <a:ext cx="69574" cy="85476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200" b="0" smtClean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 bwMode="auto">
          <a:xfrm>
            <a:off x="7745896" y="3332924"/>
            <a:ext cx="69574" cy="85476"/>
          </a:xfrm>
          <a:prstGeom prst="ellipse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200" b="0" smtClean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6365" y="4290353"/>
            <a:ext cx="3847635" cy="1931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Box 16"/>
          <p:cNvSpPr txBox="1"/>
          <p:nvPr/>
        </p:nvSpPr>
        <p:spPr>
          <a:xfrm>
            <a:off x="5754756" y="4929809"/>
            <a:ext cx="1242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sz="1200" b="0" dirty="0" smtClean="0">
                <a:solidFill>
                  <a:srgbClr val="7030A0"/>
                </a:solidFill>
                <a:cs typeface="Arial" charset="0"/>
              </a:rPr>
              <a:t>Higher SR,</a:t>
            </a:r>
          </a:p>
          <a:p>
            <a:pPr eaLnBrk="1" hangingPunct="1"/>
            <a:r>
              <a:rPr lang="en-US" sz="1200" b="0" dirty="0" smtClean="0">
                <a:solidFill>
                  <a:srgbClr val="7030A0"/>
                </a:solidFill>
                <a:cs typeface="Arial" charset="0"/>
              </a:rPr>
              <a:t>Lower TX PWR</a:t>
            </a:r>
            <a:endParaRPr lang="en-US" sz="1200" b="0" dirty="0">
              <a:solidFill>
                <a:srgbClr val="7030A0"/>
              </a:solidFill>
              <a:cs typeface="Arial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686260" y="4923182"/>
            <a:ext cx="12423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sz="1200" b="0" dirty="0" smtClean="0">
                <a:solidFill>
                  <a:srgbClr val="7030A0"/>
                </a:solidFill>
                <a:cs typeface="Arial" charset="0"/>
              </a:rPr>
              <a:t>Lower SR,</a:t>
            </a:r>
          </a:p>
          <a:p>
            <a:pPr eaLnBrk="1" hangingPunct="1"/>
            <a:r>
              <a:rPr lang="en-US" sz="1200" b="0" dirty="0" smtClean="0">
                <a:solidFill>
                  <a:srgbClr val="7030A0"/>
                </a:solidFill>
                <a:cs typeface="Arial" charset="0"/>
              </a:rPr>
              <a:t>Higher TX PWR</a:t>
            </a:r>
            <a:endParaRPr lang="en-US" sz="1200" b="0" dirty="0">
              <a:solidFill>
                <a:srgbClr val="7030A0"/>
              </a:solidFill>
              <a:cs typeface="Arial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200400" y="1293167"/>
            <a:ext cx="22886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From 15/1609r0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9668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TPC and CCA from 15/1609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724400"/>
          </a:xfrm>
        </p:spPr>
        <p:txBody>
          <a:bodyPr/>
          <a:lstStyle/>
          <a:p>
            <a:r>
              <a:rPr lang="en-US" sz="1800" b="1" dirty="0" smtClean="0"/>
              <a:t>Adjusted </a:t>
            </a:r>
            <a:r>
              <a:rPr lang="en-US" sz="1800" b="1" dirty="0"/>
              <a:t>TX_PWR </a:t>
            </a:r>
            <a:r>
              <a:rPr lang="en-US" sz="1800" dirty="0"/>
              <a:t>=  15 – RSSI + A            </a:t>
            </a:r>
            <a:r>
              <a:rPr lang="en-US" sz="1800" dirty="0" smtClean="0"/>
              <a:t>-</a:t>
            </a:r>
            <a:r>
              <a:rPr lang="en-US" sz="1800" dirty="0"/>
              <a:t>5&lt;TX_PWR&lt;15 </a:t>
            </a:r>
            <a:r>
              <a:rPr lang="en-US" sz="1800" dirty="0" err="1"/>
              <a:t>dBm</a:t>
            </a:r>
            <a:endParaRPr lang="en-US" sz="1800" dirty="0"/>
          </a:p>
          <a:p>
            <a:r>
              <a:rPr lang="en-US" sz="1800" b="1" dirty="0"/>
              <a:t>Adjusted CCA </a:t>
            </a:r>
            <a:r>
              <a:rPr lang="en-US" sz="1800" dirty="0"/>
              <a:t>= -82 + RSSI + B    	</a:t>
            </a:r>
            <a:r>
              <a:rPr lang="en-US" sz="1800" dirty="0" smtClean="0"/>
              <a:t>-</a:t>
            </a:r>
            <a:r>
              <a:rPr lang="en-US" sz="1800" dirty="0"/>
              <a:t>82&lt;CCA&lt;-62 </a:t>
            </a:r>
            <a:r>
              <a:rPr lang="en-US" sz="1800" dirty="0" err="1"/>
              <a:t>dBm</a:t>
            </a:r>
            <a:endParaRPr lang="en-US" sz="1800" dirty="0"/>
          </a:p>
          <a:p>
            <a:pPr marL="0" indent="0">
              <a:buNone/>
            </a:pPr>
            <a:r>
              <a:rPr lang="en-US" sz="1800" dirty="0"/>
              <a:t> </a:t>
            </a:r>
          </a:p>
          <a:p>
            <a:pPr marL="0" indent="0">
              <a:buNone/>
            </a:pPr>
            <a:r>
              <a:rPr lang="en-US" sz="1800" dirty="0" smtClean="0"/>
              <a:t>Assume </a:t>
            </a:r>
            <a:r>
              <a:rPr lang="en-US" sz="1800" dirty="0"/>
              <a:t>the STA is close to the AP then </a:t>
            </a:r>
            <a:r>
              <a:rPr lang="en-US" sz="1800" dirty="0" err="1"/>
              <a:t>RSSImax</a:t>
            </a:r>
            <a:endParaRPr lang="en-US" sz="1800" dirty="0"/>
          </a:p>
          <a:p>
            <a:pPr marL="0" indent="0">
              <a:buNone/>
            </a:pPr>
            <a:r>
              <a:rPr lang="en-US" sz="1800" dirty="0" smtClean="0"/>
              <a:t>TX_PWR </a:t>
            </a:r>
            <a:r>
              <a:rPr lang="en-US" sz="1800" dirty="0"/>
              <a:t>= 15 – (</a:t>
            </a:r>
            <a:r>
              <a:rPr lang="en-US" sz="1800" dirty="0" err="1"/>
              <a:t>RSSImax</a:t>
            </a:r>
            <a:r>
              <a:rPr lang="en-US" sz="1800" dirty="0"/>
              <a:t> – A) = -5</a:t>
            </a:r>
          </a:p>
          <a:p>
            <a:r>
              <a:rPr lang="en-US" sz="1800" dirty="0"/>
              <a:t>Hence, </a:t>
            </a:r>
            <a:r>
              <a:rPr lang="en-US" sz="1800" dirty="0" smtClean="0"/>
              <a:t> </a:t>
            </a:r>
            <a:r>
              <a:rPr lang="en-US" sz="1800" dirty="0"/>
              <a:t>(</a:t>
            </a:r>
            <a:r>
              <a:rPr lang="en-US" sz="1800" dirty="0" err="1"/>
              <a:t>RSSImax</a:t>
            </a:r>
            <a:r>
              <a:rPr lang="en-US" sz="1800" dirty="0"/>
              <a:t> – A) = 20…………………………………………….1)</a:t>
            </a:r>
          </a:p>
          <a:p>
            <a:pPr marL="0" indent="0">
              <a:buNone/>
            </a:pPr>
            <a:r>
              <a:rPr lang="en-US" sz="1800" dirty="0"/>
              <a:t> </a:t>
            </a:r>
            <a:r>
              <a:rPr lang="en-US" sz="1800" dirty="0" smtClean="0"/>
              <a:t>CCA </a:t>
            </a:r>
            <a:r>
              <a:rPr lang="en-US" sz="1800" dirty="0"/>
              <a:t>= -82 </a:t>
            </a:r>
            <a:r>
              <a:rPr lang="en-US" sz="1800" dirty="0" smtClean="0"/>
              <a:t>+ </a:t>
            </a:r>
            <a:r>
              <a:rPr lang="en-US" sz="1800" dirty="0" err="1"/>
              <a:t>RSSImax</a:t>
            </a:r>
            <a:r>
              <a:rPr lang="en-US" sz="1800" dirty="0"/>
              <a:t> + B = -62</a:t>
            </a:r>
          </a:p>
          <a:p>
            <a:r>
              <a:rPr lang="en-US" sz="1800" dirty="0"/>
              <a:t>Hence,  (</a:t>
            </a:r>
            <a:r>
              <a:rPr lang="en-US" sz="1800" dirty="0" err="1"/>
              <a:t>RSSImax</a:t>
            </a:r>
            <a:r>
              <a:rPr lang="en-US" sz="1800" dirty="0"/>
              <a:t> </a:t>
            </a:r>
            <a:r>
              <a:rPr lang="en-US" sz="1800" dirty="0" smtClean="0"/>
              <a:t>+ </a:t>
            </a:r>
            <a:r>
              <a:rPr lang="en-US" sz="1800" dirty="0"/>
              <a:t>B) = </a:t>
            </a:r>
            <a:r>
              <a:rPr lang="en-US" sz="1800" dirty="0" smtClean="0"/>
              <a:t> 20</a:t>
            </a:r>
            <a:r>
              <a:rPr lang="en-US" sz="1800" dirty="0"/>
              <a:t>…………………………………………….2)</a:t>
            </a:r>
          </a:p>
          <a:p>
            <a:pPr marL="0" indent="0">
              <a:buNone/>
            </a:pPr>
            <a:endParaRPr lang="en-US" sz="1800" dirty="0" smtClean="0"/>
          </a:p>
          <a:p>
            <a:pPr marL="0" indent="0">
              <a:buNone/>
            </a:pPr>
            <a:r>
              <a:rPr lang="en-US" sz="1800" dirty="0"/>
              <a:t> </a:t>
            </a:r>
            <a:r>
              <a:rPr lang="en-US" sz="1800" dirty="0" smtClean="0"/>
              <a:t>Therefore A = -B  so we need only define a single factor, A </a:t>
            </a:r>
            <a:r>
              <a:rPr lang="en-US" sz="1800" dirty="0" smtClean="0"/>
              <a:t>IF we maintain the 20dB TX_PWR reduction.</a:t>
            </a:r>
            <a:endParaRPr lang="en-US" sz="1800" dirty="0" smtClean="0"/>
          </a:p>
          <a:p>
            <a:pPr marL="0" indent="0">
              <a:buNone/>
            </a:pPr>
            <a:r>
              <a:rPr lang="en-US" sz="1800" dirty="0" smtClean="0"/>
              <a:t>How </a:t>
            </a:r>
            <a:r>
              <a:rPr lang="en-US" sz="1800" dirty="0" smtClean="0"/>
              <a:t>do we fix a value for A?  Say RSSI = -35dBm (~2m)</a:t>
            </a:r>
          </a:p>
          <a:p>
            <a:r>
              <a:rPr lang="en-US" sz="1800" dirty="0" smtClean="0"/>
              <a:t>Then A = </a:t>
            </a:r>
            <a:r>
              <a:rPr lang="en-US" sz="1800" dirty="0" smtClean="0"/>
              <a:t>-55dB  </a:t>
            </a:r>
            <a:r>
              <a:rPr lang="en-US" sz="1800" dirty="0" smtClean="0"/>
              <a:t>This seems </a:t>
            </a:r>
            <a:r>
              <a:rPr lang="en-US" sz="1800" dirty="0" smtClean="0"/>
              <a:t>reasonable </a:t>
            </a:r>
          </a:p>
          <a:p>
            <a:r>
              <a:rPr lang="en-US" sz="1800" dirty="0" smtClean="0"/>
              <a:t>A = -45dB would set the TX _PWR reduction to 10dB rather than 20.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Graham Smith, SR Technologies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326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Adjusted CCA </a:t>
            </a:r>
            <a:r>
              <a:rPr lang="en-US" dirty="0"/>
              <a:t>= -82 + RSSI + B    	-82&lt;CCA&lt;-62 </a:t>
            </a:r>
            <a:r>
              <a:rPr lang="en-US" dirty="0" err="1" smtClean="0"/>
              <a:t>dBm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b="1" dirty="0" smtClean="0"/>
              <a:t>This is, in fact, DSC</a:t>
            </a:r>
            <a:endParaRPr lang="en-US" b="1" dirty="0"/>
          </a:p>
          <a:p>
            <a:pPr marL="0" indent="0">
              <a:buNone/>
            </a:pPr>
            <a:r>
              <a:rPr lang="en-US" dirty="0" smtClean="0"/>
              <a:t>Using DSC, CCA= RSSI – DSC Margin	      RSSI &lt; DSC Upper Limit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Therefore  </a:t>
            </a:r>
          </a:p>
          <a:p>
            <a:pPr marL="0" indent="0">
              <a:buNone/>
            </a:pPr>
            <a:r>
              <a:rPr lang="en-US" dirty="0" smtClean="0"/>
              <a:t>	-82 + RSSI + B = RSSI – DSC Margin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     DSC Margin = 82 –B</a:t>
            </a:r>
          </a:p>
          <a:p>
            <a:pPr marL="0" indent="0">
              <a:buNone/>
            </a:pPr>
            <a:r>
              <a:rPr lang="en-US" dirty="0" smtClean="0"/>
              <a:t>For B </a:t>
            </a:r>
            <a:r>
              <a:rPr lang="en-US" dirty="0"/>
              <a:t>= </a:t>
            </a:r>
            <a:r>
              <a:rPr lang="en-US" dirty="0" smtClean="0"/>
              <a:t>62dB and </a:t>
            </a:r>
            <a:r>
              <a:rPr lang="en-US" dirty="0"/>
              <a:t>-82&lt;CCA&lt;-62 </a:t>
            </a:r>
            <a:r>
              <a:rPr lang="en-US" dirty="0" err="1"/>
              <a:t>dBm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DSC Margin = 20 dB, and DSC Upper Limit = -42dBm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Graham Smith, SR Technologies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189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52600" y="3124200"/>
            <a:ext cx="27558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Enterprise scenario</a:t>
            </a:r>
          </a:p>
          <a:p>
            <a:endParaRPr lang="en-US" dirty="0"/>
          </a:p>
          <a:p>
            <a:r>
              <a:rPr lang="en-US" dirty="0" smtClean="0"/>
              <a:t>Refer to 16/212r4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94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 smtClean="0"/>
              <a:t>Topography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3796" y="1295401"/>
            <a:ext cx="6448160" cy="526512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7315200" y="3962400"/>
            <a:ext cx="5913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STAs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7185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Channel </a:t>
            </a:r>
            <a:r>
              <a:rPr lang="en-US" dirty="0" smtClean="0"/>
              <a:t>re-use and TPC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561605"/>
            <a:ext cx="6923419" cy="2690662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143000" y="4229725"/>
            <a:ext cx="643791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Set A = -55dB</a:t>
            </a:r>
          </a:p>
          <a:p>
            <a:r>
              <a:rPr lang="en-US" sz="1400" dirty="0" smtClean="0"/>
              <a:t>DL AP </a:t>
            </a:r>
            <a:r>
              <a:rPr lang="en-US" sz="1400" dirty="0" smtClean="0"/>
              <a:t>to furthest STA -</a:t>
            </a:r>
            <a:r>
              <a:rPr lang="en-US" sz="1400" dirty="0" smtClean="0"/>
              <a:t>45dBm  TX-PWR = 15 + 45 -55 = 5dBm  (10dB reduction)</a:t>
            </a:r>
          </a:p>
          <a:p>
            <a:r>
              <a:rPr lang="en-US" sz="1400" dirty="0" smtClean="0"/>
              <a:t>UL from furthest STA to AP = -48 -10 </a:t>
            </a:r>
            <a:r>
              <a:rPr lang="en-US" sz="1400" u="sng" dirty="0" smtClean="0"/>
              <a:t>= -58dBm</a:t>
            </a:r>
            <a:endParaRPr lang="en-US" sz="1400" u="sng" dirty="0" smtClean="0"/>
          </a:p>
          <a:p>
            <a:endParaRPr lang="en-US" sz="1400" dirty="0" smtClean="0"/>
          </a:p>
          <a:p>
            <a:r>
              <a:rPr lang="en-US" sz="1400" dirty="0"/>
              <a:t>DL AP to </a:t>
            </a:r>
            <a:r>
              <a:rPr lang="en-US" sz="1400" dirty="0" smtClean="0"/>
              <a:t>closest </a:t>
            </a:r>
            <a:r>
              <a:rPr lang="en-US" sz="1400" dirty="0"/>
              <a:t>STA </a:t>
            </a:r>
            <a:r>
              <a:rPr lang="en-US" sz="1400" dirty="0" smtClean="0"/>
              <a:t>-37dBm  </a:t>
            </a:r>
            <a:r>
              <a:rPr lang="en-US" sz="1400" dirty="0"/>
              <a:t>TX-PWR = 15 + </a:t>
            </a:r>
            <a:r>
              <a:rPr lang="en-US" sz="1400" dirty="0" smtClean="0"/>
              <a:t>37 </a:t>
            </a:r>
            <a:r>
              <a:rPr lang="en-US" sz="1400" dirty="0"/>
              <a:t>-55 = </a:t>
            </a:r>
            <a:r>
              <a:rPr lang="en-US" sz="1400" dirty="0" smtClean="0"/>
              <a:t>-3dBm  </a:t>
            </a:r>
            <a:r>
              <a:rPr lang="en-US" sz="1400" dirty="0"/>
              <a:t>(</a:t>
            </a:r>
            <a:r>
              <a:rPr lang="en-US" sz="1400" dirty="0" smtClean="0"/>
              <a:t>18dB </a:t>
            </a:r>
            <a:r>
              <a:rPr lang="en-US" sz="1400" dirty="0"/>
              <a:t>reduction)</a:t>
            </a:r>
          </a:p>
          <a:p>
            <a:r>
              <a:rPr lang="en-US" sz="1400" dirty="0"/>
              <a:t>UL from </a:t>
            </a:r>
            <a:r>
              <a:rPr lang="en-US" sz="1400" dirty="0" smtClean="0"/>
              <a:t>closest </a:t>
            </a:r>
            <a:r>
              <a:rPr lang="en-US" sz="1400" dirty="0"/>
              <a:t>STA to AP = -</a:t>
            </a:r>
            <a:r>
              <a:rPr lang="en-US" sz="1400" dirty="0" smtClean="0"/>
              <a:t>40 </a:t>
            </a:r>
            <a:r>
              <a:rPr lang="en-US" sz="1400" dirty="0"/>
              <a:t>-</a:t>
            </a:r>
            <a:r>
              <a:rPr lang="en-US" sz="1400" dirty="0" smtClean="0"/>
              <a:t>18 </a:t>
            </a:r>
            <a:r>
              <a:rPr lang="en-US" sz="1400" u="sng" dirty="0"/>
              <a:t>= -58dBm</a:t>
            </a:r>
          </a:p>
          <a:p>
            <a:endParaRPr lang="en-US" sz="1400" dirty="0"/>
          </a:p>
          <a:p>
            <a:r>
              <a:rPr lang="en-US" sz="1400" dirty="0" smtClean="0"/>
              <a:t>TPC causes the UL RSSI at the AP to be the same for ALL STA, i.e. -58dBm </a:t>
            </a:r>
          </a:p>
          <a:p>
            <a:r>
              <a:rPr lang="en-US" sz="1400" dirty="0" smtClean="0"/>
              <a:t>BUT AP to AP interference is -64dBm, ALL UL  IS BLOCKED, only 6dB SNIR</a:t>
            </a:r>
            <a:endParaRPr lang="en-US" sz="1400" dirty="0" smtClean="0"/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76235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559" y="1371600"/>
            <a:ext cx="8073227" cy="3657600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Interference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Graham Smith, SR Technologies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65810" y="5257800"/>
            <a:ext cx="6160982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/>
              <a:t>With TPC the TX_PWR is less for the closer STAs</a:t>
            </a:r>
          </a:p>
          <a:p>
            <a:r>
              <a:rPr lang="en-US" sz="1800" dirty="0" smtClean="0"/>
              <a:t>But outer STAs still at full power.  </a:t>
            </a:r>
          </a:p>
          <a:p>
            <a:r>
              <a:rPr lang="en-US" sz="1800" dirty="0" smtClean="0"/>
              <a:t>Wanted UL RSSI is constant but now reduced for most STAs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627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80664</TotalTime>
  <Words>876</Words>
  <Application>Microsoft Office PowerPoint</Application>
  <PresentationFormat>On-screen Show (4:3)</PresentationFormat>
  <Paragraphs>222</Paragraphs>
  <Slides>13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Default Design</vt:lpstr>
      <vt:lpstr>802-11-Submission</vt:lpstr>
      <vt:lpstr>Document</vt:lpstr>
      <vt:lpstr>TG ax Enterprise Scenario, TPC and DSC</vt:lpstr>
      <vt:lpstr>Background</vt:lpstr>
      <vt:lpstr>PowerPoint Presentation</vt:lpstr>
      <vt:lpstr>TPC and CCA from 15/1609</vt:lpstr>
      <vt:lpstr>CCA</vt:lpstr>
      <vt:lpstr>PowerPoint Presentation</vt:lpstr>
      <vt:lpstr>Topography</vt:lpstr>
      <vt:lpstr>4 Channel re-use and TPC</vt:lpstr>
      <vt:lpstr>Interference</vt:lpstr>
      <vt:lpstr>TPC 10dB</vt:lpstr>
      <vt:lpstr>Summary for 4 CH - DSC</vt:lpstr>
      <vt:lpstr>TPC if Other BSS not TPC</vt:lpstr>
      <vt:lpstr>Conclusions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Plenary Motions</dc:title>
  <dc:creator>Adrian Stephens</dc:creator>
  <cp:lastModifiedBy>gsmith</cp:lastModifiedBy>
  <cp:revision>1573</cp:revision>
  <cp:lastPrinted>1998-02-10T13:28:06Z</cp:lastPrinted>
  <dcterms:created xsi:type="dcterms:W3CDTF">1998-02-10T13:07:52Z</dcterms:created>
  <dcterms:modified xsi:type="dcterms:W3CDTF">2016-03-13T03:27:05Z</dcterms:modified>
</cp:coreProperties>
</file>