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2"/>
  </p:notesMasterIdLst>
  <p:handoutMasterIdLst>
    <p:handoutMasterId r:id="rId23"/>
  </p:handoutMasterIdLst>
  <p:sldIdLst>
    <p:sldId id="632" r:id="rId7"/>
    <p:sldId id="633" r:id="rId8"/>
    <p:sldId id="634" r:id="rId9"/>
    <p:sldId id="647" r:id="rId10"/>
    <p:sldId id="635" r:id="rId11"/>
    <p:sldId id="636" r:id="rId12"/>
    <p:sldId id="637" r:id="rId13"/>
    <p:sldId id="638" r:id="rId14"/>
    <p:sldId id="639" r:id="rId15"/>
    <p:sldId id="640" r:id="rId16"/>
    <p:sldId id="641" r:id="rId17"/>
    <p:sldId id="642" r:id="rId18"/>
    <p:sldId id="643" r:id="rId19"/>
    <p:sldId id="644" r:id="rId20"/>
    <p:sldId id="64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3033" autoAdjust="0"/>
  </p:normalViewPr>
  <p:slideViewPr>
    <p:cSldViewPr snapToGrid="0" snapToObjects="1">
      <p:cViewPr varScale="1">
        <p:scale>
          <a:sx n="86" d="100"/>
          <a:sy n="86" d="100"/>
        </p:scale>
        <p:origin x="1680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et. al.,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802.11-16/0347r0</a:t>
            </a: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March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415875"/>
              </p:ext>
            </p:extLst>
          </p:nvPr>
        </p:nvGraphicFramePr>
        <p:xfrm>
          <a:off x="685800" y="171357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400" dirty="0" smtClean="0"/>
              <a:t>Fragmentation for MU frames – Follow up on parameters </a:t>
            </a:r>
            <a:endParaRPr lang="en-US" sz="2400" dirty="0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6517"/>
            <a:ext cx="7772400" cy="2739482"/>
          </a:xfrm>
        </p:spPr>
        <p:txBody>
          <a:bodyPr/>
          <a:lstStyle/>
          <a:p>
            <a:r>
              <a:rPr lang="en-GB" sz="1800" dirty="0" smtClean="0"/>
              <a:t>Fragmentation for 11ax has been discussed in a variety of presentations</a:t>
            </a:r>
          </a:p>
          <a:p>
            <a:pPr lvl="1"/>
            <a:r>
              <a:rPr lang="en-GB" sz="1600" dirty="0" smtClean="0"/>
              <a:t>Negotiation of fragments within A-MPDUs for HE STAs was defined in [1]</a:t>
            </a:r>
          </a:p>
          <a:p>
            <a:pPr lvl="1"/>
            <a:r>
              <a:rPr lang="en-GB" sz="1600" dirty="0" smtClean="0"/>
              <a:t>Negotiation of different level of fragmentation was defined in [2]</a:t>
            </a:r>
          </a:p>
          <a:p>
            <a:pPr lvl="1"/>
            <a:r>
              <a:rPr lang="en-GB" sz="1600" dirty="0" smtClean="0"/>
              <a:t>Use of baseline fragmentation signalling and </a:t>
            </a:r>
            <a:r>
              <a:rPr lang="en-GB" sz="1600" dirty="0" err="1" smtClean="0"/>
              <a:t>acks</a:t>
            </a:r>
            <a:r>
              <a:rPr lang="en-GB" sz="1600" dirty="0" smtClean="0"/>
              <a:t> for each level was defined in [3]</a:t>
            </a:r>
          </a:p>
          <a:p>
            <a:pPr lvl="1"/>
            <a:endParaRPr lang="en-US" sz="1600" dirty="0" smtClean="0"/>
          </a:p>
          <a:p>
            <a:r>
              <a:rPr lang="en-GB" sz="1800" dirty="0" smtClean="0"/>
              <a:t>We propose to finalize the design details for 11ax fragmentation</a:t>
            </a:r>
          </a:p>
          <a:p>
            <a:pPr lvl="1"/>
            <a:r>
              <a:rPr lang="en-GB" sz="1600" dirty="0" smtClean="0"/>
              <a:t>Receiver-side fragmentation parameters delivered in an information element</a:t>
            </a:r>
          </a:p>
          <a:p>
            <a:pPr lvl="1"/>
            <a:r>
              <a:rPr lang="en-GB" sz="1600" dirty="0" smtClean="0"/>
              <a:t>Fragment delivery order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92509" y="1969044"/>
            <a:ext cx="1630680" cy="2080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MPDU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744748" y="1957146"/>
            <a:ext cx="7449683" cy="64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62000" y="1757920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829" y="2037588"/>
            <a:ext cx="354776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STA1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STA2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23189" y="1978487"/>
            <a:ext cx="882100" cy="1985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308865" y="174176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308865" y="1616641"/>
            <a:ext cx="3055385" cy="112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474273" y="1448486"/>
            <a:ext cx="894629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460491" y="1957146"/>
            <a:ext cx="647665" cy="2350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87134" y="1978363"/>
            <a:ext cx="609600" cy="215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MPDU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91231" y="1737375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891231" y="1645635"/>
            <a:ext cx="331311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52005" y="1445203"/>
            <a:ext cx="991566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05289" y="1676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709740" y="174334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986464" y="1979219"/>
            <a:ext cx="609600" cy="213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5631" y="214871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2</a:t>
            </a:r>
          </a:p>
          <a:p>
            <a:r>
              <a:rPr lang="en-US" sz="1200" dirty="0" smtClean="0"/>
              <a:t>FN = 0</a:t>
            </a:r>
          </a:p>
          <a:p>
            <a:r>
              <a:rPr lang="en-US" sz="1200" dirty="0" smtClean="0"/>
              <a:t>MF = 0 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1114" y="2145101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3</a:t>
            </a:r>
          </a:p>
          <a:p>
            <a:r>
              <a:rPr lang="en-US" sz="1200" dirty="0" smtClean="0"/>
              <a:t>FN = 1 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640034" y="2144573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3</a:t>
            </a:r>
          </a:p>
          <a:p>
            <a:r>
              <a:rPr lang="en-US" sz="1200" dirty="0" smtClean="0"/>
              <a:t>FN = 0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062246" y="203350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387134" y="215253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4</a:t>
            </a:r>
          </a:p>
          <a:p>
            <a:r>
              <a:rPr lang="en-US" sz="1200" dirty="0" smtClean="0"/>
              <a:t>FN = 0 </a:t>
            </a:r>
          </a:p>
          <a:p>
            <a:r>
              <a:rPr lang="en-US" sz="1200" dirty="0" smtClean="0"/>
              <a:t>MF = 0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979220" y="2152540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5</a:t>
            </a:r>
          </a:p>
          <a:p>
            <a:r>
              <a:rPr lang="en-US" sz="1200" dirty="0" smtClean="0"/>
              <a:t>FN = 0 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6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 Parameter Set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28843"/>
            <a:ext cx="7772400" cy="2867156"/>
          </a:xfrm>
        </p:spPr>
        <p:txBody>
          <a:bodyPr/>
          <a:lstStyle/>
          <a:p>
            <a:r>
              <a:rPr lang="en-US" sz="1800" dirty="0" smtClean="0"/>
              <a:t>Minimum Fragment Size (2b): </a:t>
            </a:r>
          </a:p>
          <a:p>
            <a:pPr lvl="1"/>
            <a:r>
              <a:rPr lang="en-US" sz="1600" dirty="0" smtClean="0"/>
              <a:t>Indicates the minimum size of the first fragment of an MSDU:</a:t>
            </a:r>
          </a:p>
          <a:p>
            <a:pPr lvl="2"/>
            <a:r>
              <a:rPr lang="en-US" sz="1400" dirty="0" smtClean="0"/>
              <a:t>Recipient can indicate support for e.g., 128, 256, 512B, unrestricted/unlimited</a:t>
            </a:r>
          </a:p>
          <a:p>
            <a:pPr lvl="1"/>
            <a:r>
              <a:rPr lang="en-US" sz="1600" dirty="0" smtClean="0"/>
              <a:t>Pros:</a:t>
            </a:r>
          </a:p>
          <a:p>
            <a:pPr lvl="2"/>
            <a:r>
              <a:rPr lang="en-US" sz="1400" dirty="0" smtClean="0"/>
              <a:t>Recipient can perform early traffic classification upon reception of a fragmented MSDU</a:t>
            </a:r>
          </a:p>
          <a:p>
            <a:pPr lvl="2"/>
            <a:endParaRPr lang="en-US" sz="1400" dirty="0" smtClean="0"/>
          </a:p>
          <a:p>
            <a:r>
              <a:rPr lang="en-US" sz="1800" dirty="0" smtClean="0"/>
              <a:t>Originator may generate fragments of any length, under any level (&gt;0), as long as they satisfy the above requirement of the recipient:</a:t>
            </a:r>
          </a:p>
          <a:p>
            <a:pPr lvl="1"/>
            <a:r>
              <a:rPr lang="en-US" sz="1600" dirty="0" smtClean="0"/>
              <a:t>I.e., the first fragment of the MSDU cannot be less than the specified value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85704"/>
              </p:ext>
            </p:extLst>
          </p:nvPr>
        </p:nvGraphicFramePr>
        <p:xfrm>
          <a:off x="2690177" y="1574800"/>
          <a:ext cx="1757680" cy="676967"/>
        </p:xfrm>
        <a:graphic>
          <a:graphicData uri="http://schemas.openxmlformats.org/drawingml/2006/table">
            <a:tbl>
              <a:tblPr/>
              <a:tblGrid>
                <a:gridCol w="1757680"/>
              </a:tblGrid>
              <a:tr h="261722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2b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4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Minimum Fragment 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4760" y="2467624"/>
            <a:ext cx="429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Fragmentation parameters signaled in an element by the recipient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431370" y="2225145"/>
            <a:ext cx="0" cy="242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257399"/>
              </p:ext>
            </p:extLst>
          </p:nvPr>
        </p:nvGraphicFramePr>
        <p:xfrm>
          <a:off x="4447857" y="1574799"/>
          <a:ext cx="1563048" cy="676967"/>
        </p:xfrm>
        <a:graphic>
          <a:graphicData uri="http://schemas.openxmlformats.org/drawingml/2006/table">
            <a:tbl>
              <a:tblPr/>
              <a:tblGrid>
                <a:gridCol w="1563048"/>
              </a:tblGrid>
              <a:tr h="261722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4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Max # of F-MPDUs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73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 Parameter Set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4622"/>
            <a:ext cx="7772400" cy="3730791"/>
          </a:xfrm>
        </p:spPr>
        <p:txBody>
          <a:bodyPr/>
          <a:lstStyle/>
          <a:p>
            <a:r>
              <a:rPr lang="en-US" sz="1600" dirty="0" smtClean="0"/>
              <a:t>Maximum # of F-MSDUs (3b): </a:t>
            </a:r>
          </a:p>
          <a:p>
            <a:pPr lvl="1"/>
            <a:r>
              <a:rPr lang="en-US" sz="1400" dirty="0" smtClean="0"/>
              <a:t>Indicates max # of concurrent fragmented MSDUs/MMPDUs supported by the RX</a:t>
            </a:r>
          </a:p>
          <a:p>
            <a:pPr lvl="2"/>
            <a:r>
              <a:rPr lang="en-US" sz="1200" dirty="0" smtClean="0"/>
              <a:t>Possible values are 1, 2, 4, 8, 16, 32, unrestricted/unlimited</a:t>
            </a:r>
          </a:p>
          <a:p>
            <a:pPr lvl="2"/>
            <a:r>
              <a:rPr lang="en-US" sz="1200" dirty="0" smtClean="0"/>
              <a:t>Note: Baseline fragmentation has mandatory support for 3, and optional support for more</a:t>
            </a:r>
          </a:p>
          <a:p>
            <a:pPr lvl="3"/>
            <a:r>
              <a:rPr lang="en-US" sz="1100" dirty="0" smtClean="0"/>
              <a:t>Increased likelihood that recipient would discard fragments from the 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MSDU and beyond</a:t>
            </a:r>
          </a:p>
          <a:p>
            <a:pPr lvl="3"/>
            <a:endParaRPr lang="en-US" sz="1100" dirty="0" smtClean="0"/>
          </a:p>
          <a:p>
            <a:r>
              <a:rPr lang="en-US" sz="1600" dirty="0" smtClean="0"/>
              <a:t>Originator may generate fragments as long as it satisfies the above requirement:</a:t>
            </a:r>
          </a:p>
          <a:p>
            <a:pPr lvl="1"/>
            <a:r>
              <a:rPr lang="en-US" sz="1400" dirty="0" smtClean="0"/>
              <a:t>Allows the recipient to limit (and control) memory (and time) required for storing/processing </a:t>
            </a:r>
            <a:r>
              <a:rPr lang="en-US" sz="1400" dirty="0" err="1" smtClean="0"/>
              <a:t>RXed</a:t>
            </a:r>
            <a:r>
              <a:rPr lang="en-US" sz="1400" dirty="0" smtClean="0"/>
              <a:t> fragments</a:t>
            </a:r>
          </a:p>
          <a:p>
            <a:pPr lvl="1"/>
            <a:r>
              <a:rPr lang="en-US" sz="1400" dirty="0" smtClean="0"/>
              <a:t>Allow the originator to generate fragments while being aware of RX capabilities</a:t>
            </a:r>
          </a:p>
          <a:p>
            <a:pPr lvl="2"/>
            <a:r>
              <a:rPr lang="en-US" sz="1200" dirty="0" smtClean="0"/>
              <a:t>Reduced packet dropping at the RX and avoidance of over-fragmentation</a:t>
            </a:r>
          </a:p>
          <a:p>
            <a:pPr lvl="2"/>
            <a:endParaRPr lang="en-US" sz="1200" dirty="0" smtClean="0"/>
          </a:p>
          <a:p>
            <a:r>
              <a:rPr lang="en-US" sz="1600" dirty="0" smtClean="0"/>
              <a:t>Additionally, as in baseline, fragments for a given SN shall be delivered in order</a:t>
            </a:r>
          </a:p>
          <a:p>
            <a:pPr lvl="1"/>
            <a:r>
              <a:rPr lang="en-US" sz="1400" dirty="0" smtClean="0"/>
              <a:t>Which also minimizes memory required for storing/processing </a:t>
            </a:r>
            <a:r>
              <a:rPr lang="en-US" sz="1400" dirty="0" err="1" smtClean="0"/>
              <a:t>RXed</a:t>
            </a:r>
            <a:r>
              <a:rPr lang="en-US" sz="1400" dirty="0" smtClean="0"/>
              <a:t> fragments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54915"/>
              </p:ext>
            </p:extLst>
          </p:nvPr>
        </p:nvGraphicFramePr>
        <p:xfrm>
          <a:off x="2690177" y="1574800"/>
          <a:ext cx="1757680" cy="676967"/>
        </p:xfrm>
        <a:graphic>
          <a:graphicData uri="http://schemas.openxmlformats.org/drawingml/2006/table">
            <a:tbl>
              <a:tblPr/>
              <a:tblGrid>
                <a:gridCol w="1757680"/>
              </a:tblGrid>
              <a:tr h="261722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2b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4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Minimum Fragment 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4760" y="2467624"/>
            <a:ext cx="429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Fragmentation parameters signaled in an element by the recipient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431370" y="2225145"/>
            <a:ext cx="0" cy="242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82073"/>
              </p:ext>
            </p:extLst>
          </p:nvPr>
        </p:nvGraphicFramePr>
        <p:xfrm>
          <a:off x="4447857" y="1574799"/>
          <a:ext cx="1563048" cy="676967"/>
        </p:xfrm>
        <a:graphic>
          <a:graphicData uri="http://schemas.openxmlformats.org/drawingml/2006/table">
            <a:tbl>
              <a:tblPr/>
              <a:tblGrid>
                <a:gridCol w="1563048"/>
              </a:tblGrid>
              <a:tr h="261722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4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Max # of F-MPDUs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0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discuss the remaining design details of 11ax fragmentation</a:t>
            </a:r>
          </a:p>
          <a:p>
            <a:pPr lvl="1"/>
            <a:r>
              <a:rPr lang="en-US" sz="1800" dirty="0"/>
              <a:t>By relying on dynamic length fragmentation, as long as </a:t>
            </a:r>
            <a:r>
              <a:rPr lang="en-US" sz="1800" dirty="0" smtClean="0"/>
              <a:t>certain requirements </a:t>
            </a:r>
            <a:r>
              <a:rPr lang="en-US" sz="1800" dirty="0"/>
              <a:t>of the intended recipient are satisfied</a:t>
            </a:r>
          </a:p>
          <a:p>
            <a:pPr lvl="1"/>
            <a:r>
              <a:rPr lang="en-US" sz="1800" dirty="0"/>
              <a:t>Ensure in-order delivery of fragments (as in baseline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8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</a:t>
            </a:r>
            <a:r>
              <a:rPr lang="en-US" sz="2000" smtClean="0"/>
              <a:t>you support to </a:t>
            </a:r>
            <a:r>
              <a:rPr lang="en-US" sz="2000" dirty="0" smtClean="0"/>
              <a:t>add to the SFD:</a:t>
            </a:r>
          </a:p>
          <a:p>
            <a:pPr lvl="1"/>
            <a:r>
              <a:rPr lang="en-US" sz="1800" dirty="0" smtClean="0"/>
              <a:t>An HE STA specifies the following parameters related to fragmentation: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 smtClean="0"/>
              <a:t>Minimum Fragment Size: The minimum payload size for the first fragment of an MSDU supported by the STA</a:t>
            </a:r>
          </a:p>
          <a:p>
            <a:pPr lvl="3"/>
            <a:r>
              <a:rPr lang="en-US" sz="1400" dirty="0" smtClean="0"/>
              <a:t>Possible values: 128, 256, 512, Unspecified/No Limit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 smtClean="0"/>
              <a:t>Maximum Number of F-MSDUs: The maximum number of fragmented MSDUs/MMPDUs that can be concurrently received by the STA</a:t>
            </a:r>
          </a:p>
          <a:p>
            <a:pPr lvl="3"/>
            <a:r>
              <a:rPr lang="en-US" sz="1400" dirty="0" smtClean="0"/>
              <a:t>Possible values: 1, 2, 8, 16, 32, Unspecified/No Limit</a:t>
            </a:r>
          </a:p>
          <a:p>
            <a:pPr lvl="3"/>
            <a:r>
              <a:rPr lang="en-US" sz="1400" dirty="0" smtClean="0"/>
              <a:t>Note: Whether the counter is per &lt;RA, TA&gt; or per &lt;RA, TA, TID&gt; is currently TBD.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65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[1] </a:t>
            </a:r>
            <a:r>
              <a:rPr lang="en-US" sz="1800" b="0" i="1" dirty="0" smtClean="0"/>
              <a:t>C. Ghosh (Intel) et.al., </a:t>
            </a:r>
            <a:r>
              <a:rPr lang="en-US" sz="1800" b="0" dirty="0" smtClean="0"/>
              <a:t>“11-15-1102r0 Fragmentation with MU operation”</a:t>
            </a:r>
          </a:p>
          <a:p>
            <a:pPr marL="0" indent="0">
              <a:buNone/>
            </a:pPr>
            <a:r>
              <a:rPr lang="en-US" sz="1800" b="0" dirty="0" smtClean="0"/>
              <a:t>[2] </a:t>
            </a:r>
            <a:r>
              <a:rPr lang="en-US" sz="1800" b="0" i="1" dirty="0" smtClean="0"/>
              <a:t>A. Asterjadhi (Qualcomm Inc.) et. al.,</a:t>
            </a:r>
            <a:r>
              <a:rPr lang="en-US" sz="1800" b="0" dirty="0" smtClean="0"/>
              <a:t> “11-15-1318-00-00ax-Fragmentation for MU frames-Follow up”</a:t>
            </a:r>
          </a:p>
          <a:p>
            <a:pPr marL="0" indent="0">
              <a:buNone/>
            </a:pPr>
            <a:r>
              <a:rPr lang="fr-FR" sz="1800" b="0" dirty="0" smtClean="0"/>
              <a:t>[3] </a:t>
            </a:r>
            <a:r>
              <a:rPr lang="fr-FR" sz="1800" b="0" i="1" dirty="0" smtClean="0"/>
              <a:t>A. Asterjadhi (Qualcomm Inc.) et. al.,</a:t>
            </a:r>
            <a:r>
              <a:rPr lang="fr-FR" sz="1800" b="0" dirty="0"/>
              <a:t> </a:t>
            </a:r>
            <a:r>
              <a:rPr lang="en-US" sz="1800" b="0" dirty="0" smtClean="0"/>
              <a:t>” 11-16-0050-01-00ax-Fragmentation for MU frames-Follow up on </a:t>
            </a:r>
            <a:r>
              <a:rPr lang="en-US" sz="1800" b="0" dirty="0" err="1" smtClean="0"/>
              <a:t>acks</a:t>
            </a:r>
            <a:r>
              <a:rPr lang="en-US" sz="1800" b="0" dirty="0" smtClean="0"/>
              <a:t>”</a:t>
            </a:r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7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21331"/>
              </p:ext>
            </p:extLst>
          </p:nvPr>
        </p:nvGraphicFramePr>
        <p:xfrm>
          <a:off x="731687" y="1185495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86365"/>
              </p:ext>
            </p:extLst>
          </p:nvPr>
        </p:nvGraphicFramePr>
        <p:xfrm>
          <a:off x="731687" y="3604414"/>
          <a:ext cx="77724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09"/>
                <a:gridCol w="1390851"/>
                <a:gridCol w="1881739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099925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91272"/>
              </p:ext>
            </p:extLst>
          </p:nvPr>
        </p:nvGraphicFramePr>
        <p:xfrm>
          <a:off x="800100" y="1221744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17644"/>
              </p:ext>
            </p:extLst>
          </p:nvPr>
        </p:nvGraphicFramePr>
        <p:xfrm>
          <a:off x="791736" y="3510157"/>
          <a:ext cx="7259444" cy="1840230"/>
        </p:xfrm>
        <a:graphic>
          <a:graphicData uri="http://schemas.openxmlformats.org/drawingml/2006/table">
            <a:tbl>
              <a:tblPr firstRow="1" bandRow="1"/>
              <a:tblGrid>
                <a:gridCol w="1449659"/>
                <a:gridCol w="1148576"/>
                <a:gridCol w="1605775"/>
                <a:gridCol w="1282391"/>
                <a:gridCol w="1773043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36608"/>
              </p:ext>
            </p:extLst>
          </p:nvPr>
        </p:nvGraphicFramePr>
        <p:xfrm>
          <a:off x="791736" y="5359680"/>
          <a:ext cx="7270596" cy="628650"/>
        </p:xfrm>
        <a:graphic>
          <a:graphicData uri="http://schemas.openxmlformats.org/drawingml/2006/table">
            <a:tbl>
              <a:tblPr firstRow="1" bandRow="1"/>
              <a:tblGrid>
                <a:gridCol w="1460811"/>
                <a:gridCol w="1148576"/>
                <a:gridCol w="1583473"/>
                <a:gridCol w="1293542"/>
                <a:gridCol w="1784194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0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3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91310"/>
              </p:ext>
            </p:extLst>
          </p:nvPr>
        </p:nvGraphicFramePr>
        <p:xfrm>
          <a:off x="762000" y="4271965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0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5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7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44473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0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54274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et. 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5810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75651</TotalTime>
  <Words>1804</Words>
  <Application>Microsoft Office PowerPoint</Application>
  <PresentationFormat>On-screen Show (4:3)</PresentationFormat>
  <Paragraphs>624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Batang</vt:lpstr>
      <vt:lpstr>Arial</vt:lpstr>
      <vt:lpstr>Calibri</vt:lpstr>
      <vt:lpstr>Times New Roman</vt:lpstr>
      <vt:lpstr>ACcord Submission Template</vt:lpstr>
      <vt:lpstr>Fragmentation for MU frames – Follow up on parameters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Fragmentation Parameter Set (1)</vt:lpstr>
      <vt:lpstr>Fragmentation Parameter Set (2)</vt:lpstr>
      <vt:lpstr>Summary</vt:lpstr>
      <vt:lpstr>Straw Poll 1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Asterjadhi, Alfred</cp:lastModifiedBy>
  <cp:revision>2381</cp:revision>
  <dcterms:created xsi:type="dcterms:W3CDTF">2012-05-29T15:24:34Z</dcterms:created>
  <dcterms:modified xsi:type="dcterms:W3CDTF">2016-03-14T02:10:53Z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