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4204" r:id="rId6"/>
  </p:sldMasterIdLst>
  <p:notesMasterIdLst>
    <p:notesMasterId r:id="rId22"/>
  </p:notesMasterIdLst>
  <p:handoutMasterIdLst>
    <p:handoutMasterId r:id="rId23"/>
  </p:handoutMasterIdLst>
  <p:sldIdLst>
    <p:sldId id="632" r:id="rId7"/>
    <p:sldId id="633" r:id="rId8"/>
    <p:sldId id="634" r:id="rId9"/>
    <p:sldId id="647" r:id="rId10"/>
    <p:sldId id="635" r:id="rId11"/>
    <p:sldId id="636" r:id="rId12"/>
    <p:sldId id="637" r:id="rId13"/>
    <p:sldId id="638" r:id="rId14"/>
    <p:sldId id="639" r:id="rId15"/>
    <p:sldId id="640" r:id="rId16"/>
    <p:sldId id="641" r:id="rId17"/>
    <p:sldId id="642" r:id="rId18"/>
    <p:sldId id="643" r:id="rId19"/>
    <p:sldId id="644" r:id="rId20"/>
    <p:sldId id="646" r:id="rId21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56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erian, George" initials="CG" lastIdx="5" clrIdx="0">
    <p:extLst>
      <p:ext uri="{19B8F6BF-5375-455C-9EA6-DF929625EA0E}">
        <p15:presenceInfo xmlns:p15="http://schemas.microsoft.com/office/powerpoint/2012/main" userId="S-1-5-21-945540591-4024260831-3861152641-206784" providerId="AD"/>
      </p:ext>
    </p:extLst>
  </p:cmAuthor>
  <p:cmAuthor id="2" name="Ding, Gang" initials="DG" lastIdx="4" clrIdx="1">
    <p:extLst>
      <p:ext uri="{19B8F6BF-5375-455C-9EA6-DF929625EA0E}">
        <p15:presenceInfo xmlns:p15="http://schemas.microsoft.com/office/powerpoint/2012/main" userId="S-1-5-21-945540591-4024260831-3861152641-32577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0B1D0"/>
    <a:srgbClr val="E9EDF4"/>
    <a:srgbClr val="254061"/>
    <a:srgbClr val="252B9D"/>
    <a:srgbClr val="254092"/>
    <a:srgbClr val="D0D8E8"/>
    <a:srgbClr val="831B2A"/>
    <a:srgbClr val="1668B1"/>
    <a:srgbClr val="9F2133"/>
    <a:srgbClr val="224F8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422" autoAdjust="0"/>
    <p:restoredTop sz="93033" autoAdjust="0"/>
  </p:normalViewPr>
  <p:slideViewPr>
    <p:cSldViewPr snapToGrid="0" snapToObjects="1">
      <p:cViewPr varScale="1">
        <p:scale>
          <a:sx n="86" d="100"/>
          <a:sy n="86" d="100"/>
        </p:scale>
        <p:origin x="1680" y="78"/>
      </p:cViewPr>
      <p:guideLst>
        <p:guide orient="horz" pos="2160"/>
        <p:guide pos="2856"/>
      </p:guideLst>
    </p:cSldViewPr>
  </p:slideViewPr>
  <p:outlineViewPr>
    <p:cViewPr>
      <p:scale>
        <a:sx n="33" d="100"/>
        <a:sy n="33" d="100"/>
      </p:scale>
      <p:origin x="0" y="435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napToObjects="1">
      <p:cViewPr varScale="1">
        <p:scale>
          <a:sx n="47" d="100"/>
          <a:sy n="47" d="100"/>
        </p:scale>
        <p:origin x="1920" y="36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slide" Target="slides/slide12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5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slide" Target="slides/slide11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0.xml"/><Relationship Id="rId20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5.xml"/><Relationship Id="rId24" Type="http://schemas.openxmlformats.org/officeDocument/2006/relationships/commentAuthors" Target="commentAuthors.xml"/><Relationship Id="rId5" Type="http://schemas.openxmlformats.org/officeDocument/2006/relationships/customXml" Target="../customXml/item5.xml"/><Relationship Id="rId15" Type="http://schemas.openxmlformats.org/officeDocument/2006/relationships/slide" Target="slides/slide9.xml"/><Relationship Id="rId23" Type="http://schemas.openxmlformats.org/officeDocument/2006/relationships/handoutMaster" Target="handoutMasters/handoutMaster1.xml"/><Relationship Id="rId28" Type="http://schemas.openxmlformats.org/officeDocument/2006/relationships/tableStyles" Target="tableStyles.xml"/><Relationship Id="rId10" Type="http://schemas.openxmlformats.org/officeDocument/2006/relationships/slide" Target="slides/slide4.xml"/><Relationship Id="rId19" Type="http://schemas.openxmlformats.org/officeDocument/2006/relationships/slide" Target="slides/slide13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slide" Target="slides/slide8.xml"/><Relationship Id="rId22" Type="http://schemas.openxmlformats.org/officeDocument/2006/relationships/notesMaster" Target="notesMasters/notesMaster1.xml"/><Relationship Id="rId27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969766-CAE8-451F-8CAE-D2F487353803}" type="datetimeFigureOut">
              <a:rPr lang="en-US" smtClean="0"/>
              <a:t>3/13/2016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2DDC60-CF56-4A52-8E0A-0A8A3D73D3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401025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DFEDBF-25F3-4962-88BC-7306E4C7F11D}" type="datetimeFigureOut">
              <a:rPr lang="en-US" smtClean="0"/>
              <a:t>3/13/2016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D7C50F-071E-4D3B-9A71-41D99FA7C3E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6581703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67085262-DAF8-40EB-B101-2C509DD6478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86102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3099D1E7-2CFE-4362-BB72-AF97192842E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544703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F9CC4226-5898-4289-B3B7-B3B6384723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3070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52FA7AA-22C1-4E97-88D6-3976232AE53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3837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Slide </a:t>
            </a:r>
            <a:fld id="{829B3BF4-2FB5-48DF-B7F8-378C94E27CD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1" name="Rectangle 5"/>
          <p:cNvSpPr>
            <a:spLocks noGrp="1" noChangeArrowheads="1"/>
          </p:cNvSpPr>
          <p:nvPr>
            <p:ph type="ftr" sz="quarter" idx="12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et. al.,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534193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 flipH="1">
            <a:off x="5791199" y="6475413"/>
            <a:ext cx="275266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smtClean="0"/>
            </a:lvl1pPr>
          </a:lstStyle>
          <a:p>
            <a:pPr>
              <a:defRPr/>
            </a:pPr>
            <a:r>
              <a:rPr lang="en-US" dirty="0" smtClean="0"/>
              <a:t>A. Asterjadhi, et. al.,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2399" y="6475413"/>
            <a:ext cx="53540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smtClean="0"/>
            </a:lvl1pPr>
          </a:lstStyle>
          <a:p>
            <a:pPr>
              <a:defRPr/>
            </a:pPr>
            <a:r>
              <a:rPr lang="en-US" smtClean="0"/>
              <a:t>Slide </a:t>
            </a:r>
            <a:fld id="{1020D93E-1000-485A-B4A0-9946B8CFFE0D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5661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sz="1200" dirty="0" smtClean="0"/>
              <a:t>Submission </a:t>
            </a:r>
            <a:endParaRPr lang="en-US" sz="1200" dirty="0"/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2753958" y="303340"/>
            <a:ext cx="57042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doc.: IEEE 802.11-16/0347r0</a:t>
            </a:r>
          </a:p>
          <a:p>
            <a:pPr algn="r"/>
            <a:endParaRPr lang="en-US" sz="1400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27126" y="281239"/>
            <a:ext cx="18359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4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800" b="1" dirty="0" smtClean="0">
                <a:solidFill>
                  <a:schemeClr val="tx1"/>
                </a:solidFill>
                <a:cs typeface="+mn-cs"/>
              </a:rPr>
              <a:t>March 2016</a:t>
            </a:r>
            <a:endParaRPr lang="en-US" sz="1400" dirty="0"/>
          </a:p>
        </p:txBody>
      </p:sp>
    </p:spTree>
    <p:extLst>
      <p:ext uri="{BB962C8B-B14F-4D97-AF65-F5344CB8AC3E}">
        <p14:creationId xmlns:p14="http://schemas.microsoft.com/office/powerpoint/2010/main" val="2894819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05" r:id="rId1"/>
    <p:sldLayoutId id="2147484206" r:id="rId2"/>
    <p:sldLayoutId id="2147484207" r:id="rId3"/>
    <p:sldLayoutId id="2147484208" r:id="rId4"/>
    <p:sldLayoutId id="2147484209" r:id="rId5"/>
  </p:sldLayoutIdLst>
  <p:timing>
    <p:tnLst>
      <p:par>
        <p:cTn id="1" dur="indefinite" restart="never" nodeType="tmRoot"/>
      </p:par>
    </p:tnLst>
  </p:timing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mailto:rporat@broadcom.com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mailto:mujtaba@apple.com" TargetMode="External"/><Relationship Id="rId2" Type="http://schemas.openxmlformats.org/officeDocument/2006/relationships/hyperlink" Target="mailto:joonsuk@apple.com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chartman@apple.com" TargetMode="External"/><Relationship Id="rId5" Type="http://schemas.openxmlformats.org/officeDocument/2006/relationships/hyperlink" Target="mailto:ericwong@apple.com" TargetMode="External"/><Relationship Id="rId4" Type="http://schemas.openxmlformats.org/officeDocument/2006/relationships/hyperlink" Target="mailto:guoqing_li@apple.com" TargetMode="Externa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mailto:pmonajem@cisco.com" TargetMode="External"/><Relationship Id="rId3" Type="http://schemas.openxmlformats.org/officeDocument/2006/relationships/hyperlink" Target="mailto:lv.kaiying@zte.com.cn" TargetMode="External"/><Relationship Id="rId7" Type="http://schemas.openxmlformats.org/officeDocument/2006/relationships/hyperlink" Target="mailto:brianh@cisco.com" TargetMode="External"/><Relationship Id="rId2" Type="http://schemas.openxmlformats.org/officeDocument/2006/relationships/hyperlink" Target="mailto:sun.bo1@zte.com.cn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xing.weimin@zte.com.cn" TargetMode="External"/><Relationship Id="rId5" Type="http://schemas.openxmlformats.org/officeDocument/2006/relationships/hyperlink" Target="mailto:yao.ke5@zte.com.cn" TargetMode="External"/><Relationship Id="rId4" Type="http://schemas.openxmlformats.org/officeDocument/2006/relationships/hyperlink" Target="mailto:yfang@ztetx.com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mailto:david.halls@toshiba-trel.com" TargetMode="External"/><Relationship Id="rId3" Type="http://schemas.openxmlformats.org/officeDocument/2006/relationships/hyperlink" Target="mailto:narendar.madhavan@toshiba.co.jp" TargetMode="External"/><Relationship Id="rId7" Type="http://schemas.openxmlformats.org/officeDocument/2006/relationships/hyperlink" Target="mailto:kouji.horisaki@toshiba.co.jp" TargetMode="External"/><Relationship Id="rId2" Type="http://schemas.openxmlformats.org/officeDocument/2006/relationships/hyperlink" Target="mailto:tomo.adachi@toshiba.co.jp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mailto:tsuguhide.aoki@toshiba.co.jp" TargetMode="External"/><Relationship Id="rId11" Type="http://schemas.openxmlformats.org/officeDocument/2006/relationships/hyperlink" Target="mailto:fengming.cao@toshiba-trel.com" TargetMode="External"/><Relationship Id="rId5" Type="http://schemas.openxmlformats.org/officeDocument/2006/relationships/hyperlink" Target="mailto:toshihisa.nabetani@toshiba.co.jp" TargetMode="External"/><Relationship Id="rId10" Type="http://schemas.openxmlformats.org/officeDocument/2006/relationships/hyperlink" Target="mailto:zubeir.bocus@toshiba-trel.com" TargetMode="External"/><Relationship Id="rId4" Type="http://schemas.openxmlformats.org/officeDocument/2006/relationships/hyperlink" Target="mailto:kentaro.taniguchi@toshiba.co.jp" TargetMode="External"/><Relationship Id="rId9" Type="http://schemas.openxmlformats.org/officeDocument/2006/relationships/hyperlink" Target="mailto:filippo.tosato@toshiba-trel.com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0415875"/>
              </p:ext>
            </p:extLst>
          </p:nvPr>
        </p:nvGraphicFramePr>
        <p:xfrm>
          <a:off x="685800" y="1713570"/>
          <a:ext cx="7772400" cy="474469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Alfred Asterjadhi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4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aasterja@qti.qualcomm.com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Albert Van Zelst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allert@qti.qualcomm.com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Alice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alicel@qti.qualcomm.com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Arjun Bharadwaj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arjunb@qti.qualcomm.com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Bin Tian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Carlos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Aldana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caldana@qca.qualcomm.com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George Cherian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gcherian@qti.qualcomm.com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Gwendolyn Barriac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gbarriac@qti.qualcomm.com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Hemanth Sampath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hsampath@qti.qualcomm.com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Lin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0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linyang@qti.qualcomm.com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Menzo Wentink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</a:t>
                      </a:r>
                      <a:r>
                        <a:rPr lang="en-US" sz="1000" kern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Netherlands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mwentink@qti.qualcomm.com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Naveen Kakani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2100 </a:t>
                      </a:r>
                      <a:r>
                        <a:rPr lang="fr-FR" sz="1000" kern="1200" dirty="0" err="1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Lakeside</a:t>
                      </a: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Boulevard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Suite 475, Richardson</a:t>
                      </a:r>
                      <a:b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fr-FR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TX 75082,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nkakani@qti.qualcomm.com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Raja Banerjea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1060 Rincon Circle San Jose</a:t>
                      </a:r>
                      <a:b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it-IT" sz="10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CA 95131, USA</a:t>
                      </a:r>
                      <a:endParaRPr lang="en-US" sz="10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rajab@qit.qualcomm.com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 Van Nee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Straatweg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66-S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Breukelen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3621 BR Netherlands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rvannee@qti.qualcomm.com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z="2400" dirty="0" smtClean="0"/>
              <a:t>Fragmentation for MU frames – Follow up on parameters </a:t>
            </a:r>
            <a:endParaRPr lang="en-US" sz="2400" dirty="0"/>
          </a:p>
        </p:txBody>
      </p:sp>
      <p:sp>
        <p:nvSpPr>
          <p:cNvPr id="13" name="Rectangle 6"/>
          <p:cNvSpPr txBox="1">
            <a:spLocks noChangeArrowheads="1"/>
          </p:cNvSpPr>
          <p:nvPr/>
        </p:nvSpPr>
        <p:spPr bwMode="auto">
          <a:xfrm>
            <a:off x="533400" y="12954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2016-03-12</a:t>
            </a:r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838043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Introduction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356517"/>
            <a:ext cx="7772400" cy="2739482"/>
          </a:xfrm>
        </p:spPr>
        <p:txBody>
          <a:bodyPr/>
          <a:lstStyle/>
          <a:p>
            <a:r>
              <a:rPr lang="en-GB" sz="1800" dirty="0" smtClean="0"/>
              <a:t>Fragmentation for 11ax has been discussed in a variety of presentations</a:t>
            </a:r>
          </a:p>
          <a:p>
            <a:pPr lvl="1"/>
            <a:r>
              <a:rPr lang="en-GB" sz="1600" dirty="0" smtClean="0"/>
              <a:t>Negotiation of fragments within A-MPDUs for HE STAs was defined in [1]</a:t>
            </a:r>
          </a:p>
          <a:p>
            <a:pPr lvl="1"/>
            <a:r>
              <a:rPr lang="en-GB" sz="1600" dirty="0" smtClean="0"/>
              <a:t>Negotiation of different level of fragmentation was defined in [2]</a:t>
            </a:r>
          </a:p>
          <a:p>
            <a:pPr lvl="1"/>
            <a:r>
              <a:rPr lang="en-GB" sz="1600" dirty="0" smtClean="0"/>
              <a:t>Use of baseline fragmentation signalling and </a:t>
            </a:r>
            <a:r>
              <a:rPr lang="en-GB" sz="1600" dirty="0" err="1" smtClean="0"/>
              <a:t>acks</a:t>
            </a:r>
            <a:r>
              <a:rPr lang="en-GB" sz="1600" dirty="0" smtClean="0"/>
              <a:t> for each level was defined in [3]</a:t>
            </a:r>
          </a:p>
          <a:p>
            <a:pPr lvl="1"/>
            <a:endParaRPr lang="en-US" sz="1600" dirty="0" smtClean="0"/>
          </a:p>
          <a:p>
            <a:r>
              <a:rPr lang="en-GB" sz="1800" dirty="0" smtClean="0"/>
              <a:t>We propose to finalize the design details for 11ax fragmentation</a:t>
            </a:r>
          </a:p>
          <a:p>
            <a:pPr lvl="1"/>
            <a:r>
              <a:rPr lang="en-GB" sz="1600" dirty="0" smtClean="0"/>
              <a:t>Receiver-side fragmentation parameters delivered in an information element</a:t>
            </a:r>
          </a:p>
          <a:p>
            <a:pPr lvl="1"/>
            <a:r>
              <a:rPr lang="en-GB" sz="1600" dirty="0" smtClean="0"/>
              <a:t>Fragment delivery order</a:t>
            </a:r>
            <a:endParaRPr lang="en-GB" sz="1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10" name="Rectangle 9"/>
          <p:cNvSpPr/>
          <p:nvPr/>
        </p:nvSpPr>
        <p:spPr bwMode="auto">
          <a:xfrm>
            <a:off x="1892509" y="1969044"/>
            <a:ext cx="1630680" cy="208020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MPDU</a:t>
            </a:r>
          </a:p>
        </p:txBody>
      </p:sp>
      <p:cxnSp>
        <p:nvCxnSpPr>
          <p:cNvPr id="11" name="Straight Connector 10"/>
          <p:cNvCxnSpPr/>
          <p:nvPr/>
        </p:nvCxnSpPr>
        <p:spPr bwMode="auto">
          <a:xfrm flipV="1">
            <a:off x="744748" y="1957146"/>
            <a:ext cx="7449683" cy="641"/>
          </a:xfrm>
          <a:prstGeom prst="line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12" name="TextBox 11"/>
          <p:cNvSpPr txBox="1"/>
          <p:nvPr/>
        </p:nvSpPr>
        <p:spPr>
          <a:xfrm>
            <a:off x="762000" y="1757920"/>
            <a:ext cx="198772" cy="184666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AP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62829" y="2037588"/>
            <a:ext cx="354776" cy="369332"/>
          </a:xfrm>
          <a:prstGeom prst="rect">
            <a:avLst/>
          </a:prstGeom>
          <a:noFill/>
        </p:spPr>
        <p:txBody>
          <a:bodyPr wrap="none" lIns="0" tIns="0" rIns="0" bIns="0" rtlCol="0" anchor="ctr">
            <a:spAutoFit/>
          </a:bodyPr>
          <a:lstStyle/>
          <a:p>
            <a:pPr algn="ctr"/>
            <a:r>
              <a:rPr lang="en-US" sz="1200" dirty="0" smtClean="0">
                <a:latin typeface="+mn-lt"/>
              </a:rPr>
              <a:t>STA1</a:t>
            </a:r>
          </a:p>
          <a:p>
            <a:pPr algn="ctr"/>
            <a:r>
              <a:rPr lang="en-US" sz="1200" dirty="0" smtClean="0">
                <a:solidFill>
                  <a:schemeClr val="bg1">
                    <a:lumMod val="65000"/>
                  </a:schemeClr>
                </a:solidFill>
              </a:rPr>
              <a:t>STA2</a:t>
            </a:r>
            <a:endParaRPr lang="en-US" sz="1200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14" name="Rectangle 13"/>
          <p:cNvSpPr/>
          <p:nvPr/>
        </p:nvSpPr>
        <p:spPr bwMode="auto">
          <a:xfrm>
            <a:off x="3523189" y="1978487"/>
            <a:ext cx="882100" cy="198578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5" name="Rectangle 14"/>
          <p:cNvSpPr/>
          <p:nvPr/>
        </p:nvSpPr>
        <p:spPr bwMode="auto">
          <a:xfrm>
            <a:off x="1308865" y="174176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16" name="Straight Arrow Connector 15"/>
          <p:cNvCxnSpPr/>
          <p:nvPr/>
        </p:nvCxnSpPr>
        <p:spPr bwMode="auto">
          <a:xfrm flipV="1">
            <a:off x="1308865" y="1616641"/>
            <a:ext cx="3055385" cy="1122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17" name="TextBox 16"/>
          <p:cNvSpPr txBox="1"/>
          <p:nvPr/>
        </p:nvSpPr>
        <p:spPr>
          <a:xfrm>
            <a:off x="2474273" y="1448486"/>
            <a:ext cx="894629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1</a:t>
            </a:r>
          </a:p>
        </p:txBody>
      </p:sp>
      <p:sp>
        <p:nvSpPr>
          <p:cNvPr id="18" name="Rectangle 17"/>
          <p:cNvSpPr/>
          <p:nvPr/>
        </p:nvSpPr>
        <p:spPr bwMode="auto">
          <a:xfrm>
            <a:off x="5460491" y="1957146"/>
            <a:ext cx="647665" cy="235097"/>
          </a:xfrm>
          <a:prstGeom prst="rect">
            <a:avLst/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19" name="Rectangle 18"/>
          <p:cNvSpPr/>
          <p:nvPr/>
        </p:nvSpPr>
        <p:spPr bwMode="auto">
          <a:xfrm>
            <a:off x="6387134" y="1978363"/>
            <a:ext cx="609600" cy="215692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MPDU</a:t>
            </a:r>
          </a:p>
        </p:txBody>
      </p:sp>
      <p:sp>
        <p:nvSpPr>
          <p:cNvPr id="20" name="Rectangle 19"/>
          <p:cNvSpPr/>
          <p:nvPr/>
        </p:nvSpPr>
        <p:spPr bwMode="auto">
          <a:xfrm>
            <a:off x="4891231" y="1737375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Trigger</a:t>
            </a:r>
          </a:p>
        </p:txBody>
      </p:sp>
      <p:cxnSp>
        <p:nvCxnSpPr>
          <p:cNvPr id="21" name="Straight Arrow Connector 20"/>
          <p:cNvCxnSpPr/>
          <p:nvPr/>
        </p:nvCxnSpPr>
        <p:spPr bwMode="auto">
          <a:xfrm>
            <a:off x="4891231" y="1645635"/>
            <a:ext cx="3313114" cy="0"/>
          </a:xfrm>
          <a:prstGeom prst="straightConnector1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triangle" w="med" len="med"/>
            <a:tailEnd type="triangle" w="med" len="med"/>
          </a:ln>
          <a:effectLst/>
        </p:spPr>
      </p:cxnSp>
      <p:sp>
        <p:nvSpPr>
          <p:cNvPr id="22" name="TextBox 21"/>
          <p:cNvSpPr txBox="1"/>
          <p:nvPr/>
        </p:nvSpPr>
        <p:spPr>
          <a:xfrm>
            <a:off x="6052005" y="1445203"/>
            <a:ext cx="991566" cy="169277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>
            <a:spAutoFit/>
          </a:bodyPr>
          <a:lstStyle/>
          <a:p>
            <a:pPr algn="ctr"/>
            <a:r>
              <a:rPr lang="en-US" sz="1100" dirty="0" smtClean="0">
                <a:latin typeface="+mn-lt"/>
              </a:rPr>
              <a:t>MU TXOP 2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4405289" y="1676400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25" name="Rectangle 24"/>
          <p:cNvSpPr/>
          <p:nvPr/>
        </p:nvSpPr>
        <p:spPr bwMode="auto">
          <a:xfrm>
            <a:off x="7709740" y="1743342"/>
            <a:ext cx="484691" cy="216024"/>
          </a:xfrm>
          <a:prstGeom prst="rect">
            <a:avLst/>
          </a:prstGeom>
          <a:solidFill>
            <a:schemeClr val="bg1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 smtClean="0">
                <a:latin typeface="+mj-lt"/>
                <a:cs typeface="Arial" pitchFamily="34" charset="0"/>
              </a:rPr>
              <a:t>BA</a:t>
            </a:r>
          </a:p>
        </p:txBody>
      </p:sp>
      <p:sp>
        <p:nvSpPr>
          <p:cNvPr id="26" name="Rectangle 25"/>
          <p:cNvSpPr/>
          <p:nvPr/>
        </p:nvSpPr>
        <p:spPr bwMode="auto">
          <a:xfrm>
            <a:off x="6986464" y="1979219"/>
            <a:ext cx="609600" cy="213024"/>
          </a:xfrm>
          <a:prstGeom prst="rect">
            <a:avLst/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</a:bodyPr>
          <a:lstStyle/>
          <a:p>
            <a:pPr algn="ctr" eaLnBrk="0" hangingPunct="0"/>
            <a:r>
              <a:rPr lang="en-US" sz="1200" dirty="0">
                <a:latin typeface="+mj-lt"/>
                <a:cs typeface="Arial" pitchFamily="34" charset="0"/>
              </a:rPr>
              <a:t>F-MPDU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2345631" y="2148719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2</a:t>
            </a:r>
          </a:p>
          <a:p>
            <a:r>
              <a:rPr lang="en-US" sz="1200" dirty="0" smtClean="0"/>
              <a:t>FN = 0</a:t>
            </a:r>
          </a:p>
          <a:p>
            <a:r>
              <a:rPr lang="en-US" sz="1200" dirty="0" smtClean="0"/>
              <a:t>MF = 0 </a:t>
            </a:r>
            <a:endParaRPr lang="en-US" sz="1200" dirty="0"/>
          </a:p>
        </p:txBody>
      </p:sp>
      <p:sp>
        <p:nvSpPr>
          <p:cNvPr id="28" name="TextBox 27"/>
          <p:cNvSpPr txBox="1"/>
          <p:nvPr/>
        </p:nvSpPr>
        <p:spPr>
          <a:xfrm>
            <a:off x="5481114" y="2145101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3</a:t>
            </a:r>
          </a:p>
          <a:p>
            <a:r>
              <a:rPr lang="en-US" sz="1200" dirty="0" smtClean="0"/>
              <a:t>FN = 1 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  <p:sp>
        <p:nvSpPr>
          <p:cNvPr id="29" name="TextBox 28"/>
          <p:cNvSpPr txBox="1"/>
          <p:nvPr/>
        </p:nvSpPr>
        <p:spPr>
          <a:xfrm>
            <a:off x="3640034" y="2144573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3</a:t>
            </a:r>
          </a:p>
          <a:p>
            <a:r>
              <a:rPr lang="en-US" sz="1200" dirty="0" smtClean="0"/>
              <a:t>FN = 0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  <p:sp>
        <p:nvSpPr>
          <p:cNvPr id="30" name="TextBox 29"/>
          <p:cNvSpPr txBox="1"/>
          <p:nvPr/>
        </p:nvSpPr>
        <p:spPr>
          <a:xfrm>
            <a:off x="6062246" y="2033503"/>
            <a:ext cx="33855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…</a:t>
            </a:r>
            <a:endParaRPr lang="en-US" sz="1200" dirty="0"/>
          </a:p>
        </p:txBody>
      </p:sp>
      <p:sp>
        <p:nvSpPr>
          <p:cNvPr id="31" name="TextBox 30"/>
          <p:cNvSpPr txBox="1"/>
          <p:nvPr/>
        </p:nvSpPr>
        <p:spPr>
          <a:xfrm>
            <a:off x="6387134" y="2152539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4</a:t>
            </a:r>
          </a:p>
          <a:p>
            <a:r>
              <a:rPr lang="en-US" sz="1200" dirty="0" smtClean="0"/>
              <a:t>FN = 0 </a:t>
            </a:r>
          </a:p>
          <a:p>
            <a:r>
              <a:rPr lang="en-US" sz="1200" dirty="0" smtClean="0"/>
              <a:t>MF = 0 </a:t>
            </a:r>
            <a:endParaRPr lang="en-US" sz="1200" dirty="0"/>
          </a:p>
        </p:txBody>
      </p:sp>
      <p:sp>
        <p:nvSpPr>
          <p:cNvPr id="32" name="TextBox 31"/>
          <p:cNvSpPr txBox="1"/>
          <p:nvPr/>
        </p:nvSpPr>
        <p:spPr>
          <a:xfrm>
            <a:off x="6979220" y="2152540"/>
            <a:ext cx="68480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dirty="0" smtClean="0"/>
              <a:t>SN = 5</a:t>
            </a:r>
          </a:p>
          <a:p>
            <a:r>
              <a:rPr lang="en-US" sz="1200" dirty="0" smtClean="0"/>
              <a:t>FN = 0 </a:t>
            </a:r>
          </a:p>
          <a:p>
            <a:r>
              <a:rPr lang="en-US" sz="1200" dirty="0" smtClean="0"/>
              <a:t>MF = 1 </a:t>
            </a:r>
            <a:endParaRPr lang="en-US" sz="1200" dirty="0"/>
          </a:p>
        </p:txBody>
      </p:sp>
      <p:sp>
        <p:nvSpPr>
          <p:cNvPr id="34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551602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 Parameter Set (1)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3228843"/>
            <a:ext cx="7772400" cy="2867156"/>
          </a:xfrm>
        </p:spPr>
        <p:txBody>
          <a:bodyPr/>
          <a:lstStyle/>
          <a:p>
            <a:r>
              <a:rPr lang="en-US" sz="1800" dirty="0" smtClean="0"/>
              <a:t>Minimum Fragment Size (2b): </a:t>
            </a:r>
          </a:p>
          <a:p>
            <a:pPr lvl="1"/>
            <a:r>
              <a:rPr lang="en-US" sz="1600" dirty="0" smtClean="0"/>
              <a:t>Indicates the minimum size of the first fragment of an MSDU:</a:t>
            </a:r>
          </a:p>
          <a:p>
            <a:pPr lvl="2"/>
            <a:r>
              <a:rPr lang="en-US" sz="1400" dirty="0" smtClean="0"/>
              <a:t>Recipient can indicate support for e.g., 128, 256, 512B, unrestricted/unlimited</a:t>
            </a:r>
          </a:p>
          <a:p>
            <a:pPr lvl="1"/>
            <a:r>
              <a:rPr lang="en-US" sz="1600" dirty="0" smtClean="0"/>
              <a:t>Pros:</a:t>
            </a:r>
          </a:p>
          <a:p>
            <a:pPr lvl="2"/>
            <a:r>
              <a:rPr lang="en-US" sz="1400" dirty="0" smtClean="0"/>
              <a:t>Recipient can perform early traffic classification upon reception of a fragmented MSDU</a:t>
            </a:r>
          </a:p>
          <a:p>
            <a:pPr lvl="2"/>
            <a:endParaRPr lang="en-US" sz="1400" dirty="0" smtClean="0"/>
          </a:p>
          <a:p>
            <a:r>
              <a:rPr lang="en-US" sz="1800" dirty="0" smtClean="0"/>
              <a:t>Originator may generate fragments of any length, under any level (&gt;0), as long as they satisfy the above requirement of the recipient:</a:t>
            </a:r>
          </a:p>
          <a:p>
            <a:pPr lvl="1"/>
            <a:r>
              <a:rPr lang="en-US" sz="1600" dirty="0" smtClean="0"/>
              <a:t>I.e., the first fragment of the MSDU cannot be less than the specified value</a:t>
            </a:r>
          </a:p>
          <a:p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11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26585704"/>
              </p:ext>
            </p:extLst>
          </p:nvPr>
        </p:nvGraphicFramePr>
        <p:xfrm>
          <a:off x="2690177" y="1574800"/>
          <a:ext cx="1757680" cy="676967"/>
        </p:xfrm>
        <a:graphic>
          <a:graphicData uri="http://schemas.openxmlformats.org/drawingml/2006/table">
            <a:tbl>
              <a:tblPr/>
              <a:tblGrid>
                <a:gridCol w="1757680"/>
              </a:tblGrid>
              <a:tr h="261722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2b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4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Minimum Fragment Size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2284760" y="2467624"/>
            <a:ext cx="429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Fragmentation parameters signaled in an element by the recipient</a:t>
            </a:r>
            <a:endParaRPr lang="en-US" sz="1200" dirty="0"/>
          </a:p>
        </p:txBody>
      </p:sp>
      <p:cxnSp>
        <p:nvCxnSpPr>
          <p:cNvPr id="8" name="Straight Arrow Connector 7"/>
          <p:cNvCxnSpPr/>
          <p:nvPr/>
        </p:nvCxnSpPr>
        <p:spPr bwMode="auto">
          <a:xfrm flipV="1">
            <a:off x="4431370" y="2225145"/>
            <a:ext cx="0" cy="242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22257399"/>
              </p:ext>
            </p:extLst>
          </p:nvPr>
        </p:nvGraphicFramePr>
        <p:xfrm>
          <a:off x="4447857" y="1574799"/>
          <a:ext cx="1563048" cy="676967"/>
        </p:xfrm>
        <a:graphic>
          <a:graphicData uri="http://schemas.openxmlformats.org/drawingml/2006/table">
            <a:tbl>
              <a:tblPr/>
              <a:tblGrid>
                <a:gridCol w="1563048"/>
              </a:tblGrid>
              <a:tr h="261722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4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Max # of F-MPDUs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287314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Fragmentation Parameter Set (2)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2744622"/>
            <a:ext cx="7772400" cy="3730791"/>
          </a:xfrm>
        </p:spPr>
        <p:txBody>
          <a:bodyPr/>
          <a:lstStyle/>
          <a:p>
            <a:r>
              <a:rPr lang="en-US" sz="1600" dirty="0" smtClean="0"/>
              <a:t>Maximum # of F-MSDUs (3b): </a:t>
            </a:r>
          </a:p>
          <a:p>
            <a:pPr lvl="1"/>
            <a:r>
              <a:rPr lang="en-US" sz="1400" dirty="0" smtClean="0"/>
              <a:t>Indicates max # of concurrent fragmented MSDUs/MMPDUs supported by the RX</a:t>
            </a:r>
          </a:p>
          <a:p>
            <a:pPr lvl="2"/>
            <a:r>
              <a:rPr lang="en-US" sz="1200" dirty="0" smtClean="0"/>
              <a:t>Possible values are 1, 2, 4, 8, 16, 32, unrestricted/unlimited</a:t>
            </a:r>
          </a:p>
          <a:p>
            <a:pPr lvl="2"/>
            <a:r>
              <a:rPr lang="en-US" sz="1200" dirty="0" smtClean="0"/>
              <a:t>Note: Baseline fragmentation has mandatory support for 3, and optional support for more</a:t>
            </a:r>
          </a:p>
          <a:p>
            <a:pPr lvl="3"/>
            <a:r>
              <a:rPr lang="en-US" sz="1100" dirty="0" smtClean="0"/>
              <a:t>Increased likelihood that recipient would discard fragments from the 4</a:t>
            </a:r>
            <a:r>
              <a:rPr lang="en-US" sz="1100" baseline="30000" dirty="0" smtClean="0"/>
              <a:t>th</a:t>
            </a:r>
            <a:r>
              <a:rPr lang="en-US" sz="1100" dirty="0" smtClean="0"/>
              <a:t> MSDU and beyond</a:t>
            </a:r>
          </a:p>
          <a:p>
            <a:pPr lvl="3"/>
            <a:endParaRPr lang="en-US" sz="1100" dirty="0" smtClean="0"/>
          </a:p>
          <a:p>
            <a:r>
              <a:rPr lang="en-US" sz="1600" dirty="0" smtClean="0"/>
              <a:t>Originator may generate fragments as long as it satisfies the above requirement:</a:t>
            </a:r>
          </a:p>
          <a:p>
            <a:pPr lvl="1"/>
            <a:r>
              <a:rPr lang="en-US" sz="1400" dirty="0" smtClean="0"/>
              <a:t>Allows the recipient to limit (and control) memory (and time) required for storing/processing </a:t>
            </a:r>
            <a:r>
              <a:rPr lang="en-US" sz="1400" dirty="0" err="1" smtClean="0"/>
              <a:t>RXed</a:t>
            </a:r>
            <a:r>
              <a:rPr lang="en-US" sz="1400" dirty="0" smtClean="0"/>
              <a:t> fragments</a:t>
            </a:r>
          </a:p>
          <a:p>
            <a:pPr lvl="1"/>
            <a:r>
              <a:rPr lang="en-US" sz="1400" dirty="0" smtClean="0"/>
              <a:t>Allow the originator to generate fragments while being aware of RX capabilities</a:t>
            </a:r>
          </a:p>
          <a:p>
            <a:pPr lvl="2"/>
            <a:r>
              <a:rPr lang="en-US" sz="1200" dirty="0" smtClean="0"/>
              <a:t>Reduced packet dropping at the RX and avoidance of over-fragmentation</a:t>
            </a:r>
          </a:p>
          <a:p>
            <a:pPr lvl="2"/>
            <a:endParaRPr lang="en-US" sz="1200" dirty="0" smtClean="0"/>
          </a:p>
          <a:p>
            <a:r>
              <a:rPr lang="en-US" sz="1600" dirty="0" smtClean="0"/>
              <a:t>Additionally, as in baseline, fragments for a given SN shall be delivered in order</a:t>
            </a:r>
          </a:p>
          <a:p>
            <a:pPr lvl="1"/>
            <a:r>
              <a:rPr lang="en-US" sz="1400" dirty="0" smtClean="0"/>
              <a:t>Which also minimizes memory required for storing/processing </a:t>
            </a:r>
            <a:r>
              <a:rPr lang="en-US" sz="1400" dirty="0" err="1" smtClean="0"/>
              <a:t>RXed</a:t>
            </a:r>
            <a:r>
              <a:rPr lang="en-US" sz="1400" dirty="0" smtClean="0"/>
              <a:t> fragments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12</a:t>
            </a:fld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5554915"/>
              </p:ext>
            </p:extLst>
          </p:nvPr>
        </p:nvGraphicFramePr>
        <p:xfrm>
          <a:off x="2690177" y="1574800"/>
          <a:ext cx="1757680" cy="676967"/>
        </p:xfrm>
        <a:graphic>
          <a:graphicData uri="http://schemas.openxmlformats.org/drawingml/2006/table">
            <a:tbl>
              <a:tblPr/>
              <a:tblGrid>
                <a:gridCol w="1757680"/>
              </a:tblGrid>
              <a:tr h="261722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2b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4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bg1">
                              <a:lumMod val="75000"/>
                            </a:schemeClr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Minimum Fragment Size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2284760" y="2467624"/>
            <a:ext cx="429321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 smtClean="0"/>
              <a:t>Fragmentation parameters signaled in an element by the recipient</a:t>
            </a:r>
            <a:endParaRPr lang="en-US" sz="1200" dirty="0"/>
          </a:p>
        </p:txBody>
      </p:sp>
      <p:cxnSp>
        <p:nvCxnSpPr>
          <p:cNvPr id="13" name="Straight Arrow Connector 12"/>
          <p:cNvCxnSpPr/>
          <p:nvPr/>
        </p:nvCxnSpPr>
        <p:spPr bwMode="auto">
          <a:xfrm flipV="1">
            <a:off x="4431370" y="2225145"/>
            <a:ext cx="0" cy="242479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aphicFrame>
        <p:nvGraphicFramePr>
          <p:cNvPr id="14" name="Table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1482073"/>
              </p:ext>
            </p:extLst>
          </p:nvPr>
        </p:nvGraphicFramePr>
        <p:xfrm>
          <a:off x="4447857" y="1574799"/>
          <a:ext cx="1563048" cy="676967"/>
        </p:xfrm>
        <a:graphic>
          <a:graphicData uri="http://schemas.openxmlformats.org/drawingml/2006/table">
            <a:tbl>
              <a:tblPr/>
              <a:tblGrid>
                <a:gridCol w="1563048"/>
              </a:tblGrid>
              <a:tr h="261722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cs typeface="Times New Roman" pitchFamily="18" charset="0"/>
                          <a:sym typeface="Calibri" pitchFamily="34" charset="0"/>
                        </a:rPr>
                        <a:t>3b</a:t>
                      </a:r>
                    </a:p>
                  </a:txBody>
                  <a:tcPr anchor="b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02647">
                <a:tc>
                  <a:txBody>
                    <a:bodyPr/>
                    <a:lstStyle/>
                    <a:p>
                      <a:pPr marL="0" marR="0" lvl="0" indent="0" algn="ctr" defTabSz="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pitchFamily="34" charset="0"/>
                        <a:buNone/>
                        <a:tabLst/>
                      </a:pPr>
                      <a:r>
                        <a:rPr kumimoji="0" lang="en-US" altLang="zh-CN" sz="1200" b="0" i="0" u="none" strike="noStrike" kern="1200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+mj-lt"/>
                          <a:ea typeface="+mn-ea"/>
                          <a:cs typeface="Times New Roman" pitchFamily="18" charset="0"/>
                          <a:sym typeface="Calibri" pitchFamily="34" charset="0"/>
                        </a:rPr>
                        <a:t>Max # of F-MPDUs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60030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We discuss the remaining design details of 11ax fragmentation</a:t>
            </a:r>
          </a:p>
          <a:p>
            <a:pPr lvl="1"/>
            <a:r>
              <a:rPr lang="en-US" sz="1800" dirty="0"/>
              <a:t>By relying on dynamic length fragmentation, as long as </a:t>
            </a:r>
            <a:r>
              <a:rPr lang="en-US" sz="1800" dirty="0" smtClean="0"/>
              <a:t>certain requirements </a:t>
            </a:r>
            <a:r>
              <a:rPr lang="en-US" sz="1800" dirty="0"/>
              <a:t>of the intended recipient are satisfied</a:t>
            </a:r>
          </a:p>
          <a:p>
            <a:pPr lvl="1"/>
            <a:r>
              <a:rPr lang="en-US" sz="1800" dirty="0"/>
              <a:t>Ensure in-order delivery of fragments (as in baseline</a:t>
            </a:r>
            <a:r>
              <a:rPr lang="en-US" sz="1800" dirty="0" smtClean="0"/>
              <a:t>)</a:t>
            </a:r>
            <a:endParaRPr lang="en-US" sz="1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13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4808544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Straw Poll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 smtClean="0"/>
              <a:t>Do </a:t>
            </a:r>
            <a:r>
              <a:rPr lang="en-US" sz="2000" smtClean="0"/>
              <a:t>you support to </a:t>
            </a:r>
            <a:r>
              <a:rPr lang="en-US" sz="2000" dirty="0" smtClean="0"/>
              <a:t>add to the SFD:</a:t>
            </a:r>
          </a:p>
          <a:p>
            <a:pPr lvl="1"/>
            <a:r>
              <a:rPr lang="en-US" sz="1800" dirty="0" smtClean="0"/>
              <a:t>An HE STA specifies the following parameters related to fragmentation: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 smtClean="0"/>
              <a:t>Minimum Fragment Size: The minimum payload size for the first fragment of an MSDU supported by the STA</a:t>
            </a:r>
          </a:p>
          <a:p>
            <a:pPr lvl="3"/>
            <a:r>
              <a:rPr lang="en-US" sz="1400" dirty="0" smtClean="0"/>
              <a:t>Possible values: 128, 256, 512, Unspecified/No Limit</a:t>
            </a:r>
          </a:p>
          <a:p>
            <a:pPr marL="1200150" lvl="2" indent="-342900">
              <a:buFont typeface="+mj-lt"/>
              <a:buAutoNum type="arabicPeriod"/>
            </a:pPr>
            <a:r>
              <a:rPr lang="en-US" sz="1600" dirty="0" smtClean="0"/>
              <a:t>Maximum Number of F-MSDUs: The maximum number of fragmented MSDUs/MMPDUs that can be concurrently received by the STA</a:t>
            </a:r>
          </a:p>
          <a:p>
            <a:pPr lvl="3"/>
            <a:r>
              <a:rPr lang="en-US" sz="1400" dirty="0" smtClean="0"/>
              <a:t>Possible values: 1, 2, 8, 16, 32, Unspecified/No Limit</a:t>
            </a:r>
          </a:p>
          <a:p>
            <a:pPr lvl="3"/>
            <a:r>
              <a:rPr lang="en-US" sz="1400" dirty="0" smtClean="0"/>
              <a:t>Note: Whether the counter is per &lt;RA, TA&gt; or per &lt;RA, TA, TID&gt; is currently TBD.</a:t>
            </a:r>
            <a:endParaRPr lang="en-US" sz="1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212651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sz="1800" b="0" dirty="0" smtClean="0"/>
              <a:t>[1] </a:t>
            </a:r>
            <a:r>
              <a:rPr lang="en-US" sz="1800" b="0" i="1" dirty="0" smtClean="0"/>
              <a:t>C. Ghosh (Intel) et.al., </a:t>
            </a:r>
            <a:r>
              <a:rPr lang="en-US" sz="1800" b="0" dirty="0" smtClean="0"/>
              <a:t>“11-15-1102r0 Fragmentation with MU operation”</a:t>
            </a:r>
          </a:p>
          <a:p>
            <a:pPr marL="0" indent="0">
              <a:buNone/>
            </a:pPr>
            <a:r>
              <a:rPr lang="en-US" sz="1800" b="0" dirty="0" smtClean="0"/>
              <a:t>[2] </a:t>
            </a:r>
            <a:r>
              <a:rPr lang="en-US" sz="1800" b="0" i="1" dirty="0" smtClean="0"/>
              <a:t>A. Asterjadhi (Qualcomm Inc.) et. al.,</a:t>
            </a:r>
            <a:r>
              <a:rPr lang="en-US" sz="1800" b="0" dirty="0" smtClean="0"/>
              <a:t> “11-15-1318-00-00ax-Fragmentation for MU frames-Follow up”</a:t>
            </a:r>
          </a:p>
          <a:p>
            <a:pPr marL="0" indent="0">
              <a:buNone/>
            </a:pPr>
            <a:r>
              <a:rPr lang="fr-FR" sz="1800" b="0" dirty="0" smtClean="0"/>
              <a:t>[3] </a:t>
            </a:r>
            <a:r>
              <a:rPr lang="fr-FR" sz="1800" b="0" i="1" dirty="0" smtClean="0"/>
              <a:t>A. Asterjadhi (Qualcomm Inc.) et. al.,</a:t>
            </a:r>
            <a:r>
              <a:rPr lang="fr-FR" sz="1800" b="0" dirty="0"/>
              <a:t> </a:t>
            </a:r>
            <a:r>
              <a:rPr lang="en-US" sz="1800" b="0" dirty="0" smtClean="0"/>
              <a:t>” 11-16-0050-01-00ax-Fragmentation for MU frames-Follow up on </a:t>
            </a:r>
            <a:r>
              <a:rPr lang="en-US" sz="1800" b="0" dirty="0" err="1" smtClean="0"/>
              <a:t>acks</a:t>
            </a:r>
            <a:r>
              <a:rPr lang="en-US" sz="1800" b="0" dirty="0" smtClean="0"/>
              <a:t>”</a:t>
            </a:r>
          </a:p>
          <a:p>
            <a:endParaRPr lang="en-US" sz="1800" b="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r>
              <a:rPr lang="en-US" smtClean="0"/>
              <a:t>Slide </a:t>
            </a:r>
            <a:fld id="{3099D1E7-2CFE-4362-BB72-AF97192842EA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03725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灯片编号占位符 5"/>
          <p:cNvSpPr>
            <a:spLocks noGrp="1"/>
          </p:cNvSpPr>
          <p:nvPr>
            <p:ph type="sldNum" sz="quarter" idx="4294967295"/>
          </p:nvPr>
        </p:nvSpPr>
        <p:spPr>
          <a:xfrm>
            <a:off x="4352775" y="6523038"/>
            <a:ext cx="530225" cy="182562"/>
          </a:xfrm>
          <a:prstGeom prst="rect">
            <a:avLst/>
          </a:prstGeom>
        </p:spPr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19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08721331"/>
              </p:ext>
            </p:extLst>
          </p:nvPr>
        </p:nvGraphicFramePr>
        <p:xfrm>
          <a:off x="731687" y="1185495"/>
          <a:ext cx="7772400" cy="24282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10"/>
                <a:gridCol w="1390850"/>
                <a:gridCol w="1881739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 De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Vegt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7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Qualcomm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rolfv@qca.qualcomm.com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Sameer Vermani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svverman@qti.qualcomm.com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Simone Merlin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smerlin@qti.qualcomm.com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Tao Tian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5775 Morehouse Dr. San Diego, CA, USA</a:t>
                      </a:r>
                      <a:endParaRPr lang="en-US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ttian@qti.qualcomm.com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Tevfik Yucek 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tyucek@qca.qualcomm.com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 Jones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vkjones@qca.qualcomm.com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1700 Technology Drive San Jose, CA 95110, USA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youhank@qca.qualcomm.com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0686365"/>
              </p:ext>
            </p:extLst>
          </p:nvPr>
        </p:nvGraphicFramePr>
        <p:xfrm>
          <a:off x="731687" y="3604414"/>
          <a:ext cx="7772400" cy="2661948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54480"/>
                <a:gridCol w="1227221"/>
                <a:gridCol w="1718109"/>
                <a:gridCol w="1390851"/>
                <a:gridCol w="1881739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 Stacey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Intel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2111 NE 25th Ave, Hillsboro OR 97124, USA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+1-503-724-893 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robert.stacey@intel.com</a:t>
                      </a:r>
                      <a:endParaRPr lang="en-US" sz="11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 Azizi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shahrnaz.azizi@intel.com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po-kai.huang@intel.com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Qinghua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quinghua.li@intel.com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xiaogang.c.chen@intel.com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Ghosh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chittabrata.ghosh@intel.com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Laurent Cariou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laurent.cariou@intel.com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Yaron Alpert</a:t>
                      </a:r>
                      <a:endParaRPr lang="en-US" sz="12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yaron.alpert@intel.com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Assaf Gurevitz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assaf.gurevitz@intel.com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3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Ilan Sutskover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ilan.sutskover@intel.com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77153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55099925"/>
              </p:ext>
            </p:extLst>
          </p:nvPr>
        </p:nvGraphicFramePr>
        <p:xfrm>
          <a:off x="762000" y="1524000"/>
          <a:ext cx="7239000" cy="439591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Marvell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5488 Marvell Lane,</a:t>
                      </a:r>
                      <a:b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Santa Clara, CA, 95054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r>
                        <a:rPr lang="en-US" sz="1200" dirty="0" smtClean="0">
                          <a:solidFill>
                            <a:schemeClr val="tx1"/>
                          </a:solidFill>
                        </a:rPr>
                        <a:t>408-222-2500</a:t>
                      </a:r>
                      <a:endParaRPr lang="en-US" sz="12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hongyuan@marvell.com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 Sun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yakunsun@marvell.com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Leileiw@marvell.com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 Chu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liwenchu@marvell.com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 Jiang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jinjing@marvell.com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yzhang@marvell.com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 Cao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ruicao@marvell.com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 Srinivasa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sudhirs@marvell.com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Bo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boyu@marvell.com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 Tamhane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sagar@marvell.com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Mao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my@marvel</a:t>
                      </a: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..com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Xiayu Zheng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smtClean="0">
                          <a:latin typeface="Times New Roman"/>
                          <a:ea typeface="Times New Roman"/>
                          <a:cs typeface="Arial"/>
                        </a:rPr>
                        <a:t>xzheng@marvell.com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Christian Berger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crberger@marvell.com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Niranjan Grandhe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ngrandhe@marvell.com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Hui-Ling 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Lou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hlou@marvell.com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0578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32491272"/>
              </p:ext>
            </p:extLst>
          </p:nvPr>
        </p:nvGraphicFramePr>
        <p:xfrm>
          <a:off x="800100" y="1221744"/>
          <a:ext cx="7239000" cy="227912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Name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1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Affiliation</a:t>
                      </a:r>
                      <a:endParaRPr lang="en-US" sz="1200" b="1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chemeClr val="tx1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Ron Porat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Broadcom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8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  <a:hlinkClick r:id="rId2"/>
                        </a:rPr>
                        <a:t>rporat@broadcom.com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7583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Sriram Venkateswaran 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Matthew Fischer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mfischer@broadcom.com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Zhou Lan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Leo Montreuil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latin typeface="+mn-lt"/>
                          <a:ea typeface="Times New Roman"/>
                          <a:cs typeface="Arial"/>
                        </a:rPr>
                        <a:t>Andrew Blanksby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Vinko Erceg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9170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Mingyue Ji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6417644"/>
              </p:ext>
            </p:extLst>
          </p:nvPr>
        </p:nvGraphicFramePr>
        <p:xfrm>
          <a:off x="791736" y="3510157"/>
          <a:ext cx="7259444" cy="1840230"/>
        </p:xfrm>
        <a:graphic>
          <a:graphicData uri="http://schemas.openxmlformats.org/drawingml/2006/table">
            <a:tbl>
              <a:tblPr firstRow="1" bandRow="1"/>
              <a:tblGrid>
                <a:gridCol w="1449659"/>
                <a:gridCol w="1148576"/>
                <a:gridCol w="1605775"/>
                <a:gridCol w="1282391"/>
                <a:gridCol w="1773043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 Cheong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Newracom, Inc.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9008 Research </a:t>
                      </a: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Dr, </a:t>
                      </a: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Irvine, CA 92618  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+1-949-390-7146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minho.cheong@newracom.com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 Hedayat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reza.hedayat@newracom.com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 Hoon Kwon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younghoon.kwon@newracom.com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 Seok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yongho.seok@newracom.com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6045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 Lee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daewon.lee@newracom.com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176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 Noh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yujin.noh@newracom.com</a:t>
                      </a: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700" dirty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0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4836608"/>
              </p:ext>
            </p:extLst>
          </p:nvPr>
        </p:nvGraphicFramePr>
        <p:xfrm>
          <a:off x="791736" y="5359680"/>
          <a:ext cx="7270596" cy="628650"/>
        </p:xfrm>
        <a:graphic>
          <a:graphicData uri="http://schemas.openxmlformats.org/drawingml/2006/table">
            <a:tbl>
              <a:tblPr firstRow="1" bandRow="1"/>
              <a:tblGrid>
                <a:gridCol w="1460811"/>
                <a:gridCol w="1148576"/>
                <a:gridCol w="1583473"/>
                <a:gridCol w="1293542"/>
                <a:gridCol w="1784194"/>
              </a:tblGrid>
              <a:tr h="0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Schelstraete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err="1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Quantenna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3450 W. Warren Ave, Fremont, CA 94538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Sigurd@quantenna.com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78404"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Huizhao</a:t>
                      </a:r>
                      <a:r>
                        <a:rPr lang="en-GB" sz="1100" baseline="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 Wang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1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80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hwang@quanetnna.com</a:t>
                      </a:r>
                      <a:endParaRPr lang="en-GB" sz="9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  <a:p>
                      <a:pPr marL="0" marR="0" algn="l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900" dirty="0" smtClean="0">
                          <a:effectLst/>
                          <a:latin typeface="Times New Roman" panose="02020603050405020304" pitchFamily="18" charset="0"/>
                          <a:ea typeface="Batang" panose="02030600000101010101" pitchFamily="18" charset="-127"/>
                        </a:rPr>
                        <a:t> </a:t>
                      </a:r>
                      <a:endParaRPr lang="en-US" sz="1100" dirty="0">
                        <a:effectLst/>
                        <a:latin typeface="Times New Roman" panose="02020603050405020304" pitchFamily="18" charset="0"/>
                        <a:ea typeface="Batang" panose="02030600000101010101" pitchFamily="18" charset="-127"/>
                      </a:endParaRPr>
                    </a:p>
                  </a:txBody>
                  <a:tcPr marL="68580" marR="68580" marT="9525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10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9398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24791310"/>
              </p:ext>
            </p:extLst>
          </p:nvPr>
        </p:nvGraphicFramePr>
        <p:xfrm>
          <a:off x="762000" y="4271965"/>
          <a:ext cx="7239000" cy="137726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Joonsuk Kim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Apple</a:t>
                      </a:r>
                      <a:endParaRPr lang="en-US" sz="12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b="0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200" b="0" u="sng" kern="1200" dirty="0" smtClean="0">
                          <a:solidFill>
                            <a:schemeClr val="lt1"/>
                          </a:solidFill>
                          <a:latin typeface="+mn-lt"/>
                          <a:ea typeface="+mn-ea"/>
                          <a:cs typeface="+mn-cs"/>
                          <a:hlinkClick r:id="rId2"/>
                        </a:rPr>
                        <a:t>joonsuk@apple.com</a:t>
                      </a:r>
                      <a:endParaRPr lang="en-US" sz="900" b="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Aon </a:t>
                      </a:r>
                      <a:r>
                        <a:rPr lang="en-US" sz="1200" kern="1200" dirty="0" err="1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Mujtaba</a:t>
                      </a:r>
                      <a:r>
                        <a:rPr lang="en-US" sz="12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r>
                        <a:rPr lang="en-US" sz="18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3"/>
                        </a:rPr>
                        <a:t>mujtaba@apple.com</a:t>
                      </a:r>
                      <a:endParaRPr lang="en-US" sz="900" u="none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Guoqing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4"/>
                        </a:rPr>
                        <a:t>guoqing_li@apple.com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Eric Wong 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sng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5"/>
                        </a:rPr>
                        <a:t>ericwong@apple.com</a:t>
                      </a:r>
                      <a:r>
                        <a:rPr lang="en-US" sz="9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9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Chris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Hartman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u="none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  <a:hlinkClick r:id="rId6"/>
                        </a:rPr>
                        <a:t>chartman@apple.com</a:t>
                      </a:r>
                      <a:endParaRPr lang="en-US" sz="900" u="none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219200"/>
          <a:ext cx="7239000" cy="3043472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447800"/>
                <a:gridCol w="1143000"/>
                <a:gridCol w="1600200"/>
                <a:gridCol w="1295400"/>
                <a:gridCol w="17526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dirty="0" smtClean="0">
                          <a:latin typeface="+mn-lt"/>
                          <a:ea typeface="Times New Roman"/>
                          <a:cs typeface="Arial"/>
                        </a:rPr>
                        <a:t>Jianhan Liu</a:t>
                      </a:r>
                      <a:endParaRPr lang="en-US" sz="12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2860 Junction Ave, San Jose, CA 95134, USA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+1-408-526-1899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jianhan.Liu@mediatek.com</a:t>
                      </a:r>
                      <a:endParaRPr lang="en-US" sz="11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 Pare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thomas.pare@mediatek.com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 Wang</a:t>
                      </a:r>
                      <a:endParaRPr lang="en-US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chaochun.wang@mediatek.com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 Wang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james.wang@mediatek.com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Tianyu Wu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tianyu.wu@mediatek.com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latin typeface="Times New Roman"/>
                          <a:ea typeface="Times New Roman"/>
                          <a:cs typeface="Arial"/>
                        </a:rPr>
                        <a:t>Russell Huang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russell.huang@mediatek.com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 Yee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Mediatek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No. 1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Dusing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</a:t>
                      </a:r>
                      <a:r>
                        <a:rPr lang="en-GB" sz="1200" baseline="30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st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GB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Hsinchu</a:t>
                      </a: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Taiwan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GB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+886-3-567-0766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james.yee@mediatek.com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2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alan.jauh@mediatek.com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 Hsu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Calibri"/>
                          <a:ea typeface="Times New Roman"/>
                          <a:cs typeface="Arial"/>
                        </a:rPr>
                        <a:t> 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frank.hsu@mediatek.com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7620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22044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9" name="Table 12"/>
          <p:cNvGraphicFramePr>
            <a:graphicFrameLocks noGrp="1"/>
          </p:cNvGraphicFramePr>
          <p:nvPr/>
        </p:nvGraphicFramePr>
        <p:xfrm>
          <a:off x="762000" y="990600"/>
          <a:ext cx="7467600" cy="52335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00200"/>
                <a:gridCol w="1072415"/>
                <a:gridCol w="1650733"/>
                <a:gridCol w="1336307"/>
                <a:gridCol w="1807945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David X. Yang</a:t>
                      </a:r>
                      <a:endParaRPr lang="en-US" altLang="zh-CN" sz="12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Huawei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david.yangxun@huawei.com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Jiayin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Zhang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+86-18601656691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zhangjiayin@huawei.com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jun.l@huawei.com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 Luo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Bantian, Shenzhen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+86-18665891036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Roy.luoyi@huawei.com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Yingpei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linyingpei@huawei.com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Jiyong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5B-N8, No.2222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Xinjinqiao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Road,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Pudong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Shanghai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pangjiyong@huawei.com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 Rong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zhigang.rong@huawei.com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Jian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Shenzhen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ross.yujian@huawei.com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Ming </a:t>
                      </a: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Gan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zh-CN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ming.gan@huawei.com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Yunsong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Yang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10180 Telesis Court, Suite 365, San Diego, CA  92121 NA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yangyunsong@huawei.com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 Suh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Junghoon.Suh@huawei.com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2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 Loc</a:t>
                      </a:r>
                      <a:endParaRPr lang="zh-CN" altLang="en-US" sz="12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 defTabSz="914400" rtl="0" eaLnBrk="1" latinLnBrk="0" hangingPunct="1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peterloc@iwirelesstech.com</a:t>
                      </a:r>
                      <a:endParaRPr lang="zh-CN" altLang="en-US" sz="1100" kern="12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Edward</a:t>
                      </a:r>
                      <a:r>
                        <a:rPr lang="en-US" sz="1200" baseline="0" dirty="0" smtClean="0">
                          <a:latin typeface="Times New Roman"/>
                          <a:ea typeface="Times New Roman"/>
                          <a:cs typeface="Arial"/>
                        </a:rPr>
                        <a:t> Au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303 Terry Fox, Suite 400 Kanata, Ottawa, Canada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edward.ks.au@huawei.com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Teyan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Chen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  <a:endParaRPr lang="en-US" altLang="zh-CN" sz="1400" dirty="0" smtClean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chenteyan@huawei.com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Yunbo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Li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F1-17, Huawei Base, </a:t>
                      </a:r>
                      <a:r>
                        <a:rPr lang="en-US" altLang="zh-CN" sz="1100" kern="1200" dirty="0" err="1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Bantian</a:t>
                      </a:r>
                      <a:r>
                        <a:rPr lang="en-US" altLang="zh-CN" sz="1100" kern="12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, Shenzhen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CN" sz="1100" dirty="0" smtClean="0">
                          <a:latin typeface="+mn-lt"/>
                          <a:ea typeface="Times New Roman"/>
                          <a:cs typeface="Arial"/>
                        </a:rPr>
                        <a:t>liyunbo@huawei.com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054566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/>
        </p:nvGraphicFramePr>
        <p:xfrm>
          <a:off x="762000" y="1078644"/>
          <a:ext cx="7620000" cy="329410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524000"/>
                <a:gridCol w="1203158"/>
                <a:gridCol w="1684421"/>
                <a:gridCol w="1363579"/>
                <a:gridCol w="1844842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</a:t>
                      </a:r>
                      <a:r>
                        <a:rPr lang="en-US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LG Electronics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0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19,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Yangjae-daero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11gil,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Seocho-gu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Seoul 137-130, Korea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Jinmin1230.kim@lge.com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 Ryu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kiseon.ryu@lge.com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Jinyoung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Chun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jiny.chun@lge.com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Jinsoo Choi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js.choi@lge.com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jeongki.kim@lge.com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Lim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dongguk.lim@lge.com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Kim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suhwook.kim@lge.com 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Eunsung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esung.park@lge.com 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 smtClean="0">
                          <a:latin typeface="Times New Roman"/>
                          <a:ea typeface="Times New Roman"/>
                          <a:cs typeface="Arial"/>
                        </a:rPr>
                        <a:t>JayH</a:t>
                      </a: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 Park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Hyunh.park@lge.com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HanGyu Cho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hg.cho@lge.com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 Derham 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Orange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thomas.derham@orange.com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Table 10"/>
          <p:cNvGraphicFramePr>
            <a:graphicFrameLocks noGrp="1"/>
          </p:cNvGraphicFramePr>
          <p:nvPr/>
        </p:nvGraphicFramePr>
        <p:xfrm>
          <a:off x="762000" y="4387663"/>
          <a:ext cx="7620000" cy="1479737"/>
        </p:xfrm>
        <a:graphic>
          <a:graphicData uri="http://schemas.openxmlformats.org/drawingml/2006/table">
            <a:tbl>
              <a:tblPr/>
              <a:tblGrid>
                <a:gridCol w="1523999"/>
                <a:gridCol w="1219200"/>
                <a:gridCol w="1676400"/>
                <a:gridCol w="1371600"/>
                <a:gridCol w="1828801"/>
              </a:tblGrid>
              <a:tr h="341477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Bo Sun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ZTE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#9 Wuxingduan, Xifeng</a:t>
                      </a:r>
                      <a:b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</a:br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 Rd., Xi'an, China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2"/>
                        </a:rPr>
                        <a:t>sun.bo1@zte.com.cn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Kaiying Lv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3"/>
                        </a:rPr>
                        <a:t>lv.kaiying@zte.com.cn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Yonggang Fang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4"/>
                        </a:rPr>
                        <a:t>yfang@ztetx.com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Ke Yao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5"/>
                        </a:rPr>
                        <a:t>yao.ke5@zte.com.cn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Weimin Xing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6"/>
                        </a:rPr>
                        <a:t>xing.weimin@zte.com.cn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Brian Hart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Cisco Systems 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170 W Tasman Dr, San Jose, CA 95134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  <a:hlinkClick r:id="rId7"/>
                        </a:rPr>
                        <a:t>brianh@cisco.com</a:t>
                      </a:r>
                      <a:endParaRPr lang="en-US" sz="1000" b="0" i="0" u="none" strike="noStrike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71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Pooya Monajemi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000" b="0" i="0" u="none" strike="noStrike" dirty="0">
                          <a:solidFill>
                            <a:srgbClr val="000000"/>
                          </a:solidFill>
                          <a:latin typeface="Times New Roman"/>
                          <a:hlinkClick r:id="rId8"/>
                        </a:rPr>
                        <a:t>pmonajem@cisco.com</a:t>
                      </a:r>
                      <a:endParaRPr lang="en-US" sz="1000" b="0" i="0" u="none" strike="noStrike" dirty="0">
                        <a:solidFill>
                          <a:srgbClr val="000000"/>
                        </a:solidFill>
                        <a:latin typeface="Times New Roman"/>
                      </a:endParaRPr>
                    </a:p>
                  </a:txBody>
                  <a:tcPr marL="7588" marR="7588" marT="7588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447935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73444473"/>
              </p:ext>
            </p:extLst>
          </p:nvPr>
        </p:nvGraphicFramePr>
        <p:xfrm>
          <a:off x="381000" y="1193248"/>
          <a:ext cx="8153400" cy="475148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459029"/>
                <a:gridCol w="1973981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Fei Tong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Samsung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+44 1223 434633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f.tong@samsung.com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Kang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+82-31-279-9028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hyunjeong.kang@samsung.com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Kaushik Josiam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7437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k.josiam@samsung.com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Mark Rison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Innovation Park,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Cambridge CB4 0DS   (U.K.)   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+44 1223  434600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m.rison@samsung.com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 Taori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1301, E. Lookout Dr, 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Richardson TX 75070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(972) 761 7470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rakesh.taori@samsung.com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Sanghyun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Chang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Maetan 3-dong; Yongtong-Gu</a:t>
                      </a:r>
                      <a:b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</a:b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Suwon; South Korea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+82-10-8864-1751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s29.chang@samsung.com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Yasushi </a:t>
                      </a: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6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1-1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Hikari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-no-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oka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, Yokosuka, Kanagawa 239-0847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Japan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takatori.yasushi@lab.ntt.co.jp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Yasuhiko Inoue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inoue.yasuhiko@lab.ntt.co.jp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smtClean="0">
                          <a:latin typeface="Times New Roman"/>
                          <a:ea typeface="Times New Roman"/>
                          <a:cs typeface="Arial"/>
                        </a:rPr>
                        <a:t>Shoko Shinohara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Times New Roman"/>
                          <a:ea typeface="Times New Roman"/>
                          <a:cs typeface="Arial"/>
                        </a:rPr>
                        <a:t>Shinohara.shoko@lab.ntt.co.jp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Yusuke </a:t>
                      </a:r>
                      <a:r>
                        <a:rPr lang="en-US" altLang="ja-JP" sz="1200" dirty="0" err="1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asai.yusuke@lab.ntt.co.jp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Koichi Ishihara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ishihara.koichi@lab.ntt.co.jp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200" dirty="0" smtClean="0">
                          <a:latin typeface="Times New Roman"/>
                          <a:ea typeface="Times New Roman"/>
                          <a:cs typeface="Arial"/>
                        </a:rPr>
                        <a:t>Junichi Iwatani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Iwatani.junichi@lab.ntt.co.jp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Akira Yamada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NTT DOCOMO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3-6, Hikarinooka, Yokosuka-shi, Kanagawa, 239-8536, Japan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yamadaakira@nttdocomo.com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Fujio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Watanabe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3240 </a:t>
                      </a:r>
                      <a:r>
                        <a:rPr lang="en-US" sz="10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Hillview</a:t>
                      </a:r>
                      <a:r>
                        <a:rPr lang="en-US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Ave, Palo Alto, CA </a:t>
                      </a:r>
                      <a:r>
                        <a:rPr lang="en-US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94304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watanabe@docomoinnovations.com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Haralabos</a:t>
                      </a:r>
                      <a:r>
                        <a:rPr lang="en-US" sz="12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 Papadopoulos</a:t>
                      </a:r>
                      <a:endParaRPr lang="en-US" sz="12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00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Arial"/>
                        </a:rPr>
                        <a:t>hpapadopoulos@docomoinnovations.com</a:t>
                      </a: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8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1905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3099D1E7-2CFE-4362-BB72-AF97192842EA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  <p:sp>
        <p:nvSpPr>
          <p:cNvPr id="6" name="标题 18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228600"/>
          </a:xfrm>
        </p:spPr>
        <p:txBody>
          <a:bodyPr/>
          <a:lstStyle/>
          <a:p>
            <a:pPr algn="l"/>
            <a:r>
              <a:rPr lang="en-US" altLang="zh-CN" sz="2000" dirty="0" smtClean="0"/>
              <a:t>Authors (continued)</a:t>
            </a:r>
            <a:endParaRPr lang="zh-CN" altLang="en-US" sz="2000" dirty="0"/>
          </a:p>
        </p:txBody>
      </p:sp>
      <p:graphicFrame>
        <p:nvGraphicFramePr>
          <p:cNvPr id="10" name="Table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9654274"/>
              </p:ext>
            </p:extLst>
          </p:nvPr>
        </p:nvGraphicFramePr>
        <p:xfrm>
          <a:off x="381000" y="1193248"/>
          <a:ext cx="8153400" cy="4671364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1630680"/>
                <a:gridCol w="1287379"/>
                <a:gridCol w="1802331"/>
                <a:gridCol w="1375610"/>
                <a:gridCol w="2057400"/>
              </a:tblGrid>
              <a:tr h="26413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Name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Affiliation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Address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Phone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solidFill>
                            <a:schemeClr val="tx1"/>
                          </a:solidFill>
                        </a:rPr>
                        <a:t>Email</a:t>
                      </a:r>
                      <a:endParaRPr lang="en-US" sz="110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Masahito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Mori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Sony Corp.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5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latin typeface="+mn-lt"/>
                          <a:ea typeface="Times New Roman"/>
                          <a:cs typeface="Arial"/>
                        </a:rPr>
                        <a:t>Masahito.Mori@jp.sony.com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Tanaka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YusukeC.Tanaka@jp.sony.com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/>
                        <a:t>Yuichi Morioka</a:t>
                      </a:r>
                      <a:endParaRPr lang="en-US" sz="1100" dirty="0"/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altLang="ja-JP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Yuichi.Morioka@jp.sony.com</a:t>
                      </a:r>
                      <a:endParaRPr lang="en-US" altLang="ja-JP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 smtClean="0">
                          <a:latin typeface="+mn-lt"/>
                        </a:rPr>
                        <a:t>Kazuyuki Sakoda</a:t>
                      </a:r>
                      <a:endParaRPr lang="en-US" sz="1100" dirty="0">
                        <a:latin typeface="+mn-lt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Kazuyuki.Sakoda@am.sony.com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</a:t>
                      </a:r>
                      <a:r>
                        <a:rPr lang="en-US" sz="1100" baseline="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 Carney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dirty="0" smtClean="0">
                          <a:solidFill>
                            <a:srgbClr val="000000"/>
                          </a:solidFill>
                          <a:latin typeface="+mn-lt"/>
                          <a:ea typeface="Times New Roman"/>
                          <a:cs typeface="Arial"/>
                        </a:rPr>
                        <a:t>William.Carney@am.sony.com</a:t>
                      </a: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Tomoko Adachi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Toshiba</a:t>
                      </a: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1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2"/>
                        </a:rPr>
                        <a:t>tomo.adachi@toshiba.co.jp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Narendar Madhavan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3"/>
                        </a:rPr>
                        <a:t>narendar.madhavan@toshiba.co.jp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Kentaro Taniguchi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4"/>
                        </a:rPr>
                        <a:t>kentaro.taniguchi@toshiba.co.jp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Toshihisa Nabetani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5"/>
                        </a:rPr>
                        <a:t>toshihisa.nabetani@toshiba.co.jp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Tsuguhide Aoki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6"/>
                        </a:rPr>
                        <a:t>tsuguhide.aoki@toshiba.co.jp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Koji Horisaki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7"/>
                        </a:rPr>
                        <a:t>kouji.horisaki@toshiba.co.jp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David Halls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8"/>
                        </a:rPr>
                        <a:t>david.halls@toshiba-trel.com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Filippo Tosato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9"/>
                        </a:rPr>
                        <a:t>filippo.tosato@toshiba-trel.com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Zubeir Bocus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0"/>
                        </a:rPr>
                        <a:t>zubeir.bocus@toshiba-trel.com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/>
                        </a:rPr>
                        <a:t>Fengming Cao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>
                          <a:solidFill>
                            <a:srgbClr val="0000FF"/>
                          </a:solidFill>
                          <a:effectLst/>
                          <a:latin typeface="Times New Roman"/>
                          <a:hlinkClick r:id="rId11"/>
                        </a:rPr>
                        <a:t>fengming.cao@toshiba-trel.com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5452">
                <a:tc>
                  <a:txBody>
                    <a:bodyPr/>
                    <a:lstStyle/>
                    <a:p>
                      <a:pPr algn="ctr" fontAlgn="b"/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Parag</a:t>
                      </a:r>
                      <a:r>
                        <a:rPr lang="en-US" sz="11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 </a:t>
                      </a:r>
                      <a:r>
                        <a:rPr lang="en-US" sz="1100" b="0" i="0" u="none" strike="noStrike" dirty="0" err="1" smtClean="0">
                          <a:solidFill>
                            <a:srgbClr val="000000"/>
                          </a:solidFill>
                          <a:effectLst/>
                          <a:latin typeface="+mn-lt"/>
                        </a:rPr>
                        <a:t>Kulkarni</a:t>
                      </a:r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 fontAlgn="ctr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l" fontAlgn="b"/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marL="0" marR="0" algn="ct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latin typeface="+mn-lt"/>
                        <a:ea typeface="Times New Roman"/>
                        <a:cs typeface="Arial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100" b="0" i="0" u="sng" strike="noStrike" dirty="0" smtClean="0">
                          <a:solidFill>
                            <a:srgbClr val="0000FF"/>
                          </a:solidFill>
                          <a:effectLst/>
                          <a:latin typeface="+mn-lt"/>
                        </a:rPr>
                        <a:t>parag.kulkarni@toshiba-trel.com</a:t>
                      </a:r>
                      <a:endParaRPr lang="en-US" sz="1100" b="0" i="0" u="sng" strike="noStrike" dirty="0">
                        <a:solidFill>
                          <a:srgbClr val="0000FF"/>
                        </a:solidFill>
                        <a:effectLst/>
                        <a:latin typeface="Times New Roman"/>
                      </a:endParaRPr>
                    </a:p>
                  </a:txBody>
                  <a:tcPr marL="9525" marR="9525" marT="9525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7" name="Footer Placeholder 4"/>
          <p:cNvSpPr>
            <a:spLocks noGrp="1"/>
          </p:cNvSpPr>
          <p:nvPr>
            <p:ph type="ftr" sz="quarter" idx="3"/>
          </p:nvPr>
        </p:nvSpPr>
        <p:spPr>
          <a:xfrm flipH="1">
            <a:off x="5791199" y="6475413"/>
            <a:ext cx="2752661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A. Asterjadhi, et. al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85558103"/>
      </p:ext>
    </p:extLst>
  </p:cSld>
  <p:clrMapOvr>
    <a:masterClrMapping/>
  </p:clrMapOvr>
</p:sld>
</file>

<file path=ppt/theme/theme1.xml><?xml version="1.0" encoding="utf-8"?>
<a:theme xmlns:a="http://schemas.openxmlformats.org/drawingml/2006/main" name="ACcord Submission Templat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ACcord Submission Templat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Ccord Submission Templat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Ccord Submission Templat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Ccord Submission Templat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11240EB9AFDC146A8D3FE4112FB4C30" ma:contentTypeVersion="7" ma:contentTypeDescription="Create a new document." ma:contentTypeScope="" ma:versionID="f1fb0e7afeca2442021ecd262bfa0247">
  <xsd:schema xmlns:xsd="http://www.w3.org/2001/XMLSchema" xmlns:xs="http://www.w3.org/2001/XMLSchema" xmlns:p="http://schemas.microsoft.com/office/2006/metadata/properties" xmlns:ns1="http://schemas.microsoft.com/sharepoint/v3" xmlns:ns2="0b70e71a-8460-4b39-85bd-6974af91860c" targetNamespace="http://schemas.microsoft.com/office/2006/metadata/properties" ma:root="true" ma:fieldsID="b1c5b9b3698bd7e94a80e64b949295c6" ns1:_="" ns2:_="">
    <xsd:import namespace="http://schemas.microsoft.com/sharepoint/v3"/>
    <xsd:import namespace="0b70e71a-8460-4b39-85bd-6974af91860c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1:_dlc_Exempt" minOccurs="0"/>
                <xsd:element ref="ns2:QBU"/>
                <xsd:element ref="ns2:QDEPT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11" nillable="true" ma:displayName="Exempt from Policy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b70e71a-8460-4b39-85bd-6974af91860c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QBU" ma:index="12" ma:displayName="Qualcomm Business Unit" ma:default="Corporate" ma:internalName="QBU" ma:readOnly="true">
      <xsd:simpleType>
        <xsd:restriction base="dms:Text"/>
      </xsd:simpleType>
    </xsd:element>
    <xsd:element name="QDEPT" ma:index="13" ma:displayName="Qualcomm Department" ma:default="Corporate-RD" ma:internalName="QDEPT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p:Policy xmlns:p="office.server.policy" id="" local="true">
  <p:Name>Document</p:Name>
  <p:Description/>
  <p:Statement/>
  <p:PolicyItems>
    <p:PolicyItem featureId="QualcommTagPolicy" staticId="0x010100311240EB9AFDC146A8D3FE4112FB4C30" UniqueId="895f98c7-af52-49b2-86d4-130fde7b5aa3">
      <p:Name>Qualcomm Tagging Policy</p:Name>
      <p:Description>Qualcomm Custom Policy for Tagging</p:Description>
      <p:CustomData/>
    </p:PolicyItem>
  </p:PolicyItems>
</p:Policy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0b70e71a-8460-4b39-85bd-6974af91860c">YMAJDHSWYS42-2-3919</_dlc_DocId>
    <_dlc_DocIdUrl xmlns="0b70e71a-8460-4b39-85bd-6974af91860c">
      <Url>https://projects.qualcomm.com/sites/WiFi-Advanced/_layouts/15/DocIdRedir.aspx?ID=YMAJDHSWYS42-2-3919</Url>
      <Description>YMAJDHSWYS42-2-3919</Description>
    </_dlc_DocIdUrl>
  </documentManagement>
</p:properties>
</file>

<file path=customXml/item5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Props1.xml><?xml version="1.0" encoding="utf-8"?>
<ds:datastoreItem xmlns:ds="http://schemas.openxmlformats.org/officeDocument/2006/customXml" ds:itemID="{770AD3DD-9AB4-4476-97CC-D4BC59D497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0b70e71a-8460-4b39-85bd-6974af91860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D10C255-1271-47BF-B015-BB64F0FC44CF}">
  <ds:schemaRefs>
    <ds:schemaRef ds:uri="office.server.policy"/>
  </ds:schemaRefs>
</ds:datastoreItem>
</file>

<file path=customXml/itemProps3.xml><?xml version="1.0" encoding="utf-8"?>
<ds:datastoreItem xmlns:ds="http://schemas.openxmlformats.org/officeDocument/2006/customXml" ds:itemID="{9B3EAA00-1CBE-459F-B7E8-AF55EBB16ADD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C0C273C1-465A-4EFE-AE4F-ECDDB7135E41}">
  <ds:schemaRefs>
    <ds:schemaRef ds:uri="http://schemas.microsoft.com/office/2006/metadata/properties"/>
    <ds:schemaRef ds:uri="http://schemas.microsoft.com/office/infopath/2007/PartnerControls"/>
    <ds:schemaRef ds:uri="0b70e71a-8460-4b39-85bd-6974af91860c"/>
  </ds:schemaRefs>
</ds:datastoreItem>
</file>

<file path=customXml/itemProps5.xml><?xml version="1.0" encoding="utf-8"?>
<ds:datastoreItem xmlns:ds="http://schemas.openxmlformats.org/officeDocument/2006/customXml" ds:itemID="{D9037B53-8446-40B9-9E56-E887F7D66E44}">
  <ds:schemaRefs>
    <ds:schemaRef ds:uri="http://schemas.microsoft.com/sharepoint/event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75651</TotalTime>
  <Words>1804</Words>
  <Application>Microsoft Office PowerPoint</Application>
  <PresentationFormat>On-screen Show (4:3)</PresentationFormat>
  <Paragraphs>624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Batang</vt:lpstr>
      <vt:lpstr>Arial</vt:lpstr>
      <vt:lpstr>Calibri</vt:lpstr>
      <vt:lpstr>Times New Roman</vt:lpstr>
      <vt:lpstr>ACcord Submission Template</vt:lpstr>
      <vt:lpstr>Fragmentation for MU frames – Follow up on parameters 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Authors (continued)</vt:lpstr>
      <vt:lpstr>Introduction</vt:lpstr>
      <vt:lpstr>Fragmentation Parameter Set (1)</vt:lpstr>
      <vt:lpstr>Fragmentation Parameter Set (2)</vt:lpstr>
      <vt:lpstr>Summary</vt:lpstr>
      <vt:lpstr>Straw Poll 1</vt:lpstr>
      <vt:lpstr>References</vt:lpstr>
    </vt:vector>
  </TitlesOfParts>
  <Company>Image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Alfred Asterjadhi</dc:creator>
  <cp:lastModifiedBy>Asterjadhi, Alfred</cp:lastModifiedBy>
  <cp:revision>2381</cp:revision>
  <dcterms:created xsi:type="dcterms:W3CDTF">2012-05-29T15:24:34Z</dcterms:created>
  <dcterms:modified xsi:type="dcterms:W3CDTF">2016-03-14T02:10:53Z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AdHocReviewCycleID">
    <vt:i4>819448251</vt:i4>
  </property>
  <property fmtid="{D5CDD505-2E9C-101B-9397-08002B2CF9AE}" pid="3" name="_NewReviewCycle">
    <vt:lpwstr/>
  </property>
  <property fmtid="{D5CDD505-2E9C-101B-9397-08002B2CF9AE}" pid="4" name="_EmailSubject">
    <vt:lpwstr>Padding for UL MU</vt:lpwstr>
  </property>
  <property fmtid="{D5CDD505-2E9C-101B-9397-08002B2CF9AE}" pid="5" name="_AuthorEmail">
    <vt:lpwstr>gding@qti.qualcomm.com</vt:lpwstr>
  </property>
  <property fmtid="{D5CDD505-2E9C-101B-9397-08002B2CF9AE}" pid="6" name="_AuthorEmailDisplayName">
    <vt:lpwstr>Ding, Gang</vt:lpwstr>
  </property>
  <property fmtid="{D5CDD505-2E9C-101B-9397-08002B2CF9AE}" pid="7" name="_PreviousAdHocReviewCycleID">
    <vt:i4>1654311991</vt:i4>
  </property>
  <property fmtid="{D5CDD505-2E9C-101B-9397-08002B2CF9AE}" pid="8" name="_dlc_DocIdItemGuid">
    <vt:lpwstr>c11f6c4c-7702-4763-accd-bb23742319aa</vt:lpwstr>
  </property>
  <property fmtid="{D5CDD505-2E9C-101B-9397-08002B2CF9AE}" pid="9" name="ContentTypeId">
    <vt:lpwstr>0x010100311240EB9AFDC146A8D3FE4112FB4C30</vt:lpwstr>
  </property>
</Properties>
</file>