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87" r:id="rId4"/>
    <p:sldId id="292" r:id="rId5"/>
    <p:sldId id="290" r:id="rId6"/>
    <p:sldId id="293" r:id="rId7"/>
    <p:sldId id="274" r:id="rId8"/>
    <p:sldId id="279" r:id="rId9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4" autoAdjust="0"/>
    <p:restoredTop sz="94660"/>
  </p:normalViewPr>
  <p:slideViewPr>
    <p:cSldViewPr>
      <p:cViewPr varScale="1">
        <p:scale>
          <a:sx n="70" d="100"/>
          <a:sy n="70" d="100"/>
        </p:scale>
        <p:origin x="1012" y="5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7" d="100"/>
          <a:sy n="87" d="100"/>
        </p:scale>
        <p:origin x="3798" y="52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3/13/2016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マスター サブタイトルの書式設定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Leonardo Lanante, Kyushu Inst. of Tech.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マスター タイトルの書式設定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dirty="0" smtClean="0"/>
              <a:t>マスター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Leonardo Lanante, Kyushu Inst. of Tech.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March  2016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Leonardo Lanante, Kyushu Inst. of Tech.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 2016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Leonardo Lanante, Kyushu Inst. of Tech.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 2016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Leonardo Lanante, Kyushu Inst. of Tech.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 2016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Leonardo Lanante, Kyushu Inst. of Tech.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 2016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Leonardo Lanante, Kyushu Inst. of Tech.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Leonardo Lanante, Kyushu Inst. of Tech.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Leonardo Lanante, Kyushu Inst. of Tech.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March  2016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Leonardo Lanante, Kyushu Inst. of Tech.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802.11-16/0340r0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-2003___1.doc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smtClean="0"/>
              <a:t>March  2016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Leonardo Lanante, Kyushu Inst. of Tech.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Random Access  UL MU Resource Allocation and Indication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64767" y="1698625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</a:t>
            </a:r>
            <a:r>
              <a:rPr lang="en-GB" sz="2000"/>
              <a:t>:</a:t>
            </a:r>
            <a:r>
              <a:rPr lang="en-GB" sz="2000" b="0"/>
              <a:t> </a:t>
            </a:r>
            <a:r>
              <a:rPr lang="en-GB" sz="2000" b="0" smtClean="0"/>
              <a:t>2015-03-13</a:t>
            </a:r>
            <a:endParaRPr lang="en-GB" sz="2000" b="0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3032826"/>
              </p:ext>
            </p:extLst>
          </p:nvPr>
        </p:nvGraphicFramePr>
        <p:xfrm>
          <a:off x="508000" y="2522538"/>
          <a:ext cx="8661400" cy="3860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7" name="Document" r:id="rId5" imgW="6246431" imgH="2794000" progId="Word.Document.8">
                  <p:embed/>
                </p:oleObj>
              </mc:Choice>
              <mc:Fallback>
                <p:oleObj name="Document" r:id="rId5" imgW="6246431" imgH="279400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8000" y="2522538"/>
                        <a:ext cx="8661400" cy="3860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smtClean="0"/>
              <a:t>March 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Leonardo Lanante, Kyushu Inst. of Tech.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Summary</a:t>
            </a:r>
            <a:endParaRPr lang="en-GB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3752056"/>
          </a:xfrm>
          <a:ln/>
        </p:spPr>
        <p:txBody>
          <a:bodyPr/>
          <a:lstStyle/>
          <a:p>
            <a:pPr marL="342900" lvl="1" indent="-342900">
              <a:spcBef>
                <a:spcPts val="600"/>
              </a:spcBef>
              <a:buFontTx/>
              <a:buChar char="-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b="0" dirty="0" smtClean="0"/>
              <a:t>Random </a:t>
            </a:r>
            <a:r>
              <a:rPr lang="en-US" sz="1800" b="0" dirty="0"/>
              <a:t>access mechanism </a:t>
            </a:r>
            <a:r>
              <a:rPr lang="en-US" sz="1800" b="0" dirty="0" smtClean="0"/>
              <a:t>for UL OFDMA enables the following devices to reach the AP via UL </a:t>
            </a:r>
            <a:r>
              <a:rPr lang="en-US" sz="1800" dirty="0" smtClean="0"/>
              <a:t>OFDMA.[1]</a:t>
            </a:r>
          </a:p>
          <a:p>
            <a:pPr marL="742950" lvl="2" indent="-342900">
              <a:spcBef>
                <a:spcPts val="600"/>
              </a:spcBef>
              <a:buFontTx/>
              <a:buChar char="-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b="0" dirty="0" smtClean="0"/>
              <a:t>Unassociated STAs </a:t>
            </a:r>
          </a:p>
          <a:p>
            <a:pPr marL="742950" lvl="2" indent="-342900">
              <a:spcBef>
                <a:spcPts val="600"/>
              </a:spcBef>
              <a:buFontTx/>
              <a:buChar char="-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ko-KR" dirty="0" smtClean="0"/>
              <a:t>Associated STAs </a:t>
            </a:r>
            <a:r>
              <a:rPr lang="en-US" altLang="ko-KR" dirty="0"/>
              <a:t>waking up from sleep state </a:t>
            </a:r>
          </a:p>
          <a:p>
            <a:pPr marL="285750" indent="-285750">
              <a:buFontTx/>
              <a:buChar char="-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b="0" dirty="0" smtClean="0"/>
              <a:t>While associated STAs which has an established AID can inform the AP of its buffer status in the TF-R  initiated UL MU and later on be allocated a regular RU,  unassociated STAs presently cannot.</a:t>
            </a:r>
          </a:p>
          <a:p>
            <a:pPr>
              <a:buFontTx/>
              <a:buChar char="-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b="0" dirty="0" smtClean="0"/>
              <a:t>In this contribution, we consider to support regular UL MU transmission for unassociated STAs by defining a user identifier and appropriate signaling in the TF.</a:t>
            </a:r>
          </a:p>
          <a:p>
            <a:pPr>
              <a:buFontTx/>
              <a:buChar char="-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1800" b="0" dirty="0" smtClean="0"/>
          </a:p>
          <a:p>
            <a:pPr>
              <a:buFontTx/>
              <a:buChar char="-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1800" b="0" dirty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1800" b="0" dirty="0" smtClean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1800" b="0" dirty="0" smtClean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1800" dirty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1800" dirty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1800" dirty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18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 allocation for unassociated STAs</a:t>
            </a:r>
            <a:endParaRPr 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707713" y="1655929"/>
            <a:ext cx="7770813" cy="966785"/>
          </a:xfrm>
        </p:spPr>
        <p:txBody>
          <a:bodyPr/>
          <a:lstStyle/>
          <a:p>
            <a:pPr marL="0" indent="0"/>
            <a:r>
              <a:rPr lang="en-US" sz="1800" b="0" dirty="0" smtClean="0"/>
              <a:t>After successfully obtaining a random access RU, unassociated STAs may need more resources to complete its transmission. The reasons can be one of the following.</a:t>
            </a:r>
          </a:p>
          <a:p>
            <a:pPr marL="0" indent="0"/>
            <a:endParaRPr lang="en-US" sz="1800" b="0" dirty="0"/>
          </a:p>
          <a:p>
            <a:pPr marL="0" indent="0"/>
            <a:endParaRPr lang="en-US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Leonardo Lanante, Kyushu Inst. of Tech.</a:t>
            </a:r>
            <a:endParaRPr lang="en-GB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 2016</a:t>
            </a:r>
            <a:endParaRPr lang="en-GB" dirty="0"/>
          </a:p>
        </p:txBody>
      </p:sp>
      <p:sp>
        <p:nvSpPr>
          <p:cNvPr id="50" name="テキスト ボックス 49"/>
          <p:cNvSpPr txBox="1"/>
          <p:nvPr/>
        </p:nvSpPr>
        <p:spPr>
          <a:xfrm>
            <a:off x="1597500" y="3549300"/>
            <a:ext cx="18722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chemeClr val="tx1"/>
                </a:solidFill>
              </a:rPr>
              <a:t>200 byte RUs</a:t>
            </a:r>
          </a:p>
        </p:txBody>
      </p:sp>
      <p:sp>
        <p:nvSpPr>
          <p:cNvPr id="52" name="テキスト ボックス 51"/>
          <p:cNvSpPr txBox="1"/>
          <p:nvPr/>
        </p:nvSpPr>
        <p:spPr>
          <a:xfrm>
            <a:off x="144102" y="4402519"/>
            <a:ext cx="18722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rgbClr val="FF0000"/>
                </a:solidFill>
              </a:rPr>
              <a:t>250</a:t>
            </a:r>
            <a:r>
              <a:rPr lang="en-US" sz="1200" b="1" dirty="0" smtClean="0">
                <a:solidFill>
                  <a:schemeClr val="tx1"/>
                </a:solidFill>
              </a:rPr>
              <a:t> byte frame</a:t>
            </a:r>
          </a:p>
        </p:txBody>
      </p:sp>
      <p:sp>
        <p:nvSpPr>
          <p:cNvPr id="54" name="テキスト ボックス 53"/>
          <p:cNvSpPr txBox="1"/>
          <p:nvPr/>
        </p:nvSpPr>
        <p:spPr>
          <a:xfrm>
            <a:off x="157654" y="5102052"/>
            <a:ext cx="18722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rgbClr val="FF0000"/>
                </a:solidFill>
              </a:rPr>
              <a:t>300</a:t>
            </a:r>
            <a:r>
              <a:rPr lang="en-US" sz="1200" b="1" dirty="0" smtClean="0">
                <a:solidFill>
                  <a:schemeClr val="tx1"/>
                </a:solidFill>
              </a:rPr>
              <a:t> byte frame</a:t>
            </a:r>
          </a:p>
        </p:txBody>
      </p:sp>
      <p:cxnSp>
        <p:nvCxnSpPr>
          <p:cNvPr id="57" name="Straight Connector 6"/>
          <p:cNvCxnSpPr/>
          <p:nvPr/>
        </p:nvCxnSpPr>
        <p:spPr bwMode="auto">
          <a:xfrm flipV="1">
            <a:off x="477967" y="5586710"/>
            <a:ext cx="7992888" cy="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58" name="Rectangle 7"/>
          <p:cNvSpPr/>
          <p:nvPr/>
        </p:nvSpPr>
        <p:spPr bwMode="auto">
          <a:xfrm>
            <a:off x="1773367" y="3934039"/>
            <a:ext cx="609600" cy="165267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9" name="Rectangle 8"/>
          <p:cNvSpPr/>
          <p:nvPr/>
        </p:nvSpPr>
        <p:spPr bwMode="auto">
          <a:xfrm>
            <a:off x="1773367" y="3895459"/>
            <a:ext cx="609600" cy="342901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RA RU  AID 0</a:t>
            </a:r>
          </a:p>
        </p:txBody>
      </p:sp>
      <p:sp>
        <p:nvSpPr>
          <p:cNvPr id="60" name="Rectangle 9"/>
          <p:cNvSpPr/>
          <p:nvPr/>
        </p:nvSpPr>
        <p:spPr bwMode="auto">
          <a:xfrm>
            <a:off x="1773367" y="4228092"/>
            <a:ext cx="609600" cy="348853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RU 2  AID X</a:t>
            </a:r>
          </a:p>
        </p:txBody>
      </p:sp>
      <p:sp>
        <p:nvSpPr>
          <p:cNvPr id="61" name="Rectangle 10"/>
          <p:cNvSpPr/>
          <p:nvPr/>
        </p:nvSpPr>
        <p:spPr bwMode="auto">
          <a:xfrm>
            <a:off x="1775597" y="4567985"/>
            <a:ext cx="609600" cy="343255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RA RU AID 0</a:t>
            </a:r>
          </a:p>
        </p:txBody>
      </p:sp>
      <p:sp>
        <p:nvSpPr>
          <p:cNvPr id="62" name="TextBox 29"/>
          <p:cNvSpPr txBox="1"/>
          <p:nvPr/>
        </p:nvSpPr>
        <p:spPr>
          <a:xfrm>
            <a:off x="1345670" y="3289755"/>
            <a:ext cx="20968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RA Trigger Frame (TF-R) </a:t>
            </a:r>
          </a:p>
        </p:txBody>
      </p:sp>
      <p:cxnSp>
        <p:nvCxnSpPr>
          <p:cNvPr id="63" name="Straight Arrow Connector 52"/>
          <p:cNvCxnSpPr/>
          <p:nvPr/>
        </p:nvCxnSpPr>
        <p:spPr bwMode="auto">
          <a:xfrm flipV="1">
            <a:off x="1092517" y="4725690"/>
            <a:ext cx="470492" cy="7131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64" name="Oval 71"/>
          <p:cNvSpPr/>
          <p:nvPr/>
        </p:nvSpPr>
        <p:spPr bwMode="auto">
          <a:xfrm>
            <a:off x="1656592" y="3869067"/>
            <a:ext cx="822093" cy="365048"/>
          </a:xfrm>
          <a:prstGeom prst="ellipse">
            <a:avLst/>
          </a:prstGeom>
          <a:noFill/>
          <a:ln w="28575" cap="flat" cmpd="sng" algn="ctr">
            <a:solidFill>
              <a:srgbClr val="C00000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65" name="Straight Arrow Connector 73"/>
          <p:cNvCxnSpPr/>
          <p:nvPr/>
        </p:nvCxnSpPr>
        <p:spPr bwMode="auto">
          <a:xfrm flipV="1">
            <a:off x="1061838" y="3970027"/>
            <a:ext cx="560768" cy="10653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66" name="Rectangle 35"/>
          <p:cNvSpPr/>
          <p:nvPr/>
        </p:nvSpPr>
        <p:spPr bwMode="auto">
          <a:xfrm>
            <a:off x="1778317" y="4901021"/>
            <a:ext cx="609600" cy="343255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RU 4 AID Y</a:t>
            </a:r>
          </a:p>
        </p:txBody>
      </p:sp>
      <p:sp>
        <p:nvSpPr>
          <p:cNvPr id="67" name="Rectangle 36"/>
          <p:cNvSpPr/>
          <p:nvPr/>
        </p:nvSpPr>
        <p:spPr bwMode="auto">
          <a:xfrm>
            <a:off x="1773621" y="5244276"/>
            <a:ext cx="609600" cy="343255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RU 5 AID Z</a:t>
            </a:r>
          </a:p>
        </p:txBody>
      </p:sp>
      <p:sp>
        <p:nvSpPr>
          <p:cNvPr id="68" name="Oval 44"/>
          <p:cNvSpPr/>
          <p:nvPr/>
        </p:nvSpPr>
        <p:spPr bwMode="auto">
          <a:xfrm>
            <a:off x="1634259" y="4567150"/>
            <a:ext cx="844426" cy="364580"/>
          </a:xfrm>
          <a:prstGeom prst="ellipse">
            <a:avLst/>
          </a:prstGeom>
          <a:noFill/>
          <a:ln w="28575" cap="flat" cmpd="sng" algn="ctr">
            <a:solidFill>
              <a:srgbClr val="C00000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9" name="TextBox 2"/>
          <p:cNvSpPr txBox="1"/>
          <p:nvPr/>
        </p:nvSpPr>
        <p:spPr>
          <a:xfrm>
            <a:off x="173167" y="4076558"/>
            <a:ext cx="114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tx1"/>
                </a:solidFill>
              </a:rPr>
              <a:t>STA 2 selects RU 1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70" name="TextBox 23"/>
          <p:cNvSpPr txBox="1"/>
          <p:nvPr/>
        </p:nvSpPr>
        <p:spPr>
          <a:xfrm>
            <a:off x="401767" y="4797461"/>
            <a:ext cx="114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tx1"/>
                </a:solidFill>
              </a:rPr>
              <a:t>STA 1 selects RU 3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71" name="Rectangle 7"/>
          <p:cNvSpPr/>
          <p:nvPr/>
        </p:nvSpPr>
        <p:spPr bwMode="auto">
          <a:xfrm>
            <a:off x="2514056" y="3930725"/>
            <a:ext cx="2007722" cy="165267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2" name="Rectangle 8"/>
          <p:cNvSpPr/>
          <p:nvPr/>
        </p:nvSpPr>
        <p:spPr bwMode="auto">
          <a:xfrm>
            <a:off x="2514056" y="3892145"/>
            <a:ext cx="2007722" cy="342901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UL MU PPDU (STA 2,  NULL+BSR) </a:t>
            </a:r>
          </a:p>
        </p:txBody>
      </p:sp>
      <p:sp>
        <p:nvSpPr>
          <p:cNvPr id="73" name="Rectangle 9"/>
          <p:cNvSpPr/>
          <p:nvPr/>
        </p:nvSpPr>
        <p:spPr bwMode="auto">
          <a:xfrm>
            <a:off x="2514056" y="4224778"/>
            <a:ext cx="2007722" cy="348853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>
              <a:buClrTx/>
              <a:buSzTx/>
            </a:pPr>
            <a:r>
              <a:rPr lang="en-US" sz="1000" dirty="0">
                <a:solidFill>
                  <a:schemeClr val="tx1"/>
                </a:solidFill>
                <a:latin typeface="Times New Roman" pitchFamily="18" charset="0"/>
              </a:rPr>
              <a:t>UL MU PPDU (</a:t>
            </a:r>
            <a:r>
              <a:rPr lang="en-US" sz="1000" dirty="0" smtClean="0">
                <a:solidFill>
                  <a:schemeClr val="tx1"/>
                </a:solidFill>
                <a:latin typeface="Times New Roman" pitchFamily="18" charset="0"/>
              </a:rPr>
              <a:t>STA3)</a:t>
            </a:r>
            <a:endParaRPr lang="en-US" sz="1000" dirty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74" name="Rectangle 10"/>
          <p:cNvSpPr/>
          <p:nvPr/>
        </p:nvSpPr>
        <p:spPr bwMode="auto">
          <a:xfrm>
            <a:off x="2516286" y="4564671"/>
            <a:ext cx="2007722" cy="343255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>
              <a:buClrTx/>
              <a:buSzTx/>
            </a:pPr>
            <a:r>
              <a:rPr lang="en-US" sz="1000" dirty="0">
                <a:solidFill>
                  <a:schemeClr val="tx1"/>
                </a:solidFill>
                <a:latin typeface="Times New Roman" pitchFamily="18" charset="0"/>
              </a:rPr>
              <a:t>UL MU PPDU </a:t>
            </a:r>
            <a:r>
              <a:rPr lang="en-US" sz="1000" dirty="0" smtClean="0">
                <a:solidFill>
                  <a:schemeClr val="tx1"/>
                </a:solidFill>
                <a:latin typeface="Times New Roman" pitchFamily="18" charset="0"/>
              </a:rPr>
              <a:t>(STA1, 200 </a:t>
            </a:r>
            <a:r>
              <a:rPr lang="en-US" sz="1000" dirty="0" err="1" smtClean="0">
                <a:solidFill>
                  <a:schemeClr val="tx1"/>
                </a:solidFill>
                <a:latin typeface="Times New Roman" pitchFamily="18" charset="0"/>
              </a:rPr>
              <a:t>byte+BSR</a:t>
            </a:r>
            <a:r>
              <a:rPr lang="en-US" sz="1000" dirty="0" smtClean="0">
                <a:solidFill>
                  <a:schemeClr val="tx1"/>
                </a:solidFill>
                <a:latin typeface="Times New Roman" pitchFamily="18" charset="0"/>
              </a:rPr>
              <a:t>)</a:t>
            </a:r>
            <a:endParaRPr lang="en-US" sz="1000" dirty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75" name="Rectangle 35"/>
          <p:cNvSpPr/>
          <p:nvPr/>
        </p:nvSpPr>
        <p:spPr bwMode="auto">
          <a:xfrm>
            <a:off x="2519006" y="4897707"/>
            <a:ext cx="2007722" cy="343255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>
              <a:buClrTx/>
              <a:buSzTx/>
            </a:pPr>
            <a:r>
              <a:rPr lang="en-US" sz="1000" dirty="0">
                <a:solidFill>
                  <a:schemeClr val="tx1"/>
                </a:solidFill>
                <a:latin typeface="Times New Roman" pitchFamily="18" charset="0"/>
              </a:rPr>
              <a:t>UL MU PPDU (STA </a:t>
            </a:r>
            <a:r>
              <a:rPr lang="en-US" sz="1000" dirty="0" smtClean="0">
                <a:solidFill>
                  <a:schemeClr val="tx1"/>
                </a:solidFill>
                <a:latin typeface="Times New Roman" pitchFamily="18" charset="0"/>
              </a:rPr>
              <a:t>4)</a:t>
            </a:r>
            <a:endParaRPr lang="en-US" sz="1000" dirty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76" name="Rectangle 36"/>
          <p:cNvSpPr/>
          <p:nvPr/>
        </p:nvSpPr>
        <p:spPr bwMode="auto">
          <a:xfrm>
            <a:off x="2514310" y="5240962"/>
            <a:ext cx="2007722" cy="343255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>
              <a:buClrTx/>
              <a:buSzTx/>
            </a:pPr>
            <a:r>
              <a:rPr lang="en-US" sz="1000" dirty="0">
                <a:solidFill>
                  <a:schemeClr val="tx1"/>
                </a:solidFill>
                <a:latin typeface="Times New Roman" pitchFamily="18" charset="0"/>
              </a:rPr>
              <a:t>UL MU PPDU (STA </a:t>
            </a:r>
            <a:r>
              <a:rPr lang="en-US" sz="1000" dirty="0" smtClean="0">
                <a:solidFill>
                  <a:schemeClr val="tx1"/>
                </a:solidFill>
                <a:latin typeface="Times New Roman" pitchFamily="18" charset="0"/>
              </a:rPr>
              <a:t>5)</a:t>
            </a:r>
            <a:endParaRPr lang="en-US" sz="1000" dirty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1945814" y="2492896"/>
            <a:ext cx="5587912" cy="646331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800" dirty="0">
                <a:solidFill>
                  <a:schemeClr val="tx1"/>
                </a:solidFill>
              </a:rPr>
              <a:t>1. By the nature of random access UL MU, the obtained RU by the STA may not be enough for data transmission</a:t>
            </a:r>
            <a:r>
              <a:rPr lang="en-US" sz="1800" dirty="0" smtClean="0">
                <a:solidFill>
                  <a:schemeClr val="tx1"/>
                </a:solidFill>
              </a:rPr>
              <a:t>.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20" name="正方形/長方形 19"/>
          <p:cNvSpPr/>
          <p:nvPr/>
        </p:nvSpPr>
        <p:spPr>
          <a:xfrm>
            <a:off x="1233588" y="5804860"/>
            <a:ext cx="751487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/>
            <a:r>
              <a:rPr lang="en-US" sz="1600" dirty="0" smtClean="0">
                <a:solidFill>
                  <a:schemeClr val="tx1"/>
                </a:solidFill>
              </a:rPr>
              <a:t>-In addition, due to </a:t>
            </a:r>
            <a:r>
              <a:rPr lang="en-US" sz="1600" dirty="0">
                <a:solidFill>
                  <a:schemeClr val="tx1"/>
                </a:solidFill>
              </a:rPr>
              <a:t>high collision rate of random access UL MU, there is a great benefit for the AP to shorten the duration of the UL MU </a:t>
            </a:r>
            <a:r>
              <a:rPr lang="en-US" sz="1600" dirty="0" smtClean="0">
                <a:solidFill>
                  <a:schemeClr val="tx1"/>
                </a:solidFill>
              </a:rPr>
              <a:t>making this more </a:t>
            </a:r>
            <a:r>
              <a:rPr lang="en-US" sz="1600" dirty="0">
                <a:solidFill>
                  <a:schemeClr val="tx1"/>
                </a:solidFill>
              </a:rPr>
              <a:t>prevalent. </a:t>
            </a:r>
          </a:p>
        </p:txBody>
      </p:sp>
      <p:sp>
        <p:nvSpPr>
          <p:cNvPr id="38" name="Rectangle 7"/>
          <p:cNvSpPr/>
          <p:nvPr/>
        </p:nvSpPr>
        <p:spPr bwMode="auto">
          <a:xfrm>
            <a:off x="4752852" y="3933220"/>
            <a:ext cx="609600" cy="1652670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9" name="Rectangle 8"/>
          <p:cNvSpPr/>
          <p:nvPr/>
        </p:nvSpPr>
        <p:spPr bwMode="auto">
          <a:xfrm>
            <a:off x="4752852" y="3894640"/>
            <a:ext cx="609600" cy="342901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RU  1 </a:t>
            </a: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</a:rPr>
              <a:t>AID </a:t>
            </a:r>
            <a:r>
              <a:rPr lang="en-US" sz="1000" dirty="0">
                <a:solidFill>
                  <a:srgbClr val="FF0000"/>
                </a:solidFill>
                <a:latin typeface="Times New Roman" pitchFamily="18" charset="0"/>
              </a:rPr>
              <a:t>2</a:t>
            </a: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</a:endParaRPr>
          </a:p>
        </p:txBody>
      </p:sp>
      <p:sp>
        <p:nvSpPr>
          <p:cNvPr id="40" name="Rectangle 9"/>
          <p:cNvSpPr/>
          <p:nvPr/>
        </p:nvSpPr>
        <p:spPr bwMode="auto">
          <a:xfrm>
            <a:off x="4752852" y="4227273"/>
            <a:ext cx="609600" cy="348853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>
              <a:buClrTx/>
              <a:buSzTx/>
            </a:pPr>
            <a:r>
              <a:rPr lang="en-US" sz="1000" dirty="0">
                <a:solidFill>
                  <a:schemeClr val="tx1"/>
                </a:solidFill>
                <a:latin typeface="Times New Roman" pitchFamily="18" charset="0"/>
              </a:rPr>
              <a:t>RU 2  AID </a:t>
            </a:r>
            <a:r>
              <a:rPr lang="en-US" sz="1000" dirty="0" smtClean="0">
                <a:solidFill>
                  <a:schemeClr val="tx1"/>
                </a:solidFill>
                <a:latin typeface="Times New Roman" pitchFamily="18" charset="0"/>
              </a:rPr>
              <a:t>X</a:t>
            </a:r>
            <a:endParaRPr lang="en-US" sz="1000" dirty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41" name="Rectangle 10"/>
          <p:cNvSpPr/>
          <p:nvPr/>
        </p:nvSpPr>
        <p:spPr bwMode="auto">
          <a:xfrm>
            <a:off x="4755082" y="4567166"/>
            <a:ext cx="612320" cy="343255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RU</a:t>
            </a:r>
            <a:r>
              <a:rPr kumimoji="0" lang="en-US" sz="1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</a:t>
            </a: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3 </a:t>
            </a: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</a:rPr>
              <a:t>AID 1</a:t>
            </a:r>
          </a:p>
        </p:txBody>
      </p:sp>
      <p:sp>
        <p:nvSpPr>
          <p:cNvPr id="42" name="Rectangle 35"/>
          <p:cNvSpPr/>
          <p:nvPr/>
        </p:nvSpPr>
        <p:spPr bwMode="auto">
          <a:xfrm>
            <a:off x="4757802" y="4900202"/>
            <a:ext cx="609600" cy="343255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>
              <a:buClrTx/>
              <a:buSzTx/>
            </a:pPr>
            <a:r>
              <a:rPr lang="en-US" sz="1000" dirty="0">
                <a:solidFill>
                  <a:schemeClr val="tx1"/>
                </a:solidFill>
                <a:latin typeface="Times New Roman" pitchFamily="18" charset="0"/>
              </a:rPr>
              <a:t> RU 4 AID </a:t>
            </a:r>
            <a:r>
              <a:rPr lang="en-US" sz="1000" dirty="0" smtClean="0">
                <a:solidFill>
                  <a:schemeClr val="tx1"/>
                </a:solidFill>
                <a:latin typeface="Times New Roman" pitchFamily="18" charset="0"/>
              </a:rPr>
              <a:t>Y</a:t>
            </a:r>
            <a:endParaRPr lang="en-US" sz="1000" dirty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43" name="Rectangle 36"/>
          <p:cNvSpPr/>
          <p:nvPr/>
        </p:nvSpPr>
        <p:spPr bwMode="auto">
          <a:xfrm>
            <a:off x="4753106" y="5243457"/>
            <a:ext cx="609600" cy="343255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>
              <a:buClrTx/>
              <a:buSzTx/>
            </a:pPr>
            <a:r>
              <a:rPr lang="en-US" sz="1000" dirty="0">
                <a:solidFill>
                  <a:schemeClr val="tx1"/>
                </a:solidFill>
                <a:latin typeface="Times New Roman" pitchFamily="18" charset="0"/>
              </a:rPr>
              <a:t> RU 5 AID </a:t>
            </a:r>
            <a:r>
              <a:rPr lang="en-US" sz="1000" dirty="0" smtClean="0">
                <a:solidFill>
                  <a:schemeClr val="tx1"/>
                </a:solidFill>
                <a:latin typeface="Times New Roman" pitchFamily="18" charset="0"/>
              </a:rPr>
              <a:t>Z</a:t>
            </a:r>
            <a:endParaRPr lang="en-US" sz="1000" dirty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47" name="テキスト ボックス 46"/>
          <p:cNvSpPr txBox="1"/>
          <p:nvPr/>
        </p:nvSpPr>
        <p:spPr>
          <a:xfrm>
            <a:off x="4559689" y="3625906"/>
            <a:ext cx="18722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chemeClr val="tx1"/>
                </a:solidFill>
              </a:rPr>
              <a:t>250 byte RUs</a:t>
            </a:r>
          </a:p>
        </p:txBody>
      </p:sp>
      <p:sp>
        <p:nvSpPr>
          <p:cNvPr id="48" name="TextBox 29"/>
          <p:cNvSpPr txBox="1"/>
          <p:nvPr/>
        </p:nvSpPr>
        <p:spPr>
          <a:xfrm>
            <a:off x="4220613" y="3352578"/>
            <a:ext cx="163551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Trigger Frame (TF) </a:t>
            </a:r>
          </a:p>
        </p:txBody>
      </p:sp>
      <p:sp>
        <p:nvSpPr>
          <p:cNvPr id="53" name="テキスト ボックス 52"/>
          <p:cNvSpPr txBox="1"/>
          <p:nvPr/>
        </p:nvSpPr>
        <p:spPr>
          <a:xfrm>
            <a:off x="5652120" y="4063595"/>
            <a:ext cx="2940350" cy="92333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800" dirty="0" smtClean="0">
                <a:solidFill>
                  <a:schemeClr val="tx1"/>
                </a:solidFill>
              </a:rPr>
              <a:t>Using AID 1, and AID 2, the AP allocates RU 1 and 3 to unassociated STAs 1 and 2.</a:t>
            </a:r>
            <a:endParaRPr lang="en-US" sz="1800" dirty="0">
              <a:solidFill>
                <a:schemeClr val="tx1"/>
              </a:solidFill>
            </a:endParaRPr>
          </a:p>
        </p:txBody>
      </p:sp>
      <p:cxnSp>
        <p:nvCxnSpPr>
          <p:cNvPr id="12" name="直線矢印コネクタ 11"/>
          <p:cNvCxnSpPr/>
          <p:nvPr/>
        </p:nvCxnSpPr>
        <p:spPr bwMode="auto">
          <a:xfrm>
            <a:off x="5217745" y="4090387"/>
            <a:ext cx="434375" cy="154453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4" name="直線矢印コネクタ 13"/>
          <p:cNvCxnSpPr>
            <a:endCxn id="53" idx="1"/>
          </p:cNvCxnSpPr>
          <p:nvPr/>
        </p:nvCxnSpPr>
        <p:spPr bwMode="auto">
          <a:xfrm flipV="1">
            <a:off x="5217745" y="4525260"/>
            <a:ext cx="434375" cy="20043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4003267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Resource allocation for unassociated STAs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Leonardo Lanante, Kyushu Inst. of Tech.</a:t>
            </a:r>
            <a:endParaRPr lang="en-GB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 2016</a:t>
            </a:r>
            <a:endParaRPr lang="en-GB" dirty="0"/>
          </a:p>
        </p:txBody>
      </p:sp>
      <p:sp>
        <p:nvSpPr>
          <p:cNvPr id="8" name="正方形/長方形 7"/>
          <p:cNvSpPr/>
          <p:nvPr/>
        </p:nvSpPr>
        <p:spPr>
          <a:xfrm>
            <a:off x="2123728" y="2492913"/>
            <a:ext cx="4572000" cy="646331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0" indent="0"/>
            <a:r>
              <a:rPr lang="en-US" sz="1800" dirty="0" smtClean="0">
                <a:solidFill>
                  <a:schemeClr val="tx1"/>
                </a:solidFill>
              </a:rPr>
              <a:t>2. When the random access UL MU is intended solely for BSR acquisition. [2]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2077076" y="3588500"/>
            <a:ext cx="9588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chemeClr val="tx1"/>
                </a:solidFill>
              </a:rPr>
              <a:t>BSR only</a:t>
            </a:r>
          </a:p>
        </p:txBody>
      </p:sp>
      <p:cxnSp>
        <p:nvCxnSpPr>
          <p:cNvPr id="12" name="Straight Connector 6"/>
          <p:cNvCxnSpPr/>
          <p:nvPr/>
        </p:nvCxnSpPr>
        <p:spPr bwMode="auto">
          <a:xfrm flipV="1">
            <a:off x="807719" y="5613194"/>
            <a:ext cx="7992888" cy="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3" name="Rectangle 7"/>
          <p:cNvSpPr/>
          <p:nvPr/>
        </p:nvSpPr>
        <p:spPr bwMode="auto">
          <a:xfrm>
            <a:off x="2103119" y="3960523"/>
            <a:ext cx="609600" cy="165267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Rectangle 8"/>
          <p:cNvSpPr/>
          <p:nvPr/>
        </p:nvSpPr>
        <p:spPr bwMode="auto">
          <a:xfrm>
            <a:off x="2103119" y="3921943"/>
            <a:ext cx="609600" cy="342901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RA RU  AID 0</a:t>
            </a:r>
          </a:p>
        </p:txBody>
      </p:sp>
      <p:sp>
        <p:nvSpPr>
          <p:cNvPr id="15" name="Rectangle 9"/>
          <p:cNvSpPr/>
          <p:nvPr/>
        </p:nvSpPr>
        <p:spPr bwMode="auto">
          <a:xfrm>
            <a:off x="2103119" y="4254576"/>
            <a:ext cx="609600" cy="348853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>
              <a:buClrTx/>
              <a:buSzTx/>
            </a:pPr>
            <a:r>
              <a:rPr lang="en-US" sz="1000" dirty="0">
                <a:solidFill>
                  <a:schemeClr val="tx1"/>
                </a:solidFill>
                <a:latin typeface="Times New Roman" pitchFamily="18" charset="0"/>
              </a:rPr>
              <a:t>RA RU AID 0</a:t>
            </a:r>
          </a:p>
        </p:txBody>
      </p:sp>
      <p:sp>
        <p:nvSpPr>
          <p:cNvPr id="16" name="Rectangle 10"/>
          <p:cNvSpPr/>
          <p:nvPr/>
        </p:nvSpPr>
        <p:spPr bwMode="auto">
          <a:xfrm>
            <a:off x="2105349" y="4594469"/>
            <a:ext cx="609600" cy="343255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RA RU AID 0</a:t>
            </a:r>
          </a:p>
        </p:txBody>
      </p:sp>
      <p:sp>
        <p:nvSpPr>
          <p:cNvPr id="17" name="TextBox 29"/>
          <p:cNvSpPr txBox="1"/>
          <p:nvPr/>
        </p:nvSpPr>
        <p:spPr>
          <a:xfrm>
            <a:off x="1675422" y="3316239"/>
            <a:ext cx="20968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RA Trigger Frame (TF-R) </a:t>
            </a:r>
          </a:p>
        </p:txBody>
      </p:sp>
      <p:sp>
        <p:nvSpPr>
          <p:cNvPr id="21" name="Rectangle 35"/>
          <p:cNvSpPr/>
          <p:nvPr/>
        </p:nvSpPr>
        <p:spPr bwMode="auto">
          <a:xfrm>
            <a:off x="2108069" y="4927505"/>
            <a:ext cx="609600" cy="343255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>
              <a:buClrTx/>
              <a:buSzTx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</a:t>
            </a:r>
            <a:r>
              <a:rPr lang="en-US" sz="1000" dirty="0">
                <a:solidFill>
                  <a:schemeClr val="tx1"/>
                </a:solidFill>
                <a:latin typeface="Times New Roman" pitchFamily="18" charset="0"/>
              </a:rPr>
              <a:t>RA RU </a:t>
            </a: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AID 0</a:t>
            </a:r>
          </a:p>
        </p:txBody>
      </p:sp>
      <p:sp>
        <p:nvSpPr>
          <p:cNvPr id="22" name="Rectangle 36"/>
          <p:cNvSpPr/>
          <p:nvPr/>
        </p:nvSpPr>
        <p:spPr bwMode="auto">
          <a:xfrm>
            <a:off x="2103373" y="5270760"/>
            <a:ext cx="609600" cy="343255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>
              <a:buClrTx/>
              <a:buSzTx/>
            </a:pPr>
            <a:r>
              <a:rPr lang="en-US" sz="1000" dirty="0">
                <a:solidFill>
                  <a:schemeClr val="tx1"/>
                </a:solidFill>
                <a:latin typeface="Times New Roman" pitchFamily="18" charset="0"/>
              </a:rPr>
              <a:t>RA RU AID </a:t>
            </a: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0</a:t>
            </a:r>
          </a:p>
        </p:txBody>
      </p:sp>
      <p:sp>
        <p:nvSpPr>
          <p:cNvPr id="27" name="Rectangle 8"/>
          <p:cNvSpPr/>
          <p:nvPr/>
        </p:nvSpPr>
        <p:spPr bwMode="auto">
          <a:xfrm>
            <a:off x="2843808" y="3918629"/>
            <a:ext cx="1304536" cy="342901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>
              <a:buClrTx/>
              <a:buSzTx/>
            </a:pPr>
            <a:r>
              <a:rPr lang="en-US" sz="1000" dirty="0">
                <a:solidFill>
                  <a:schemeClr val="tx1"/>
                </a:solidFill>
                <a:latin typeface="Times New Roman" pitchFamily="18" charset="0"/>
              </a:rPr>
              <a:t>UL MU PPDU (</a:t>
            </a:r>
            <a:r>
              <a:rPr lang="en-US" sz="1000" dirty="0" smtClean="0">
                <a:solidFill>
                  <a:schemeClr val="tx1"/>
                </a:solidFill>
                <a:latin typeface="Times New Roman" pitchFamily="18" charset="0"/>
              </a:rPr>
              <a:t>STA2, NULL+BSR)</a:t>
            </a:r>
            <a:endParaRPr lang="en-US" sz="1000" dirty="0">
              <a:solidFill>
                <a:schemeClr val="tx1"/>
              </a:solidFill>
              <a:latin typeface="Times New Roman" pitchFamily="18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8" name="Rectangle 9"/>
          <p:cNvSpPr/>
          <p:nvPr/>
        </p:nvSpPr>
        <p:spPr bwMode="auto">
          <a:xfrm>
            <a:off x="2843808" y="4251262"/>
            <a:ext cx="1304536" cy="348853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>
              <a:buClrTx/>
              <a:buSzTx/>
            </a:pPr>
            <a:r>
              <a:rPr lang="en-US" sz="1000" dirty="0">
                <a:solidFill>
                  <a:schemeClr val="tx1"/>
                </a:solidFill>
                <a:latin typeface="Times New Roman" pitchFamily="18" charset="0"/>
              </a:rPr>
              <a:t>UL MU PPDU (</a:t>
            </a:r>
            <a:r>
              <a:rPr lang="en-US" sz="1000" dirty="0" smtClean="0">
                <a:solidFill>
                  <a:schemeClr val="tx1"/>
                </a:solidFill>
                <a:latin typeface="Times New Roman" pitchFamily="18" charset="0"/>
              </a:rPr>
              <a:t>STA3, </a:t>
            </a:r>
            <a:r>
              <a:rPr lang="en-US" sz="1000" dirty="0">
                <a:solidFill>
                  <a:schemeClr val="tx1"/>
                </a:solidFill>
                <a:latin typeface="Times New Roman" pitchFamily="18" charset="0"/>
              </a:rPr>
              <a:t>NULL+BSR)</a:t>
            </a:r>
          </a:p>
        </p:txBody>
      </p:sp>
      <p:sp>
        <p:nvSpPr>
          <p:cNvPr id="29" name="Rectangle 10"/>
          <p:cNvSpPr/>
          <p:nvPr/>
        </p:nvSpPr>
        <p:spPr bwMode="auto">
          <a:xfrm>
            <a:off x="2846038" y="4591155"/>
            <a:ext cx="1304536" cy="343255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>
              <a:buClrTx/>
              <a:buSzTx/>
            </a:pPr>
            <a:r>
              <a:rPr lang="en-US" sz="1000" dirty="0">
                <a:solidFill>
                  <a:schemeClr val="tx1"/>
                </a:solidFill>
                <a:latin typeface="Times New Roman" pitchFamily="18" charset="0"/>
              </a:rPr>
              <a:t>UL MU PPDU (</a:t>
            </a:r>
            <a:r>
              <a:rPr lang="en-US" sz="1000" dirty="0" smtClean="0">
                <a:solidFill>
                  <a:schemeClr val="tx1"/>
                </a:solidFill>
                <a:latin typeface="Times New Roman" pitchFamily="18" charset="0"/>
              </a:rPr>
              <a:t>STA1, </a:t>
            </a:r>
            <a:r>
              <a:rPr lang="en-US" sz="1000" dirty="0">
                <a:solidFill>
                  <a:schemeClr val="tx1"/>
                </a:solidFill>
                <a:latin typeface="Times New Roman" pitchFamily="18" charset="0"/>
              </a:rPr>
              <a:t>NULL+BSR)</a:t>
            </a:r>
          </a:p>
          <a:p>
            <a:pPr defTabSz="914400">
              <a:buClrTx/>
              <a:buSzTx/>
            </a:pPr>
            <a:r>
              <a:rPr lang="en-US" sz="1000" dirty="0" err="1" smtClean="0">
                <a:solidFill>
                  <a:schemeClr val="tx1"/>
                </a:solidFill>
                <a:latin typeface="Times New Roman" pitchFamily="18" charset="0"/>
              </a:rPr>
              <a:t>byte+BSR</a:t>
            </a:r>
            <a:r>
              <a:rPr lang="en-US" sz="1000" dirty="0" smtClean="0">
                <a:solidFill>
                  <a:schemeClr val="tx1"/>
                </a:solidFill>
                <a:latin typeface="Times New Roman" pitchFamily="18" charset="0"/>
              </a:rPr>
              <a:t>)</a:t>
            </a:r>
            <a:endParaRPr lang="en-US" sz="1000" dirty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30" name="Rectangle 35"/>
          <p:cNvSpPr/>
          <p:nvPr/>
        </p:nvSpPr>
        <p:spPr bwMode="auto">
          <a:xfrm>
            <a:off x="2848758" y="4924191"/>
            <a:ext cx="1304536" cy="343255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>
              <a:buClrTx/>
              <a:buSzTx/>
            </a:pPr>
            <a:r>
              <a:rPr lang="en-US" sz="1000" dirty="0">
                <a:solidFill>
                  <a:schemeClr val="tx1"/>
                </a:solidFill>
                <a:latin typeface="Times New Roman" pitchFamily="18" charset="0"/>
              </a:rPr>
              <a:t>UL MU PPDU (</a:t>
            </a:r>
            <a:r>
              <a:rPr lang="en-US" sz="1000" dirty="0" smtClean="0">
                <a:solidFill>
                  <a:schemeClr val="tx1"/>
                </a:solidFill>
                <a:latin typeface="Times New Roman" pitchFamily="18" charset="0"/>
              </a:rPr>
              <a:t>STA5, </a:t>
            </a:r>
            <a:r>
              <a:rPr lang="en-US" sz="1000" dirty="0">
                <a:solidFill>
                  <a:schemeClr val="tx1"/>
                </a:solidFill>
                <a:latin typeface="Times New Roman" pitchFamily="18" charset="0"/>
              </a:rPr>
              <a:t>NULL+BSR)</a:t>
            </a:r>
          </a:p>
          <a:p>
            <a:pPr algn="ctr" defTabSz="914400">
              <a:buClrTx/>
              <a:buSzTx/>
            </a:pPr>
            <a:endParaRPr lang="en-US" sz="1000" dirty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31" name="Rectangle 36"/>
          <p:cNvSpPr/>
          <p:nvPr/>
        </p:nvSpPr>
        <p:spPr bwMode="auto">
          <a:xfrm>
            <a:off x="2844062" y="5267446"/>
            <a:ext cx="1304536" cy="343255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>
              <a:buClrTx/>
              <a:buSzTx/>
            </a:pPr>
            <a:r>
              <a:rPr lang="en-US" sz="1000" dirty="0">
                <a:solidFill>
                  <a:schemeClr val="tx1"/>
                </a:solidFill>
                <a:latin typeface="Times New Roman" pitchFamily="18" charset="0"/>
              </a:rPr>
              <a:t>UL MU PPDU (</a:t>
            </a:r>
            <a:r>
              <a:rPr lang="en-US" sz="1000" dirty="0" smtClean="0">
                <a:solidFill>
                  <a:schemeClr val="tx1"/>
                </a:solidFill>
                <a:latin typeface="Times New Roman" pitchFamily="18" charset="0"/>
              </a:rPr>
              <a:t>STA4, </a:t>
            </a:r>
            <a:r>
              <a:rPr lang="en-US" sz="1000" dirty="0">
                <a:solidFill>
                  <a:schemeClr val="tx1"/>
                </a:solidFill>
                <a:latin typeface="Times New Roman" pitchFamily="18" charset="0"/>
              </a:rPr>
              <a:t>NULL+BSR)</a:t>
            </a:r>
          </a:p>
        </p:txBody>
      </p:sp>
      <p:sp>
        <p:nvSpPr>
          <p:cNvPr id="35" name="コンテンツ プレースホルダー 2"/>
          <p:cNvSpPr>
            <a:spLocks noGrp="1"/>
          </p:cNvSpPr>
          <p:nvPr>
            <p:ph idx="1"/>
          </p:nvPr>
        </p:nvSpPr>
        <p:spPr>
          <a:xfrm>
            <a:off x="707713" y="1655929"/>
            <a:ext cx="7770813" cy="966785"/>
          </a:xfrm>
        </p:spPr>
        <p:txBody>
          <a:bodyPr/>
          <a:lstStyle/>
          <a:p>
            <a:pPr marL="0" indent="0"/>
            <a:r>
              <a:rPr lang="en-US" sz="1800" b="0" dirty="0" smtClean="0"/>
              <a:t>After successfully obtaining a random access RU, unassociated STAs may need more resources to complete its transmission. The reasons can be one of the following.</a:t>
            </a:r>
          </a:p>
          <a:p>
            <a:pPr marL="0" indent="0"/>
            <a:endParaRPr lang="en-US" sz="1800" b="0" dirty="0"/>
          </a:p>
          <a:p>
            <a:pPr marL="0" indent="0"/>
            <a:endParaRPr lang="en-US" dirty="0" smtClean="0"/>
          </a:p>
        </p:txBody>
      </p:sp>
      <p:sp>
        <p:nvSpPr>
          <p:cNvPr id="33" name="Rectangle 7"/>
          <p:cNvSpPr/>
          <p:nvPr/>
        </p:nvSpPr>
        <p:spPr bwMode="auto">
          <a:xfrm>
            <a:off x="4352531" y="3958455"/>
            <a:ext cx="609600" cy="1652670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4" name="Rectangle 8"/>
          <p:cNvSpPr/>
          <p:nvPr/>
        </p:nvSpPr>
        <p:spPr bwMode="auto">
          <a:xfrm>
            <a:off x="4352531" y="3919875"/>
            <a:ext cx="609600" cy="342901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RU  1 </a:t>
            </a: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</a:rPr>
              <a:t>AID 1</a:t>
            </a:r>
          </a:p>
        </p:txBody>
      </p:sp>
      <p:sp>
        <p:nvSpPr>
          <p:cNvPr id="36" name="Rectangle 9"/>
          <p:cNvSpPr/>
          <p:nvPr/>
        </p:nvSpPr>
        <p:spPr bwMode="auto">
          <a:xfrm>
            <a:off x="4352531" y="4252508"/>
            <a:ext cx="609600" cy="348853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>
              <a:buClrTx/>
              <a:buSzTx/>
            </a:pPr>
            <a:r>
              <a:rPr lang="en-US" sz="1000" dirty="0" smtClean="0">
                <a:solidFill>
                  <a:schemeClr val="tx1"/>
                </a:solidFill>
                <a:latin typeface="Times New Roman" pitchFamily="18" charset="0"/>
              </a:rPr>
              <a:t>RA 2 </a:t>
            </a:r>
            <a:r>
              <a:rPr lang="en-US" sz="1000" dirty="0" smtClean="0">
                <a:solidFill>
                  <a:srgbClr val="FF0000"/>
                </a:solidFill>
                <a:latin typeface="Times New Roman" pitchFamily="18" charset="0"/>
              </a:rPr>
              <a:t>AID 2</a:t>
            </a:r>
            <a:endParaRPr lang="en-US" sz="1000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37" name="Rectangle 10"/>
          <p:cNvSpPr/>
          <p:nvPr/>
        </p:nvSpPr>
        <p:spPr bwMode="auto">
          <a:xfrm>
            <a:off x="4354761" y="4592401"/>
            <a:ext cx="609600" cy="343255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RU 3 </a:t>
            </a: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</a:rPr>
              <a:t>AID </a:t>
            </a:r>
            <a:r>
              <a:rPr lang="en-US" sz="1000" dirty="0">
                <a:solidFill>
                  <a:srgbClr val="FF0000"/>
                </a:solidFill>
                <a:latin typeface="Times New Roman" pitchFamily="18" charset="0"/>
              </a:rPr>
              <a:t>3</a:t>
            </a: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</a:endParaRPr>
          </a:p>
        </p:txBody>
      </p:sp>
      <p:sp>
        <p:nvSpPr>
          <p:cNvPr id="38" name="Rectangle 35"/>
          <p:cNvSpPr/>
          <p:nvPr/>
        </p:nvSpPr>
        <p:spPr bwMode="auto">
          <a:xfrm>
            <a:off x="4357481" y="4925437"/>
            <a:ext cx="609600" cy="343255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RU</a:t>
            </a:r>
            <a:r>
              <a:rPr kumimoji="0" lang="en-US" sz="1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4</a:t>
            </a: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</a:t>
            </a: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</a:rPr>
              <a:t>AID 4</a:t>
            </a:r>
          </a:p>
        </p:txBody>
      </p:sp>
      <p:sp>
        <p:nvSpPr>
          <p:cNvPr id="39" name="Rectangle 36"/>
          <p:cNvSpPr/>
          <p:nvPr/>
        </p:nvSpPr>
        <p:spPr bwMode="auto">
          <a:xfrm>
            <a:off x="4352785" y="5268692"/>
            <a:ext cx="609600" cy="343255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RU 5 </a:t>
            </a: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</a:rPr>
              <a:t>AID 5</a:t>
            </a:r>
          </a:p>
        </p:txBody>
      </p:sp>
      <p:sp>
        <p:nvSpPr>
          <p:cNvPr id="48" name="Rectangle 8"/>
          <p:cNvSpPr/>
          <p:nvPr/>
        </p:nvSpPr>
        <p:spPr bwMode="auto">
          <a:xfrm>
            <a:off x="5101792" y="3930143"/>
            <a:ext cx="2780345" cy="342901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>
              <a:buClrTx/>
              <a:buSzTx/>
            </a:pPr>
            <a:r>
              <a:rPr lang="en-US" sz="1000" dirty="0">
                <a:solidFill>
                  <a:schemeClr val="tx1"/>
                </a:solidFill>
                <a:latin typeface="Times New Roman" pitchFamily="18" charset="0"/>
              </a:rPr>
              <a:t>UL MU PPDU (</a:t>
            </a:r>
            <a:r>
              <a:rPr lang="en-US" sz="1000" dirty="0" smtClean="0">
                <a:solidFill>
                  <a:schemeClr val="tx1"/>
                </a:solidFill>
                <a:latin typeface="Times New Roman" pitchFamily="18" charset="0"/>
              </a:rPr>
              <a:t>STA2, QOS DATA)</a:t>
            </a:r>
            <a:endParaRPr lang="en-US" sz="1000" dirty="0">
              <a:solidFill>
                <a:schemeClr val="tx1"/>
              </a:solidFill>
              <a:latin typeface="Times New Roman" pitchFamily="18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9" name="Rectangle 9"/>
          <p:cNvSpPr/>
          <p:nvPr/>
        </p:nvSpPr>
        <p:spPr bwMode="auto">
          <a:xfrm>
            <a:off x="5101792" y="4262776"/>
            <a:ext cx="2780345" cy="348853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>
              <a:buClrTx/>
              <a:buSzTx/>
            </a:pPr>
            <a:r>
              <a:rPr lang="en-US" sz="1000" dirty="0">
                <a:solidFill>
                  <a:schemeClr val="tx1"/>
                </a:solidFill>
                <a:latin typeface="Times New Roman" pitchFamily="18" charset="0"/>
              </a:rPr>
              <a:t>UL MU PPDU (</a:t>
            </a:r>
            <a:r>
              <a:rPr lang="en-US" sz="1000" dirty="0" smtClean="0">
                <a:solidFill>
                  <a:schemeClr val="tx1"/>
                </a:solidFill>
                <a:latin typeface="Times New Roman" pitchFamily="18" charset="0"/>
              </a:rPr>
              <a:t>STA3,</a:t>
            </a:r>
            <a:r>
              <a:rPr lang="en-US" sz="1000" dirty="0">
                <a:solidFill>
                  <a:schemeClr val="tx1"/>
                </a:solidFill>
                <a:latin typeface="Times New Roman" pitchFamily="18" charset="0"/>
              </a:rPr>
              <a:t> QOS DATA</a:t>
            </a:r>
            <a:r>
              <a:rPr lang="en-US" sz="1000" dirty="0" smtClean="0">
                <a:solidFill>
                  <a:schemeClr val="tx1"/>
                </a:solidFill>
                <a:latin typeface="Times New Roman" pitchFamily="18" charset="0"/>
              </a:rPr>
              <a:t>)</a:t>
            </a:r>
            <a:endParaRPr lang="en-US" sz="1000" dirty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50" name="Rectangle 10"/>
          <p:cNvSpPr/>
          <p:nvPr/>
        </p:nvSpPr>
        <p:spPr bwMode="auto">
          <a:xfrm>
            <a:off x="5104022" y="4602669"/>
            <a:ext cx="2780345" cy="343255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>
              <a:buClrTx/>
              <a:buSzTx/>
            </a:pPr>
            <a:r>
              <a:rPr lang="en-US" sz="1000" dirty="0">
                <a:solidFill>
                  <a:schemeClr val="tx1"/>
                </a:solidFill>
                <a:latin typeface="Times New Roman" pitchFamily="18" charset="0"/>
              </a:rPr>
              <a:t>UL MU PPDU (</a:t>
            </a:r>
            <a:r>
              <a:rPr lang="en-US" sz="1000" dirty="0" smtClean="0">
                <a:solidFill>
                  <a:schemeClr val="tx1"/>
                </a:solidFill>
                <a:latin typeface="Times New Roman" pitchFamily="18" charset="0"/>
              </a:rPr>
              <a:t>STA1, </a:t>
            </a:r>
            <a:r>
              <a:rPr lang="en-US" sz="1000" dirty="0">
                <a:solidFill>
                  <a:schemeClr val="tx1"/>
                </a:solidFill>
                <a:latin typeface="Times New Roman" pitchFamily="18" charset="0"/>
              </a:rPr>
              <a:t>QOS DATA)</a:t>
            </a:r>
          </a:p>
        </p:txBody>
      </p:sp>
      <p:sp>
        <p:nvSpPr>
          <p:cNvPr id="51" name="Rectangle 35"/>
          <p:cNvSpPr/>
          <p:nvPr/>
        </p:nvSpPr>
        <p:spPr bwMode="auto">
          <a:xfrm>
            <a:off x="5106742" y="4935705"/>
            <a:ext cx="2780345" cy="343255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>
              <a:buClrTx/>
              <a:buSzTx/>
            </a:pPr>
            <a:r>
              <a:rPr lang="en-US" sz="1000" dirty="0">
                <a:solidFill>
                  <a:schemeClr val="tx1"/>
                </a:solidFill>
                <a:latin typeface="Times New Roman" pitchFamily="18" charset="0"/>
              </a:rPr>
              <a:t>UL MU PPDU (</a:t>
            </a:r>
            <a:r>
              <a:rPr lang="en-US" sz="1000" dirty="0" smtClean="0">
                <a:solidFill>
                  <a:schemeClr val="tx1"/>
                </a:solidFill>
                <a:latin typeface="Times New Roman" pitchFamily="18" charset="0"/>
              </a:rPr>
              <a:t>STA5, </a:t>
            </a:r>
            <a:r>
              <a:rPr lang="en-US" sz="1000" dirty="0">
                <a:solidFill>
                  <a:schemeClr val="tx1"/>
                </a:solidFill>
                <a:latin typeface="Times New Roman" pitchFamily="18" charset="0"/>
              </a:rPr>
              <a:t>QOS DATA</a:t>
            </a:r>
            <a:r>
              <a:rPr lang="en-US" sz="1000" dirty="0" smtClean="0">
                <a:solidFill>
                  <a:schemeClr val="tx1"/>
                </a:solidFill>
                <a:latin typeface="Times New Roman" pitchFamily="18" charset="0"/>
              </a:rPr>
              <a:t>)</a:t>
            </a:r>
            <a:endParaRPr lang="en-US" sz="1000" dirty="0">
              <a:solidFill>
                <a:schemeClr val="tx1"/>
              </a:solidFill>
              <a:latin typeface="Times New Roman" pitchFamily="18" charset="0"/>
            </a:endParaRPr>
          </a:p>
          <a:p>
            <a:pPr algn="ctr" defTabSz="914400">
              <a:buClrTx/>
              <a:buSzTx/>
            </a:pPr>
            <a:endParaRPr lang="en-US" sz="1000" dirty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52" name="Rectangle 36"/>
          <p:cNvSpPr/>
          <p:nvPr/>
        </p:nvSpPr>
        <p:spPr bwMode="auto">
          <a:xfrm>
            <a:off x="5102046" y="5278960"/>
            <a:ext cx="2780345" cy="343255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>
              <a:buClrTx/>
              <a:buSzTx/>
            </a:pPr>
            <a:r>
              <a:rPr lang="en-US" sz="1000" dirty="0">
                <a:solidFill>
                  <a:schemeClr val="tx1"/>
                </a:solidFill>
                <a:latin typeface="Times New Roman" pitchFamily="18" charset="0"/>
              </a:rPr>
              <a:t>UL MU PPDU (</a:t>
            </a:r>
            <a:r>
              <a:rPr lang="en-US" sz="1000" dirty="0" smtClean="0">
                <a:solidFill>
                  <a:schemeClr val="tx1"/>
                </a:solidFill>
                <a:latin typeface="Times New Roman" pitchFamily="18" charset="0"/>
              </a:rPr>
              <a:t>STA4, </a:t>
            </a:r>
            <a:r>
              <a:rPr lang="en-US" sz="1000" dirty="0">
                <a:solidFill>
                  <a:schemeClr val="tx1"/>
                </a:solidFill>
                <a:latin typeface="Times New Roman" pitchFamily="18" charset="0"/>
              </a:rPr>
              <a:t>QOS DATA</a:t>
            </a:r>
            <a:r>
              <a:rPr lang="en-US" sz="1000" dirty="0" smtClean="0">
                <a:solidFill>
                  <a:schemeClr val="tx1"/>
                </a:solidFill>
                <a:latin typeface="Times New Roman" pitchFamily="18" charset="0"/>
              </a:rPr>
              <a:t>)</a:t>
            </a:r>
            <a:endParaRPr lang="en-US" sz="1000" dirty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3" name="正方形/長方形 2"/>
          <p:cNvSpPr/>
          <p:nvPr/>
        </p:nvSpPr>
        <p:spPr bwMode="auto">
          <a:xfrm>
            <a:off x="4274737" y="3726999"/>
            <a:ext cx="3825655" cy="2222281"/>
          </a:xfrm>
          <a:prstGeom prst="rect">
            <a:avLst/>
          </a:prstGeom>
          <a:noFill/>
          <a:ln w="28575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4585381" y="4443185"/>
            <a:ext cx="2808312" cy="646331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800" dirty="0" smtClean="0">
                <a:solidFill>
                  <a:schemeClr val="tx1"/>
                </a:solidFill>
              </a:rPr>
              <a:t>All STAs sends BSR and hope for an RU on next TF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53" name="TextBox 2"/>
          <p:cNvSpPr txBox="1"/>
          <p:nvPr/>
        </p:nvSpPr>
        <p:spPr>
          <a:xfrm>
            <a:off x="88749" y="4323125"/>
            <a:ext cx="173510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chemeClr val="tx1"/>
                </a:solidFill>
              </a:rPr>
              <a:t>STAs 1-5 are all unassociated STAs</a:t>
            </a:r>
            <a:endParaRPr lang="en-US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7284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User identifier for unassociated STAs, etc.</a:t>
            </a:r>
            <a:endParaRPr 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77951" y="1700808"/>
            <a:ext cx="7770813" cy="4113213"/>
          </a:xfrm>
        </p:spPr>
        <p:txBody>
          <a:bodyPr/>
          <a:lstStyle/>
          <a:p>
            <a:pPr>
              <a:buFontTx/>
              <a:buChar char="-"/>
            </a:pPr>
            <a:r>
              <a:rPr lang="en-US" sz="1800" dirty="0" smtClean="0"/>
              <a:t>In order to support Triggered UL MU transmission, the AP and STA must agree on an identifier for unassociated STAs</a:t>
            </a:r>
          </a:p>
          <a:p>
            <a:pPr lvl="1">
              <a:buFontTx/>
              <a:buChar char="-"/>
            </a:pPr>
            <a:r>
              <a:rPr lang="en-US" sz="1800" dirty="0" smtClean="0"/>
              <a:t>For simplicity, we suggest to use a function of the STA MAC address </a:t>
            </a:r>
          </a:p>
          <a:p>
            <a:pPr marL="457200" lvl="1" indent="0"/>
            <a:r>
              <a:rPr lang="en-US" sz="1800" dirty="0" smtClean="0"/>
              <a:t> e.g. (Last 12 bits of the MAC address)</a:t>
            </a:r>
            <a:endParaRPr lang="en-US" sz="1800" dirty="0"/>
          </a:p>
          <a:p>
            <a:pPr>
              <a:buFontTx/>
              <a:buChar char="-"/>
            </a:pPr>
            <a:r>
              <a:rPr lang="en-US" sz="1800" dirty="0" smtClean="0"/>
              <a:t>However because this ID can be random in nature and can collide with TBD AIDs used by TF-R and AIDs of associated stations.</a:t>
            </a:r>
          </a:p>
          <a:p>
            <a:pPr lvl="1">
              <a:buFontTx/>
              <a:buChar char="-"/>
            </a:pPr>
            <a:r>
              <a:rPr lang="en-US" sz="1800" dirty="0" smtClean="0"/>
              <a:t>We suggest to explicitly signal the type of user ID, </a:t>
            </a:r>
          </a:p>
          <a:p>
            <a:pPr marL="457200" lvl="1" indent="0"/>
            <a:r>
              <a:rPr lang="en-US" sz="1800" dirty="0" smtClean="0"/>
              <a:t>e.g. (0, associated, 1 - unassociated, 2 - random access, etc.) </a:t>
            </a:r>
          </a:p>
          <a:p>
            <a:pPr>
              <a:buFontTx/>
              <a:buChar char="-"/>
            </a:pPr>
            <a:endParaRPr lang="en-US" sz="18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Leonardo Lanante, Kyushu Inst. of Tech.</a:t>
            </a:r>
            <a:endParaRPr lang="en-GB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 2016</a:t>
            </a:r>
            <a:endParaRPr lang="en-GB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123728" y="4390391"/>
            <a:ext cx="4968552" cy="175432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chemeClr val="tx1"/>
                </a:solidFill>
              </a:rPr>
              <a:t>The Per User Info field includes the following subfields:</a:t>
            </a:r>
            <a:endParaRPr lang="en-US" sz="1200" dirty="0">
              <a:solidFill>
                <a:schemeClr val="tx1"/>
              </a:solidFill>
            </a:endParaRPr>
          </a:p>
          <a:p>
            <a:pPr lvl="0"/>
            <a:r>
              <a:rPr lang="en-GB" sz="1200" dirty="0">
                <a:solidFill>
                  <a:schemeClr val="tx1"/>
                </a:solidFill>
              </a:rPr>
              <a:t>MCS [4 bits]</a:t>
            </a:r>
            <a:endParaRPr lang="en-US" sz="1200" dirty="0">
              <a:solidFill>
                <a:schemeClr val="tx1"/>
              </a:solidFill>
            </a:endParaRPr>
          </a:p>
          <a:p>
            <a:pPr lvl="0"/>
            <a:r>
              <a:rPr lang="en-GB" sz="1200" dirty="0">
                <a:solidFill>
                  <a:schemeClr val="tx1"/>
                </a:solidFill>
              </a:rPr>
              <a:t>Coding type [# bits TBD]</a:t>
            </a:r>
            <a:endParaRPr lang="en-US" sz="1200" dirty="0">
              <a:solidFill>
                <a:schemeClr val="tx1"/>
              </a:solidFill>
            </a:endParaRPr>
          </a:p>
          <a:p>
            <a:pPr lvl="0"/>
            <a:r>
              <a:rPr lang="en-GB" sz="1200" dirty="0">
                <a:solidFill>
                  <a:schemeClr val="tx1"/>
                </a:solidFill>
              </a:rPr>
              <a:t>RU allocation information [# bits TBD]</a:t>
            </a:r>
            <a:endParaRPr lang="en-US" sz="1200" dirty="0">
              <a:solidFill>
                <a:schemeClr val="tx1"/>
              </a:solidFill>
            </a:endParaRPr>
          </a:p>
          <a:p>
            <a:pPr lvl="0"/>
            <a:r>
              <a:rPr lang="en-GB" sz="1200" dirty="0">
                <a:solidFill>
                  <a:schemeClr val="tx1"/>
                </a:solidFill>
              </a:rPr>
              <a:t>SS allocation [# bits TBD]</a:t>
            </a:r>
            <a:endParaRPr lang="en-US" sz="1200" dirty="0">
              <a:solidFill>
                <a:schemeClr val="tx1"/>
              </a:solidFill>
            </a:endParaRPr>
          </a:p>
          <a:p>
            <a:pPr lvl="0"/>
            <a:r>
              <a:rPr lang="en-GB" sz="1200" dirty="0">
                <a:solidFill>
                  <a:schemeClr val="tx1"/>
                </a:solidFill>
              </a:rPr>
              <a:t>DCM [1 bit] </a:t>
            </a:r>
            <a:endParaRPr lang="en-US" sz="1200" dirty="0">
              <a:solidFill>
                <a:schemeClr val="tx1"/>
              </a:solidFill>
            </a:endParaRPr>
          </a:p>
          <a:p>
            <a:pPr lvl="0"/>
            <a:r>
              <a:rPr lang="en-GB" sz="1200" dirty="0">
                <a:solidFill>
                  <a:schemeClr val="tx1"/>
                </a:solidFill>
              </a:rPr>
              <a:t>User identifier field [12 bits]</a:t>
            </a:r>
            <a:endParaRPr lang="en-US" sz="1200" dirty="0">
              <a:solidFill>
                <a:schemeClr val="tx1"/>
              </a:solidFill>
            </a:endParaRPr>
          </a:p>
          <a:p>
            <a:r>
              <a:rPr lang="en-US" sz="1200" b="1" dirty="0" smtClean="0">
                <a:solidFill>
                  <a:schemeClr val="tx1"/>
                </a:solidFill>
              </a:rPr>
              <a:t>User ID type [#bits TBD]</a:t>
            </a:r>
          </a:p>
          <a:p>
            <a:r>
              <a:rPr lang="en-US" sz="1200" b="1" dirty="0">
                <a:solidFill>
                  <a:schemeClr val="tx1"/>
                </a:solidFill>
              </a:rPr>
              <a:t>	</a:t>
            </a:r>
            <a:r>
              <a:rPr lang="en-US" sz="1200" b="1" dirty="0" smtClean="0">
                <a:solidFill>
                  <a:schemeClr val="tx1"/>
                </a:solidFill>
              </a:rPr>
              <a:t>- 0- associated, 1-unassociated, 2 –random access, </a:t>
            </a:r>
            <a:r>
              <a:rPr lang="en-US" sz="1200" b="1" dirty="0" err="1" smtClean="0">
                <a:solidFill>
                  <a:schemeClr val="tx1"/>
                </a:solidFill>
              </a:rPr>
              <a:t>etc</a:t>
            </a:r>
            <a:endParaRPr lang="en-US" sz="1200" b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5903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Merits of user ID type signaling</a:t>
            </a:r>
            <a:endParaRPr 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AutoNum type="arabicPeriod"/>
            </a:pPr>
            <a:r>
              <a:rPr lang="en-US" dirty="0" smtClean="0"/>
              <a:t>Can support  regular UL MU for unassociated STAs. </a:t>
            </a:r>
          </a:p>
          <a:p>
            <a:pPr marL="457200" indent="-457200">
              <a:buAutoNum type="arabicPeriod"/>
            </a:pPr>
            <a:r>
              <a:rPr lang="en-US" dirty="0" smtClean="0"/>
              <a:t>A user ID type field in the per User info in the TF is a much faster way of checking whether random access RUs are present.</a:t>
            </a:r>
          </a:p>
          <a:p>
            <a:pPr marL="457200" indent="-457200">
              <a:buAutoNum type="arabicPeriod"/>
            </a:pPr>
            <a:r>
              <a:rPr lang="en-US" dirty="0" smtClean="0"/>
              <a:t>User ID field can be used for different purposes independently.</a:t>
            </a:r>
          </a:p>
          <a:p>
            <a:pPr marL="0" indent="0"/>
            <a:r>
              <a:rPr lang="en-US" dirty="0" smtClean="0"/>
              <a:t>         (e.g. Associated STA, Unassociated STA, Random Access STA)</a:t>
            </a:r>
            <a:endParaRPr 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Leonardo Lanante, Kyushu Inst. of Tech.</a:t>
            </a:r>
            <a:endParaRPr lang="en-GB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06042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this presentation, we propose that unassociated STAs be able to receive allocated RUs in a regular UL MU transmission.</a:t>
            </a:r>
          </a:p>
          <a:p>
            <a:endParaRPr lang="en-US" dirty="0"/>
          </a:p>
          <a:p>
            <a:r>
              <a:rPr lang="en-US" dirty="0" smtClean="0"/>
              <a:t>We presented a simple signaling scheme to prevent collisions between other defined user IDs.</a:t>
            </a:r>
            <a:endParaRPr 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Leonardo Lanante, Kyushu Inst. of Tech.</a:t>
            </a:r>
            <a:endParaRPr lang="en-GB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41582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dirty="0" smtClean="0"/>
              <a:t>[1] 11-15-0875-01-00ax-random-access-with-trigger-frames-using-ofdma.pptx</a:t>
            </a:r>
          </a:p>
          <a:p>
            <a:r>
              <a:rPr lang="en-US" b="0" dirty="0"/>
              <a:t>[2] 11-15-1369-01-00ax-random-access-based-buffer-status-report.pptx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Leonardo Lanante, Kyushu Inst. of Tech.</a:t>
            </a:r>
            <a:endParaRPr lang="en-GB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90660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dirty="0" smtClean="0">
            <a:solidFill>
              <a:schemeClr val="tx1"/>
            </a:solidFill>
          </a:defRPr>
        </a:defPPr>
      </a:lstStyle>
    </a:tx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7264</TotalTime>
  <Words>949</Words>
  <Application>Microsoft Office PowerPoint</Application>
  <PresentationFormat>画面に合わせる (4:3)</PresentationFormat>
  <Paragraphs>131</Paragraphs>
  <Slides>8</Slides>
  <Notes>2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8</vt:i4>
      </vt:variant>
    </vt:vector>
  </HeadingPairs>
  <TitlesOfParts>
    <vt:vector size="13" baseType="lpstr">
      <vt:lpstr>Arial Unicode MS</vt:lpstr>
      <vt:lpstr>MS Gothic</vt:lpstr>
      <vt:lpstr>Times New Roman</vt:lpstr>
      <vt:lpstr>Office テーマ</vt:lpstr>
      <vt:lpstr>Document</vt:lpstr>
      <vt:lpstr>Random Access  UL MU Resource Allocation and Indication</vt:lpstr>
      <vt:lpstr>Summary</vt:lpstr>
      <vt:lpstr>Resource allocation for unassociated STAs</vt:lpstr>
      <vt:lpstr>Resource allocation for unassociated STAs</vt:lpstr>
      <vt:lpstr>User identifier for unassociated STAs, etc.</vt:lpstr>
      <vt:lpstr>Merits of user ID type signaling</vt:lpstr>
      <vt:lpstr>Conclusion</vt:lpstr>
      <vt:lpstr>References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LEONARDO</dc:creator>
  <cp:lastModifiedBy>Leonardo Jr Lanante</cp:lastModifiedBy>
  <cp:revision>447</cp:revision>
  <cp:lastPrinted>1601-01-01T00:00:00Z</cp:lastPrinted>
  <dcterms:created xsi:type="dcterms:W3CDTF">2015-06-17T05:34:49Z</dcterms:created>
  <dcterms:modified xsi:type="dcterms:W3CDTF">2016-03-13T00:50:50Z</dcterms:modified>
</cp:coreProperties>
</file>