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80" r:id="rId4"/>
    <p:sldId id="282" r:id="rId5"/>
    <p:sldId id="306" r:id="rId6"/>
    <p:sldId id="281" r:id="rId7"/>
    <p:sldId id="284" r:id="rId8"/>
    <p:sldId id="302" r:id="rId9"/>
    <p:sldId id="285" r:id="rId10"/>
    <p:sldId id="287" r:id="rId11"/>
    <p:sldId id="288" r:id="rId12"/>
    <p:sldId id="289" r:id="rId13"/>
    <p:sldId id="305" r:id="rId14"/>
    <p:sldId id="290" r:id="rId15"/>
    <p:sldId id="304" r:id="rId16"/>
    <p:sldId id="292" r:id="rId17"/>
    <p:sldId id="293" r:id="rId18"/>
    <p:sldId id="294" r:id="rId19"/>
    <p:sldId id="295" r:id="rId20"/>
    <p:sldId id="298" r:id="rId21"/>
    <p:sldId id="299" r:id="rId22"/>
    <p:sldId id="269" r:id="rId23"/>
    <p:sldId id="264" r:id="rId24"/>
    <p:sldId id="307" r:id="rId25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41" autoAdjust="0"/>
    <p:restoredTop sz="94750" autoAdjust="0"/>
  </p:normalViewPr>
  <p:slideViewPr>
    <p:cSldViewPr>
      <p:cViewPr>
        <p:scale>
          <a:sx n="66" d="100"/>
          <a:sy n="66" d="100"/>
        </p:scale>
        <p:origin x="-216" y="2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528"/>
    </p:cViewPr>
  </p:sorterViewPr>
  <p:notesViewPr>
    <p:cSldViewPr>
      <p:cViewPr>
        <p:scale>
          <a:sx n="100" d="100"/>
          <a:sy n="100" d="100"/>
        </p:scale>
        <p:origin x="-544" y="-48"/>
      </p:cViewPr>
      <p:guideLst>
        <p:guide orient="horz" pos="2838"/>
        <p:guide pos="21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115" cy="456731"/>
          </a:xfrm>
          <a:prstGeom prst="rect">
            <a:avLst/>
          </a:prstGeom>
        </p:spPr>
        <p:txBody>
          <a:bodyPr vert="horz" lIns="90233" tIns="45116" rIns="90233" bIns="451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316" y="0"/>
            <a:ext cx="2972115" cy="456731"/>
          </a:xfrm>
          <a:prstGeom prst="rect">
            <a:avLst/>
          </a:prstGeom>
        </p:spPr>
        <p:txBody>
          <a:bodyPr vert="horz" lIns="90233" tIns="45116" rIns="90233" bIns="45116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705"/>
            <a:ext cx="2972115" cy="456731"/>
          </a:xfrm>
          <a:prstGeom prst="rect">
            <a:avLst/>
          </a:prstGeom>
        </p:spPr>
        <p:txBody>
          <a:bodyPr vert="horz" lIns="90233" tIns="45116" rIns="90233" bIns="451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316" y="8685705"/>
            <a:ext cx="2972115" cy="456731"/>
          </a:xfrm>
          <a:prstGeom prst="rect">
            <a:avLst/>
          </a:prstGeom>
        </p:spPr>
        <p:txBody>
          <a:bodyPr vert="horz" lIns="90233" tIns="45116" rIns="90233" bIns="45116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-76200" y="12700"/>
            <a:ext cx="6858000" cy="91440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76635" y="76200"/>
            <a:ext cx="2362200" cy="2162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02330" algn="l"/>
                <a:tab pos="1804660" algn="l"/>
                <a:tab pos="2706990" algn="l"/>
                <a:tab pos="3609320" algn="l"/>
                <a:tab pos="4511650" algn="l"/>
                <a:tab pos="5413980" algn="l"/>
                <a:tab pos="6316309" algn="l"/>
                <a:tab pos="7218639" algn="l"/>
                <a:tab pos="8120969" algn="l"/>
                <a:tab pos="9023299" algn="l"/>
                <a:tab pos="9925629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doc.: IEEE 802.11-16/0319r2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6862" y="95415"/>
            <a:ext cx="1181938" cy="19551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02330" algn="l"/>
                <a:tab pos="1804660" algn="l"/>
                <a:tab pos="2706990" algn="l"/>
                <a:tab pos="3609320" algn="l"/>
                <a:tab pos="4511650" algn="l"/>
                <a:tab pos="5413980" algn="l"/>
                <a:tab pos="6316309" algn="l"/>
                <a:tab pos="7218639" algn="l"/>
                <a:tab pos="8120969" algn="l"/>
                <a:tab pos="9023299" algn="l"/>
                <a:tab pos="9925629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87212" y="8853069"/>
            <a:ext cx="505558" cy="3581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02330" algn="l"/>
                <a:tab pos="1804660" algn="l"/>
                <a:tab pos="2706990" algn="l"/>
                <a:tab pos="3609320" algn="l"/>
                <a:tab pos="4511650" algn="l"/>
                <a:tab pos="5413980" algn="l"/>
                <a:tab pos="6316309" algn="l"/>
                <a:tab pos="7218639" algn="l"/>
                <a:tab pos="8120969" algn="l"/>
                <a:tab pos="9023299" algn="l"/>
                <a:tab pos="9925629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14376" y="8853069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02330" algn="l"/>
                <a:tab pos="1804660" algn="l"/>
                <a:tab pos="2706990" algn="l"/>
                <a:tab pos="3609320" algn="l"/>
                <a:tab pos="4511650" algn="l"/>
                <a:tab pos="5413980" algn="l"/>
                <a:tab pos="6316309" algn="l"/>
                <a:tab pos="7218639" algn="l"/>
                <a:tab pos="8120969" algn="l"/>
                <a:tab pos="9023299" algn="l"/>
                <a:tab pos="9925629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5945" y="8851505"/>
            <a:ext cx="5426110" cy="156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233" tIns="45116" rIns="90233" bIns="45116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762000" y="290932"/>
            <a:ext cx="5576835" cy="156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233" tIns="45116" rIns="90233" bIns="45116"/>
          <a:lstStyle/>
          <a:p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lide Image Placeholder 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98937" y="8853069"/>
            <a:ext cx="912201" cy="178313"/>
          </a:xfrm>
          <a:prstGeom prst="rect">
            <a:avLst/>
          </a:prstGeom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41431" y="691353"/>
            <a:ext cx="4575140" cy="34176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772" y="4343636"/>
            <a:ext cx="5030456" cy="42075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237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237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237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237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237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237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98937" y="8853069"/>
            <a:ext cx="912201" cy="178313"/>
          </a:xfrm>
          <a:prstGeom prst="rect">
            <a:avLst/>
          </a:prstGeom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41431" y="691353"/>
            <a:ext cx="4575140" cy="34176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772" y="4343636"/>
            <a:ext cx="5030456" cy="42075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98937" y="8853069"/>
            <a:ext cx="912201" cy="178313"/>
          </a:xfrm>
          <a:prstGeom prst="rect">
            <a:avLst/>
          </a:prstGeom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0938" y="690563"/>
            <a:ext cx="4556125" cy="34178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3772" y="4343636"/>
            <a:ext cx="5030456" cy="42075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98937" y="8853069"/>
            <a:ext cx="912201" cy="178313"/>
          </a:xfrm>
          <a:prstGeom prst="rect">
            <a:avLst/>
          </a:prstGeom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0938" y="690563"/>
            <a:ext cx="4556125" cy="34178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3772" y="4343636"/>
            <a:ext cx="5030456" cy="42075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98937" y="8853069"/>
            <a:ext cx="912201" cy="178313"/>
          </a:xfrm>
          <a:prstGeom prst="rect">
            <a:avLst/>
          </a:prstGeom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41431" y="691353"/>
            <a:ext cx="4575140" cy="34176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772" y="4343636"/>
            <a:ext cx="5030456" cy="42075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98937" y="8853069"/>
            <a:ext cx="912201" cy="178313"/>
          </a:xfrm>
          <a:prstGeom prst="rect">
            <a:avLst/>
          </a:prstGeom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41431" y="691353"/>
            <a:ext cx="4575140" cy="34176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772" y="4343636"/>
            <a:ext cx="5030456" cy="42075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237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237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237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237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237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23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Dmitry Cherniavsky, SiBEAM,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Dmitry Cherniavsky, SiBEAM,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Dmitry Cherniavsky, SiBEAM, Inc.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Shouxing Simon Qu, BlackBerry, Ltd..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343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Dmitry Cherniavsky, SiBEAM,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Dmitry Cherniavsky, SiBEAM, Inc.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Dmitry Cherniavsky, SiBEAM, Inc.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Dmitry Cherniavsky, SiBEAM, Inc.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Dmitry Cherniavsky, SiBEAM, Inc.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Dmitry Cherniavsky, SiBEAM,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 smtClean="0"/>
              <a:t>Shouxing</a:t>
            </a:r>
            <a:r>
              <a:rPr lang="en-GB" dirty="0" smtClean="0"/>
              <a:t> Simon Qu, BlackBerry, Ltd..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802.11-16/0319r2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 smtClean="0"/>
              <a:t>Shouxing</a:t>
            </a:r>
            <a:r>
              <a:rPr lang="en-GB" dirty="0" smtClean="0"/>
              <a:t> Simon Qu, BlackBerry, Ltd..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3058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I-Q Decoupled OFDM: A Solution to I/Q Imbalance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</a:t>
            </a:r>
            <a:r>
              <a:rPr lang="en-GB" sz="2000" b="0" dirty="0" smtClean="0"/>
              <a:t> </a:t>
            </a:r>
            <a:r>
              <a:rPr lang="en-GB" altLang="en-US" sz="2000" b="0" dirty="0" smtClean="0"/>
              <a:t>2016-03-14</a:t>
            </a:r>
            <a:endParaRPr lang="en-GB" altLang="en-US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57200" y="2514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 smtClean="0">
                <a:solidFill>
                  <a:srgbClr val="000000"/>
                </a:solidFill>
              </a:rPr>
              <a:t>Authors:</a:t>
            </a:r>
            <a:endParaRPr lang="en-GB" sz="2000" dirty="0">
              <a:solidFill>
                <a:srgbClr val="0000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6695406"/>
              </p:ext>
            </p:extLst>
          </p:nvPr>
        </p:nvGraphicFramePr>
        <p:xfrm>
          <a:off x="457200" y="2951746"/>
          <a:ext cx="8305800" cy="15120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752600"/>
                <a:gridCol w="1731208"/>
                <a:gridCol w="1702884"/>
                <a:gridCol w="1823708"/>
              </a:tblGrid>
              <a:tr h="55345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Affiliations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958572">
                <a:tc>
                  <a:txBody>
                    <a:bodyPr/>
                    <a:lstStyle/>
                    <a:p>
                      <a:pPr algn="l"/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Shouxing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Simon Qu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BlackBerry, Ltd.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1001 Farrar Rd., Ottawa, ON, Canada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1-613-595-4205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squ@blackberry.com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990600" y="2286000"/>
            <a:ext cx="7467600" cy="1066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0813" cy="836613"/>
          </a:xfrm>
        </p:spPr>
        <p:txBody>
          <a:bodyPr/>
          <a:lstStyle/>
          <a:p>
            <a:r>
              <a:rPr lang="en-US" dirty="0" smtClean="0"/>
              <a:t>OFDM Signal Robust To I-Q Imbalance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676400"/>
                <a:ext cx="7924800" cy="4648200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b="0" dirty="0" smtClean="0"/>
                  <a:t>Due to IQI, the interference to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</a:rPr>
                      <m:t>𝛼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GB" i="1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b="0" dirty="0" smtClean="0"/>
                  <a:t> is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GB" i="1">
                            <a:latin typeface="Cambria Math"/>
                          </a:rPr>
                          <m:t>𝛽</m:t>
                        </m:r>
                        <m:r>
                          <a:rPr lang="en-GB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GB" i="1">
                            <a:latin typeface="Cambria Math"/>
                          </a:rPr>
                          <m:t>𝑁</m:t>
                        </m:r>
                        <m:r>
                          <a:rPr lang="en-GB" i="1">
                            <a:latin typeface="Cambria Math"/>
                          </a:rPr>
                          <m:t>−</m:t>
                        </m:r>
                        <m:r>
                          <a:rPr lang="en-GB" i="1">
                            <a:latin typeface="Cambria Math"/>
                          </a:rPr>
                          <m:t>𝑘</m:t>
                        </m:r>
                        <m:r>
                          <a:rPr lang="en-GB" i="1">
                            <a:latin typeface="Cambria Math"/>
                          </a:rPr>
                          <m:t>−2</m:t>
                        </m:r>
                        <m:r>
                          <a:rPr lang="en-GB" i="1">
                            <a:latin typeface="Cambria Math"/>
                          </a:rPr>
                          <m:t>𝛿</m:t>
                        </m:r>
                      </m:sub>
                      <m:sup>
                        <m:r>
                          <a:rPr lang="en-GB" i="1">
                            <a:latin typeface="Cambria Math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US" b="0" dirty="0" smtClean="0"/>
                  <a:t>.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800" b="0" dirty="0" smtClean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b="0" dirty="0">
                    <a:solidFill>
                      <a:schemeClr val="tx1"/>
                    </a:solidFill>
                  </a:rPr>
                  <a:t>S</a:t>
                </a:r>
                <a:r>
                  <a:rPr lang="en-US" b="0" dirty="0" smtClean="0">
                    <a:solidFill>
                      <a:schemeClr val="tx1"/>
                    </a:solidFill>
                  </a:rPr>
                  <a:t>olution to IQI</a:t>
                </a:r>
                <a:r>
                  <a:rPr lang="en-US" b="0" dirty="0" smtClean="0"/>
                  <a:t>: intentionally set </a:t>
                </a:r>
              </a:p>
              <a:p>
                <a:r>
                  <a:rPr lang="en-US" dirty="0" smtClean="0"/>
                  <a:t>				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GB" i="1" smtClean="0">
                            <a:latin typeface="Cambria Math"/>
                          </a:rPr>
                          <m:t>𝑁</m:t>
                        </m:r>
                        <m:r>
                          <a:rPr lang="en-GB" i="1" smtClean="0">
                            <a:latin typeface="Cambria Math"/>
                          </a:rPr>
                          <m:t>−</m:t>
                        </m:r>
                        <m:r>
                          <a:rPr lang="en-GB" i="1">
                            <a:latin typeface="Cambria Math"/>
                          </a:rPr>
                          <m:t>𝑘</m:t>
                        </m:r>
                        <m:r>
                          <a:rPr lang="en-GB" i="1" smtClean="0">
                            <a:latin typeface="Cambria Math"/>
                          </a:rPr>
                          <m:t>−2</m:t>
                        </m:r>
                        <m:r>
                          <a:rPr lang="en-GB" i="1" smtClean="0">
                            <a:latin typeface="Cambria Math"/>
                          </a:rPr>
                          <m:t>𝛿</m:t>
                        </m:r>
                      </m:sub>
                    </m:sSub>
                    <m:r>
                      <a:rPr lang="en-GB" i="1">
                        <a:latin typeface="Cambria Math"/>
                      </a:rPr>
                      <m:t>=</m:t>
                    </m:r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GB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GB" i="1" smtClean="0">
                            <a:latin typeface="Cambria Math"/>
                          </a:rPr>
                          <m:t>𝑘</m:t>
                        </m:r>
                      </m:sub>
                      <m:sup>
                        <m:r>
                          <a:rPr lang="en-GB" i="1">
                            <a:latin typeface="Cambria Math"/>
                          </a:rPr>
                          <m:t>∗</m:t>
                        </m:r>
                      </m:sup>
                    </m:sSubSup>
                    <m:r>
                      <a:rPr lang="en-US" b="0" i="0" smtClean="0">
                        <a:latin typeface="Cambria Math"/>
                      </a:rPr>
                      <m:t>.</m:t>
                    </m:r>
                  </m:oMath>
                </a14:m>
                <a:r>
                  <a:rPr lang="en-US" b="0" dirty="0" smtClean="0"/>
                  <a:t>							(5)</a:t>
                </a:r>
              </a:p>
              <a:p>
                <a:endParaRPr lang="en-US" sz="800" b="0" dirty="0" smtClean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b="0" dirty="0" smtClean="0"/>
                  <a:t>Then the interference becomes </a:t>
                </a:r>
              </a:p>
              <a:p>
                <a:r>
                  <a:rPr lang="en-US" dirty="0" smtClean="0"/>
                  <a:t>						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</a:rPr>
                      <m:t>𝛽</m:t>
                    </m:r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GB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GB" i="1">
                            <a:latin typeface="Cambria Math"/>
                          </a:rPr>
                          <m:t>𝑁</m:t>
                        </m:r>
                        <m:r>
                          <a:rPr lang="en-GB" i="1">
                            <a:latin typeface="Cambria Math"/>
                          </a:rPr>
                          <m:t>−</m:t>
                        </m:r>
                        <m:r>
                          <a:rPr lang="en-GB" i="1">
                            <a:latin typeface="Cambria Math"/>
                          </a:rPr>
                          <m:t>𝑘</m:t>
                        </m:r>
                        <m:r>
                          <a:rPr lang="en-GB" i="1">
                            <a:latin typeface="Cambria Math"/>
                          </a:rPr>
                          <m:t>−2</m:t>
                        </m:r>
                        <m:r>
                          <a:rPr lang="en-GB" i="1">
                            <a:latin typeface="Cambria Math"/>
                          </a:rPr>
                          <m:t>𝛿</m:t>
                        </m:r>
                      </m:sub>
                      <m:sup>
                        <m:r>
                          <a:rPr lang="en-GB" i="1">
                            <a:latin typeface="Cambria Math"/>
                          </a:rPr>
                          <m:t>∗</m:t>
                        </m:r>
                      </m:sup>
                    </m:sSubSup>
                    <m:r>
                      <a:rPr lang="en-US" b="0" i="0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</a:rPr>
                      <m:t>𝛽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GB" i="1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b="0" dirty="0" smtClean="0"/>
                  <a:t>.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b="0" dirty="0" smtClean="0"/>
                  <a:t>The received signal becomes</a:t>
                </a:r>
              </a:p>
              <a:p>
                <a:pPr marL="0" indent="0"/>
                <a:r>
                  <a:rPr lang="en-US" b="0" dirty="0"/>
                  <a:t> </a:t>
                </a:r>
                <a:r>
                  <a:rPr lang="en-US" b="0" dirty="0" smtClean="0"/>
                  <a:t>     		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GB" i="1">
                                <a:latin typeface="Cambria Math"/>
                              </a:rPr>
                              <m:t>𝑆</m:t>
                            </m:r>
                          </m:e>
                        </m:acc>
                      </m:e>
                      <m:sub>
                        <m:r>
                          <a:rPr lang="en-GB" i="1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GB" i="1">
                        <a:latin typeface="Cambria Math"/>
                      </a:rPr>
                      <m:t>=</m:t>
                    </m:r>
                    <m:r>
                      <a:rPr lang="en-US" b="1" i="1" smtClean="0">
                        <a:latin typeface="Cambria Math"/>
                      </a:rPr>
                      <m:t>(</m:t>
                    </m:r>
                    <m:r>
                      <a:rPr lang="en-GB" i="1">
                        <a:latin typeface="Cambria Math"/>
                      </a:rPr>
                      <m:t>𝛼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+</m:t>
                        </m:r>
                        <m:r>
                          <a:rPr lang="en-GB" i="1">
                            <a:latin typeface="Cambria Math"/>
                          </a:rPr>
                          <m:t>𝛽</m:t>
                        </m:r>
                        <m:r>
                          <a:rPr lang="en-US" b="1" i="1" smtClean="0">
                            <a:latin typeface="Cambria Math"/>
                          </a:rPr>
                          <m:t>)</m:t>
                        </m:r>
                        <m:r>
                          <a:rPr lang="en-GB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GB" i="1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b="0" dirty="0" smtClean="0"/>
                  <a:t>. </a:t>
                </a:r>
                <a:r>
                  <a:rPr lang="en-US" b="0" dirty="0" smtClean="0">
                    <a:solidFill>
                      <a:schemeClr val="accent2"/>
                    </a:solidFill>
                    <a:sym typeface="Wingdings" panose="05000000000000000000" pitchFamily="2" charset="2"/>
                  </a:rPr>
                  <a:t></a:t>
                </a:r>
                <a:r>
                  <a:rPr lang="en-US" b="0" dirty="0" smtClean="0">
                    <a:sym typeface="Wingdings" panose="05000000000000000000" pitchFamily="2" charset="2"/>
                  </a:rPr>
                  <a:t> </a:t>
                </a:r>
                <a:r>
                  <a:rPr lang="en-US" b="0" dirty="0">
                    <a:solidFill>
                      <a:schemeClr val="accent2"/>
                    </a:solidFill>
                  </a:rPr>
                  <a:t>without interference</a:t>
                </a:r>
                <a:r>
                  <a:rPr lang="en-US" b="0" dirty="0" smtClean="0"/>
                  <a:t>.</a:t>
                </a:r>
              </a:p>
              <a:p>
                <a:pPr marL="0" indent="0"/>
                <a:endParaRPr lang="en-US" sz="800" b="0" dirty="0" smtClean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b="0" dirty="0" smtClean="0">
                    <a:solidFill>
                      <a:srgbClr val="C00000"/>
                    </a:solidFill>
                  </a:rPr>
                  <a:t>Eq.(5): The sequence of 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GB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GB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b="0" dirty="0" smtClean="0">
                    <a:solidFill>
                      <a:srgbClr val="C00000"/>
                    </a:solidFill>
                  </a:rPr>
                  <a:t>} is of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Conjugate Symmetry</a:t>
                </a:r>
                <a:r>
                  <a:rPr lang="en-US" b="0" dirty="0"/>
                  <a:t> </a:t>
                </a:r>
                <a:r>
                  <a:rPr lang="en-US" b="0" dirty="0" smtClean="0">
                    <a:solidFill>
                      <a:srgbClr val="C00000"/>
                    </a:solidFill>
                  </a:rPr>
                  <a:t>in frequency domain.</a:t>
                </a:r>
                <a:endParaRPr lang="en-US" b="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676400"/>
                <a:ext cx="7924800" cy="4648200"/>
              </a:xfrm>
              <a:blipFill rotWithShape="1">
                <a:blip r:embed="rId3"/>
                <a:stretch>
                  <a:fillRect l="-1077" t="-1048" r="-1923" b="-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 smtClean="0"/>
              <a:t>Shouxing</a:t>
            </a:r>
            <a:r>
              <a:rPr lang="en-GB" dirty="0" smtClean="0"/>
              <a:t> Simon Qu, BlackBerry, Ltd..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12565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0813" cy="836613"/>
          </a:xfrm>
        </p:spPr>
        <p:txBody>
          <a:bodyPr/>
          <a:lstStyle/>
          <a:p>
            <a:r>
              <a:rPr lang="en-US" dirty="0" smtClean="0"/>
              <a:t>Conjugate Symmetry in Frequency Domain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828800"/>
                <a:ext cx="8382000" cy="4572000"/>
              </a:xfrm>
            </p:spPr>
            <p:txBody>
              <a:bodyPr/>
              <a:lstStyle/>
              <a:p>
                <a:pPr marL="0" indent="0"/>
                <a:r>
                  <a:rPr lang="en-US" u="sng" dirty="0" smtClean="0"/>
                  <a:t>Example</a:t>
                </a:r>
                <a:r>
                  <a:rPr lang="en-US" b="0" dirty="0" smtClean="0"/>
                  <a:t>: for </a:t>
                </a:r>
                <a:r>
                  <a:rPr lang="en-US" b="0" i="1" dirty="0" smtClean="0"/>
                  <a:t>N</a:t>
                </a:r>
                <a:r>
                  <a:rPr lang="en-US" b="0" dirty="0" smtClean="0"/>
                  <a:t>=8,</a:t>
                </a:r>
              </a:p>
              <a:p>
                <a:pPr marL="0" indent="0"/>
                <a:endParaRPr lang="en-US" sz="800" b="0" dirty="0" smtClean="0"/>
              </a:p>
              <a:p>
                <a:pPr marL="0" indent="0"/>
                <a:r>
                  <a:rPr lang="en-US" sz="2400" b="0" u="sng" dirty="0" smtClean="0"/>
                  <a:t>For  </a:t>
                </a:r>
                <a:r>
                  <a:rPr lang="en-US" sz="2400" b="0" i="1" u="sng" dirty="0" smtClean="0">
                    <a:solidFill>
                      <a:schemeClr val="tx1"/>
                    </a:solidFill>
                    <a:latin typeface="Symbol" panose="05050102010706020507" pitchFamily="18" charset="2"/>
                  </a:rPr>
                  <a:t>d </a:t>
                </a:r>
                <a:r>
                  <a:rPr lang="en-US" sz="2400" b="0" u="sng" dirty="0">
                    <a:solidFill>
                      <a:schemeClr val="tx1"/>
                    </a:solidFill>
                  </a:rPr>
                  <a:t>= </a:t>
                </a:r>
                <a:r>
                  <a:rPr lang="en-US" sz="2400" b="0" u="sng" dirty="0" smtClean="0">
                    <a:solidFill>
                      <a:schemeClr val="tx1"/>
                    </a:solidFill>
                  </a:rPr>
                  <a:t>0.5</a:t>
                </a:r>
                <a:r>
                  <a:rPr lang="en-US" b="0" dirty="0">
                    <a:solidFill>
                      <a:schemeClr val="tx1"/>
                    </a:solidFill>
                  </a:rPr>
                  <a:t>:</a:t>
                </a:r>
                <a:r>
                  <a:rPr lang="en-US" sz="2400" b="0" dirty="0" smtClean="0">
                    <a:solidFill>
                      <a:schemeClr val="tx1"/>
                    </a:solidFill>
                  </a:rPr>
                  <a:t> </a:t>
                </a:r>
              </a:p>
              <a:p>
                <a:pPr>
                  <a:buFont typeface="Courier New" panose="02070309020205020404" pitchFamily="49" charset="0"/>
                  <a:buChar char="o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 smtClean="0">
                            <a:latin typeface="Cambria Math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sz="22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sz="2200" i="1"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200" b="0" i="1" smtClean="0">
                                <a:latin typeface="Cambria Math"/>
                              </a:rPr>
                              <m:t>7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en-US" sz="2200" b="0" dirty="0">
                            <a:solidFill>
                              <a:schemeClr val="tx1"/>
                            </a:solidFill>
                          </a:rPr>
                          <m:t>=</m:t>
                        </m:r>
                        <m:r>
                          <m:rPr>
                            <m:nor/>
                          </m:rPr>
                          <a:rPr lang="en-US" sz="2200" dirty="0"/>
                          <m:t> </m:t>
                        </m:r>
                        <m:sSubSup>
                          <m:sSubSupPr>
                            <m:ctrlPr>
                              <a:rPr lang="en-US" sz="2200" b="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GB" sz="2200" b="0" i="1"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200" b="0" i="1" smtClean="0">
                                <a:latin typeface="Cambria Math"/>
                              </a:rPr>
                              <m:t>0</m:t>
                            </m:r>
                          </m:sub>
                          <m:sup>
                            <m:r>
                              <a:rPr lang="en-GB" sz="2200" b="0" i="1">
                                <a:latin typeface="Cambria Math"/>
                              </a:rPr>
                              <m:t>∗</m:t>
                            </m:r>
                          </m:sup>
                        </m:sSubSup>
                        <m:r>
                          <a:rPr lang="en-US" sz="2200" b="0" i="0" smtClean="0">
                            <a:latin typeface="Cambria Math"/>
                          </a:rPr>
                          <m:t>,</m:t>
                        </m:r>
                        <m:r>
                          <m:rPr>
                            <m:nor/>
                          </m:rPr>
                          <a:rPr lang="en-US" sz="2200" b="0" dirty="0">
                            <a:solidFill>
                              <a:schemeClr val="tx1"/>
                            </a:solidFill>
                          </a:rPr>
                          <m:t> </m:t>
                        </m:r>
                        <m:sSub>
                          <m:sSubPr>
                            <m:ctrlPr>
                              <a:rPr lang="en-US" sz="22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sz="2200" i="1"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200" b="0" i="1" smtClean="0">
                                <a:latin typeface="Cambria Math"/>
                              </a:rPr>
                              <m:t>6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en-US" sz="2200" b="0" dirty="0">
                            <a:solidFill>
                              <a:schemeClr val="tx1"/>
                            </a:solidFill>
                          </a:rPr>
                          <m:t>=</m:t>
                        </m:r>
                        <m:r>
                          <m:rPr>
                            <m:nor/>
                          </m:rPr>
                          <a:rPr lang="en-US" sz="2200" dirty="0"/>
                          <m:t> </m:t>
                        </m:r>
                        <m:sSubSup>
                          <m:sSubSupPr>
                            <m:ctrlPr>
                              <a:rPr lang="en-US" sz="2200" b="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GB" sz="2200" b="0" i="1"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200" b="0" i="1" smtClean="0">
                                <a:latin typeface="Cambria Math"/>
                              </a:rPr>
                              <m:t>1</m:t>
                            </m:r>
                          </m:sub>
                          <m:sup>
                            <m:r>
                              <a:rPr lang="en-GB" sz="2200" b="0" i="1">
                                <a:latin typeface="Cambria Math"/>
                              </a:rPr>
                              <m:t>∗</m:t>
                            </m:r>
                          </m:sup>
                        </m:sSubSup>
                        <m:r>
                          <a:rPr lang="en-US" sz="2200" b="1" i="1" smtClean="0">
                            <a:latin typeface="Cambria Math"/>
                          </a:rPr>
                          <m:t>, </m:t>
                        </m:r>
                        <m:sSub>
                          <m:sSubPr>
                            <m:ctrlPr>
                              <a:rPr lang="en-US" sz="22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sz="2200" i="1"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200" b="0" i="1" smtClean="0">
                                <a:latin typeface="Cambria Math"/>
                              </a:rPr>
                              <m:t>5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en-US" sz="2200" b="0" dirty="0">
                            <a:solidFill>
                              <a:schemeClr val="tx1"/>
                            </a:solidFill>
                          </a:rPr>
                          <m:t>=</m:t>
                        </m:r>
                        <m:r>
                          <m:rPr>
                            <m:nor/>
                          </m:rPr>
                          <a:rPr lang="en-US" sz="2200" dirty="0"/>
                          <m:t> </m:t>
                        </m:r>
                        <m:sSubSup>
                          <m:sSubSupPr>
                            <m:ctrlPr>
                              <a:rPr lang="en-US" sz="2200" b="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GB" sz="2200" b="0" i="1"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200" b="0" i="1" smtClean="0">
                                <a:latin typeface="Cambria Math"/>
                              </a:rPr>
                              <m:t>2</m:t>
                            </m:r>
                          </m:sub>
                          <m:sup>
                            <m:r>
                              <a:rPr lang="en-GB" sz="2200" b="0" i="1">
                                <a:latin typeface="Cambria Math"/>
                              </a:rPr>
                              <m:t>∗</m:t>
                            </m:r>
                          </m:sup>
                        </m:sSubSup>
                        <m:r>
                          <a:rPr lang="en-US" sz="2200" b="1" i="1" smtClean="0">
                            <a:latin typeface="Cambria Math"/>
                          </a:rPr>
                          <m:t>,  </m:t>
                        </m:r>
                        <m:r>
                          <a:rPr lang="en-GB" sz="2200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200" b="0" i="1" smtClean="0">
                            <a:latin typeface="Cambria Math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sz="2200" b="0" dirty="0" smtClean="0">
                    <a:solidFill>
                      <a:schemeClr val="tx1"/>
                    </a:solidFill>
                  </a:rPr>
                  <a:t>=</a:t>
                </a:r>
                <a:r>
                  <a:rPr lang="en-US" sz="2200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b="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GB" sz="2200" b="0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200" b="0" i="1" smtClean="0">
                            <a:latin typeface="Cambria Math"/>
                          </a:rPr>
                          <m:t>3</m:t>
                        </m:r>
                      </m:sub>
                      <m:sup>
                        <m:r>
                          <a:rPr lang="en-GB" sz="2200" b="0" i="1">
                            <a:latin typeface="Cambria Math"/>
                          </a:rPr>
                          <m:t>∗</m:t>
                        </m:r>
                      </m:sup>
                    </m:sSubSup>
                    <m:r>
                      <a:rPr lang="en-US" sz="2200" b="0">
                        <a:latin typeface="Cambria Math"/>
                      </a:rPr>
                      <m:t>.</m:t>
                    </m:r>
                  </m:oMath>
                </a14:m>
                <a:r>
                  <a:rPr lang="en-US" sz="2200" b="0" dirty="0">
                    <a:solidFill>
                      <a:schemeClr val="tx1"/>
                    </a:solidFill>
                  </a:rPr>
                  <a:t> </a:t>
                </a:r>
                <a:endParaRPr lang="en-US" sz="2200" b="0" dirty="0" smtClean="0">
                  <a:solidFill>
                    <a:schemeClr val="tx1"/>
                  </a:solidFill>
                </a:endParaRPr>
              </a:p>
              <a:p>
                <a:pPr>
                  <a:buFont typeface="Courier New" panose="02070309020205020404" pitchFamily="49" charset="0"/>
                  <a:buChar char="o"/>
                </a:pPr>
                <a:endParaRPr lang="en-US" sz="800" b="0" dirty="0" smtClean="0">
                  <a:solidFill>
                    <a:schemeClr val="tx1"/>
                  </a:solidFill>
                </a:endParaRPr>
              </a:p>
              <a:p>
                <a:pPr>
                  <a:buFont typeface="Courier New" panose="02070309020205020404" pitchFamily="49" charset="0"/>
                  <a:buChar char="o"/>
                </a:pPr>
                <a14:m>
                  <m:oMath xmlns:m="http://schemas.openxmlformats.org/officeDocument/2006/math">
                    <m:r>
                      <a:rPr lang="en-GB" sz="2200" i="1" smtClean="0">
                        <a:solidFill>
                          <a:schemeClr val="tx1"/>
                        </a:solidFill>
                        <a:latin typeface="Cambria Math"/>
                      </a:rPr>
                      <m:t>[</m:t>
                    </m:r>
                    <m:r>
                      <a:rPr lang="en-GB" sz="2200" i="1" smtClean="0">
                        <a:solidFill>
                          <a:schemeClr val="tx1"/>
                        </a:solidFill>
                        <a:latin typeface="Cambria Math"/>
                      </a:rPr>
                      <m:t>−1−3</m:t>
                    </m:r>
                    <m:r>
                      <a:rPr lang="en-GB" sz="2200" i="1" smtClean="0">
                        <a:solidFill>
                          <a:schemeClr val="tx1"/>
                        </a:solidFill>
                        <a:latin typeface="Cambria Math"/>
                      </a:rPr>
                      <m:t>𝑗</m:t>
                    </m:r>
                    <m:r>
                      <a:rPr lang="en-GB" sz="2200" i="1">
                        <a:solidFill>
                          <a:schemeClr val="tx1"/>
                        </a:solidFill>
                        <a:latin typeface="Cambria Math"/>
                      </a:rPr>
                      <m:t>, </m:t>
                    </m:r>
                    <m:r>
                      <a:rPr lang="en-GB" sz="2200" i="1" smtClean="0">
                        <a:solidFill>
                          <a:schemeClr val="tx1"/>
                        </a:solidFill>
                        <a:latin typeface="Cambria Math"/>
                      </a:rPr>
                      <m:t>3+3</m:t>
                    </m:r>
                    <m:r>
                      <a:rPr lang="en-GB" sz="2200" i="1" smtClean="0">
                        <a:solidFill>
                          <a:schemeClr val="tx1"/>
                        </a:solidFill>
                        <a:latin typeface="Cambria Math"/>
                      </a:rPr>
                      <m:t>𝑗</m:t>
                    </m:r>
                    <m:r>
                      <a:rPr lang="en-GB" sz="2200" i="1">
                        <a:solidFill>
                          <a:schemeClr val="tx1"/>
                        </a:solidFill>
                        <a:latin typeface="Cambria Math"/>
                      </a:rPr>
                      <m:t>, −3−</m:t>
                    </m:r>
                    <m:r>
                      <a:rPr lang="en-GB" sz="2200" i="1">
                        <a:solidFill>
                          <a:schemeClr val="tx1"/>
                        </a:solidFill>
                        <a:latin typeface="Cambria Math"/>
                      </a:rPr>
                      <m:t>𝑗</m:t>
                    </m:r>
                    <m:r>
                      <a:rPr lang="en-GB" sz="2200" i="1">
                        <a:solidFill>
                          <a:schemeClr val="tx1"/>
                        </a:solidFill>
                        <a:latin typeface="Cambria Math"/>
                      </a:rPr>
                      <m:t>, −1−</m:t>
                    </m:r>
                    <m:r>
                      <a:rPr lang="en-GB" sz="2200" i="1" smtClean="0">
                        <a:solidFill>
                          <a:schemeClr val="tx1"/>
                        </a:solidFill>
                        <a:latin typeface="Cambria Math"/>
                      </a:rPr>
                      <m:t>𝑗</m:t>
                    </m:r>
                    <m:r>
                      <a:rPr lang="en-GB" sz="2200" i="1" smtClean="0">
                        <a:solidFill>
                          <a:schemeClr val="tx1"/>
                        </a:solidFill>
                        <a:latin typeface="Cambria Math"/>
                      </a:rPr>
                      <m:t>,  −1+</m:t>
                    </m:r>
                    <m:r>
                      <a:rPr lang="en-GB" sz="2200" i="1" smtClean="0">
                        <a:solidFill>
                          <a:schemeClr val="tx1"/>
                        </a:solidFill>
                        <a:latin typeface="Cambria Math"/>
                      </a:rPr>
                      <m:t>𝑗</m:t>
                    </m:r>
                    <m:r>
                      <a:rPr lang="en-GB" sz="2200" i="1">
                        <a:solidFill>
                          <a:schemeClr val="tx1"/>
                        </a:solidFill>
                        <a:latin typeface="Cambria Math"/>
                      </a:rPr>
                      <m:t>, −3+</m:t>
                    </m:r>
                    <m:r>
                      <a:rPr lang="en-GB" sz="2200" i="1">
                        <a:solidFill>
                          <a:schemeClr val="tx1"/>
                        </a:solidFill>
                        <a:latin typeface="Cambria Math"/>
                      </a:rPr>
                      <m:t>𝑗</m:t>
                    </m:r>
                    <m:r>
                      <a:rPr lang="en-GB" sz="2200" i="1" smtClean="0">
                        <a:solidFill>
                          <a:schemeClr val="tx1"/>
                        </a:solidFill>
                        <a:latin typeface="Cambria Math"/>
                      </a:rPr>
                      <m:t>,  3−3</m:t>
                    </m:r>
                    <m:r>
                      <a:rPr lang="en-GB" sz="2200" i="1" smtClean="0">
                        <a:solidFill>
                          <a:schemeClr val="tx1"/>
                        </a:solidFill>
                        <a:latin typeface="Cambria Math"/>
                      </a:rPr>
                      <m:t>𝑗</m:t>
                    </m:r>
                    <m:r>
                      <a:rPr lang="en-GB" sz="2200" i="1">
                        <a:solidFill>
                          <a:schemeClr val="tx1"/>
                        </a:solidFill>
                        <a:latin typeface="Cambria Math"/>
                      </a:rPr>
                      <m:t>, </m:t>
                    </m:r>
                    <m:r>
                      <a:rPr lang="en-GB" sz="2200" i="1" smtClean="0">
                        <a:solidFill>
                          <a:schemeClr val="tx1"/>
                        </a:solidFill>
                        <a:latin typeface="Cambria Math"/>
                      </a:rPr>
                      <m:t>−1+3</m:t>
                    </m:r>
                    <m:r>
                      <a:rPr lang="en-GB" sz="2200" i="1" smtClean="0">
                        <a:solidFill>
                          <a:schemeClr val="tx1"/>
                        </a:solidFill>
                        <a:latin typeface="Cambria Math"/>
                      </a:rPr>
                      <m:t>𝑗</m:t>
                    </m:r>
                    <m:r>
                      <a:rPr lang="en-GB" sz="2200" i="1">
                        <a:solidFill>
                          <a:schemeClr val="tx1"/>
                        </a:solidFill>
                        <a:latin typeface="Cambria Math"/>
                      </a:rPr>
                      <m:t>]</m:t>
                    </m:r>
                  </m:oMath>
                </a14:m>
                <a:r>
                  <a:rPr lang="en-GB" sz="2200" dirty="0">
                    <a:solidFill>
                      <a:schemeClr val="tx1"/>
                    </a:solidFill>
                  </a:rPr>
                  <a:t>.</a:t>
                </a:r>
                <a:endParaRPr lang="en-US" sz="2200" dirty="0">
                  <a:solidFill>
                    <a:schemeClr val="tx1"/>
                  </a:solidFill>
                </a:endParaRPr>
              </a:p>
              <a:p>
                <a:pPr>
                  <a:buFont typeface="Courier New" panose="02070309020205020404" pitchFamily="49" charset="0"/>
                  <a:buChar char="o"/>
                </a:pPr>
                <a:endParaRPr lang="en-US" sz="1000" dirty="0"/>
              </a:p>
              <a:p>
                <a:pPr marL="0" indent="0"/>
                <a:r>
                  <a:rPr lang="en-US" sz="2400" b="0" u="sng" dirty="0" smtClean="0"/>
                  <a:t>For  </a:t>
                </a:r>
                <a:r>
                  <a:rPr lang="en-US" sz="2400" b="0" i="1" u="sng" dirty="0">
                    <a:solidFill>
                      <a:schemeClr val="tx1"/>
                    </a:solidFill>
                    <a:latin typeface="Symbol" panose="05050102010706020507" pitchFamily="18" charset="2"/>
                  </a:rPr>
                  <a:t>d </a:t>
                </a:r>
                <a:r>
                  <a:rPr lang="en-US" sz="2400" b="0" u="sng" dirty="0">
                    <a:solidFill>
                      <a:schemeClr val="tx1"/>
                    </a:solidFill>
                  </a:rPr>
                  <a:t>= </a:t>
                </a:r>
                <a:r>
                  <a:rPr lang="en-US" sz="2400" b="0" u="sng" dirty="0" smtClean="0">
                    <a:solidFill>
                      <a:schemeClr val="tx1"/>
                    </a:solidFill>
                  </a:rPr>
                  <a:t>0</a:t>
                </a:r>
                <a:r>
                  <a:rPr lang="en-US" b="0" dirty="0">
                    <a:solidFill>
                      <a:schemeClr val="tx1"/>
                    </a:solidFill>
                  </a:rPr>
                  <a:t>:</a:t>
                </a:r>
                <a:r>
                  <a:rPr lang="en-US" sz="2400" b="0" dirty="0" smtClean="0">
                    <a:solidFill>
                      <a:schemeClr val="tx1"/>
                    </a:solidFill>
                  </a:rPr>
                  <a:t> </a:t>
                </a:r>
              </a:p>
              <a:p>
                <a:pPr>
                  <a:buFont typeface="Courier New" panose="02070309020205020404" pitchFamily="49" charset="0"/>
                  <a:buChar char="o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GB" sz="2200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200" b="0" i="1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sz="2200" dirty="0">
                    <a:solidFill>
                      <a:schemeClr val="accent2"/>
                    </a:solidFill>
                  </a:rPr>
                  <a:t>=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chemeClr val="accent2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GB" sz="2200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200" b="0" i="1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  <m:t>4</m:t>
                        </m:r>
                      </m:sub>
                      <m:sup>
                        <m:r>
                          <a:rPr lang="en-GB" sz="2200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∗</m:t>
                        </m:r>
                      </m:sup>
                    </m:sSubSup>
                    <m:r>
                      <a:rPr lang="en-US" sz="2200" b="0" i="1" smtClean="0">
                        <a:latin typeface="Cambria Math"/>
                      </a:rPr>
                      <m:t>, </m:t>
                    </m:r>
                    <m:r>
                      <a:rPr lang="en-GB" sz="2200" i="1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sz="2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2200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200" b="0" i="1" smtClean="0">
                            <a:latin typeface="Cambria Math"/>
                          </a:rPr>
                          <m:t>5</m:t>
                        </m:r>
                      </m:sub>
                    </m:sSub>
                  </m:oMath>
                </a14:m>
                <a:r>
                  <a:rPr lang="en-US" sz="2200" dirty="0">
                    <a:solidFill>
                      <a:schemeClr val="tx1"/>
                    </a:solidFill>
                  </a:rPr>
                  <a:t>=</a:t>
                </a:r>
                <a:r>
                  <a:rPr lang="en-US" sz="2200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GB" sz="2200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200" i="1">
                            <a:latin typeface="Cambria Math"/>
                          </a:rPr>
                          <m:t>3</m:t>
                        </m:r>
                      </m:sub>
                      <m:sup>
                        <m:r>
                          <a:rPr lang="en-GB" sz="2200" i="1">
                            <a:latin typeface="Cambria Math"/>
                          </a:rPr>
                          <m:t>∗</m:t>
                        </m:r>
                      </m:sup>
                    </m:sSubSup>
                    <m:r>
                      <a:rPr lang="en-US" sz="2200" b="0" i="0" smtClean="0">
                        <a:latin typeface="Cambria Math"/>
                      </a:rPr>
                      <m:t>, </m:t>
                    </m:r>
                  </m:oMath>
                </a14:m>
                <a:r>
                  <a:rPr lang="en-US" sz="22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2200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200" b="0" i="1" smtClean="0">
                            <a:latin typeface="Cambria Math"/>
                          </a:rPr>
                          <m:t>6</m:t>
                        </m:r>
                      </m:sub>
                    </m:sSub>
                  </m:oMath>
                </a14:m>
                <a:r>
                  <a:rPr lang="en-US" sz="2200" dirty="0">
                    <a:solidFill>
                      <a:schemeClr val="tx1"/>
                    </a:solidFill>
                  </a:rPr>
                  <a:t>=</a:t>
                </a:r>
                <a:r>
                  <a:rPr lang="en-US" sz="2200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GB" sz="2200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200" i="1">
                            <a:latin typeface="Cambria Math"/>
                          </a:rPr>
                          <m:t>2</m:t>
                        </m:r>
                      </m:sub>
                      <m:sup>
                        <m:r>
                          <a:rPr lang="en-GB" sz="2200" i="1">
                            <a:latin typeface="Cambria Math"/>
                          </a:rPr>
                          <m:t>∗</m:t>
                        </m:r>
                      </m:sup>
                    </m:sSubSup>
                    <m:r>
                      <a:rPr lang="en-US" sz="2200" b="0" i="0" smtClean="0">
                        <a:latin typeface="Cambria Math"/>
                      </a:rPr>
                      <m:t>, </m:t>
                    </m:r>
                  </m:oMath>
                </a14:m>
                <a:r>
                  <a:rPr lang="en-US" sz="22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2200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200" b="0" i="1" smtClean="0">
                            <a:latin typeface="Cambria Math"/>
                          </a:rPr>
                          <m:t>7</m:t>
                        </m:r>
                      </m:sub>
                    </m:sSub>
                  </m:oMath>
                </a14:m>
                <a:r>
                  <a:rPr lang="en-US" sz="2200" dirty="0">
                    <a:solidFill>
                      <a:schemeClr val="tx1"/>
                    </a:solidFill>
                  </a:rPr>
                  <a:t>=</a:t>
                </a:r>
                <a:r>
                  <a:rPr lang="en-US" sz="2200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GB" sz="2200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200" i="1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GB" sz="2200" i="1">
                            <a:latin typeface="Cambria Math"/>
                          </a:rPr>
                          <m:t>∗</m:t>
                        </m:r>
                      </m:sup>
                    </m:sSubSup>
                    <m:r>
                      <a:rPr lang="en-US" sz="2200" b="0" i="0" smtClean="0">
                        <a:latin typeface="Cambria Math"/>
                      </a:rPr>
                      <m:t>, </m:t>
                    </m:r>
                  </m:oMath>
                </a14:m>
                <a:r>
                  <a:rPr lang="en-US" sz="22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GB" sz="2200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200" b="0" i="1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200" dirty="0">
                    <a:solidFill>
                      <a:schemeClr val="accent2"/>
                    </a:solidFill>
                  </a:rPr>
                  <a:t>=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chemeClr val="accent2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GB" sz="2200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200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GB" sz="2200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∗</m:t>
                        </m:r>
                      </m:sup>
                    </m:sSubSup>
                    <m:r>
                      <a:rPr lang="en-US" sz="2200">
                        <a:latin typeface="Cambria Math"/>
                      </a:rPr>
                      <m:t>.</m:t>
                    </m:r>
                  </m:oMath>
                </a14:m>
                <a:r>
                  <a:rPr lang="en-US" sz="2200" dirty="0">
                    <a:solidFill>
                      <a:schemeClr val="tx1"/>
                    </a:solidFill>
                  </a:rPr>
                  <a:t> </a:t>
                </a:r>
                <a:endParaRPr lang="en-US" sz="2200" dirty="0" smtClean="0">
                  <a:solidFill>
                    <a:schemeClr val="tx1"/>
                  </a:solidFill>
                </a:endParaRPr>
              </a:p>
              <a:p>
                <a:pPr marL="0" indent="0"/>
                <a:endParaRPr lang="en-US" sz="800" dirty="0">
                  <a:solidFill>
                    <a:schemeClr val="tx1"/>
                  </a:solidFill>
                </a:endParaRPr>
              </a:p>
              <a:p>
                <a:pPr>
                  <a:buFont typeface="Courier New" panose="02070309020205020404" pitchFamily="49" charset="0"/>
                  <a:buChar char="o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200" b="0" i="1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GB" sz="2200" b="0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200" b="0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200" b="0" dirty="0" smtClean="0">
                    <a:solidFill>
                      <a:schemeClr val="accent2"/>
                    </a:solidFill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b="0" i="1">
                            <a:solidFill>
                              <a:schemeClr val="accent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GB" sz="2200" b="0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200" b="0" i="1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  <m:t>𝑁</m:t>
                        </m:r>
                        <m:r>
                          <a:rPr lang="en-US" sz="2200" b="0" i="1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  <m:t>/2</m:t>
                        </m:r>
                      </m:sub>
                    </m:sSub>
                  </m:oMath>
                </a14:m>
                <a:r>
                  <a:rPr lang="en-US" sz="2200" b="0" dirty="0" smtClean="0">
                    <a:solidFill>
                      <a:schemeClr val="accent2"/>
                    </a:solidFill>
                  </a:rPr>
                  <a:t> should be real</a:t>
                </a:r>
                <a:r>
                  <a:rPr lang="en-US" sz="2200" b="0" dirty="0" smtClean="0">
                    <a:solidFill>
                      <a:schemeClr val="tx1"/>
                    </a:solidFill>
                  </a:rPr>
                  <a:t>.</a:t>
                </a:r>
              </a:p>
              <a:p>
                <a:pPr marL="0" indent="0"/>
                <a:endParaRPr lang="en-US" sz="800" b="0" dirty="0" smtClean="0">
                  <a:solidFill>
                    <a:schemeClr val="tx1"/>
                  </a:solidFill>
                </a:endParaRPr>
              </a:p>
              <a:p>
                <a:pPr>
                  <a:buFont typeface="Courier New" panose="02070309020205020404" pitchFamily="49" charset="0"/>
                  <a:buChar char="o"/>
                </a:pPr>
                <a14:m>
                  <m:oMath xmlns:m="http://schemas.openxmlformats.org/officeDocument/2006/math">
                    <m:r>
                      <a:rPr lang="en-GB" i="1" smtClean="0">
                        <a:solidFill>
                          <a:schemeClr val="tx1"/>
                        </a:solidFill>
                        <a:latin typeface="Cambria Math"/>
                      </a:rPr>
                      <m:t>[</m:t>
                    </m:r>
                    <m:r>
                      <a:rPr lang="en-GB" i="1" smtClean="0">
                        <a:solidFill>
                          <a:schemeClr val="tx1"/>
                        </a:solidFill>
                        <a:latin typeface="Cambria Math"/>
                      </a:rPr>
                      <m:t>−1, 3+3</m:t>
                    </m:r>
                    <m:r>
                      <a:rPr lang="en-GB" i="1" smtClean="0">
                        <a:solidFill>
                          <a:schemeClr val="tx1"/>
                        </a:solidFill>
                        <a:latin typeface="Cambria Math"/>
                      </a:rPr>
                      <m:t>𝑗</m:t>
                    </m:r>
                    <m:r>
                      <a:rPr lang="en-GB" i="1">
                        <a:solidFill>
                          <a:schemeClr val="tx1"/>
                        </a:solidFill>
                        <a:latin typeface="Cambria Math"/>
                      </a:rPr>
                      <m:t>, −3−</m:t>
                    </m:r>
                    <m:r>
                      <a:rPr lang="en-GB" i="1">
                        <a:solidFill>
                          <a:schemeClr val="tx1"/>
                        </a:solidFill>
                        <a:latin typeface="Cambria Math"/>
                      </a:rPr>
                      <m:t>𝑗</m:t>
                    </m:r>
                    <m:r>
                      <a:rPr lang="en-GB" i="1">
                        <a:solidFill>
                          <a:schemeClr val="tx1"/>
                        </a:solidFill>
                        <a:latin typeface="Cambria Math"/>
                      </a:rPr>
                      <m:t>, −1−</m:t>
                    </m:r>
                    <m:r>
                      <a:rPr lang="en-GB" i="1" smtClean="0">
                        <a:solidFill>
                          <a:schemeClr val="tx1"/>
                        </a:solidFill>
                        <a:latin typeface="Cambria Math"/>
                      </a:rPr>
                      <m:t>𝑗</m:t>
                    </m:r>
                    <m:r>
                      <a:rPr lang="en-GB" i="1">
                        <a:solidFill>
                          <a:schemeClr val="tx1"/>
                        </a:solidFill>
                        <a:latin typeface="Cambria Math"/>
                      </a:rPr>
                      <m:t>, </m:t>
                    </m:r>
                    <m:r>
                      <a:rPr lang="en-GB" i="1" smtClean="0">
                        <a:solidFill>
                          <a:schemeClr val="tx1"/>
                        </a:solidFill>
                        <a:latin typeface="Cambria Math"/>
                      </a:rPr>
                      <m:t>−3</m:t>
                    </m:r>
                    <m:r>
                      <a:rPr lang="en-GB" i="1">
                        <a:solidFill>
                          <a:schemeClr val="tx1"/>
                        </a:solidFill>
                        <a:latin typeface="Cambria Math"/>
                      </a:rPr>
                      <m:t>, </m:t>
                    </m:r>
                    <m:r>
                      <a:rPr lang="en-GB" i="1" smtClean="0">
                        <a:solidFill>
                          <a:schemeClr val="tx1"/>
                        </a:solidFill>
                        <a:latin typeface="Cambria Math"/>
                      </a:rPr>
                      <m:t>−1+</m:t>
                    </m:r>
                    <m:r>
                      <a:rPr lang="en-GB" i="1" smtClean="0">
                        <a:solidFill>
                          <a:schemeClr val="tx1"/>
                        </a:solidFill>
                        <a:latin typeface="Cambria Math"/>
                      </a:rPr>
                      <m:t>𝑗</m:t>
                    </m:r>
                    <m:r>
                      <a:rPr lang="en-GB" i="1">
                        <a:solidFill>
                          <a:schemeClr val="tx1"/>
                        </a:solidFill>
                        <a:latin typeface="Cambria Math"/>
                      </a:rPr>
                      <m:t>, −3+</m:t>
                    </m:r>
                    <m:r>
                      <a:rPr lang="en-GB" i="1">
                        <a:solidFill>
                          <a:schemeClr val="tx1"/>
                        </a:solidFill>
                        <a:latin typeface="Cambria Math"/>
                      </a:rPr>
                      <m:t>𝑗</m:t>
                    </m:r>
                    <m:r>
                      <a:rPr lang="en-GB" i="1">
                        <a:solidFill>
                          <a:schemeClr val="tx1"/>
                        </a:solidFill>
                        <a:latin typeface="Cambria Math"/>
                      </a:rPr>
                      <m:t>, 3−3</m:t>
                    </m:r>
                    <m:r>
                      <a:rPr lang="en-GB" i="1" smtClean="0">
                        <a:solidFill>
                          <a:schemeClr val="tx1"/>
                        </a:solidFill>
                        <a:latin typeface="Cambria Math"/>
                      </a:rPr>
                      <m:t>𝑗</m:t>
                    </m:r>
                    <m:r>
                      <a:rPr lang="en-GB" i="1">
                        <a:solidFill>
                          <a:schemeClr val="tx1"/>
                        </a:solidFill>
                        <a:latin typeface="Cambria Math"/>
                      </a:rPr>
                      <m:t>]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</a:rPr>
                  <a:t>.</a:t>
                </a:r>
                <a:endParaRPr lang="en-US" b="0" dirty="0">
                  <a:solidFill>
                    <a:schemeClr val="tx1"/>
                  </a:solidFill>
                </a:endParaRPr>
              </a:p>
              <a:p>
                <a:pPr marL="457200" lvl="1" indent="0"/>
                <a:endParaRPr lang="en-US" b="0" dirty="0" smtClean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828800"/>
                <a:ext cx="8382000" cy="4572000"/>
              </a:xfrm>
              <a:blipFill rotWithShape="1">
                <a:blip r:embed="rId3"/>
                <a:stretch>
                  <a:fillRect l="-1164" t="-1067" b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 smtClean="0"/>
              <a:t>Shouxing</a:t>
            </a:r>
            <a:r>
              <a:rPr lang="en-GB" dirty="0" smtClean="0"/>
              <a:t> Simon Qu, BlackBerry, Ltd..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44652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229" y="2288232"/>
            <a:ext cx="9064254" cy="33528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81000" y="962055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Frequency Conjugate Symmetry f</a:t>
            </a:r>
            <a:r>
              <a:rPr lang="en-US" sz="3200" b="1" dirty="0" smtClean="0">
                <a:solidFill>
                  <a:schemeClr val="tx1"/>
                </a:solidFill>
                <a:latin typeface="+mj-lt"/>
              </a:rPr>
              <a:t>or</a:t>
            </a:r>
            <a:r>
              <a:rPr lang="en-US" sz="3200" b="1" i="1" dirty="0" smtClean="0">
                <a:solidFill>
                  <a:schemeClr val="tx1"/>
                </a:solidFill>
                <a:latin typeface="Symbol" panose="05050102010706020507" pitchFamily="18" charset="2"/>
              </a:rPr>
              <a:t> d </a:t>
            </a:r>
            <a:r>
              <a:rPr lang="en-US" sz="3200" b="1" dirty="0" smtClean="0">
                <a:solidFill>
                  <a:schemeClr val="tx1"/>
                </a:solidFill>
              </a:rPr>
              <a:t>= 0.5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91000" y="5641032"/>
            <a:ext cx="902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Fig. 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 smtClean="0"/>
              <a:t>Shouxing</a:t>
            </a:r>
            <a:r>
              <a:rPr lang="en-GB" dirty="0" smtClean="0"/>
              <a:t> Simon Qu, BlackBerry, Ltd..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16278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057400"/>
            <a:ext cx="8839200" cy="3683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81000" y="962055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Frequency Conjugate Symmetry f</a:t>
            </a:r>
            <a:r>
              <a:rPr lang="en-US" sz="3200" b="1" dirty="0" smtClean="0">
                <a:solidFill>
                  <a:schemeClr val="tx1"/>
                </a:solidFill>
                <a:latin typeface="+mj-lt"/>
              </a:rPr>
              <a:t>or</a:t>
            </a:r>
            <a:r>
              <a:rPr lang="en-US" sz="3200" b="1" i="1" dirty="0" smtClean="0">
                <a:solidFill>
                  <a:schemeClr val="tx1"/>
                </a:solidFill>
                <a:latin typeface="Symbol" panose="05050102010706020507" pitchFamily="18" charset="2"/>
              </a:rPr>
              <a:t> d </a:t>
            </a:r>
            <a:r>
              <a:rPr lang="en-US" sz="3200" b="1" dirty="0" smtClean="0">
                <a:solidFill>
                  <a:schemeClr val="tx1"/>
                </a:solidFill>
              </a:rPr>
              <a:t>= 0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91000" y="5641032"/>
            <a:ext cx="902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Fig. 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 smtClean="0"/>
              <a:t>Shouxing</a:t>
            </a:r>
            <a:r>
              <a:rPr lang="en-GB" dirty="0" smtClean="0"/>
              <a:t> Simon Qu, BlackBerry, Ltd..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66372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337" y="1722226"/>
            <a:ext cx="7315200" cy="427221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206240" y="5796494"/>
            <a:ext cx="902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Fig. </a:t>
            </a:r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686" y="730461"/>
            <a:ext cx="88576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Power Spectrum with Conjugate Symmetry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 smtClean="0"/>
              <a:t>Shouxing</a:t>
            </a:r>
            <a:r>
              <a:rPr lang="en-GB" dirty="0" smtClean="0"/>
              <a:t> Simon Qu, BlackBerry, Ltd..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07019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14400"/>
            <a:ext cx="7696200" cy="762000"/>
          </a:xfrm>
        </p:spPr>
        <p:txBody>
          <a:bodyPr/>
          <a:lstStyle/>
          <a:p>
            <a:r>
              <a:rPr lang="en-US" dirty="0" smtClean="0"/>
              <a:t>I-Q Decoupled OFDM Signal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229600" cy="3429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b="0" dirty="0" smtClean="0">
                <a:solidFill>
                  <a:schemeClr val="tx1"/>
                </a:solidFill>
              </a:rPr>
              <a:t>The OFDM signals with (frequency) conjugate symmetry are robust to IQI.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800" b="0" dirty="0" smtClean="0">
              <a:solidFill>
                <a:schemeClr val="accent6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u="sng" dirty="0" smtClean="0"/>
              <a:t>Problem</a:t>
            </a:r>
            <a:r>
              <a:rPr lang="en-US" sz="2800" b="0" dirty="0" smtClean="0"/>
              <a:t>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b="0" dirty="0" smtClean="0"/>
              <a:t>with </a:t>
            </a:r>
            <a:r>
              <a:rPr lang="en-US" sz="2800" b="0" i="1" dirty="0"/>
              <a:t>N</a:t>
            </a:r>
            <a:r>
              <a:rPr lang="en-US" sz="2800" b="0" dirty="0"/>
              <a:t> </a:t>
            </a:r>
            <a:r>
              <a:rPr lang="en-US" sz="2800" b="0" dirty="0" smtClean="0"/>
              <a:t>subcarriers, it only carries information of </a:t>
            </a:r>
            <a:r>
              <a:rPr lang="en-US" sz="2800" b="0" i="1" dirty="0" smtClean="0"/>
              <a:t>N</a:t>
            </a:r>
            <a:r>
              <a:rPr lang="en-US" sz="2800" b="0" dirty="0" smtClean="0"/>
              <a:t>/2 complex numbers.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b="0" dirty="0" smtClean="0"/>
              <a:t>Compared to regular OFDM, data rate is reduced by half.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 smtClean="0"/>
              <a:t>Shouxing</a:t>
            </a:r>
            <a:r>
              <a:rPr lang="en-GB" dirty="0" smtClean="0"/>
              <a:t> Simon Qu, BlackBerry, Ltd..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57746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685800" y="1752600"/>
            <a:ext cx="7982552" cy="1524000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66550" y="4042611"/>
            <a:ext cx="8001802" cy="1981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696200" cy="685800"/>
          </a:xfrm>
        </p:spPr>
        <p:txBody>
          <a:bodyPr/>
          <a:lstStyle/>
          <a:p>
            <a:r>
              <a:rPr lang="en-US" dirty="0" smtClean="0"/>
              <a:t>I-Q Decoupled OFDM Signal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572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C00000"/>
                </a:solidFill>
              </a:rPr>
              <a:t>Property </a:t>
            </a:r>
            <a:r>
              <a:rPr lang="en-GB" sz="2800" dirty="0">
                <a:solidFill>
                  <a:srgbClr val="C00000"/>
                </a:solidFill>
              </a:rPr>
              <a:t>of Fourier </a:t>
            </a:r>
            <a:r>
              <a:rPr lang="en-GB" sz="2800" dirty="0" smtClean="0">
                <a:solidFill>
                  <a:srgbClr val="C00000"/>
                </a:solidFill>
              </a:rPr>
              <a:t>Transform</a:t>
            </a:r>
            <a:r>
              <a:rPr lang="en-GB" sz="2800" b="0" dirty="0" smtClean="0">
                <a:solidFill>
                  <a:srgbClr val="C00000"/>
                </a:solidFill>
              </a:rPr>
              <a:t>:</a:t>
            </a:r>
            <a:endParaRPr lang="en-US" sz="2800" b="0" dirty="0">
              <a:solidFill>
                <a:srgbClr val="C00000"/>
              </a:solidFill>
            </a:endParaRPr>
          </a:p>
          <a:p>
            <a:pPr marL="457200" lvl="1" indent="0"/>
            <a:r>
              <a:rPr lang="en-US" sz="2800" dirty="0" smtClean="0">
                <a:solidFill>
                  <a:schemeClr val="tx1"/>
                </a:solidFill>
              </a:rPr>
              <a:t>A signal being conjugate symmetrical in freque</a:t>
            </a:r>
            <a:r>
              <a:rPr lang="en-US" sz="2800" dirty="0">
                <a:solidFill>
                  <a:schemeClr val="tx1"/>
                </a:solidFill>
              </a:rPr>
              <a:t>ncy</a:t>
            </a:r>
            <a:r>
              <a:rPr lang="en-US" sz="2800" dirty="0" smtClean="0">
                <a:solidFill>
                  <a:schemeClr val="tx1"/>
                </a:solidFill>
              </a:rPr>
              <a:t> domain is a real signal in time domain.</a:t>
            </a:r>
          </a:p>
          <a:p>
            <a:pPr marL="457200" lvl="1" indent="0"/>
            <a:endParaRPr lang="en-US" sz="800" dirty="0" smtClean="0">
              <a:solidFill>
                <a:schemeClr val="tx1"/>
              </a:solidFill>
            </a:endParaRPr>
          </a:p>
          <a:p>
            <a:pPr marL="0" indent="0"/>
            <a:endParaRPr lang="en-US" sz="2800" b="0" dirty="0" smtClean="0">
              <a:solidFill>
                <a:schemeClr val="accent6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800" dirty="0" smtClean="0">
              <a:solidFill>
                <a:schemeClr val="accent6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C00000"/>
                </a:solidFill>
              </a:rPr>
              <a:t>Solution</a:t>
            </a:r>
            <a:r>
              <a:rPr lang="en-US" sz="2800" b="0" dirty="0" smtClean="0">
                <a:solidFill>
                  <a:srgbClr val="C00000"/>
                </a:solidFill>
              </a:rPr>
              <a:t>: </a:t>
            </a:r>
          </a:p>
          <a:p>
            <a:pPr marL="0" indent="0"/>
            <a:r>
              <a:rPr lang="en-US" sz="2800" b="0" dirty="0" smtClean="0">
                <a:solidFill>
                  <a:srgbClr val="C00000"/>
                </a:solidFill>
              </a:rPr>
              <a:t>	</a:t>
            </a:r>
            <a:r>
              <a:rPr lang="en-US" sz="2800" b="0" dirty="0" smtClean="0">
                <a:solidFill>
                  <a:schemeClr val="tx1"/>
                </a:solidFill>
              </a:rPr>
              <a:t>Generate two independent real OFDM signals, 	combined into a complex signal, carrying information 	of </a:t>
            </a:r>
            <a:r>
              <a:rPr lang="en-US" sz="2800" b="0" i="1" dirty="0" smtClean="0">
                <a:solidFill>
                  <a:schemeClr val="tx1"/>
                </a:solidFill>
              </a:rPr>
              <a:t>N</a:t>
            </a:r>
            <a:r>
              <a:rPr lang="en-US" sz="2800" b="0" dirty="0" smtClean="0">
                <a:solidFill>
                  <a:schemeClr val="tx1"/>
                </a:solidFill>
              </a:rPr>
              <a:t> complex numbers with </a:t>
            </a:r>
            <a:r>
              <a:rPr lang="en-US" sz="2800" b="0" i="1" dirty="0" smtClean="0">
                <a:solidFill>
                  <a:schemeClr val="tx1"/>
                </a:solidFill>
              </a:rPr>
              <a:t>N</a:t>
            </a:r>
            <a:r>
              <a:rPr lang="en-US" sz="2800" b="0" dirty="0" smtClean="0">
                <a:solidFill>
                  <a:schemeClr val="tx1"/>
                </a:solidFill>
              </a:rPr>
              <a:t> subcarriers.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 smtClean="0"/>
              <a:t>Shouxing</a:t>
            </a:r>
            <a:r>
              <a:rPr lang="en-GB" dirty="0" smtClean="0"/>
              <a:t> Simon Qu, BlackBerry, Ltd..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82673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696200" cy="685800"/>
          </a:xfrm>
        </p:spPr>
        <p:txBody>
          <a:bodyPr/>
          <a:lstStyle/>
          <a:p>
            <a:r>
              <a:rPr lang="en-US" dirty="0" smtClean="0"/>
              <a:t>I-Q Decoupled OFDM Signal (2)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887" y="1676400"/>
            <a:ext cx="7709471" cy="3505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324600" y="4191000"/>
            <a:ext cx="902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Fig. 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20816" y="5560367"/>
            <a:ext cx="61013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B</a:t>
            </a:r>
            <a:r>
              <a:rPr lang="en-US" baseline="-25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 and </a:t>
            </a:r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B</a:t>
            </a:r>
            <a:r>
              <a:rPr lang="en-US" baseline="-25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 can be any box in Fig.3 and Fig. 4.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 smtClean="0"/>
              <a:t>Shouxing</a:t>
            </a:r>
            <a:r>
              <a:rPr lang="en-GB" dirty="0" smtClean="0"/>
              <a:t> Simon Qu, BlackBerry, Ltd..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84301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9144000" cy="685800"/>
          </a:xfrm>
        </p:spPr>
        <p:txBody>
          <a:bodyPr/>
          <a:lstStyle/>
          <a:p>
            <a:r>
              <a:rPr lang="en-US" sz="2800" dirty="0" smtClean="0"/>
              <a:t>Generation of DC-OFDM Signal with Precoding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600920"/>
            <a:ext cx="6080338" cy="384581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867400" y="4876800"/>
            <a:ext cx="21515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Fig. 7 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i="1" dirty="0" smtClean="0">
                <a:solidFill>
                  <a:schemeClr val="tx1"/>
                </a:solidFill>
                <a:latin typeface="Symbol" panose="05050102010706020507" pitchFamily="18" charset="2"/>
              </a:rPr>
              <a:t>d </a:t>
            </a:r>
            <a:r>
              <a:rPr lang="en-US" dirty="0">
                <a:solidFill>
                  <a:schemeClr val="tx1"/>
                </a:solidFill>
              </a:rPr>
              <a:t>= 0.5)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 smtClean="0"/>
              <a:t>Shouxing</a:t>
            </a:r>
            <a:r>
              <a:rPr lang="en-GB" dirty="0" smtClean="0"/>
              <a:t> Simon Qu, BlackBerry, Ltd..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5741468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When B</a:t>
            </a:r>
            <a:r>
              <a:rPr lang="en-US" baseline="-25000" dirty="0" smtClean="0">
                <a:solidFill>
                  <a:schemeClr val="accent6"/>
                </a:solidFill>
              </a:rPr>
              <a:t>0</a:t>
            </a:r>
            <a:r>
              <a:rPr lang="en-US" dirty="0" smtClean="0">
                <a:solidFill>
                  <a:schemeClr val="accent6"/>
                </a:solidFill>
              </a:rPr>
              <a:t> is bypassed, it becomes a regular OFDM generator.</a:t>
            </a:r>
            <a:endParaRPr lang="en-US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5349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696200" cy="685800"/>
          </a:xfrm>
        </p:spPr>
        <p:txBody>
          <a:bodyPr/>
          <a:lstStyle/>
          <a:p>
            <a:r>
              <a:rPr lang="en-US" dirty="0" smtClean="0"/>
              <a:t>DC-OFDM for MU Applications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305800" cy="4267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DC-OFDM can be used for single user or multi-user (MU) applications.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2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For MU applications: For each pair of symmetric tones,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800" b="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The t</a:t>
            </a:r>
            <a:r>
              <a:rPr lang="en-US" sz="2400" b="0" dirty="0" smtClean="0"/>
              <a:t>wo tones of each symmetric pair </a:t>
            </a:r>
            <a:r>
              <a:rPr lang="en-US" sz="2400" dirty="0" smtClean="0"/>
              <a:t>are</a:t>
            </a:r>
            <a:r>
              <a:rPr lang="en-US" sz="2400" b="0" dirty="0" smtClean="0"/>
              <a:t> allocated to a same user;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800" b="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0" dirty="0" smtClean="0"/>
              <a:t>Two tones of each symmetric pair are modulated by a data symbol and its conjugate respectively.</a:t>
            </a:r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 smtClean="0"/>
              <a:t>Shouxing</a:t>
            </a:r>
            <a:r>
              <a:rPr lang="en-GB" dirty="0" smtClean="0"/>
              <a:t> Simon Qu, BlackBerry, Ltd..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8898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Shouxing</a:t>
            </a:r>
            <a:r>
              <a:rPr lang="en-GB" dirty="0"/>
              <a:t> Simon Qu, BlackBerry, Ltd..</a:t>
            </a:r>
          </a:p>
          <a:p>
            <a:r>
              <a:rPr lang="en-GB" dirty="0" smtClean="0"/>
              <a:t>..</a:t>
            </a:r>
            <a:endParaRPr lang="en-GB" dirty="0"/>
          </a:p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696200" cy="762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305800" cy="4495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b="0" dirty="0" smtClean="0">
                <a:solidFill>
                  <a:schemeClr val="tx1"/>
                </a:solidFill>
              </a:rPr>
              <a:t>OFDM has been adopted by various communications systems including IEEE 802.11.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b="0" dirty="0" smtClean="0">
                <a:solidFill>
                  <a:schemeClr val="tx1"/>
                </a:solidFill>
              </a:rPr>
              <a:t>I-Q </a:t>
            </a:r>
            <a:r>
              <a:rPr lang="en-US" altLang="en-US" b="0" dirty="0">
                <a:solidFill>
                  <a:schemeClr val="tx1"/>
                </a:solidFill>
              </a:rPr>
              <a:t>I</a:t>
            </a:r>
            <a:r>
              <a:rPr lang="en-US" altLang="en-US" b="0" dirty="0" smtClean="0">
                <a:solidFill>
                  <a:schemeClr val="tx1"/>
                </a:solidFill>
              </a:rPr>
              <a:t>mbalance (IQI) has </a:t>
            </a:r>
            <a:r>
              <a:rPr lang="en-US" altLang="en-US" b="0" dirty="0">
                <a:solidFill>
                  <a:schemeClr val="tx1"/>
                </a:solidFill>
              </a:rPr>
              <a:t>adverse impact on </a:t>
            </a:r>
            <a:r>
              <a:rPr lang="en-US" altLang="en-US" b="0" dirty="0" smtClean="0">
                <a:solidFill>
                  <a:schemeClr val="tx1"/>
                </a:solidFill>
              </a:rPr>
              <a:t>OFDM </a:t>
            </a:r>
            <a:r>
              <a:rPr lang="en-US" altLang="en-US" b="0" dirty="0" smtClean="0">
                <a:solidFill>
                  <a:schemeClr val="tx1"/>
                </a:solidFill>
              </a:rPr>
              <a:t>performance, as pointed out in </a:t>
            </a:r>
            <a:r>
              <a:rPr lang="en-US" altLang="en-US" b="0" dirty="0">
                <a:solidFill>
                  <a:schemeClr val="tx1"/>
                </a:solidFill>
              </a:rPr>
              <a:t>[1</a:t>
            </a:r>
            <a:r>
              <a:rPr lang="en-US" altLang="en-US" b="0" dirty="0" smtClean="0">
                <a:solidFill>
                  <a:schemeClr val="tx1"/>
                </a:solidFill>
              </a:rPr>
              <a:t>]-[2].</a:t>
            </a:r>
            <a:endParaRPr lang="en-US" altLang="en-US" b="0" dirty="0">
              <a:solidFill>
                <a:schemeClr val="tx1"/>
              </a:solidFill>
            </a:endParaRPr>
          </a:p>
          <a:p>
            <a:pPr marL="346075" indent="-346075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b="0" dirty="0" smtClean="0"/>
              <a:t>A new </a:t>
            </a:r>
            <a:r>
              <a:rPr lang="en-US" b="0" dirty="0" smtClean="0"/>
              <a:t>OFDM modulation scheme, called I-Q Decoupled OFDM (DC-OFDM), is proposed in this submission.</a:t>
            </a:r>
          </a:p>
          <a:p>
            <a:pPr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 smtClean="0"/>
              <a:t>In DC-OFDM, the real (I) and the imaginary (Q) time-domain signals are generated using independent input data sets.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 smtClean="0"/>
              <a:t>DC-OFDM is robust to I-Q Imbalance.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i="1" u="sng" dirty="0"/>
              <a:t>Example</a:t>
            </a:r>
            <a:r>
              <a:rPr lang="en-US" b="0" dirty="0"/>
              <a:t>: </a:t>
            </a:r>
            <a:r>
              <a:rPr lang="en-US" b="0" dirty="0" smtClean="0"/>
              <a:t>Four </a:t>
            </a:r>
            <a:r>
              <a:rPr lang="en-US" b="0" dirty="0"/>
              <a:t>Users, </a:t>
            </a:r>
            <a:r>
              <a:rPr lang="en-US" b="0" i="1" dirty="0"/>
              <a:t>N</a:t>
            </a:r>
            <a:r>
              <a:rPr lang="en-US" b="0" dirty="0"/>
              <a:t>=8, </a:t>
            </a:r>
            <a:r>
              <a:rPr lang="en-US" b="0" i="1" dirty="0">
                <a:solidFill>
                  <a:schemeClr val="tx1"/>
                </a:solidFill>
                <a:latin typeface="Symbol" panose="05050102010706020507" pitchFamily="18" charset="2"/>
              </a:rPr>
              <a:t>d </a:t>
            </a:r>
            <a:r>
              <a:rPr lang="en-US" b="0" dirty="0">
                <a:solidFill>
                  <a:schemeClr val="tx1"/>
                </a:solidFill>
              </a:rPr>
              <a:t>= </a:t>
            </a:r>
            <a:r>
              <a:rPr lang="en-US" b="0" dirty="0" smtClean="0">
                <a:solidFill>
                  <a:schemeClr val="tx1"/>
                </a:solidFill>
              </a:rPr>
              <a:t>0.5</a:t>
            </a:r>
            <a:r>
              <a:rPr lang="en-US" b="0" dirty="0" smtClean="0"/>
              <a:t> 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4303291" y="5791200"/>
            <a:ext cx="902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Fig. 8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586844"/>
            <a:ext cx="7162800" cy="4222011"/>
          </a:xfrm>
          <a:prstGeom prst="rect">
            <a:avLst/>
          </a:prstGeom>
        </p:spPr>
      </p:pic>
      <p:sp>
        <p:nvSpPr>
          <p:cNvPr id="10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 smtClean="0"/>
              <a:t>Shouxing</a:t>
            </a:r>
            <a:r>
              <a:rPr lang="en-GB" dirty="0" smtClean="0"/>
              <a:t> Simon Qu, BlackBerry, Ltd..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56594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696200" cy="685800"/>
          </a:xfrm>
        </p:spPr>
        <p:txBody>
          <a:bodyPr/>
          <a:lstStyle/>
          <a:p>
            <a:r>
              <a:rPr lang="en-US" dirty="0" smtClean="0"/>
              <a:t>Simulation Results: I-Q Imbalance Impact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4201427" y="5929964"/>
            <a:ext cx="902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Fig. </a:t>
            </a:r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pic>
        <p:nvPicPr>
          <p:cNvPr id="10" name="Picture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454852"/>
            <a:ext cx="6096000" cy="4479925"/>
          </a:xfrm>
          <a:prstGeom prst="rect">
            <a:avLst/>
          </a:prstGeom>
        </p:spPr>
      </p:pic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 smtClean="0"/>
              <a:t>Shouxing</a:t>
            </a:r>
            <a:r>
              <a:rPr lang="en-GB" dirty="0" smtClean="0"/>
              <a:t> Simon Qu, BlackBerry, Ltd..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9541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Shouxing</a:t>
            </a:r>
            <a:r>
              <a:rPr lang="en-GB" dirty="0"/>
              <a:t> Simon Qu, BlackBerry, Ltd..</a:t>
            </a:r>
          </a:p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696200" cy="8382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10" name="Rectangle 2"/>
          <p:cNvSpPr>
            <a:spLocks noGrp="1" noChangeArrowheads="1"/>
          </p:cNvSpPr>
          <p:nvPr>
            <p:ph idx="1"/>
          </p:nvPr>
        </p:nvSpPr>
        <p:spPr>
          <a:xfrm>
            <a:off x="152400" y="1676400"/>
            <a:ext cx="8686800" cy="4953000"/>
          </a:xfrm>
        </p:spPr>
        <p:txBody>
          <a:bodyPr/>
          <a:lstStyle/>
          <a:p>
            <a:pPr algn="just" eaLnBrk="1" hangingPunct="1">
              <a:buFont typeface="Arial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b="0" dirty="0" smtClean="0"/>
              <a:t>IQI has </a:t>
            </a:r>
            <a:r>
              <a:rPr lang="en-US" altLang="en-US" b="0" dirty="0" smtClean="0"/>
              <a:t>adverse </a:t>
            </a:r>
            <a:r>
              <a:rPr lang="en-US" altLang="en-US" b="0" dirty="0" smtClean="0"/>
              <a:t>impact on regular OFDM systems.  </a:t>
            </a:r>
          </a:p>
          <a:p>
            <a:pPr algn="just">
              <a:buFont typeface="Arial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b="0" dirty="0" smtClean="0"/>
              <a:t>Real OFDM (time-domain) signal is robust to IQI.</a:t>
            </a:r>
          </a:p>
          <a:p>
            <a:pPr algn="just">
              <a:buFont typeface="Arial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b="0" dirty="0" smtClean="0"/>
              <a:t>Real time-domain = Conjugate-symmetric in frequency domain.</a:t>
            </a:r>
          </a:p>
          <a:p>
            <a:pPr algn="just">
              <a:buFont typeface="Arial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b="0" dirty="0"/>
              <a:t>DC-OFDM signal: </a:t>
            </a:r>
            <a:endParaRPr lang="en-US" altLang="en-US" b="0" dirty="0" smtClean="0"/>
          </a:p>
          <a:p>
            <a:pPr marL="800100" lvl="1" indent="-342900" algn="just">
              <a:buFont typeface="Courier New" panose="02070309020205020404" pitchFamily="49" charset="0"/>
              <a:buChar char="o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2400" dirty="0"/>
              <a:t>A complex OFDM signal formed by two independently generated real time-domain OFDM signals.</a:t>
            </a:r>
          </a:p>
          <a:p>
            <a:pPr marL="800100" lvl="1" indent="-342900" algn="just">
              <a:buFont typeface="Courier New" panose="02070309020205020404" pitchFamily="49" charset="0"/>
              <a:buChar char="o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2400" dirty="0" smtClean="0"/>
              <a:t>Robust </a:t>
            </a:r>
            <a:r>
              <a:rPr lang="en-US" altLang="en-US" sz="2400" dirty="0"/>
              <a:t>to IQI.</a:t>
            </a:r>
          </a:p>
          <a:p>
            <a:pPr marL="800100" lvl="1" indent="-342900" algn="just">
              <a:buFont typeface="Courier New" panose="02070309020205020404" pitchFamily="49" charset="0"/>
              <a:buChar char="o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2400" dirty="0"/>
              <a:t>Same data rate as regular OFDM.</a:t>
            </a:r>
          </a:p>
          <a:p>
            <a:pPr marL="800100" lvl="1" indent="-342900" algn="just">
              <a:buFont typeface="Courier New" panose="02070309020205020404" pitchFamily="49" charset="0"/>
              <a:buChar char="o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2400" dirty="0"/>
              <a:t>Providing frequency diversity gain.</a:t>
            </a:r>
          </a:p>
          <a:p>
            <a:pPr marL="800100" lvl="1" indent="-342900" algn="just">
              <a:buFont typeface="Courier New" panose="02070309020205020404" pitchFamily="49" charset="0"/>
              <a:buChar char="o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2400" dirty="0"/>
              <a:t>SU &amp; MU</a:t>
            </a:r>
            <a:r>
              <a:rPr lang="en-US" altLang="en-US" sz="2400" dirty="0" smtClean="0"/>
              <a:t>.</a:t>
            </a:r>
            <a:endParaRPr lang="en-US" altLang="en-US" b="0" dirty="0" smtClean="0"/>
          </a:p>
          <a:p>
            <a:pPr algn="just">
              <a:buFont typeface="Arial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en-US" b="0" dirty="0"/>
          </a:p>
          <a:p>
            <a:pPr algn="just">
              <a:buFont typeface="Arial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15378928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867400" y="6477000"/>
            <a:ext cx="2590800" cy="152400"/>
          </a:xfrm>
        </p:spPr>
        <p:txBody>
          <a:bodyPr/>
          <a:lstStyle/>
          <a:p>
            <a:r>
              <a:rPr lang="en-GB" dirty="0" err="1"/>
              <a:t>Shouxing</a:t>
            </a:r>
            <a:r>
              <a:rPr lang="en-GB" dirty="0"/>
              <a:t> (Simon) Qu, Blackberry, </a:t>
            </a:r>
            <a:r>
              <a:rPr lang="en-GB" dirty="0" smtClean="0"/>
              <a:t>Ltd.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23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620000" cy="762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534400" cy="3962400"/>
          </a:xfrm>
          <a:ln/>
        </p:spPr>
        <p:txBody>
          <a:bodyPr/>
          <a:lstStyle/>
          <a:p>
            <a:r>
              <a:rPr lang="en-GB" sz="2200" b="0" dirty="0"/>
              <a:t>[1] </a:t>
            </a:r>
            <a:r>
              <a:rPr lang="en-GB" sz="2200" b="0" dirty="0" err="1" smtClean="0"/>
              <a:t>Rui</a:t>
            </a:r>
            <a:r>
              <a:rPr lang="en-GB" sz="2200" b="0" dirty="0" smtClean="0"/>
              <a:t> Yang et al., “</a:t>
            </a:r>
            <a:r>
              <a:rPr lang="en-GB" sz="2200" b="0" dirty="0"/>
              <a:t>I/Q Imbalance Impact to </a:t>
            </a:r>
            <a:r>
              <a:rPr lang="en-GB" sz="2200" b="0" dirty="0" err="1"/>
              <a:t>TGax</a:t>
            </a:r>
            <a:r>
              <a:rPr lang="en-GB" sz="2200" b="0" dirty="0"/>
              <a:t> OFDMA Uplink Reception”, IEEE </a:t>
            </a:r>
            <a:r>
              <a:rPr lang="en-GB" sz="2200" b="0" dirty="0" smtClean="0"/>
              <a:t>802.11-15/1314r1</a:t>
            </a:r>
            <a:r>
              <a:rPr lang="en-GB" sz="2200" b="0" dirty="0"/>
              <a:t>, </a:t>
            </a:r>
            <a:r>
              <a:rPr lang="en-GB" sz="2200" b="0" dirty="0" smtClean="0"/>
              <a:t>Nov</a:t>
            </a:r>
            <a:r>
              <a:rPr lang="en-GB" sz="2200" b="0" dirty="0"/>
              <a:t>. 9, </a:t>
            </a:r>
            <a:r>
              <a:rPr lang="en-GB" sz="2200" b="0" dirty="0" smtClean="0"/>
              <a:t>2015.</a:t>
            </a:r>
          </a:p>
          <a:p>
            <a:endParaRPr lang="en-US" sz="2200" b="0" dirty="0" smtClean="0"/>
          </a:p>
          <a:p>
            <a:r>
              <a:rPr lang="en-US" sz="2200" b="0" dirty="0" smtClean="0"/>
              <a:t>[2] </a:t>
            </a:r>
            <a:r>
              <a:rPr lang="en-GB" sz="2200" b="0" dirty="0" smtClean="0"/>
              <a:t>Marcus </a:t>
            </a:r>
            <a:r>
              <a:rPr lang="en-GB" sz="2200" b="0" dirty="0" err="1"/>
              <a:t>Windisch</a:t>
            </a:r>
            <a:r>
              <a:rPr lang="en-GB" sz="2200" b="0" dirty="0"/>
              <a:t>, and Gerhard </a:t>
            </a:r>
            <a:r>
              <a:rPr lang="en-GB" sz="2200" b="0" dirty="0" err="1"/>
              <a:t>Fettweis</a:t>
            </a:r>
            <a:r>
              <a:rPr lang="en-GB" sz="2200" b="0" dirty="0"/>
              <a:t>, “On the impact of I/Q imbalance in multi-carrier systems for different channel scenarios”, IEEE International Symposium on Circuits and Systems 2007 (ISCAS2007), New Orleans, LA, USA, May 27-30, 2007. </a:t>
            </a:r>
            <a:endParaRPr lang="en-GB" sz="2200" b="0" dirty="0" smtClean="0"/>
          </a:p>
          <a:p>
            <a:endParaRPr lang="en-US" b="0" dirty="0"/>
          </a:p>
          <a:p>
            <a:endParaRPr lang="en-US" b="0" dirty="0"/>
          </a:p>
          <a:p>
            <a:pPr marL="0" indent="0"/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867400" y="6477000"/>
            <a:ext cx="2590800" cy="152400"/>
          </a:xfrm>
        </p:spPr>
        <p:txBody>
          <a:bodyPr/>
          <a:lstStyle/>
          <a:p>
            <a:r>
              <a:rPr lang="en-GB" dirty="0" err="1"/>
              <a:t>Shouxing</a:t>
            </a:r>
            <a:r>
              <a:rPr lang="en-GB" dirty="0"/>
              <a:t> (Simon) Qu, Blackberry, </a:t>
            </a:r>
            <a:r>
              <a:rPr lang="en-GB" dirty="0" smtClean="0"/>
              <a:t>Ltd.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24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620000" cy="762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Straw Poll</a:t>
            </a:r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534400" cy="3962400"/>
          </a:xfrm>
          <a:ln/>
        </p:spPr>
        <p:txBody>
          <a:bodyPr/>
          <a:lstStyle/>
          <a:p>
            <a:pPr marL="346075" indent="-346075"/>
            <a:r>
              <a:rPr lang="en-US" b="0" dirty="0"/>
              <a:t>1) Do you agree that I-Q decoupled OFDM is more robust to I-Q imbalance than the regular OFDM ?</a:t>
            </a:r>
          </a:p>
          <a:p>
            <a:pPr marL="0" indent="0"/>
            <a:endParaRPr lang="en-US" b="0" dirty="0"/>
          </a:p>
          <a:p>
            <a:pPr marL="346075" indent="-346075"/>
            <a:r>
              <a:rPr lang="en-US" b="0" dirty="0" smtClean="0"/>
              <a:t>2</a:t>
            </a:r>
            <a:r>
              <a:rPr lang="en-US" b="0" dirty="0"/>
              <a:t>) Would you consider </a:t>
            </a:r>
            <a:r>
              <a:rPr lang="en-US" b="0" dirty="0" smtClean="0"/>
              <a:t>adding </a:t>
            </a:r>
            <a:r>
              <a:rPr lang="en-US" b="0" dirty="0"/>
              <a:t>I-Q decoupled </a:t>
            </a:r>
            <a:r>
              <a:rPr lang="en-US" b="0" dirty="0" smtClean="0"/>
              <a:t>OFDM, or a modified version of this proposal, in </a:t>
            </a:r>
            <a:r>
              <a:rPr lang="en-US" b="0" dirty="0"/>
              <a:t>a future version of </a:t>
            </a:r>
            <a:r>
              <a:rPr lang="en-US" b="0" dirty="0" smtClean="0"/>
              <a:t>802.11ax </a:t>
            </a:r>
            <a:r>
              <a:rPr lang="en-US" b="0" dirty="0"/>
              <a:t>draft </a:t>
            </a:r>
            <a:r>
              <a:rPr lang="en-US" b="0" dirty="0" smtClean="0"/>
              <a:t>?</a:t>
            </a:r>
            <a:endParaRPr lang="en-US" b="0" dirty="0"/>
          </a:p>
          <a:p>
            <a:endParaRPr lang="en-US" b="0" dirty="0"/>
          </a:p>
          <a:p>
            <a:pPr marL="0" inden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3500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Shouxing</a:t>
            </a:r>
            <a:r>
              <a:rPr lang="en-GB" dirty="0"/>
              <a:t> Simon Qu, BlackBerry, Ltd..</a:t>
            </a:r>
          </a:p>
          <a:p>
            <a:r>
              <a:rPr lang="en-GB" dirty="0" smtClean="0"/>
              <a:t>..</a:t>
            </a:r>
            <a:endParaRPr lang="en-GB" dirty="0"/>
          </a:p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2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152400" y="1447800"/>
                <a:ext cx="8839200" cy="4876800"/>
              </a:xfrm>
            </p:spPr>
            <p:txBody>
              <a:bodyPr/>
              <a:lstStyle/>
              <a:p>
                <a:pPr algn="just">
                  <a:buFont typeface="Arial" panose="020B0604020202020204" pitchFamily="34" charset="0"/>
                  <a:buChar char="•"/>
                </a:pPr>
                <a:r>
                  <a:rPr lang="en-US" b="0" dirty="0" smtClean="0"/>
                  <a:t>In regular </a:t>
                </a:r>
                <a:r>
                  <a:rPr lang="en-GB" b="0" dirty="0" smtClean="0"/>
                  <a:t>OFDM, </a:t>
                </a:r>
                <a:r>
                  <a:rPr lang="en-GB" altLang="en-US" b="0" i="1" dirty="0"/>
                  <a:t>N</a:t>
                </a:r>
                <a:r>
                  <a:rPr lang="en-GB" altLang="en-US" b="0" dirty="0"/>
                  <a:t> subcarriers are independently modulated by </a:t>
                </a:r>
                <a:r>
                  <a:rPr lang="en-GB" altLang="en-US" b="0" i="1" dirty="0"/>
                  <a:t>N</a:t>
                </a:r>
                <a:r>
                  <a:rPr lang="en-GB" altLang="en-US" b="0" dirty="0"/>
                  <a:t> complex numbers.</a:t>
                </a:r>
                <a:endParaRPr lang="en-US" altLang="en-US" b="0" dirty="0"/>
              </a:p>
              <a:p>
                <a:pPr algn="just">
                  <a:buFont typeface="Arial" panose="020B0604020202020204" pitchFamily="34" charset="0"/>
                  <a:buChar char="•"/>
                </a:pPr>
                <a:r>
                  <a:rPr lang="en-GB" b="0" dirty="0"/>
                  <a:t>A</a:t>
                </a:r>
                <a:r>
                  <a:rPr lang="en-GB" b="0" dirty="0" smtClean="0"/>
                  <a:t> set </a:t>
                </a:r>
                <a:r>
                  <a:rPr lang="en-GB" b="0" dirty="0"/>
                  <a:t>of </a:t>
                </a:r>
                <a:r>
                  <a:rPr lang="en-GB" b="0" i="1" dirty="0"/>
                  <a:t>N</a:t>
                </a:r>
                <a:r>
                  <a:rPr lang="en-GB" b="0" dirty="0"/>
                  <a:t> complex symbols</a:t>
                </a:r>
                <a:r>
                  <a:rPr lang="en-GB" b="0" dirty="0" smtClean="0"/>
                  <a:t>, </a:t>
                </a:r>
                <a14:m>
                  <m:oMath xmlns:m="http://schemas.openxmlformats.org/officeDocument/2006/math">
                    <m:r>
                      <a:rPr lang="en-GB" b="0" i="1">
                        <a:latin typeface="Cambria Math"/>
                      </a:rPr>
                      <m:t>{</m:t>
                    </m:r>
                    <m:sSub>
                      <m:sSubPr>
                        <m:ctrlPr>
                          <a:rPr lang="en-US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b="0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GB" b="0" i="1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GB" b="0" i="1">
                        <a:latin typeface="Cambria Math"/>
                      </a:rPr>
                      <m:t>}</m:t>
                    </m:r>
                  </m:oMath>
                </a14:m>
                <a:r>
                  <a:rPr lang="en-GB" b="0" dirty="0"/>
                  <a:t>, </a:t>
                </a:r>
                <a:r>
                  <a:rPr lang="en-GB" b="0" dirty="0" smtClean="0"/>
                  <a:t>is </a:t>
                </a:r>
                <a:r>
                  <a:rPr lang="en-GB" b="0" dirty="0"/>
                  <a:t>transformed to a </a:t>
                </a:r>
                <a:r>
                  <a:rPr lang="en-GB" b="0" dirty="0" smtClean="0"/>
                  <a:t>set </a:t>
                </a:r>
                <a:r>
                  <a:rPr lang="en-GB" b="0" dirty="0"/>
                  <a:t>of time-domain complex </a:t>
                </a:r>
                <a:r>
                  <a:rPr lang="en-GB" b="0" dirty="0" smtClean="0"/>
                  <a:t>numbers</a:t>
                </a:r>
                <a:r>
                  <a:rPr lang="en-GB" b="0" dirty="0"/>
                  <a:t>, </a:t>
                </a:r>
                <a14:m>
                  <m:oMath xmlns:m="http://schemas.openxmlformats.org/officeDocument/2006/math">
                    <m:r>
                      <a:rPr lang="en-GB" b="0" i="1">
                        <a:latin typeface="Cambria Math"/>
                      </a:rPr>
                      <m:t>{</m:t>
                    </m:r>
                    <m:sSub>
                      <m:sSubPr>
                        <m:ctrlPr>
                          <a:rPr lang="en-US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b="0" i="1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GB" b="0" i="1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GB" b="0" i="1">
                        <a:latin typeface="Cambria Math"/>
                      </a:rPr>
                      <m:t>}</m:t>
                    </m:r>
                  </m:oMath>
                </a14:m>
                <a:r>
                  <a:rPr lang="en-GB" b="0" dirty="0"/>
                  <a:t>, </a:t>
                </a:r>
                <a:r>
                  <a:rPr lang="en-GB" b="0" dirty="0" smtClean="0"/>
                  <a:t>through IDFT, </a:t>
                </a:r>
              </a:p>
              <a:p>
                <a:pPr algn="just">
                  <a:buFont typeface="Arial" panose="020B0604020202020204" pitchFamily="34" charset="0"/>
                  <a:buChar char="•"/>
                </a:pPr>
                <a:endParaRPr lang="en-GB" sz="800" b="0" dirty="0" smtClean="0"/>
              </a:p>
              <a:p>
                <a:pPr algn="just">
                  <a:buFont typeface="Arial" panose="020B0604020202020204" pitchFamily="34" charset="0"/>
                  <a:buChar char="•"/>
                </a:pPr>
                <a:r>
                  <a:rPr lang="en-US" b="0" dirty="0" smtClean="0"/>
                  <a:t>IDFT:  	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b="0" i="1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GB" b="0" i="1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b="0" i="1">
                            <a:latin typeface="Cambria Math"/>
                          </a:rPr>
                          <m:t>𝑁</m:t>
                        </m:r>
                      </m:den>
                    </m:f>
                    <m:nary>
                      <m:naryPr>
                        <m:chr m:val="∑"/>
                        <m:limLoc m:val="subSup"/>
                        <m:ctrlPr>
                          <a:rPr lang="en-US" b="0" i="1">
                            <a:latin typeface="Cambria Math"/>
                          </a:rPr>
                        </m:ctrlPr>
                      </m:naryPr>
                      <m:sub>
                        <m:r>
                          <a:rPr lang="en-GB" b="0" i="1">
                            <a:latin typeface="Cambria Math"/>
                          </a:rPr>
                          <m:t>𝑘</m:t>
                        </m:r>
                        <m:r>
                          <a:rPr lang="en-GB" b="0" i="1">
                            <a:latin typeface="Cambria Math"/>
                          </a:rPr>
                          <m:t>=0</m:t>
                        </m:r>
                      </m:sub>
                      <m:sup>
                        <m:r>
                          <a:rPr lang="en-GB" b="0" i="1">
                            <a:latin typeface="Cambria Math"/>
                          </a:rPr>
                          <m:t>𝑁</m:t>
                        </m:r>
                        <m:r>
                          <a:rPr lang="en-GB" b="0" i="1">
                            <a:latin typeface="Cambria Math"/>
                          </a:rPr>
                          <m:t>−1</m:t>
                        </m:r>
                      </m:sup>
                      <m:e>
                        <m:sSub>
                          <m:sSubPr>
                            <m:ctrlPr>
                              <a:rPr lang="en-US" b="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b="0" i="1"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GB" b="0" i="1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  <m:r>
                          <a:rPr lang="en-GB" b="0" i="1">
                            <a:latin typeface="Cambria Math"/>
                          </a:rPr>
                          <m:t>𝑒𝑥𝑝</m:t>
                        </m:r>
                        <m:d>
                          <m:dPr>
                            <m:ctrlPr>
                              <a:rPr lang="en-US" b="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b="0" i="1">
                                <a:latin typeface="Cambria Math"/>
                              </a:rPr>
                              <m:t>𝑗</m:t>
                            </m:r>
                            <m:f>
                              <m:fPr>
                                <m:ctrlPr>
                                  <a:rPr lang="en-US" b="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GB" b="0" i="1"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en-GB" b="0" i="1">
                                    <a:latin typeface="Cambria Math"/>
                                  </a:rPr>
                                  <m:t>𝜋</m:t>
                                </m:r>
                                <m:r>
                                  <a:rPr lang="en-GB" b="0" i="1">
                                    <a:latin typeface="Cambria Math"/>
                                  </a:rPr>
                                  <m:t>𝑘𝑛</m:t>
                                </m:r>
                              </m:num>
                              <m:den>
                                <m:r>
                                  <a:rPr lang="en-GB" b="0" i="1">
                                    <a:latin typeface="Cambria Math"/>
                                  </a:rPr>
                                  <m:t>𝑁</m:t>
                                </m:r>
                              </m:den>
                            </m:f>
                          </m:e>
                        </m:d>
                      </m:e>
                    </m:nary>
                  </m:oMath>
                </a14:m>
                <a:r>
                  <a:rPr lang="en-GB" b="0" dirty="0"/>
                  <a:t>,</a:t>
                </a:r>
                <a:r>
                  <a:rPr lang="en-GB" b="0" dirty="0" smtClean="0"/>
                  <a:t>						(1)</a:t>
                </a:r>
                <a:endParaRPr lang="en-GB" b="0" dirty="0"/>
              </a:p>
              <a:p>
                <a:endParaRPr lang="en-GB" sz="800" b="0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GB" b="0" dirty="0" smtClean="0"/>
                  <a:t>DFT:    	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GB" i="1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b="1" i="1" smtClean="0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limLoc m:val="subSup"/>
                        <m:ctrlPr>
                          <a:rPr lang="en-US" i="1">
                            <a:latin typeface="Cambria Math"/>
                          </a:rPr>
                        </m:ctrlPr>
                      </m:naryPr>
                      <m:sub>
                        <m:r>
                          <a:rPr lang="en-GB" i="1">
                            <a:latin typeface="Cambria Math"/>
                          </a:rPr>
                          <m:t>𝑘</m:t>
                        </m:r>
                        <m:r>
                          <a:rPr lang="en-GB" i="1">
                            <a:latin typeface="Cambria Math"/>
                          </a:rPr>
                          <m:t>=0</m:t>
                        </m:r>
                      </m:sub>
                      <m:sup>
                        <m:r>
                          <a:rPr lang="en-GB" i="1">
                            <a:latin typeface="Cambria Math"/>
                          </a:rPr>
                          <m:t>𝑁</m:t>
                        </m:r>
                        <m:r>
                          <a:rPr lang="en-GB" i="1">
                            <a:latin typeface="Cambria Math"/>
                          </a:rPr>
                          <m:t>−1</m:t>
                        </m:r>
                      </m:sup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GB" i="1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  <m:r>
                          <a:rPr lang="en-GB" i="1">
                            <a:latin typeface="Cambria Math"/>
                          </a:rPr>
                          <m:t>𝑒𝑥𝑝</m:t>
                        </m:r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/>
                              </a:rPr>
                              <m:t>−</m:t>
                            </m:r>
                            <m:r>
                              <a:rPr lang="en-GB" i="1">
                                <a:latin typeface="Cambria Math"/>
                              </a:rPr>
                              <m:t>𝑗</m:t>
                            </m:r>
                            <m:f>
                              <m:f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GB" i="1"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en-GB" i="1">
                                    <a:latin typeface="Cambria Math"/>
                                  </a:rPr>
                                  <m:t>𝜋</m:t>
                                </m:r>
                                <m:r>
                                  <a:rPr lang="en-GB" i="1">
                                    <a:latin typeface="Cambria Math"/>
                                  </a:rPr>
                                  <m:t>𝑘𝑛</m:t>
                                </m:r>
                              </m:num>
                              <m:den>
                                <m:r>
                                  <a:rPr lang="en-GB" i="1">
                                    <a:latin typeface="Cambria Math"/>
                                  </a:rPr>
                                  <m:t>𝑁</m:t>
                                </m:r>
                              </m:den>
                            </m:f>
                          </m:e>
                        </m:d>
                      </m:e>
                    </m:nary>
                  </m:oMath>
                </a14:m>
                <a:r>
                  <a:rPr lang="en-US" altLang="en-US" b="0" dirty="0" smtClean="0"/>
                  <a:t>.						(2)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GB" b="0" i="1" dirty="0"/>
                  <a:t>k </a:t>
                </a:r>
                <a:r>
                  <a:rPr lang="en-GB" b="0" dirty="0"/>
                  <a:t>&amp;</a:t>
                </a:r>
                <a:r>
                  <a:rPr lang="en-GB" b="0" i="1" dirty="0"/>
                  <a:t> n: </a:t>
                </a:r>
                <a:r>
                  <a:rPr lang="en-GB" b="0" dirty="0"/>
                  <a:t>0, 1, …, </a:t>
                </a:r>
                <a:r>
                  <a:rPr lang="en-GB" b="0" i="1" dirty="0"/>
                  <a:t>N</a:t>
                </a:r>
                <a:r>
                  <a:rPr lang="en-GB" b="0" dirty="0"/>
                  <a:t>-1</a:t>
                </a:r>
                <a:r>
                  <a:rPr lang="en-GB" b="0" dirty="0" smtClean="0"/>
                  <a:t>.</a:t>
                </a:r>
                <a:endParaRPr lang="en-US" altLang="en-US" b="0" dirty="0" smtClean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altLang="en-US" sz="800" b="0" dirty="0" smtClean="0"/>
              </a:p>
              <a:p>
                <a:pPr algn="just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b="0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GB" b="0" i="1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altLang="en-US" b="0" dirty="0" smtClean="0"/>
                  <a:t>: </a:t>
                </a:r>
                <a:r>
                  <a:rPr lang="en-GB" b="0" dirty="0"/>
                  <a:t>specifies the signal magnitude and phase of the </a:t>
                </a:r>
                <a:r>
                  <a:rPr lang="en-GB" b="0" i="1" dirty="0"/>
                  <a:t>k</a:t>
                </a:r>
                <a:r>
                  <a:rPr lang="en-GB" b="0" dirty="0"/>
                  <a:t>-</a:t>
                </a:r>
                <a:r>
                  <a:rPr lang="en-GB" b="0" dirty="0" err="1"/>
                  <a:t>th</a:t>
                </a:r>
                <a:r>
                  <a:rPr lang="en-GB" b="0" dirty="0"/>
                  <a:t> subcarrier at frequency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b="0" i="1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GB" b="0" i="1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GB" b="0" i="1">
                        <a:latin typeface="Cambria Math"/>
                      </a:rPr>
                      <m:t>=</m:t>
                    </m:r>
                    <m:f>
                      <m:fPr>
                        <m:type m:val="lin"/>
                        <m:ctrlPr>
                          <a:rPr lang="en-US" b="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>
                            <a:latin typeface="Cambria Math"/>
                          </a:rPr>
                          <m:t>𝑘</m:t>
                        </m:r>
                      </m:num>
                      <m:den>
                        <m:r>
                          <a:rPr lang="en-GB" b="0" i="1">
                            <a:latin typeface="Cambria Math"/>
                          </a:rPr>
                          <m:t>𝑁𝑇</m:t>
                        </m:r>
                      </m:den>
                    </m:f>
                  </m:oMath>
                </a14:m>
                <a:r>
                  <a:rPr lang="en-GB" b="0" dirty="0"/>
                  <a:t> </a:t>
                </a:r>
                <a:r>
                  <a:rPr lang="en-GB" b="0" dirty="0" smtClean="0"/>
                  <a:t>Hz.</a:t>
                </a:r>
              </a:p>
              <a:p>
                <a:pPr marL="0" indent="0" algn="just"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US" b="0" dirty="0"/>
              </a:p>
              <a:p>
                <a:pPr marL="404813" indent="-404813"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GB" altLang="en-US" dirty="0" smtClean="0"/>
              </a:p>
            </p:txBody>
          </p:sp>
        </mc:Choice>
        <mc:Fallback xmlns="">
          <p:sp>
            <p:nvSpPr>
              <p:cNvPr id="10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447800"/>
                <a:ext cx="8839200" cy="4876800"/>
              </a:xfrm>
              <a:blipFill rotWithShape="1">
                <a:blip r:embed="rId3"/>
                <a:stretch>
                  <a:fillRect l="-897" t="-1000" r="-1103" b="-15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620000" cy="685800"/>
          </a:xfrm>
        </p:spPr>
        <p:txBody>
          <a:bodyPr/>
          <a:lstStyle/>
          <a:p>
            <a:r>
              <a:rPr lang="en-US" dirty="0"/>
              <a:t>OFDM </a:t>
            </a:r>
            <a:r>
              <a:rPr lang="en-US" dirty="0" smtClean="0"/>
              <a:t>Basics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203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696200" cy="914400"/>
          </a:xfrm>
        </p:spPr>
        <p:txBody>
          <a:bodyPr/>
          <a:lstStyle/>
          <a:p>
            <a:r>
              <a:rPr lang="en-US" sz="2800" dirty="0" smtClean="0"/>
              <a:t>General Expressions for DFT/IDFT </a:t>
            </a:r>
            <a:br>
              <a:rPr lang="en-US" sz="2800" dirty="0" smtClean="0"/>
            </a:br>
            <a:r>
              <a:rPr lang="en-US" altLang="en-US" sz="2800" dirty="0" smtClean="0"/>
              <a:t>with </a:t>
            </a:r>
            <a:r>
              <a:rPr lang="en-US" altLang="en-US" sz="2800" dirty="0"/>
              <a:t>F</a:t>
            </a:r>
            <a:r>
              <a:rPr lang="en-US" altLang="en-US" sz="2800" dirty="0" smtClean="0"/>
              <a:t>requency Offset</a:t>
            </a:r>
            <a:r>
              <a:rPr lang="en-US" altLang="en-US" sz="2800" b="0" dirty="0" smtClean="0"/>
              <a:t>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2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152400" y="2133600"/>
                <a:ext cx="8839200" cy="4038600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b="0" dirty="0" smtClean="0"/>
                  <a:t>IDFT:  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b="0" i="1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GB" b="0" i="1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GB" b="0" i="1">
                        <a:latin typeface="Cambria Math"/>
                      </a:rPr>
                      <m:t>≡</m:t>
                    </m:r>
                    <m:r>
                      <a:rPr lang="en-GB" b="0" i="1">
                        <a:latin typeface="Cambria Math"/>
                      </a:rPr>
                      <m:t>𝐼𝐷𝐹𝑇</m:t>
                    </m:r>
                    <m:d>
                      <m:dPr>
                        <m:begChr m:val="{"/>
                        <m:endChr m:val="}"/>
                        <m:ctrlPr>
                          <a:rPr lang="en-GB" b="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b="0" i="1"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GB" b="0" i="1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</m:e>
                    </m:d>
                    <m:r>
                      <a:rPr lang="en-GB" b="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b="0" i="1">
                            <a:latin typeface="Cambria Math"/>
                          </a:rPr>
                          <m:t>𝑁</m:t>
                        </m:r>
                      </m:den>
                    </m:f>
                    <m:nary>
                      <m:naryPr>
                        <m:chr m:val="∑"/>
                        <m:limLoc m:val="subSup"/>
                        <m:ctrlPr>
                          <a:rPr lang="en-US" b="0" i="1">
                            <a:latin typeface="Cambria Math"/>
                          </a:rPr>
                        </m:ctrlPr>
                      </m:naryPr>
                      <m:sub>
                        <m:r>
                          <a:rPr lang="en-GB" b="0" i="1">
                            <a:latin typeface="Cambria Math"/>
                          </a:rPr>
                          <m:t>𝑘</m:t>
                        </m:r>
                        <m:r>
                          <a:rPr lang="en-GB" b="0" i="1">
                            <a:latin typeface="Cambria Math"/>
                          </a:rPr>
                          <m:t>=0</m:t>
                        </m:r>
                      </m:sub>
                      <m:sup>
                        <m:r>
                          <a:rPr lang="en-GB" b="0" i="1">
                            <a:latin typeface="Cambria Math"/>
                          </a:rPr>
                          <m:t>𝑁</m:t>
                        </m:r>
                        <m:r>
                          <a:rPr lang="en-GB" b="0" i="1">
                            <a:latin typeface="Cambria Math"/>
                          </a:rPr>
                          <m:t>−1</m:t>
                        </m:r>
                      </m:sup>
                      <m:e>
                        <m:sSub>
                          <m:sSubPr>
                            <m:ctrlPr>
                              <a:rPr lang="en-US" b="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b="0" i="1"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GB" b="0" i="1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  <m:r>
                          <a:rPr lang="en-GB" b="0" i="1">
                            <a:latin typeface="Cambria Math"/>
                          </a:rPr>
                          <m:t>𝑒𝑥𝑝</m:t>
                        </m:r>
                        <m:d>
                          <m:dPr>
                            <m:ctrlPr>
                              <a:rPr lang="en-US" b="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b="0" i="1">
                                <a:latin typeface="Cambria Math"/>
                              </a:rPr>
                              <m:t>𝑗</m:t>
                            </m:r>
                            <m:f>
                              <m:fPr>
                                <m:ctrlPr>
                                  <a:rPr lang="en-US" b="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GB" b="0" i="1"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en-GB" b="0" i="1">
                                    <a:latin typeface="Cambria Math"/>
                                  </a:rPr>
                                  <m:t>𝜋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1">
                                        <a:latin typeface="Cambria Math"/>
                                      </a:rPr>
                                      <m:t>𝑘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+</m:t>
                                    </m:r>
                                    <m:r>
                                      <a:rPr lang="en-GB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𝛿</m:t>
                                    </m:r>
                                  </m:e>
                                </m:d>
                                <m:r>
                                  <a:rPr lang="en-GB" b="0" i="1">
                                    <a:latin typeface="Cambria Math"/>
                                  </a:rPr>
                                  <m:t>𝑛</m:t>
                                </m:r>
                              </m:num>
                              <m:den>
                                <m:r>
                                  <a:rPr lang="en-GB" b="0" i="1">
                                    <a:latin typeface="Cambria Math"/>
                                  </a:rPr>
                                  <m:t>𝑁</m:t>
                                </m:r>
                              </m:den>
                            </m:f>
                          </m:e>
                        </m:d>
                      </m:e>
                    </m:nary>
                    <m:r>
                      <a:rPr lang="en-US" b="0" i="0" smtClean="0">
                        <a:latin typeface="Cambria Math"/>
                      </a:rPr>
                      <m:t>,</m:t>
                    </m:r>
                  </m:oMath>
                </a14:m>
                <a:r>
                  <a:rPr lang="en-GB" b="0" dirty="0" smtClean="0"/>
                  <a:t>		(3)</a:t>
                </a:r>
              </a:p>
              <a:p>
                <a:endParaRPr lang="en-GB" sz="800" b="0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GB" b="0" dirty="0" smtClean="0"/>
                  <a:t>DFT:    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GB" i="1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GB" i="1">
                        <a:latin typeface="Cambria Math"/>
                      </a:rPr>
                      <m:t>≡</m:t>
                    </m:r>
                    <m:r>
                      <a:rPr lang="en-GB" i="1">
                        <a:latin typeface="Cambria Math"/>
                      </a:rPr>
                      <m:t>𝐷𝐹𝑇</m:t>
                    </m:r>
                    <m:r>
                      <a:rPr lang="en-GB" i="1">
                        <a:latin typeface="Cambria Math"/>
                      </a:rPr>
                      <m:t>{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GB" i="1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GB" i="1">
                        <a:latin typeface="Cambria Math"/>
                      </a:rPr>
                      <m:t>}=</m:t>
                    </m:r>
                    <m:nary>
                      <m:naryPr>
                        <m:chr m:val="∑"/>
                        <m:limLoc m:val="subSup"/>
                        <m:ctrlPr>
                          <a:rPr lang="en-US" i="1">
                            <a:latin typeface="Cambria Math"/>
                          </a:rPr>
                        </m:ctrlPr>
                      </m:naryPr>
                      <m:sub>
                        <m:r>
                          <a:rPr lang="en-GB" i="1">
                            <a:latin typeface="Cambria Math"/>
                          </a:rPr>
                          <m:t>𝑘</m:t>
                        </m:r>
                        <m:r>
                          <a:rPr lang="en-GB" i="1">
                            <a:latin typeface="Cambria Math"/>
                          </a:rPr>
                          <m:t>=0</m:t>
                        </m:r>
                      </m:sub>
                      <m:sup>
                        <m:r>
                          <a:rPr lang="en-GB" i="1">
                            <a:latin typeface="Cambria Math"/>
                          </a:rPr>
                          <m:t>𝑁</m:t>
                        </m:r>
                        <m:r>
                          <a:rPr lang="en-GB" i="1">
                            <a:latin typeface="Cambria Math"/>
                          </a:rPr>
                          <m:t>−1</m:t>
                        </m:r>
                      </m:sup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GB" i="1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  <m:r>
                          <a:rPr lang="en-GB" i="1">
                            <a:latin typeface="Cambria Math"/>
                          </a:rPr>
                          <m:t>𝑒𝑥𝑝</m:t>
                        </m:r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/>
                              </a:rPr>
                              <m:t>−</m:t>
                            </m:r>
                            <m:r>
                              <a:rPr lang="en-GB" i="1">
                                <a:latin typeface="Cambria Math"/>
                              </a:rPr>
                              <m:t>𝑗</m:t>
                            </m:r>
                            <m:f>
                              <m:f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GB" i="1"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en-GB" i="1">
                                    <a:latin typeface="Cambria Math"/>
                                  </a:rPr>
                                  <m:t>𝜋</m:t>
                                </m:r>
                                <m:r>
                                  <a:rPr lang="en-US" b="1" i="1" smtClean="0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GB" i="1"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en-US" b="1" i="1" smtClean="0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GB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𝛿</m:t>
                                </m:r>
                                <m:r>
                                  <a:rPr lang="en-US" b="1" i="1" smtClean="0">
                                    <a:latin typeface="Cambria Math"/>
                                  </a:rPr>
                                  <m:t>)</m:t>
                                </m:r>
                                <m:r>
                                  <a:rPr lang="en-GB" i="1">
                                    <a:latin typeface="Cambria Math"/>
                                  </a:rPr>
                                  <m:t>𝑛</m:t>
                                </m:r>
                              </m:num>
                              <m:den>
                                <m:r>
                                  <a:rPr lang="en-GB" i="1">
                                    <a:latin typeface="Cambria Math"/>
                                  </a:rPr>
                                  <m:t>𝑁</m:t>
                                </m:r>
                              </m:den>
                            </m:f>
                          </m:e>
                        </m:d>
                      </m:e>
                    </m:nary>
                  </m:oMath>
                </a14:m>
                <a:r>
                  <a:rPr lang="en-US" altLang="en-US" b="0" dirty="0" smtClean="0"/>
                  <a:t>.		(4)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altLang="en-US" sz="800" b="0" dirty="0" smtClean="0"/>
              </a:p>
              <a:p>
                <a:pPr algn="just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</a:rPr>
                      <m:t>𝛿</m:t>
                    </m:r>
                    <m:r>
                      <a:rPr lang="en-US" b="0">
                        <a:latin typeface="Cambria Math"/>
                      </a:rPr>
                      <m:t>=0</m:t>
                    </m:r>
                    <m:r>
                      <a:rPr lang="en-US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or</m:t>
                    </m:r>
                    <m:r>
                      <a:rPr lang="en-US" b="0" i="0" smtClean="0">
                        <a:latin typeface="Cambria Math"/>
                      </a:rPr>
                      <m:t> 0.5:</m:t>
                    </m:r>
                  </m:oMath>
                </a14:m>
                <a:endParaRPr lang="en-US" i="1" dirty="0" smtClean="0">
                  <a:latin typeface="Cambria Math"/>
                </a:endParaRPr>
              </a:p>
              <a:p>
                <a:pPr marL="800100" lvl="1" indent="-342900" algn="just">
                  <a:buFont typeface="Courier New" panose="02070309020205020404" pitchFamily="49" charset="0"/>
                  <a:buChar char="o"/>
                </a:pPr>
                <a14:m>
                  <m:oMath xmlns:m="http://schemas.openxmlformats.org/officeDocument/2006/math">
                    <m:r>
                      <a:rPr lang="en-GB" sz="2400" i="1">
                        <a:latin typeface="Cambria Math"/>
                      </a:rPr>
                      <m:t>𝛿</m:t>
                    </m:r>
                    <m:r>
                      <a:rPr lang="en-US" sz="2400" b="0" i="0" smtClean="0">
                        <a:latin typeface="Cambria Math"/>
                      </a:rPr>
                      <m:t>=0: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without</m:t>
                    </m:r>
                    <m:r>
                      <a:rPr lang="en-US" sz="2400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frequency</m:t>
                    </m:r>
                    <m:r>
                      <a:rPr lang="en-US" sz="2400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offset</m:t>
                    </m:r>
                    <m:r>
                      <a:rPr lang="en-US" sz="2400" b="0" i="0" smtClean="0">
                        <a:latin typeface="Cambria Math"/>
                      </a:rPr>
                      <m:t>,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i</m:t>
                    </m:r>
                    <m:r>
                      <a:rPr lang="en-US" sz="2400" b="0" i="0" smtClean="0">
                        <a:latin typeface="Cambria Math"/>
                      </a:rPr>
                      <m:t>.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e</m:t>
                    </m:r>
                    <m:r>
                      <a:rPr lang="en-US" sz="2400" b="0" i="0" smtClean="0">
                        <a:latin typeface="Cambria Math"/>
                      </a:rPr>
                      <m:t>. 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0" smtClean="0">
                            <a:latin typeface="Cambria Math"/>
                          </a:rPr>
                          <m:t>1</m:t>
                        </m:r>
                      </m:e>
                    </m:d>
                    <m:r>
                      <a:rPr lang="en-US" sz="2400" b="0" i="0" smtClean="0">
                        <a:latin typeface="Cambria Math"/>
                      </a:rPr>
                      <m:t>−(2)</m:t>
                    </m:r>
                  </m:oMath>
                </a14:m>
                <a:endParaRPr lang="en-US" sz="2400" b="0" dirty="0" smtClean="0"/>
              </a:p>
              <a:p>
                <a:pPr marL="800100" lvl="1" indent="-342900" algn="just">
                  <a:buFont typeface="Courier New" panose="02070309020205020404" pitchFamily="49" charset="0"/>
                  <a:buChar char="o"/>
                </a:pPr>
                <a:endParaRPr lang="en-US" sz="800" b="0" dirty="0" smtClean="0"/>
              </a:p>
              <a:p>
                <a:pPr marL="800100" lvl="1" indent="-342900" algn="just">
                  <a:buFont typeface="Courier New" panose="02070309020205020404" pitchFamily="49" charset="0"/>
                  <a:buChar char="o"/>
                </a:pPr>
                <a14:m>
                  <m:oMath xmlns:m="http://schemas.openxmlformats.org/officeDocument/2006/math">
                    <m:r>
                      <a:rPr lang="en-GB" sz="2400" i="1">
                        <a:latin typeface="Cambria Math"/>
                      </a:rPr>
                      <m:t>𝛿</m:t>
                    </m:r>
                    <m:r>
                      <a:rPr lang="en-US" sz="2400" b="0">
                        <a:latin typeface="Cambria Math"/>
                      </a:rPr>
                      <m:t>=0.5</m:t>
                    </m:r>
                    <m:r>
                      <a:rPr lang="en-US" sz="2400" b="0" i="1" smtClean="0">
                        <a:latin typeface="Cambria Math"/>
                      </a:rPr>
                      <m:t>:</m:t>
                    </m:r>
                  </m:oMath>
                </a14:m>
                <a:r>
                  <a:rPr lang="en-GB" sz="2400" b="0" dirty="0" smtClean="0"/>
                  <a:t> with a </a:t>
                </a:r>
                <a:r>
                  <a:rPr lang="en-US" altLang="en-US" sz="2400" b="0" dirty="0" smtClean="0"/>
                  <a:t>frequency </a:t>
                </a:r>
                <a:r>
                  <a:rPr lang="en-US" altLang="en-US" sz="2400" b="0" dirty="0"/>
                  <a:t>o</a:t>
                </a:r>
                <a:r>
                  <a:rPr lang="en-US" altLang="en-US" sz="2400" b="0" dirty="0" smtClean="0"/>
                  <a:t>ffset equal to </a:t>
                </a:r>
                <a:r>
                  <a:rPr lang="en-GB" altLang="en-US" sz="2400" b="0" dirty="0" smtClean="0"/>
                  <a:t>half of subcarrier space.</a:t>
                </a:r>
              </a:p>
              <a:p>
                <a:pPr marL="800100" lvl="1" indent="-342900" algn="just">
                  <a:buFont typeface="Courier New" panose="02070309020205020404" pitchFamily="49" charset="0"/>
                  <a:buChar char="o"/>
                </a:pPr>
                <a:endParaRPr lang="en-US" altLang="en-US" sz="2400" b="0" dirty="0"/>
              </a:p>
              <a:p>
                <a:pPr marL="0" indent="0" algn="just"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US" b="0" dirty="0"/>
              </a:p>
              <a:p>
                <a:pPr marL="404813" indent="-404813"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GB" altLang="en-US" dirty="0" smtClean="0"/>
              </a:p>
            </p:txBody>
          </p:sp>
        </mc:Choice>
        <mc:Fallback>
          <p:sp>
            <p:nvSpPr>
              <p:cNvPr id="7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2133600"/>
                <a:ext cx="8839200" cy="4038600"/>
              </a:xfrm>
              <a:blipFill rotWithShape="1">
                <a:blip r:embed="rId2"/>
                <a:stretch>
                  <a:fillRect l="-897" r="-11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 smtClean="0"/>
              <a:t>Shouxing</a:t>
            </a:r>
            <a:r>
              <a:rPr lang="en-GB" dirty="0" smtClean="0"/>
              <a:t> Simon Qu, BlackBerry, Ltd..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2518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61" name="TextBox 60"/>
          <p:cNvSpPr txBox="1"/>
          <p:nvPr/>
        </p:nvSpPr>
        <p:spPr>
          <a:xfrm>
            <a:off x="4267199" y="5020189"/>
            <a:ext cx="84350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chemeClr val="tx1"/>
                </a:solidFill>
              </a:rPr>
              <a:t>Fig. 1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81002" y="5562600"/>
            <a:ext cx="8353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Sequences are cyclically periodic in discrete signal processing.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55997" y="2777198"/>
            <a:ext cx="186701" cy="104775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70442" y="3829361"/>
            <a:ext cx="3564011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936659" y="2781613"/>
            <a:ext cx="186702" cy="104334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94467" y="3382907"/>
            <a:ext cx="3165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chemeClr val="tx1"/>
                </a:solidFill>
              </a:rPr>
              <a:t>k</a:t>
            </a:r>
            <a:endParaRPr lang="en-US" sz="2000" i="1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14051" y="3879130"/>
            <a:ext cx="2489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0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36998" y="3829361"/>
            <a:ext cx="2489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498622" y="3829365"/>
            <a:ext cx="2489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866760" y="3829365"/>
            <a:ext cx="2489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3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58853" y="3829365"/>
            <a:ext cx="2489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646211" y="3829365"/>
            <a:ext cx="2489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5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87116" y="3829361"/>
            <a:ext cx="2489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6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53682" y="3829361"/>
            <a:ext cx="2489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27085" y="3829365"/>
            <a:ext cx="2489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0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66025" y="1641103"/>
            <a:ext cx="492443" cy="621324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PSD</a:t>
            </a:r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939627" y="4237039"/>
            <a:ext cx="13500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Subcarriers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123361" y="3475418"/>
            <a:ext cx="373403" cy="35394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496764" y="2322191"/>
            <a:ext cx="362873" cy="150717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859637" y="1855988"/>
            <a:ext cx="383930" cy="19733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613713" y="2337581"/>
            <a:ext cx="373403" cy="1491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987116" y="3091167"/>
            <a:ext cx="359730" cy="73819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346846" y="1523344"/>
            <a:ext cx="373403" cy="230601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938518" y="1012414"/>
            <a:ext cx="0" cy="29261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2243567" y="2566117"/>
            <a:ext cx="383930" cy="12632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33" name="Straight Connector 32"/>
          <p:cNvCxnSpPr>
            <a:endCxn id="32" idx="2"/>
          </p:cNvCxnSpPr>
          <p:nvPr/>
        </p:nvCxnSpPr>
        <p:spPr>
          <a:xfrm>
            <a:off x="2435532" y="2032716"/>
            <a:ext cx="0" cy="179664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3738157" y="2777197"/>
            <a:ext cx="186701" cy="104775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791349" y="4637149"/>
            <a:ext cx="1646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(a) </a:t>
            </a:r>
            <a:r>
              <a:rPr lang="en-US" sz="2000" i="1" dirty="0" smtClean="0">
                <a:solidFill>
                  <a:schemeClr val="tx1"/>
                </a:solidFill>
              </a:rPr>
              <a:t>N</a:t>
            </a:r>
            <a:r>
              <a:rPr lang="en-US" sz="2000" dirty="0" smtClean="0">
                <a:solidFill>
                  <a:schemeClr val="tx1"/>
                </a:solidFill>
              </a:rPr>
              <a:t>=8, </a:t>
            </a:r>
            <a:r>
              <a:rPr lang="en-US" sz="2000" i="1" dirty="0" smtClean="0">
                <a:solidFill>
                  <a:schemeClr val="tx1"/>
                </a:solidFill>
                <a:latin typeface="Symbol" panose="05050102010706020507" pitchFamily="18" charset="2"/>
              </a:rPr>
              <a:t>d </a:t>
            </a:r>
            <a:r>
              <a:rPr lang="en-US" sz="2000" dirty="0" smtClean="0">
                <a:solidFill>
                  <a:schemeClr val="tx1"/>
                </a:solidFill>
              </a:rPr>
              <a:t>= 0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4992399" y="3844750"/>
            <a:ext cx="3320402" cy="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5116866" y="1027803"/>
            <a:ext cx="0" cy="29261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5116866" y="2797001"/>
            <a:ext cx="373403" cy="104775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154367" y="3475418"/>
            <a:ext cx="298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chemeClr val="tx1"/>
                </a:solidFill>
              </a:rPr>
              <a:t>k</a:t>
            </a:r>
            <a:endParaRPr lang="en-US" sz="2000" i="1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992399" y="3894519"/>
            <a:ext cx="2489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0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315346" y="3844750"/>
            <a:ext cx="2489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676970" y="3844754"/>
            <a:ext cx="2489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045108" y="3844754"/>
            <a:ext cx="2489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3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437201" y="3844754"/>
            <a:ext cx="2489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824559" y="3844754"/>
            <a:ext cx="2489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5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165464" y="3844750"/>
            <a:ext cx="2489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6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532030" y="3844750"/>
            <a:ext cx="2489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905433" y="3844754"/>
            <a:ext cx="2489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0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655200" y="1716256"/>
            <a:ext cx="492443" cy="621324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PSD</a:t>
            </a:r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117975" y="4219969"/>
            <a:ext cx="13500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Subcarriers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490269" y="3460264"/>
            <a:ext cx="373403" cy="38449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5863672" y="2337580"/>
            <a:ext cx="362873" cy="150717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6226545" y="2133599"/>
            <a:ext cx="383930" cy="17111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612196" y="2566117"/>
            <a:ext cx="373403" cy="127863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6985599" y="3091166"/>
            <a:ext cx="359730" cy="753587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7345329" y="1538737"/>
            <a:ext cx="373403" cy="230601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7718732" y="2337581"/>
            <a:ext cx="373403" cy="150717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872201" y="4620079"/>
            <a:ext cx="18533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(b) </a:t>
            </a:r>
            <a:r>
              <a:rPr lang="en-US" sz="2000" i="1" dirty="0" smtClean="0">
                <a:solidFill>
                  <a:schemeClr val="tx1"/>
                </a:solidFill>
              </a:rPr>
              <a:t>N</a:t>
            </a:r>
            <a:r>
              <a:rPr lang="en-US" sz="2000" dirty="0" smtClean="0">
                <a:solidFill>
                  <a:schemeClr val="tx1"/>
                </a:solidFill>
              </a:rPr>
              <a:t>=8, </a:t>
            </a:r>
            <a:r>
              <a:rPr lang="en-US" sz="2000" i="1" dirty="0" smtClean="0">
                <a:solidFill>
                  <a:schemeClr val="tx1"/>
                </a:solidFill>
                <a:latin typeface="Symbol" panose="05050102010706020507" pitchFamily="18" charset="2"/>
              </a:rPr>
              <a:t>d </a:t>
            </a:r>
            <a:r>
              <a:rPr lang="en-US" sz="2000" dirty="0" smtClean="0">
                <a:solidFill>
                  <a:schemeClr val="tx1"/>
                </a:solidFill>
              </a:rPr>
              <a:t>= 0.5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9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 smtClean="0"/>
              <a:t>Shouxing</a:t>
            </a:r>
            <a:r>
              <a:rPr lang="en-GB" dirty="0" smtClean="0"/>
              <a:t> Simon Qu, BlackBerry, Ltd..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5806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620000" cy="685800"/>
          </a:xfrm>
        </p:spPr>
        <p:txBody>
          <a:bodyPr/>
          <a:lstStyle/>
          <a:p>
            <a:r>
              <a:rPr lang="en-US" dirty="0" smtClean="0"/>
              <a:t>Impact of I-Q Imbalance on OFDM (1)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2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600200"/>
                <a:ext cx="8534400" cy="4800600"/>
              </a:xfrm>
            </p:spPr>
            <p:txBody>
              <a:bodyPr/>
              <a:lstStyle/>
              <a:p>
                <a:pPr algn="just">
                  <a:buFont typeface="Arial" panose="020B0604020202020204" pitchFamily="34" charset="0"/>
                  <a:buChar char="•"/>
                </a:pPr>
                <a:r>
                  <a:rPr lang="en-US" altLang="en-US" b="0" dirty="0" smtClean="0"/>
                  <a:t>Transmitted time-domain symbol: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GB" i="1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GB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GB" i="1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GB" i="1">
                        <a:latin typeface="Cambria Math"/>
                      </a:rPr>
                      <m:t>+</m:t>
                    </m:r>
                    <m:r>
                      <a:rPr lang="en-GB" i="1">
                        <a:latin typeface="Cambria Math"/>
                      </a:rPr>
                      <m:t>𝑗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GB" i="1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altLang="en-US" b="0" dirty="0" smtClean="0"/>
                  <a:t>.</a:t>
                </a:r>
              </a:p>
              <a:p>
                <a:pPr algn="just">
                  <a:buFont typeface="Arial" panose="020B0604020202020204" pitchFamily="34" charset="0"/>
                  <a:buChar char="•"/>
                </a:pPr>
                <a:endParaRPr lang="en-US" altLang="en-US" sz="800" b="0" dirty="0"/>
              </a:p>
              <a:p>
                <a:pPr algn="just">
                  <a:buFont typeface="Arial" panose="020B0604020202020204" pitchFamily="34" charset="0"/>
                  <a:buChar char="•"/>
                </a:pPr>
                <a:r>
                  <a:rPr lang="en-GB" b="0" dirty="0" smtClean="0"/>
                  <a:t>Due to IQI, received time-domain symbol: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GB" i="1">
                                <a:latin typeface="Cambria Math"/>
                              </a:rPr>
                              <m:t>𝑠</m:t>
                            </m:r>
                          </m:e>
                        </m:acc>
                      </m:e>
                      <m:sub>
                        <m:r>
                          <a:rPr lang="en-GB" i="1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GB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GB" i="1">
                                <a:latin typeface="Cambria Math"/>
                              </a:rPr>
                              <m:t>𝑎</m:t>
                            </m:r>
                          </m:e>
                        </m:acc>
                      </m:e>
                      <m:sub>
                        <m:r>
                          <a:rPr lang="en-GB" i="1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GB" i="1">
                        <a:latin typeface="Cambria Math"/>
                      </a:rPr>
                      <m:t>+</m:t>
                    </m:r>
                    <m:r>
                      <a:rPr lang="en-GB" i="1">
                        <a:latin typeface="Cambria Math"/>
                      </a:rPr>
                      <m:t>𝑗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GB" i="1">
                                <a:latin typeface="Cambria Math"/>
                              </a:rPr>
                              <m:t>𝑏</m:t>
                            </m:r>
                          </m:e>
                        </m:acc>
                      </m:e>
                      <m:sub>
                        <m:r>
                          <a:rPr lang="en-GB" i="1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b="0" i="0" smtClean="0">
                        <a:latin typeface="Cambria Math"/>
                      </a:rPr>
                      <m:t>,</m:t>
                    </m:r>
                  </m:oMath>
                </a14:m>
                <a:endParaRPr lang="en-US" b="0" dirty="0" smtClean="0"/>
              </a:p>
              <a:p>
                <a:pPr algn="just">
                  <a:buFont typeface="Arial" panose="020B0604020202020204" pitchFamily="34" charset="0"/>
                  <a:buChar char="•"/>
                </a:pPr>
                <a:endParaRPr lang="en-US" sz="800" b="0" dirty="0" smtClean="0"/>
              </a:p>
              <a:p>
                <a:r>
                  <a:rPr lang="en-US" dirty="0" smtClean="0"/>
                  <a:t>	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GB" i="1">
                                <a:latin typeface="Cambria Math"/>
                              </a:rPr>
                              <m:t>𝑎</m:t>
                            </m:r>
                          </m:e>
                        </m:acc>
                      </m:e>
                      <m:sub>
                        <m:r>
                          <a:rPr lang="en-GB" i="1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GB" i="1">
                        <a:latin typeface="Cambria Math"/>
                      </a:rPr>
                      <m:t>=(</m:t>
                    </m:r>
                    <m:r>
                      <a:rPr lang="en-GB" i="1">
                        <a:latin typeface="Cambria Math"/>
                      </a:rPr>
                      <m:t>𝛼</m:t>
                    </m:r>
                    <m:r>
                      <a:rPr lang="en-GB" i="1">
                        <a:latin typeface="Cambria Math"/>
                      </a:rPr>
                      <m:t>+</m:t>
                    </m:r>
                    <m:r>
                      <a:rPr lang="en-GB" i="1">
                        <a:latin typeface="Cambria Math"/>
                      </a:rPr>
                      <m:t>𝛽</m:t>
                    </m:r>
                    <m:r>
                      <a:rPr lang="en-GB" i="1">
                        <a:latin typeface="Cambria Math"/>
                      </a:rPr>
                      <m:t>)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GB" i="1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GB" dirty="0"/>
                  <a:t> 	</a:t>
                </a:r>
                <a:r>
                  <a:rPr lang="en-GB" b="0" dirty="0" smtClean="0"/>
                  <a:t>and</a:t>
                </a:r>
                <a:r>
                  <a:rPr lang="en-US" b="0" dirty="0"/>
                  <a:t> </a:t>
                </a:r>
                <a:r>
                  <a:rPr lang="en-US" b="0" dirty="0" smtClean="0"/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GB" i="1">
                                <a:latin typeface="Cambria Math"/>
                              </a:rPr>
                              <m:t>𝑏</m:t>
                            </m:r>
                          </m:e>
                        </m:acc>
                      </m:e>
                      <m:sub>
                        <m:r>
                          <a:rPr lang="en-GB" i="1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GB" i="1">
                        <a:latin typeface="Cambria Math"/>
                      </a:rPr>
                      <m:t>=(</m:t>
                    </m:r>
                    <m:r>
                      <a:rPr lang="en-GB" i="1">
                        <a:latin typeface="Cambria Math"/>
                      </a:rPr>
                      <m:t>𝛼</m:t>
                    </m:r>
                    <m:r>
                      <a:rPr lang="en-GB" i="1">
                        <a:latin typeface="Cambria Math"/>
                      </a:rPr>
                      <m:t>−</m:t>
                    </m:r>
                    <m:r>
                      <a:rPr lang="en-GB" i="1">
                        <a:latin typeface="Cambria Math"/>
                      </a:rPr>
                      <m:t>𝛽</m:t>
                    </m:r>
                    <m:r>
                      <a:rPr lang="en-GB" i="1">
                        <a:latin typeface="Cambria Math"/>
                      </a:rPr>
                      <m:t>)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GB" i="1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GB" b="0" dirty="0"/>
                  <a:t>.</a:t>
                </a:r>
                <a:r>
                  <a:rPr lang="en-GB" dirty="0"/>
                  <a:t> </a:t>
                </a:r>
                <a:endParaRPr lang="en-GB" b="0" dirty="0" smtClean="0"/>
              </a:p>
              <a:p>
                <a:endParaRPr lang="en-GB" sz="800" b="0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GB" b="0" dirty="0" smtClean="0"/>
                  <a:t>Thus,		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GB" i="1">
                                <a:latin typeface="Cambria Math"/>
                              </a:rPr>
                              <m:t>𝑠</m:t>
                            </m:r>
                          </m:e>
                        </m:acc>
                      </m:e>
                      <m:sub>
                        <m:r>
                          <a:rPr lang="en-GB" i="1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GB" i="1">
                        <a:latin typeface="Cambria Math"/>
                      </a:rPr>
                      <m:t>=</m:t>
                    </m:r>
                    <m:r>
                      <a:rPr lang="en-GB" i="1">
                        <a:latin typeface="Cambria Math"/>
                      </a:rPr>
                      <m:t>𝛼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GB" i="1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GB" i="1">
                        <a:latin typeface="Cambria Math"/>
                      </a:rPr>
                      <m:t>+</m:t>
                    </m:r>
                    <m:r>
                      <a:rPr lang="en-GB" i="1">
                        <a:latin typeface="Cambria Math"/>
                      </a:rPr>
                      <m:t>𝛽</m:t>
                    </m:r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GB" i="1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GB" i="1">
                            <a:latin typeface="Cambria Math"/>
                          </a:rPr>
                          <m:t>𝑛</m:t>
                        </m:r>
                      </m:sub>
                      <m:sup>
                        <m:r>
                          <a:rPr lang="en-GB" i="1">
                            <a:latin typeface="Cambria Math"/>
                          </a:rPr>
                          <m:t>∗</m:t>
                        </m:r>
                      </m:sup>
                    </m:sSubSup>
                    <m:r>
                      <a:rPr lang="en-US" b="1" i="0" smtClean="0">
                        <a:latin typeface="Cambria Math"/>
                      </a:rPr>
                      <m:t>.</m:t>
                    </m:r>
                  </m:oMath>
                </a14:m>
                <a:endParaRPr lang="en-US" altLang="en-US" sz="800" b="0" dirty="0" smtClean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altLang="en-US" sz="800" b="0" dirty="0" smtClean="0"/>
              </a:p>
              <a:p>
                <a:pPr algn="just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GB" i="1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GB" i="1">
                            <a:latin typeface="Cambria Math"/>
                          </a:rPr>
                          <m:t>𝑛</m:t>
                        </m:r>
                      </m:sub>
                      <m:sup>
                        <m:r>
                          <a:rPr lang="en-GB" i="1">
                            <a:latin typeface="Cambria Math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US" altLang="en-US" b="0" dirty="0" smtClean="0"/>
                  <a:t> = conjugate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GB" i="1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b="0" dirty="0" smtClean="0"/>
                  <a:t>, is interference (in time-domain).</a:t>
                </a:r>
              </a:p>
              <a:p>
                <a:pPr algn="just">
                  <a:buFont typeface="Arial" panose="020B0604020202020204" pitchFamily="34" charset="0"/>
                  <a:buChar char="•"/>
                </a:pPr>
                <a:endParaRPr lang="en-US" sz="800" b="0" dirty="0" smtClean="0"/>
              </a:p>
              <a:p>
                <a:pPr algn="just">
                  <a:buFont typeface="Arial" panose="020B0604020202020204" pitchFamily="34" charset="0"/>
                  <a:buChar char="•"/>
                </a:pPr>
                <a:r>
                  <a:rPr lang="en-US" b="0" dirty="0" smtClean="0"/>
                  <a:t>In frequency Domain,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GB" i="1">
                                <a:latin typeface="Cambria Math"/>
                              </a:rPr>
                              <m:t>𝑆</m:t>
                            </m:r>
                          </m:e>
                        </m:acc>
                      </m:e>
                      <m:sub>
                        <m:r>
                          <a:rPr lang="en-GB" i="1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GB" i="1">
                        <a:latin typeface="Cambria Math"/>
                      </a:rPr>
                      <m:t>≡</m:t>
                    </m:r>
                    <m:r>
                      <a:rPr lang="en-GB" i="1">
                        <a:latin typeface="Cambria Math"/>
                      </a:rPr>
                      <m:t>𝐷𝐹𝑇</m:t>
                    </m:r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̃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GB" i="1">
                                    <a:latin typeface="Cambria Math"/>
                                  </a:rPr>
                                  <m:t>𝑠</m:t>
                                </m:r>
                              </m:e>
                            </m:acc>
                          </m:e>
                          <m:sub>
                            <m:r>
                              <a:rPr lang="en-GB" i="1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GB" i="1">
                        <a:latin typeface="Cambria Math"/>
                      </a:rPr>
                      <m:t>=</m:t>
                    </m:r>
                    <m:r>
                      <a:rPr lang="en-GB" i="1">
                        <a:latin typeface="Cambria Math"/>
                      </a:rPr>
                      <m:t>𝛼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GB" i="1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GB" i="1">
                        <a:latin typeface="Cambria Math"/>
                      </a:rPr>
                      <m:t>+</m:t>
                    </m:r>
                    <m:r>
                      <a:rPr lang="en-GB" i="1">
                        <a:latin typeface="Cambria Math"/>
                      </a:rPr>
                      <m:t>𝛽</m:t>
                    </m:r>
                    <m:sSubSup>
                      <m:sSubSupPr>
                        <m:ctrlPr>
                          <a:rPr lang="en-US" b="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GB" b="0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GB" b="0" i="1">
                            <a:latin typeface="Cambria Math"/>
                          </a:rPr>
                          <m:t>𝑁</m:t>
                        </m:r>
                        <m:r>
                          <a:rPr lang="en-GB" b="0" i="1">
                            <a:latin typeface="Cambria Math"/>
                          </a:rPr>
                          <m:t>−</m:t>
                        </m:r>
                        <m:r>
                          <a:rPr lang="en-GB" b="0" i="1">
                            <a:latin typeface="Cambria Math"/>
                          </a:rPr>
                          <m:t>𝑘</m:t>
                        </m:r>
                        <m:r>
                          <a:rPr lang="en-GB" b="0" i="1">
                            <a:latin typeface="Cambria Math"/>
                          </a:rPr>
                          <m:t>−2</m:t>
                        </m:r>
                        <m:r>
                          <a:rPr lang="en-GB" b="0" i="1">
                            <a:latin typeface="Cambria Math"/>
                          </a:rPr>
                          <m:t>𝛿</m:t>
                        </m:r>
                      </m:sub>
                      <m:sup>
                        <m:r>
                          <a:rPr lang="en-GB" b="0" i="1">
                            <a:latin typeface="Cambria Math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US" b="0" i="1" dirty="0" smtClean="0"/>
                  <a:t>,</a:t>
                </a:r>
              </a:p>
              <a:p>
                <a:pPr algn="just">
                  <a:buFont typeface="Arial" panose="020B0604020202020204" pitchFamily="34" charset="0"/>
                  <a:buChar char="•"/>
                </a:pPr>
                <a:endParaRPr lang="en-US" sz="800" i="1" dirty="0" smtClean="0"/>
              </a:p>
              <a:p>
                <a:pPr marL="0" indent="0" algn="just"/>
                <a:r>
                  <a:rPr lang="en-US" b="0" dirty="0"/>
                  <a:t> </a:t>
                </a:r>
                <a:r>
                  <a:rPr lang="en-US" b="0" dirty="0" smtClean="0"/>
                  <a:t>    where,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GB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GB" i="1">
                            <a:latin typeface="Cambria Math"/>
                          </a:rPr>
                          <m:t>𝑁</m:t>
                        </m:r>
                        <m:r>
                          <a:rPr lang="en-GB" i="1">
                            <a:latin typeface="Cambria Math"/>
                          </a:rPr>
                          <m:t>−</m:t>
                        </m:r>
                        <m:r>
                          <a:rPr lang="en-GB" i="1">
                            <a:latin typeface="Cambria Math"/>
                          </a:rPr>
                          <m:t>𝑘</m:t>
                        </m:r>
                        <m:r>
                          <a:rPr lang="en-GB" i="1">
                            <a:latin typeface="Cambria Math"/>
                          </a:rPr>
                          <m:t>−2</m:t>
                        </m:r>
                        <m:r>
                          <a:rPr lang="en-GB" i="1">
                            <a:latin typeface="Cambria Math"/>
                          </a:rPr>
                          <m:t>𝛿</m:t>
                        </m:r>
                      </m:sub>
                      <m:sup>
                        <m:r>
                          <a:rPr lang="en-GB" i="1">
                            <a:latin typeface="Cambria Math"/>
                          </a:rPr>
                          <m:t>∗</m:t>
                        </m:r>
                      </m:sup>
                    </m:sSubSup>
                    <m:r>
                      <a:rPr lang="en-US" b="1" i="1" smtClean="0">
                        <a:latin typeface="Cambria Math"/>
                      </a:rPr>
                      <m:t>=</m:t>
                    </m:r>
                    <m:r>
                      <a:rPr lang="en-GB" i="1">
                        <a:latin typeface="Cambria Math"/>
                      </a:rPr>
                      <m:t>𝐷𝐹𝑇</m:t>
                    </m:r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GB" i="1"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GB" i="1">
                                <a:latin typeface="Cambria Math"/>
                              </a:rPr>
                              <m:t>𝑛</m:t>
                            </m:r>
                          </m:sub>
                          <m:sup>
                            <m:r>
                              <a:rPr lang="en-GB" i="1">
                                <a:latin typeface="Cambria Math"/>
                              </a:rPr>
                              <m:t>∗</m:t>
                            </m:r>
                          </m:sup>
                        </m:sSubSup>
                      </m:e>
                    </m:d>
                    <m:r>
                      <a:rPr lang="en-US" b="0" i="0" smtClean="0">
                        <a:latin typeface="Cambria Math"/>
                      </a:rPr>
                      <m:t>: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is</m:t>
                    </m:r>
                    <m:r>
                      <a:rPr lang="en-US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interference</m:t>
                    </m:r>
                    <m:r>
                      <a:rPr lang="en-US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to</m:t>
                    </m:r>
                    <m:r>
                      <a:rPr lang="en-US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detecting</m:t>
                    </m:r>
                    <m:r>
                      <a:rPr lang="en-US" b="0" i="0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GB" i="1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b="1" i="1" smtClean="0">
                        <a:latin typeface="Cambria Math"/>
                      </a:rPr>
                      <m:t>.</m:t>
                    </m:r>
                  </m:oMath>
                </a14:m>
                <a:endParaRPr lang="en-GB" altLang="en-US" b="0" dirty="0" smtClean="0"/>
              </a:p>
            </p:txBody>
          </p:sp>
        </mc:Choice>
        <mc:Fallback>
          <p:sp>
            <p:nvSpPr>
              <p:cNvPr id="8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534400" cy="4800600"/>
              </a:xfrm>
              <a:blipFill rotWithShape="1">
                <a:blip r:embed="rId2"/>
                <a:stretch>
                  <a:fillRect l="-929" t="-10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 smtClean="0"/>
              <a:t>Shouxing</a:t>
            </a:r>
            <a:r>
              <a:rPr lang="en-GB" dirty="0" smtClean="0"/>
              <a:t> Simon Qu, BlackBerry, Ltd..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1050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762000" y="2895600"/>
            <a:ext cx="7620000" cy="609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620000" cy="685800"/>
          </a:xfrm>
        </p:spPr>
        <p:txBody>
          <a:bodyPr/>
          <a:lstStyle/>
          <a:p>
            <a:r>
              <a:rPr lang="en-US" dirty="0" smtClean="0"/>
              <a:t>Impact of I-Q Imbalance on OFDM (2)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2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600200"/>
                <a:ext cx="8458200" cy="4572000"/>
              </a:xfrm>
            </p:spPr>
            <p:txBody>
              <a:bodyPr/>
              <a:lstStyle/>
              <a:p>
                <a:pPr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</a:rPr>
                      <m:t>𝛽</m:t>
                    </m:r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GB" i="1">
                                <a:latin typeface="Cambria Math"/>
                              </a:rPr>
                              <m:t>𝑆</m:t>
                            </m:r>
                          </m:e>
                        </m:acc>
                      </m:e>
                      <m:sub>
                        <m:r>
                          <a:rPr lang="en-GB" i="1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b="1" i="1" smtClean="0">
                        <a:latin typeface="Cambria Math"/>
                      </a:rPr>
                      <m:t>=</m:t>
                    </m:r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GB" i="1">
                            <a:latin typeface="Cambria Math"/>
                          </a:rPr>
                          <m:t>𝛽</m:t>
                        </m:r>
                        <m:r>
                          <a:rPr lang="en-GB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GB" i="1">
                            <a:latin typeface="Cambria Math"/>
                          </a:rPr>
                          <m:t>𝑁</m:t>
                        </m:r>
                        <m:r>
                          <a:rPr lang="en-GB" i="1">
                            <a:latin typeface="Cambria Math"/>
                          </a:rPr>
                          <m:t>−</m:t>
                        </m:r>
                        <m:r>
                          <a:rPr lang="en-GB" i="1">
                            <a:latin typeface="Cambria Math"/>
                          </a:rPr>
                          <m:t>𝑘</m:t>
                        </m:r>
                        <m:r>
                          <a:rPr lang="en-GB" i="1">
                            <a:latin typeface="Cambria Math"/>
                          </a:rPr>
                          <m:t>−2</m:t>
                        </m:r>
                        <m:r>
                          <a:rPr lang="en-GB" i="1">
                            <a:latin typeface="Cambria Math"/>
                          </a:rPr>
                          <m:t>𝛿</m:t>
                        </m:r>
                      </m:sub>
                      <m:sup>
                        <m:r>
                          <a:rPr lang="en-GB" i="1">
                            <a:latin typeface="Cambria Math"/>
                          </a:rPr>
                          <m:t>∗</m:t>
                        </m:r>
                      </m:sup>
                    </m:sSubSup>
                    <m:r>
                      <a:rPr lang="en-US" b="0" i="0" smtClean="0">
                        <a:latin typeface="Cambria Math"/>
                      </a:rPr>
                      <m:t>: </m:t>
                    </m:r>
                  </m:oMath>
                </a14:m>
                <a:r>
                  <a:rPr lang="en-GB" altLang="en-US" b="0" dirty="0" smtClean="0"/>
                  <a:t>Image leaking from (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/>
                      </a:rPr>
                      <m:t>𝑁</m:t>
                    </m:r>
                    <m:r>
                      <a:rPr lang="en-GB" i="1">
                        <a:latin typeface="Cambria Math"/>
                      </a:rPr>
                      <m:t>−</m:t>
                    </m:r>
                    <m:r>
                      <a:rPr lang="en-GB" i="1">
                        <a:latin typeface="Cambria Math"/>
                      </a:rPr>
                      <m:t>𝑘</m:t>
                    </m:r>
                    <m:r>
                      <a:rPr lang="en-GB" i="1">
                        <a:latin typeface="Cambria Math"/>
                      </a:rPr>
                      <m:t>−2</m:t>
                    </m:r>
                    <m:r>
                      <a:rPr lang="en-GB" i="1">
                        <a:latin typeface="Cambria Math"/>
                      </a:rPr>
                      <m:t>𝛿</m:t>
                    </m:r>
                  </m:oMath>
                </a14:m>
                <a:r>
                  <a:rPr lang="en-GB" altLang="en-US" b="0" dirty="0" smtClean="0"/>
                  <a:t>)</a:t>
                </a:r>
                <a:r>
                  <a:rPr lang="en-GB" altLang="en-US" b="0" i="1" dirty="0" smtClean="0"/>
                  <a:t>-</a:t>
                </a:r>
                <a:r>
                  <a:rPr lang="en-GB" altLang="en-US" b="0" i="1" dirty="0" err="1" smtClean="0"/>
                  <a:t>th</a:t>
                </a:r>
                <a:r>
                  <a:rPr lang="en-GB" altLang="en-US" sz="2000" b="0" i="1" dirty="0" smtClean="0"/>
                  <a:t> </a:t>
                </a:r>
                <a:r>
                  <a:rPr lang="en-GB" altLang="en-US" b="0" dirty="0" smtClean="0"/>
                  <a:t>tone to  </a:t>
                </a:r>
                <a:r>
                  <a:rPr lang="en-GB" altLang="en-US" b="0" i="1" dirty="0"/>
                  <a:t>k</a:t>
                </a:r>
                <a:r>
                  <a:rPr lang="en-GB" altLang="en-US" b="0" i="1" dirty="0" smtClean="0"/>
                  <a:t>-</a:t>
                </a:r>
                <a:r>
                  <a:rPr lang="en-GB" altLang="en-US" b="0" i="1" dirty="0" err="1" smtClean="0"/>
                  <a:t>th</a:t>
                </a:r>
                <a:r>
                  <a:rPr lang="en-GB" altLang="en-US" b="0" i="1" dirty="0" smtClean="0"/>
                  <a:t> </a:t>
                </a:r>
                <a:r>
                  <a:rPr lang="en-GB" altLang="en-US" b="0" dirty="0" smtClean="0"/>
                  <a:t>tone.</a:t>
                </a:r>
              </a:p>
              <a:p>
                <a:pPr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GB" i="1" dirty="0"/>
                  <a:t>I</a:t>
                </a:r>
                <a:r>
                  <a:rPr lang="en-GB" i="1" dirty="0" smtClean="0"/>
                  <a:t>mage </a:t>
                </a:r>
                <a:r>
                  <a:rPr lang="en-GB" i="1" dirty="0"/>
                  <a:t>L</a:t>
                </a:r>
                <a:r>
                  <a:rPr lang="en-GB" i="1" dirty="0" smtClean="0"/>
                  <a:t>eakage </a:t>
                </a:r>
                <a:r>
                  <a:rPr lang="en-GB" i="1" dirty="0"/>
                  <a:t>R</a:t>
                </a:r>
                <a:r>
                  <a:rPr lang="en-GB" i="1" dirty="0" smtClean="0"/>
                  <a:t>atio </a:t>
                </a:r>
                <a:r>
                  <a:rPr lang="en-GB" b="0" dirty="0"/>
                  <a:t>(ILR</a:t>
                </a:r>
                <a:r>
                  <a:rPr lang="en-GB" b="0" dirty="0" smtClean="0"/>
                  <a:t>):  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</a:rPr>
                      <m:t>𝐼𝐿𝑅</m:t>
                    </m:r>
                    <m:r>
                      <a:rPr lang="en-GB" i="1">
                        <a:latin typeface="Cambria Math"/>
                      </a:rPr>
                      <m:t>≡20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en-GB" i="1">
                            <a:latin typeface="Cambria Math"/>
                          </a:rPr>
                          <m:t>10</m:t>
                        </m:r>
                      </m:sub>
                    </m:sSub>
                    <m:d>
                      <m:dPr>
                        <m:begChr m:val="|"/>
                        <m:endChr m:val="|"/>
                        <m:ctrlPr>
                          <a:rPr lang="en-US" b="0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type m:val="lin"/>
                            <m:ctrlPr>
                              <a:rPr lang="en-US" b="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GB" b="0" i="1">
                                <a:latin typeface="Cambria Math"/>
                              </a:rPr>
                              <m:t>𝛽</m:t>
                            </m:r>
                          </m:num>
                          <m:den>
                            <m:r>
                              <a:rPr lang="en-GB" b="0" i="1">
                                <a:latin typeface="Cambria Math"/>
                              </a:rPr>
                              <m:t>𝛼</m:t>
                            </m:r>
                          </m:den>
                        </m:f>
                      </m:e>
                    </m:d>
                  </m:oMath>
                </a14:m>
                <a:r>
                  <a:rPr lang="en-GB" b="0" dirty="0"/>
                  <a:t>     (dB).</a:t>
                </a:r>
                <a:r>
                  <a:rPr lang="en-GB" dirty="0"/>
                  <a:t>	</a:t>
                </a:r>
                <a:endParaRPr lang="en-GB" altLang="en-US" b="0" dirty="0" smtClean="0"/>
              </a:p>
              <a:p>
                <a:pPr algn="just">
                  <a:buFont typeface="Arial" panose="020B0604020202020204" pitchFamily="34" charset="0"/>
                  <a:buChar char="•"/>
                </a:pPr>
                <a:endParaRPr lang="en-GB" altLang="en-US" sz="800" b="0" dirty="0" smtClean="0"/>
              </a:p>
              <a:p>
                <a:endParaRPr lang="en-GB" sz="800" i="1" u="sng" dirty="0" smtClean="0"/>
              </a:p>
              <a:p>
                <a:r>
                  <a:rPr lang="en-GB" i="1" u="sng" dirty="0" smtClean="0"/>
                  <a:t>Example 1:</a:t>
                </a:r>
                <a:endParaRPr lang="en-US" dirty="0"/>
              </a:p>
              <a:p>
                <a:r>
                  <a:rPr lang="en-GB" b="0" dirty="0" smtClean="0"/>
                  <a:t>Assuming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b="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GB" b="0" i="1">
                                <a:latin typeface="Cambria Math"/>
                              </a:rPr>
                              <m:t>𝑠</m:t>
                            </m:r>
                          </m:e>
                        </m:acc>
                      </m:e>
                      <m:sub>
                        <m:r>
                          <a:rPr lang="en-GB" b="0" i="1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GB" b="0" i="1">
                        <a:latin typeface="Cambria Math"/>
                      </a:rPr>
                      <m:t>=1.1</m:t>
                    </m:r>
                    <m:sSub>
                      <m:sSubPr>
                        <m:ctrlPr>
                          <a:rPr lang="en-US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b="0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GB" b="0" i="1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GB" b="0" i="1">
                        <a:latin typeface="Cambria Math"/>
                      </a:rPr>
                      <m:t>+</m:t>
                    </m:r>
                    <m:r>
                      <a:rPr lang="en-GB" b="0" i="1">
                        <a:latin typeface="Cambria Math"/>
                      </a:rPr>
                      <m:t>𝑗</m:t>
                    </m:r>
                    <m:r>
                      <a:rPr lang="en-GB" b="0" i="1">
                        <a:latin typeface="Cambria Math"/>
                      </a:rPr>
                      <m:t>0.9</m:t>
                    </m:r>
                    <m:sSub>
                      <m:sSubPr>
                        <m:ctrlPr>
                          <a:rPr lang="en-US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b="0" i="1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GB" b="0" i="1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GB" b="0" dirty="0"/>
                  <a:t>, </a:t>
                </a:r>
                <a:r>
                  <a:rPr lang="en-GB" b="0" dirty="0" smtClean="0"/>
                  <a:t>then</a:t>
                </a:r>
              </a:p>
              <a:p>
                <a:endParaRPr lang="en-US" sz="800" b="0" dirty="0"/>
              </a:p>
              <a:p>
                <a:r>
                  <a:rPr lang="en-US" b="0" dirty="0" smtClean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b="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GB" b="0" i="1">
                                <a:latin typeface="Cambria Math"/>
                              </a:rPr>
                              <m:t>𝑠</m:t>
                            </m:r>
                          </m:e>
                        </m:acc>
                      </m:e>
                      <m:sub>
                        <m:r>
                          <a:rPr lang="en-GB" b="0" i="1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GB" b="0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b="0" i="1">
                            <a:latin typeface="Cambria Math"/>
                          </a:rPr>
                        </m:ctrlPr>
                      </m:dPr>
                      <m:e>
                        <m:r>
                          <a:rPr lang="en-GB" b="0" i="1">
                            <a:latin typeface="Cambria Math"/>
                          </a:rPr>
                          <m:t>1.0+0.1</m:t>
                        </m:r>
                      </m:e>
                    </m:d>
                    <m:sSub>
                      <m:sSubPr>
                        <m:ctrlPr>
                          <a:rPr lang="en-US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b="0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GB" b="0" i="1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GB" b="0" i="1">
                        <a:latin typeface="Cambria Math"/>
                      </a:rPr>
                      <m:t>+</m:t>
                    </m:r>
                    <m:r>
                      <a:rPr lang="en-GB" b="0" i="1">
                        <a:latin typeface="Cambria Math"/>
                      </a:rPr>
                      <m:t>𝑗</m:t>
                    </m:r>
                    <m:d>
                      <m:dPr>
                        <m:ctrlPr>
                          <a:rPr lang="en-US" b="0" i="1">
                            <a:latin typeface="Cambria Math"/>
                          </a:rPr>
                        </m:ctrlPr>
                      </m:dPr>
                      <m:e>
                        <m:r>
                          <a:rPr lang="en-GB" b="0" i="1">
                            <a:latin typeface="Cambria Math"/>
                          </a:rPr>
                          <m:t>1.0−0.1</m:t>
                        </m:r>
                      </m:e>
                    </m:d>
                    <m:sSub>
                      <m:sSubPr>
                        <m:ctrlPr>
                          <a:rPr lang="en-US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b="0" i="1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GB" b="0" i="1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GB" b="0" i="1">
                        <a:latin typeface="Cambria Math"/>
                      </a:rPr>
                      <m:t>=1.0 </m:t>
                    </m:r>
                    <m:sSub>
                      <m:sSubPr>
                        <m:ctrlPr>
                          <a:rPr lang="en-US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b="0" i="1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GB" b="0" i="1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GB" b="0" i="1">
                        <a:latin typeface="Cambria Math"/>
                      </a:rPr>
                      <m:t>+0.1</m:t>
                    </m:r>
                    <m:sSubSup>
                      <m:sSubSupPr>
                        <m:ctrlPr>
                          <a:rPr lang="en-US" b="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GB" b="0" i="1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GB" b="0" i="1">
                            <a:latin typeface="Cambria Math"/>
                          </a:rPr>
                          <m:t>𝑛</m:t>
                        </m:r>
                      </m:sub>
                      <m:sup>
                        <m:r>
                          <a:rPr lang="en-GB" b="0" i="1">
                            <a:latin typeface="Cambria Math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GB" b="0" dirty="0"/>
                  <a:t>.</a:t>
                </a:r>
                <a:endParaRPr lang="en-GB" b="0" dirty="0" smtClean="0"/>
              </a:p>
              <a:p>
                <a:endParaRPr lang="en-US" sz="800" b="0" dirty="0"/>
              </a:p>
              <a:p>
                <a:r>
                  <a:rPr lang="en-GB" b="0" dirty="0"/>
                  <a:t>That is, </a:t>
                </a:r>
                <a14:m>
                  <m:oMath xmlns:m="http://schemas.openxmlformats.org/officeDocument/2006/math">
                    <m:r>
                      <a:rPr lang="en-GB" b="0" i="1">
                        <a:latin typeface="Cambria Math"/>
                      </a:rPr>
                      <m:t>𝛼</m:t>
                    </m:r>
                    <m:r>
                      <a:rPr lang="en-GB" b="0" i="1">
                        <a:latin typeface="Cambria Math"/>
                      </a:rPr>
                      <m:t>=1.0</m:t>
                    </m:r>
                  </m:oMath>
                </a14:m>
                <a:r>
                  <a:rPr lang="en-GB" b="0" dirty="0"/>
                  <a:t>, </a:t>
                </a:r>
                <a14:m>
                  <m:oMath xmlns:m="http://schemas.openxmlformats.org/officeDocument/2006/math">
                    <m:r>
                      <a:rPr lang="en-GB" b="0" i="1">
                        <a:latin typeface="Cambria Math"/>
                      </a:rPr>
                      <m:t>𝛽</m:t>
                    </m:r>
                    <m:r>
                      <a:rPr lang="en-GB" b="0" i="1">
                        <a:latin typeface="Cambria Math"/>
                      </a:rPr>
                      <m:t>=0.1</m:t>
                    </m:r>
                  </m:oMath>
                </a14:m>
                <a:r>
                  <a:rPr lang="en-GB" b="0" dirty="0"/>
                  <a:t>. </a:t>
                </a:r>
                <a14:m>
                  <m:oMath xmlns:m="http://schemas.openxmlformats.org/officeDocument/2006/math">
                    <m:r>
                      <a:rPr lang="en-GB" b="0" i="1">
                        <a:latin typeface="Cambria Math"/>
                      </a:rPr>
                      <m:t>𝐼𝐿𝑅</m:t>
                    </m:r>
                    <m:r>
                      <a:rPr lang="en-GB" b="0" i="1">
                        <a:latin typeface="Cambria Math"/>
                      </a:rPr>
                      <m:t>=−20</m:t>
                    </m:r>
                  </m:oMath>
                </a14:m>
                <a:r>
                  <a:rPr lang="en-GB" b="0" dirty="0"/>
                  <a:t> </a:t>
                </a:r>
                <a:r>
                  <a:rPr lang="en-GB" b="0" dirty="0" err="1"/>
                  <a:t>dB.</a:t>
                </a:r>
                <a:r>
                  <a:rPr lang="en-GB" b="0" dirty="0"/>
                  <a:t> </a:t>
                </a:r>
                <a:endParaRPr lang="en-US" b="0" dirty="0"/>
              </a:p>
              <a:p>
                <a:endParaRPr lang="en-GB" altLang="en-US" b="0" dirty="0" smtClean="0"/>
              </a:p>
            </p:txBody>
          </p:sp>
        </mc:Choice>
        <mc:Fallback xmlns="">
          <p:sp>
            <p:nvSpPr>
              <p:cNvPr id="8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458200" cy="4572000"/>
              </a:xfrm>
              <a:blipFill rotWithShape="1">
                <a:blip r:embed="rId2"/>
                <a:stretch>
                  <a:fillRect l="-1081" r="-10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 smtClean="0"/>
              <a:t>Shouxing</a:t>
            </a:r>
            <a:r>
              <a:rPr lang="en-GB" dirty="0" smtClean="0"/>
              <a:t> Simon Qu, BlackBerry, Ltd..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1761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620000" cy="685800"/>
          </a:xfrm>
        </p:spPr>
        <p:txBody>
          <a:bodyPr/>
          <a:lstStyle/>
          <a:p>
            <a:r>
              <a:rPr lang="en-US" dirty="0" smtClean="0"/>
              <a:t>Impact of I-Q Imbalance on OFDM (3)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2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600200"/>
                <a:ext cx="8458200" cy="4572000"/>
              </a:xfrm>
            </p:spPr>
            <p:txBody>
              <a:bodyPr/>
              <a:lstStyle/>
              <a:p>
                <a:pPr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GB" i="1" smtClean="0">
                        <a:latin typeface="Cambria Math"/>
                      </a:rPr>
                      <m:t>𝛽</m:t>
                    </m:r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GB" i="1">
                                <a:latin typeface="Cambria Math"/>
                              </a:rPr>
                              <m:t>𝑆</m:t>
                            </m:r>
                          </m:e>
                        </m:acc>
                      </m:e>
                      <m:sub>
                        <m:r>
                          <a:rPr lang="en-GB" i="1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b="1" i="1" smtClean="0">
                        <a:latin typeface="Cambria Math"/>
                      </a:rPr>
                      <m:t>=</m:t>
                    </m:r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GB" i="1">
                            <a:latin typeface="Cambria Math"/>
                          </a:rPr>
                          <m:t>𝛽</m:t>
                        </m:r>
                        <m:r>
                          <a:rPr lang="en-GB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GB" i="1">
                            <a:latin typeface="Cambria Math"/>
                          </a:rPr>
                          <m:t>𝑁</m:t>
                        </m:r>
                        <m:r>
                          <a:rPr lang="en-GB" i="1">
                            <a:latin typeface="Cambria Math"/>
                          </a:rPr>
                          <m:t>−</m:t>
                        </m:r>
                        <m:r>
                          <a:rPr lang="en-GB" i="1">
                            <a:latin typeface="Cambria Math"/>
                          </a:rPr>
                          <m:t>𝑘</m:t>
                        </m:r>
                        <m:r>
                          <a:rPr lang="en-GB" i="1">
                            <a:latin typeface="Cambria Math"/>
                          </a:rPr>
                          <m:t>−2</m:t>
                        </m:r>
                        <m:r>
                          <a:rPr lang="en-GB" i="1">
                            <a:latin typeface="Cambria Math"/>
                          </a:rPr>
                          <m:t>𝛿</m:t>
                        </m:r>
                      </m:sub>
                      <m:sup>
                        <m:r>
                          <a:rPr lang="en-GB" i="1">
                            <a:latin typeface="Cambria Math"/>
                          </a:rPr>
                          <m:t>∗</m:t>
                        </m:r>
                      </m:sup>
                    </m:sSubSup>
                    <m:r>
                      <a:rPr lang="en-US" b="0" i="0" smtClean="0">
                        <a:latin typeface="Cambria Math"/>
                      </a:rPr>
                      <m:t>: </m:t>
                    </m:r>
                  </m:oMath>
                </a14:m>
                <a:r>
                  <a:rPr lang="en-GB" altLang="en-US" b="0" dirty="0" smtClean="0"/>
                  <a:t>Image leaking from (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/>
                      </a:rPr>
                      <m:t>𝑁</m:t>
                    </m:r>
                    <m:r>
                      <a:rPr lang="en-GB" i="1">
                        <a:latin typeface="Cambria Math"/>
                      </a:rPr>
                      <m:t>−</m:t>
                    </m:r>
                    <m:r>
                      <a:rPr lang="en-GB" i="1">
                        <a:latin typeface="Cambria Math"/>
                      </a:rPr>
                      <m:t>𝑘</m:t>
                    </m:r>
                    <m:r>
                      <a:rPr lang="en-GB" i="1">
                        <a:latin typeface="Cambria Math"/>
                      </a:rPr>
                      <m:t>−2</m:t>
                    </m:r>
                    <m:r>
                      <a:rPr lang="en-GB" i="1">
                        <a:latin typeface="Cambria Math"/>
                      </a:rPr>
                      <m:t>𝛿</m:t>
                    </m:r>
                  </m:oMath>
                </a14:m>
                <a:r>
                  <a:rPr lang="en-GB" altLang="en-US" b="0" dirty="0" smtClean="0"/>
                  <a:t>)</a:t>
                </a:r>
                <a:r>
                  <a:rPr lang="en-GB" altLang="en-US" b="0" i="1" dirty="0" smtClean="0"/>
                  <a:t>-</a:t>
                </a:r>
                <a:r>
                  <a:rPr lang="en-GB" altLang="en-US" b="0" i="1" dirty="0" err="1" smtClean="0"/>
                  <a:t>th</a:t>
                </a:r>
                <a:r>
                  <a:rPr lang="en-GB" altLang="en-US" sz="2000" b="0" i="1" dirty="0" smtClean="0"/>
                  <a:t> </a:t>
                </a:r>
                <a:r>
                  <a:rPr lang="en-GB" altLang="en-US" b="0" dirty="0" smtClean="0"/>
                  <a:t>tone to  </a:t>
                </a:r>
                <a:r>
                  <a:rPr lang="en-GB" altLang="en-US" b="0" i="1" dirty="0" smtClean="0"/>
                  <a:t>k-</a:t>
                </a:r>
                <a:r>
                  <a:rPr lang="en-GB" altLang="en-US" b="0" i="1" dirty="0" err="1" smtClean="0"/>
                  <a:t>th</a:t>
                </a:r>
                <a:r>
                  <a:rPr lang="en-GB" altLang="en-US" b="0" i="1" dirty="0" smtClean="0"/>
                  <a:t> </a:t>
                </a:r>
                <a:r>
                  <a:rPr lang="en-GB" altLang="en-US" b="0" dirty="0" smtClean="0"/>
                  <a:t>tone.</a:t>
                </a:r>
              </a:p>
              <a:p>
                <a:pPr algn="just">
                  <a:buFont typeface="Arial" panose="020B0604020202020204" pitchFamily="34" charset="0"/>
                  <a:buChar char="•"/>
                </a:pPr>
                <a:endParaRPr lang="en-GB" altLang="en-US" sz="800" b="0" dirty="0" smtClean="0"/>
              </a:p>
              <a:p>
                <a:pPr algn="just">
                  <a:buFont typeface="Arial" panose="020B0604020202020204" pitchFamily="34" charset="0"/>
                  <a:buChar char="•"/>
                </a:pPr>
                <a:r>
                  <a:rPr lang="en-GB" altLang="en-US" i="1" u="sng" dirty="0" smtClean="0"/>
                  <a:t>Example 2</a:t>
                </a:r>
                <a:r>
                  <a:rPr lang="en-GB" altLang="en-US" b="0" dirty="0" smtClean="0"/>
                  <a:t>: Value of </a:t>
                </a:r>
                <a:r>
                  <a:rPr lang="en-GB" altLang="en-US" b="0" dirty="0"/>
                  <a:t>(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</a:rPr>
                      <m:t>𝑁</m:t>
                    </m:r>
                    <m:r>
                      <a:rPr lang="en-GB" i="1">
                        <a:latin typeface="Cambria Math"/>
                      </a:rPr>
                      <m:t>−</m:t>
                    </m:r>
                    <m:r>
                      <a:rPr lang="en-GB" i="1">
                        <a:latin typeface="Cambria Math"/>
                      </a:rPr>
                      <m:t>𝑘</m:t>
                    </m:r>
                    <m:r>
                      <a:rPr lang="en-GB" i="1">
                        <a:latin typeface="Cambria Math"/>
                      </a:rPr>
                      <m:t>−2</m:t>
                    </m:r>
                    <m:r>
                      <a:rPr lang="en-GB" i="1">
                        <a:latin typeface="Cambria Math"/>
                      </a:rPr>
                      <m:t>𝛿</m:t>
                    </m:r>
                  </m:oMath>
                </a14:m>
                <a:r>
                  <a:rPr lang="en-GB" altLang="en-US" b="0" dirty="0" smtClean="0"/>
                  <a:t>) with </a:t>
                </a:r>
                <a:r>
                  <a:rPr lang="en-GB" altLang="en-US" b="0" i="1" dirty="0" smtClean="0"/>
                  <a:t>N=8:</a:t>
                </a:r>
                <a:endParaRPr lang="en-GB" altLang="en-US" b="0" dirty="0"/>
              </a:p>
              <a:p>
                <a:pPr algn="just">
                  <a:buFont typeface="Arial" panose="020B0604020202020204" pitchFamily="34" charset="0"/>
                  <a:buChar char="•"/>
                </a:pPr>
                <a:endParaRPr lang="en-GB" altLang="en-US" b="0" dirty="0"/>
              </a:p>
              <a:p>
                <a:pPr algn="just">
                  <a:buFont typeface="Arial" panose="020B0604020202020204" pitchFamily="34" charset="0"/>
                  <a:buChar char="•"/>
                </a:pPr>
                <a:endParaRPr lang="en-US" altLang="en-US" sz="800" b="0" dirty="0" smtClean="0"/>
              </a:p>
              <a:p>
                <a:pPr algn="just">
                  <a:buFont typeface="Arial" panose="020B0604020202020204" pitchFamily="34" charset="0"/>
                  <a:buChar char="•"/>
                </a:pPr>
                <a:endParaRPr lang="en-US" altLang="en-US" sz="800" b="0" dirty="0"/>
              </a:p>
              <a:p>
                <a:pPr algn="just">
                  <a:buFont typeface="Arial" panose="020B0604020202020204" pitchFamily="34" charset="0"/>
                  <a:buChar char="•"/>
                </a:pPr>
                <a:endParaRPr lang="en-US" altLang="en-US" sz="800" b="0" dirty="0" smtClean="0"/>
              </a:p>
              <a:p>
                <a:pPr algn="just">
                  <a:buFont typeface="Arial" panose="020B0604020202020204" pitchFamily="34" charset="0"/>
                  <a:buChar char="•"/>
                </a:pPr>
                <a:endParaRPr lang="en-US" altLang="en-US" sz="800" b="0" dirty="0"/>
              </a:p>
              <a:p>
                <a:pPr algn="just">
                  <a:buFont typeface="Arial" panose="020B0604020202020204" pitchFamily="34" charset="0"/>
                  <a:buChar char="•"/>
                </a:pPr>
                <a:endParaRPr lang="en-US" altLang="en-US" sz="800" b="0" dirty="0"/>
              </a:p>
              <a:p>
                <a:pPr algn="just">
                  <a:buFont typeface="Arial" panose="020B0604020202020204" pitchFamily="34" charset="0"/>
                  <a:buChar char="•"/>
                </a:pPr>
                <a:endParaRPr lang="en-GB" b="0" dirty="0" smtClean="0"/>
              </a:p>
              <a:p>
                <a:pPr algn="just">
                  <a:buFont typeface="Arial" panose="020B0604020202020204" pitchFamily="34" charset="0"/>
                  <a:buChar char="•"/>
                </a:pPr>
                <a:endParaRPr lang="en-US" sz="800" b="0" dirty="0" smtClean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	</a:t>
                </a:r>
                <a:r>
                  <a:rPr lang="en-US" b="0" dirty="0" smtClean="0">
                    <a:solidFill>
                      <a:srgbClr val="C00000"/>
                    </a:solidFill>
                  </a:rPr>
                  <a:t>See Fig. 1: Tones of same color interfere each other</a:t>
                </a:r>
              </a:p>
              <a:p>
                <a:endParaRPr lang="en-GB" altLang="en-US" b="0" dirty="0" smtClean="0"/>
              </a:p>
            </p:txBody>
          </p:sp>
        </mc:Choice>
        <mc:Fallback xmlns="">
          <p:sp>
            <p:nvSpPr>
              <p:cNvPr id="8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458200" cy="4572000"/>
              </a:xfrm>
              <a:blipFill rotWithShape="1">
                <a:blip r:embed="rId2"/>
                <a:stretch>
                  <a:fillRect l="-937" r="-10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0977798"/>
                  </p:ext>
                </p:extLst>
              </p:nvPr>
            </p:nvGraphicFramePr>
            <p:xfrm>
              <a:off x="990600" y="3657600"/>
              <a:ext cx="7467601" cy="160020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143000"/>
                    <a:gridCol w="821022"/>
                    <a:gridCol w="836328"/>
                    <a:gridCol w="777875"/>
                    <a:gridCol w="777875"/>
                    <a:gridCol w="855662"/>
                    <a:gridCol w="777875"/>
                    <a:gridCol w="777875"/>
                    <a:gridCol w="700089"/>
                  </a:tblGrid>
                  <a:tr h="605528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2400" b="0" i="1" dirty="0">
                              <a:effectLst/>
                            </a:rPr>
                            <a:t>k</a:t>
                          </a:r>
                          <a:endParaRPr lang="en-US" sz="2400" b="0" i="1" dirty="0">
                            <a:effectLst/>
                            <a:latin typeface="Times New Roman"/>
                            <a:ea typeface="MS Mincho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2400" b="0" dirty="0">
                              <a:effectLst/>
                            </a:rPr>
                            <a:t>0</a:t>
                          </a:r>
                          <a:endParaRPr lang="en-US" sz="2400" b="0" dirty="0">
                            <a:effectLst/>
                            <a:latin typeface="Times New Roman"/>
                            <a:ea typeface="MS Mincho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2400" b="0" dirty="0">
                              <a:effectLst/>
                            </a:rPr>
                            <a:t>1</a:t>
                          </a:r>
                          <a:endParaRPr lang="en-US" sz="2400" b="0" dirty="0">
                            <a:effectLst/>
                            <a:latin typeface="Times New Roman"/>
                            <a:ea typeface="MS Mincho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2400" b="0" dirty="0">
                              <a:effectLst/>
                            </a:rPr>
                            <a:t>2</a:t>
                          </a:r>
                          <a:endParaRPr lang="en-US" sz="2400" b="0" dirty="0">
                            <a:effectLst/>
                            <a:latin typeface="Times New Roman"/>
                            <a:ea typeface="MS Mincho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2400" b="0" dirty="0">
                              <a:effectLst/>
                            </a:rPr>
                            <a:t>3</a:t>
                          </a:r>
                          <a:endParaRPr lang="en-US" sz="2400" b="0" dirty="0">
                            <a:effectLst/>
                            <a:latin typeface="Times New Roman"/>
                            <a:ea typeface="MS Mincho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2400" b="0" dirty="0">
                              <a:effectLst/>
                            </a:rPr>
                            <a:t>4</a:t>
                          </a:r>
                          <a:endParaRPr lang="en-US" sz="2400" b="0" dirty="0">
                            <a:effectLst/>
                            <a:latin typeface="Times New Roman"/>
                            <a:ea typeface="MS Mincho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2400" b="0" dirty="0">
                              <a:effectLst/>
                            </a:rPr>
                            <a:t>5</a:t>
                          </a:r>
                          <a:endParaRPr lang="en-US" sz="2400" b="0" dirty="0">
                            <a:effectLst/>
                            <a:latin typeface="Times New Roman"/>
                            <a:ea typeface="MS Mincho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2400" b="0" dirty="0">
                              <a:effectLst/>
                            </a:rPr>
                            <a:t>6</a:t>
                          </a:r>
                          <a:endParaRPr lang="en-US" sz="2400" b="0" dirty="0">
                            <a:effectLst/>
                            <a:latin typeface="Times New Roman"/>
                            <a:ea typeface="MS Mincho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2400" b="0" dirty="0">
                              <a:effectLst/>
                            </a:rPr>
                            <a:t>7</a:t>
                          </a:r>
                          <a:endParaRPr lang="en-US" sz="2400" b="0" dirty="0">
                            <a:effectLst/>
                            <a:latin typeface="Times New Roman"/>
                            <a:ea typeface="MS Mincho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</a:tr>
                  <a:tr h="497336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>
                                    <a:effectLst/>
                                    <a:latin typeface="Cambria Math"/>
                                  </a:rPr>
                                  <m:t>𝛿</m:t>
                                </m:r>
                                <m:r>
                                  <a:rPr lang="en-GB" sz="2400">
                                    <a:effectLst/>
                                    <a:latin typeface="Cambria Math"/>
                                  </a:rPr>
                                  <m:t>=0.5</m:t>
                                </m:r>
                              </m:oMath>
                            </m:oMathPara>
                          </a14:m>
                          <a:endParaRPr lang="en-US" sz="2400" dirty="0">
                            <a:effectLst/>
                            <a:latin typeface="Times New Roman"/>
                            <a:ea typeface="MS Mincho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2400" dirty="0">
                              <a:effectLst/>
                            </a:rPr>
                            <a:t>7</a:t>
                          </a:r>
                          <a:endParaRPr lang="en-US" sz="2400" dirty="0">
                            <a:effectLst/>
                            <a:latin typeface="Times New Roman"/>
                            <a:ea typeface="MS Mincho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2400" dirty="0">
                              <a:effectLst/>
                            </a:rPr>
                            <a:t>6</a:t>
                          </a:r>
                          <a:endParaRPr lang="en-US" sz="2400" dirty="0">
                            <a:effectLst/>
                            <a:latin typeface="Times New Roman"/>
                            <a:ea typeface="MS Mincho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2400">
                              <a:effectLst/>
                            </a:rPr>
                            <a:t>5</a:t>
                          </a:r>
                          <a:endParaRPr lang="en-US" sz="2400">
                            <a:effectLst/>
                            <a:latin typeface="Times New Roman"/>
                            <a:ea typeface="MS Mincho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2400">
                              <a:effectLst/>
                            </a:rPr>
                            <a:t>4</a:t>
                          </a:r>
                          <a:endParaRPr lang="en-US" sz="2400">
                            <a:effectLst/>
                            <a:latin typeface="Times New Roman"/>
                            <a:ea typeface="MS Mincho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2400" dirty="0">
                              <a:effectLst/>
                            </a:rPr>
                            <a:t>3</a:t>
                          </a:r>
                          <a:endParaRPr lang="en-US" sz="2400" dirty="0">
                            <a:effectLst/>
                            <a:latin typeface="Times New Roman"/>
                            <a:ea typeface="MS Mincho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2400">
                              <a:effectLst/>
                            </a:rPr>
                            <a:t>2</a:t>
                          </a:r>
                          <a:endParaRPr lang="en-US" sz="2400">
                            <a:effectLst/>
                            <a:latin typeface="Times New Roman"/>
                            <a:ea typeface="MS Mincho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2400">
                              <a:effectLst/>
                            </a:rPr>
                            <a:t>1</a:t>
                          </a:r>
                          <a:endParaRPr lang="en-US" sz="2400">
                            <a:effectLst/>
                            <a:latin typeface="Times New Roman"/>
                            <a:ea typeface="MS Mincho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2400">
                              <a:effectLst/>
                            </a:rPr>
                            <a:t>0</a:t>
                          </a:r>
                          <a:endParaRPr lang="en-US" sz="2400">
                            <a:effectLst/>
                            <a:latin typeface="Times New Roman"/>
                            <a:ea typeface="MS Mincho"/>
                          </a:endParaRPr>
                        </a:p>
                      </a:txBody>
                      <a:tcPr marL="68580" marR="68580" marT="0" marB="0"/>
                    </a:tc>
                  </a:tr>
                  <a:tr h="497336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>
                                    <a:effectLst/>
                                    <a:latin typeface="Cambria Math"/>
                                  </a:rPr>
                                  <m:t>𝛿</m:t>
                                </m:r>
                                <m:r>
                                  <a:rPr lang="en-GB" sz="2400">
                                    <a:effectLst/>
                                    <a:latin typeface="Cambria Math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US" sz="2400" dirty="0">
                            <a:effectLst/>
                            <a:latin typeface="Times New Roman"/>
                            <a:ea typeface="MS Mincho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2400" dirty="0">
                              <a:effectLst/>
                            </a:rPr>
                            <a:t>0</a:t>
                          </a:r>
                          <a:endParaRPr lang="en-US" sz="2400" dirty="0">
                            <a:effectLst/>
                            <a:latin typeface="Times New Roman"/>
                            <a:ea typeface="MS Mincho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2400" dirty="0">
                              <a:effectLst/>
                            </a:rPr>
                            <a:t>7</a:t>
                          </a:r>
                          <a:endParaRPr lang="en-US" sz="2400" dirty="0">
                            <a:effectLst/>
                            <a:latin typeface="Times New Roman"/>
                            <a:ea typeface="MS Mincho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2400" dirty="0">
                              <a:effectLst/>
                            </a:rPr>
                            <a:t>6</a:t>
                          </a:r>
                          <a:endParaRPr lang="en-US" sz="2400" dirty="0">
                            <a:effectLst/>
                            <a:latin typeface="Times New Roman"/>
                            <a:ea typeface="MS Mincho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2400" dirty="0">
                              <a:effectLst/>
                            </a:rPr>
                            <a:t>5</a:t>
                          </a:r>
                          <a:endParaRPr lang="en-US" sz="2400" dirty="0">
                            <a:effectLst/>
                            <a:latin typeface="Times New Roman"/>
                            <a:ea typeface="MS Mincho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2400" dirty="0">
                              <a:effectLst/>
                            </a:rPr>
                            <a:t>4</a:t>
                          </a:r>
                          <a:endParaRPr lang="en-US" sz="2400" dirty="0">
                            <a:effectLst/>
                            <a:latin typeface="Times New Roman"/>
                            <a:ea typeface="MS Mincho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2400" dirty="0">
                              <a:effectLst/>
                            </a:rPr>
                            <a:t>3</a:t>
                          </a:r>
                          <a:endParaRPr lang="en-US" sz="2400" dirty="0">
                            <a:effectLst/>
                            <a:latin typeface="Times New Roman"/>
                            <a:ea typeface="MS Mincho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2400" dirty="0">
                              <a:effectLst/>
                            </a:rPr>
                            <a:t>2</a:t>
                          </a:r>
                          <a:endParaRPr lang="en-US" sz="2400" dirty="0">
                            <a:effectLst/>
                            <a:latin typeface="Times New Roman"/>
                            <a:ea typeface="MS Mincho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2400" dirty="0">
                              <a:effectLst/>
                            </a:rPr>
                            <a:t>1</a:t>
                          </a:r>
                          <a:endParaRPr lang="en-US" sz="2400" dirty="0">
                            <a:effectLst/>
                            <a:latin typeface="Times New Roman"/>
                            <a:ea typeface="MS Mincho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88510273"/>
                  </p:ext>
                </p:extLst>
              </p:nvPr>
            </p:nvGraphicFramePr>
            <p:xfrm>
              <a:off x="990600" y="3657600"/>
              <a:ext cx="7467601" cy="160020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143000"/>
                    <a:gridCol w="821022"/>
                    <a:gridCol w="836328"/>
                    <a:gridCol w="777875"/>
                    <a:gridCol w="777875"/>
                    <a:gridCol w="855662"/>
                    <a:gridCol w="777875"/>
                    <a:gridCol w="777875"/>
                    <a:gridCol w="700089"/>
                  </a:tblGrid>
                  <a:tr h="605528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2400" b="0" i="1" dirty="0">
                              <a:effectLst/>
                            </a:rPr>
                            <a:t>k</a:t>
                          </a:r>
                          <a:endParaRPr lang="en-US" sz="2400" b="0" i="1" dirty="0">
                            <a:effectLst/>
                            <a:latin typeface="Times New Roman"/>
                            <a:ea typeface="MS Mincho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2400" b="0" dirty="0">
                              <a:effectLst/>
                            </a:rPr>
                            <a:t>0</a:t>
                          </a:r>
                          <a:endParaRPr lang="en-US" sz="2400" b="0" dirty="0">
                            <a:effectLst/>
                            <a:latin typeface="Times New Roman"/>
                            <a:ea typeface="MS Mincho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2400" b="0" dirty="0">
                              <a:effectLst/>
                            </a:rPr>
                            <a:t>1</a:t>
                          </a:r>
                          <a:endParaRPr lang="en-US" sz="2400" b="0" dirty="0">
                            <a:effectLst/>
                            <a:latin typeface="Times New Roman"/>
                            <a:ea typeface="MS Mincho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2400" b="0" dirty="0">
                              <a:effectLst/>
                            </a:rPr>
                            <a:t>2</a:t>
                          </a:r>
                          <a:endParaRPr lang="en-US" sz="2400" b="0" dirty="0">
                            <a:effectLst/>
                            <a:latin typeface="Times New Roman"/>
                            <a:ea typeface="MS Mincho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2400" b="0" dirty="0">
                              <a:effectLst/>
                            </a:rPr>
                            <a:t>3</a:t>
                          </a:r>
                          <a:endParaRPr lang="en-US" sz="2400" b="0" dirty="0">
                            <a:effectLst/>
                            <a:latin typeface="Times New Roman"/>
                            <a:ea typeface="MS Mincho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2400" b="0" dirty="0">
                              <a:effectLst/>
                            </a:rPr>
                            <a:t>4</a:t>
                          </a:r>
                          <a:endParaRPr lang="en-US" sz="2400" b="0" dirty="0">
                            <a:effectLst/>
                            <a:latin typeface="Times New Roman"/>
                            <a:ea typeface="MS Mincho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2400" b="0" dirty="0">
                              <a:effectLst/>
                            </a:rPr>
                            <a:t>5</a:t>
                          </a:r>
                          <a:endParaRPr lang="en-US" sz="2400" b="0" dirty="0">
                            <a:effectLst/>
                            <a:latin typeface="Times New Roman"/>
                            <a:ea typeface="MS Mincho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2400" b="0" dirty="0">
                              <a:effectLst/>
                            </a:rPr>
                            <a:t>6</a:t>
                          </a:r>
                          <a:endParaRPr lang="en-US" sz="2400" b="0" dirty="0">
                            <a:effectLst/>
                            <a:latin typeface="Times New Roman"/>
                            <a:ea typeface="MS Mincho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2400" b="0" dirty="0">
                              <a:effectLst/>
                            </a:rPr>
                            <a:t>7</a:t>
                          </a:r>
                          <a:endParaRPr lang="en-US" sz="2400" b="0" dirty="0">
                            <a:effectLst/>
                            <a:latin typeface="Times New Roman"/>
                            <a:ea typeface="MS Mincho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</a:tr>
                  <a:tr h="49733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1">
                          <a:blip r:embed="rId3"/>
                          <a:stretch>
                            <a:fillRect l="-535" t="-141975" r="-555080" b="-1111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2400" dirty="0">
                              <a:effectLst/>
                            </a:rPr>
                            <a:t>7</a:t>
                          </a:r>
                          <a:endParaRPr lang="en-US" sz="2400" dirty="0">
                            <a:effectLst/>
                            <a:latin typeface="Times New Roman"/>
                            <a:ea typeface="MS Mincho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2400" dirty="0">
                              <a:effectLst/>
                            </a:rPr>
                            <a:t>6</a:t>
                          </a:r>
                          <a:endParaRPr lang="en-US" sz="2400" dirty="0">
                            <a:effectLst/>
                            <a:latin typeface="Times New Roman"/>
                            <a:ea typeface="MS Mincho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2400">
                              <a:effectLst/>
                            </a:rPr>
                            <a:t>5</a:t>
                          </a:r>
                          <a:endParaRPr lang="en-US" sz="2400">
                            <a:effectLst/>
                            <a:latin typeface="Times New Roman"/>
                            <a:ea typeface="MS Mincho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2400">
                              <a:effectLst/>
                            </a:rPr>
                            <a:t>4</a:t>
                          </a:r>
                          <a:endParaRPr lang="en-US" sz="2400">
                            <a:effectLst/>
                            <a:latin typeface="Times New Roman"/>
                            <a:ea typeface="MS Mincho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2400" dirty="0">
                              <a:effectLst/>
                            </a:rPr>
                            <a:t>3</a:t>
                          </a:r>
                          <a:endParaRPr lang="en-US" sz="2400" dirty="0">
                            <a:effectLst/>
                            <a:latin typeface="Times New Roman"/>
                            <a:ea typeface="MS Mincho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2400">
                              <a:effectLst/>
                            </a:rPr>
                            <a:t>2</a:t>
                          </a:r>
                          <a:endParaRPr lang="en-US" sz="2400">
                            <a:effectLst/>
                            <a:latin typeface="Times New Roman"/>
                            <a:ea typeface="MS Mincho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2400">
                              <a:effectLst/>
                            </a:rPr>
                            <a:t>1</a:t>
                          </a:r>
                          <a:endParaRPr lang="en-US" sz="2400">
                            <a:effectLst/>
                            <a:latin typeface="Times New Roman"/>
                            <a:ea typeface="MS Mincho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2400">
                              <a:effectLst/>
                            </a:rPr>
                            <a:t>0</a:t>
                          </a:r>
                          <a:endParaRPr lang="en-US" sz="2400">
                            <a:effectLst/>
                            <a:latin typeface="Times New Roman"/>
                            <a:ea typeface="MS Mincho"/>
                          </a:endParaRPr>
                        </a:p>
                      </a:txBody>
                      <a:tcPr marL="68580" marR="68580" marT="0" marB="0"/>
                    </a:tc>
                  </a:tr>
                  <a:tr h="49733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1">
                          <a:blip r:embed="rId3"/>
                          <a:stretch>
                            <a:fillRect l="-535" t="-239024" r="-555080" b="-97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2400" dirty="0">
                              <a:effectLst/>
                            </a:rPr>
                            <a:t>0</a:t>
                          </a:r>
                          <a:endParaRPr lang="en-US" sz="2400" dirty="0">
                            <a:effectLst/>
                            <a:latin typeface="Times New Roman"/>
                            <a:ea typeface="MS Mincho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2400" dirty="0">
                              <a:effectLst/>
                            </a:rPr>
                            <a:t>7</a:t>
                          </a:r>
                          <a:endParaRPr lang="en-US" sz="2400" dirty="0">
                            <a:effectLst/>
                            <a:latin typeface="Times New Roman"/>
                            <a:ea typeface="MS Mincho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2400" dirty="0">
                              <a:effectLst/>
                            </a:rPr>
                            <a:t>6</a:t>
                          </a:r>
                          <a:endParaRPr lang="en-US" sz="2400" dirty="0">
                            <a:effectLst/>
                            <a:latin typeface="Times New Roman"/>
                            <a:ea typeface="MS Mincho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2400" dirty="0">
                              <a:effectLst/>
                            </a:rPr>
                            <a:t>5</a:t>
                          </a:r>
                          <a:endParaRPr lang="en-US" sz="2400" dirty="0">
                            <a:effectLst/>
                            <a:latin typeface="Times New Roman"/>
                            <a:ea typeface="MS Mincho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2400" dirty="0">
                              <a:effectLst/>
                            </a:rPr>
                            <a:t>4</a:t>
                          </a:r>
                          <a:endParaRPr lang="en-US" sz="2400" dirty="0">
                            <a:effectLst/>
                            <a:latin typeface="Times New Roman"/>
                            <a:ea typeface="MS Mincho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2400" dirty="0">
                              <a:effectLst/>
                            </a:rPr>
                            <a:t>3</a:t>
                          </a:r>
                          <a:endParaRPr lang="en-US" sz="2400" dirty="0">
                            <a:effectLst/>
                            <a:latin typeface="Times New Roman"/>
                            <a:ea typeface="MS Mincho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2400" dirty="0">
                              <a:effectLst/>
                            </a:rPr>
                            <a:t>2</a:t>
                          </a:r>
                          <a:endParaRPr lang="en-US" sz="2400" dirty="0">
                            <a:effectLst/>
                            <a:latin typeface="Times New Roman"/>
                            <a:ea typeface="MS Mincho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2400" dirty="0">
                              <a:effectLst/>
                            </a:rPr>
                            <a:t>1</a:t>
                          </a:r>
                          <a:endParaRPr lang="en-US" sz="2400" dirty="0">
                            <a:effectLst/>
                            <a:latin typeface="Times New Roman"/>
                            <a:ea typeface="MS Mincho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Fallback>
      </mc:AlternateContent>
      <p:sp>
        <p:nvSpPr>
          <p:cNvPr id="9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 smtClean="0"/>
              <a:t>Shouxing</a:t>
            </a:r>
            <a:r>
              <a:rPr lang="en-GB" dirty="0" smtClean="0"/>
              <a:t> Simon Qu, BlackBerry, Ltd..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6505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95300" y="762000"/>
            <a:ext cx="8077200" cy="609600"/>
          </a:xfrm>
        </p:spPr>
        <p:txBody>
          <a:bodyPr/>
          <a:lstStyle/>
          <a:p>
            <a:r>
              <a:rPr lang="en-US" dirty="0" smtClean="0"/>
              <a:t>Impact of I-Q Imbalance on MU OFDM [1]</a:t>
            </a:r>
            <a:endParaRPr lang="en-US" dirty="0"/>
          </a:p>
        </p:txBody>
      </p:sp>
      <p:sp>
        <p:nvSpPr>
          <p:cNvPr id="9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pic>
        <p:nvPicPr>
          <p:cNvPr id="10" name="Picture 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1" y="1672798"/>
            <a:ext cx="5867399" cy="343260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685801" y="2209799"/>
            <a:ext cx="16690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Image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Interference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>
            <a:off x="1752602" y="3040797"/>
            <a:ext cx="1371599" cy="845403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304800" y="5638800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1963" indent="-461963"/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</a:rPr>
              <a:t>[</a:t>
            </a:r>
            <a:r>
              <a:rPr lang="en-GB" sz="2000" dirty="0">
                <a:solidFill>
                  <a:schemeClr val="bg1">
                    <a:lumMod val="50000"/>
                  </a:schemeClr>
                </a:solidFill>
              </a:rPr>
              <a:t>1</a:t>
            </a:r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</a:rPr>
              <a:t>] </a:t>
            </a:r>
            <a:r>
              <a:rPr lang="en-GB" sz="2000" dirty="0" err="1" smtClean="0">
                <a:solidFill>
                  <a:schemeClr val="bg1">
                    <a:lumMod val="50000"/>
                  </a:schemeClr>
                </a:solidFill>
              </a:rPr>
              <a:t>Rui</a:t>
            </a:r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</a:rPr>
              <a:t> Yang et al.: “</a:t>
            </a:r>
            <a:r>
              <a:rPr lang="en-GB" sz="2000" dirty="0">
                <a:solidFill>
                  <a:schemeClr val="bg1">
                    <a:lumMod val="50000"/>
                  </a:schemeClr>
                </a:solidFill>
              </a:rPr>
              <a:t>I/Q Imbalance Impact to </a:t>
            </a:r>
            <a:r>
              <a:rPr lang="en-GB" sz="2000" dirty="0" err="1">
                <a:solidFill>
                  <a:schemeClr val="bg1">
                    <a:lumMod val="50000"/>
                  </a:schemeClr>
                </a:solidFill>
              </a:rPr>
              <a:t>TGax</a:t>
            </a:r>
            <a:r>
              <a:rPr lang="en-GB" sz="2000" dirty="0">
                <a:solidFill>
                  <a:schemeClr val="bg1">
                    <a:lumMod val="50000"/>
                  </a:schemeClr>
                </a:solidFill>
              </a:rPr>
              <a:t> OFDMA Uplink Reception”, </a:t>
            </a:r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</a:rPr>
              <a:t>IEEE 802.11-15/1314r1</a:t>
            </a:r>
            <a:r>
              <a:rPr lang="en-GB" sz="2000" dirty="0">
                <a:solidFill>
                  <a:schemeClr val="bg1">
                    <a:lumMod val="50000"/>
                  </a:schemeClr>
                </a:solidFill>
              </a:rPr>
              <a:t>, Nov. 9, 2015</a:t>
            </a:r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 smtClean="0"/>
              <a:t>Shouxing</a:t>
            </a:r>
            <a:r>
              <a:rPr lang="en-GB" dirty="0" smtClean="0"/>
              <a:t> Simon Qu, BlackBerry, Ltd..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4267200" y="5105400"/>
            <a:ext cx="902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Fig. 2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522113"/>
      </p:ext>
    </p:extLst>
  </p:cSld>
  <p:clrMapOvr>
    <a:masterClrMapping/>
  </p:clrMapOvr>
</p:sld>
</file>

<file path=ppt/theme/theme1.xml><?xml version="1.0" encoding="utf-8"?>
<a:theme xmlns:a="http://schemas.openxmlformats.org/drawingml/2006/main" name="IEEE802.11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IEEE802.11</Template>
  <TotalTime>1651</TotalTime>
  <Words>1578</Words>
  <Application>Microsoft Office PowerPoint</Application>
  <PresentationFormat>On-screen Show (4:3)</PresentationFormat>
  <Paragraphs>339</Paragraphs>
  <Slides>24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IEEE802.11</vt:lpstr>
      <vt:lpstr>I-Q Decoupled OFDM: A Solution to I/Q Imbalance</vt:lpstr>
      <vt:lpstr>Abstract</vt:lpstr>
      <vt:lpstr>OFDM Basics</vt:lpstr>
      <vt:lpstr>General Expressions for DFT/IDFT  with Frequency Offset </vt:lpstr>
      <vt:lpstr>PowerPoint Presentation</vt:lpstr>
      <vt:lpstr>Impact of I-Q Imbalance on OFDM (1)</vt:lpstr>
      <vt:lpstr>Impact of I-Q Imbalance on OFDM (2)</vt:lpstr>
      <vt:lpstr>Impact of I-Q Imbalance on OFDM (3)</vt:lpstr>
      <vt:lpstr>Impact of I-Q Imbalance on MU OFDM [1]</vt:lpstr>
      <vt:lpstr>OFDM Signal Robust To I-Q Imbalance</vt:lpstr>
      <vt:lpstr>Conjugate Symmetry in Frequency Domain</vt:lpstr>
      <vt:lpstr>PowerPoint Presentation</vt:lpstr>
      <vt:lpstr>PowerPoint Presentation</vt:lpstr>
      <vt:lpstr>PowerPoint Presentation</vt:lpstr>
      <vt:lpstr>I-Q Decoupled OFDM Signal (1)</vt:lpstr>
      <vt:lpstr>I-Q Decoupled OFDM Signal (2)</vt:lpstr>
      <vt:lpstr>I-Q Decoupled OFDM Signal (2)</vt:lpstr>
      <vt:lpstr>Generation of DC-OFDM Signal with Precoding</vt:lpstr>
      <vt:lpstr>DC-OFDM for MU Applications </vt:lpstr>
      <vt:lpstr>PowerPoint Presentation</vt:lpstr>
      <vt:lpstr>Simulation Results: I-Q Imbalance Impact </vt:lpstr>
      <vt:lpstr>Conclusions</vt:lpstr>
      <vt:lpstr>References</vt:lpstr>
      <vt:lpstr>Straw Poll</vt:lpstr>
    </vt:vector>
  </TitlesOfParts>
  <Company>SiBEAM,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Beamforming to Enable Concurrent Links for 802.11ay.</dc:title>
  <dc:creator>Dmitry Cherniavsky</dc:creator>
  <cp:lastModifiedBy>Simon Qu</cp:lastModifiedBy>
  <cp:revision>271</cp:revision>
  <cp:lastPrinted>2015-08-21T14:31:24Z</cp:lastPrinted>
  <dcterms:created xsi:type="dcterms:W3CDTF">2015-07-11T00:31:05Z</dcterms:created>
  <dcterms:modified xsi:type="dcterms:W3CDTF">2016-03-14T01:37:40Z</dcterms:modified>
</cp:coreProperties>
</file>