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7" r:id="rId4"/>
    <p:sldId id="280" r:id="rId5"/>
    <p:sldId id="261" r:id="rId6"/>
    <p:sldId id="275" r:id="rId7"/>
    <p:sldId id="277" r:id="rId8"/>
    <p:sldId id="276" r:id="rId9"/>
    <p:sldId id="267" r:id="rId10"/>
    <p:sldId id="268" r:id="rId11"/>
    <p:sldId id="269" r:id="rId12"/>
    <p:sldId id="270" r:id="rId13"/>
    <p:sldId id="259" r:id="rId14"/>
    <p:sldId id="260" r:id="rId15"/>
    <p:sldId id="262" r:id="rId16"/>
    <p:sldId id="272" r:id="rId17"/>
    <p:sldId id="278" r:id="rId18"/>
    <p:sldId id="274" r:id="rId19"/>
    <p:sldId id="279" r:id="rId20"/>
    <p:sldId id="283" r:id="rId21"/>
    <p:sldId id="266" r:id="rId22"/>
    <p:sldId id="284" r:id="rId23"/>
    <p:sldId id="273" r:id="rId24"/>
    <p:sldId id="282" r:id="rId25"/>
    <p:sldId id="285" r:id="rId26"/>
    <p:sldId id="263" r:id="rId27"/>
    <p:sldId id="264" r:id="rId28"/>
    <p:sldId id="265" r:id="rId29"/>
    <p:sldId id="271" r:id="rId30"/>
  </p:sldIdLst>
  <p:sldSz cx="9144000" cy="6858000" type="screen4x3"/>
  <p:notesSz cx="6735763" cy="98663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B71769C-4A07-42CD-A9D5-770E1C82ECD6}">
          <p14:sldIdLst>
            <p14:sldId id="256"/>
            <p14:sldId id="258"/>
            <p14:sldId id="257"/>
            <p14:sldId id="280"/>
            <p14:sldId id="261"/>
            <p14:sldId id="275"/>
            <p14:sldId id="277"/>
            <p14:sldId id="276"/>
            <p14:sldId id="267"/>
            <p14:sldId id="268"/>
            <p14:sldId id="269"/>
            <p14:sldId id="270"/>
            <p14:sldId id="259"/>
            <p14:sldId id="260"/>
            <p14:sldId id="262"/>
            <p14:sldId id="272"/>
            <p14:sldId id="278"/>
            <p14:sldId id="274"/>
            <p14:sldId id="279"/>
            <p14:sldId id="283"/>
            <p14:sldId id="266"/>
            <p14:sldId id="284"/>
            <p14:sldId id="273"/>
            <p14:sldId id="282"/>
            <p14:sldId id="285"/>
            <p14:sldId id="263"/>
            <p14:sldId id="264"/>
            <p14:sldId id="265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2" userDrawn="1">
          <p15:clr>
            <a:srgbClr val="A4A3A4"/>
          </p15:clr>
        </p15:guide>
        <p15:guide id="2" pos="209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D1F"/>
    <a:srgbClr val="3D2021"/>
    <a:srgbClr val="2E2E2A"/>
    <a:srgbClr val="C6B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0" autoAdjust="0"/>
    <p:restoredTop sz="94660"/>
  </p:normalViewPr>
  <p:slideViewPr>
    <p:cSldViewPr>
      <p:cViewPr varScale="1">
        <p:scale>
          <a:sx n="89" d="100"/>
          <a:sy n="89" d="100"/>
        </p:scale>
        <p:origin x="1450" y="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996" y="-456"/>
      </p:cViewPr>
      <p:guideLst>
        <p:guide orient="horz" pos="3062"/>
        <p:guide pos="209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BATS  (10% loss)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Fountain (10% loss)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0.9</c:v>
                </c:pt>
                <c:pt idx="1">
                  <c:v>0.81</c:v>
                </c:pt>
                <c:pt idx="2">
                  <c:v>0.72899999999999998</c:v>
                </c:pt>
                <c:pt idx="3">
                  <c:v>0.65610000000000002</c:v>
                </c:pt>
                <c:pt idx="4">
                  <c:v>0.59050000000000002</c:v>
                </c:pt>
                <c:pt idx="5">
                  <c:v>0.53139999999999998</c:v>
                </c:pt>
                <c:pt idx="6">
                  <c:v>0.4783</c:v>
                </c:pt>
                <c:pt idx="7">
                  <c:v>0.43049999999999999</c:v>
                </c:pt>
                <c:pt idx="8">
                  <c:v>0.38740000000000002</c:v>
                </c:pt>
                <c:pt idx="9">
                  <c:v>0.34870000000000001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BATS  (20% loss)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Fountain (20% loss)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0.8</c:v>
                </c:pt>
                <c:pt idx="1">
                  <c:v>0.64</c:v>
                </c:pt>
                <c:pt idx="2">
                  <c:v>0.51200000000000001</c:v>
                </c:pt>
                <c:pt idx="3">
                  <c:v>0.40960000000000002</c:v>
                </c:pt>
                <c:pt idx="4">
                  <c:v>0.32769999999999999</c:v>
                </c:pt>
                <c:pt idx="5">
                  <c:v>0.2621</c:v>
                </c:pt>
                <c:pt idx="6">
                  <c:v>0.2097</c:v>
                </c:pt>
                <c:pt idx="7">
                  <c:v>0.1678</c:v>
                </c:pt>
                <c:pt idx="8">
                  <c:v>0.13420000000000001</c:v>
                </c:pt>
                <c:pt idx="9">
                  <c:v>0.1074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360232"/>
        <c:axId val="490354352"/>
      </c:lineChart>
      <c:catAx>
        <c:axId val="490360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r>
                  <a:rPr lang="en-US" dirty="0" smtClean="0">
                    <a:latin typeface="Calibri" panose="020F0502020204030204" pitchFamily="34" charset="0"/>
                  </a:rPr>
                  <a:t>No.</a:t>
                </a:r>
                <a:r>
                  <a:rPr lang="en-US" baseline="0" dirty="0" smtClean="0">
                    <a:latin typeface="Calibri" panose="020F0502020204030204" pitchFamily="34" charset="0"/>
                  </a:rPr>
                  <a:t> of Hops</a:t>
                </a:r>
                <a:endParaRPr lang="en-US" dirty="0">
                  <a:latin typeface="Calibri" panose="020F0502020204030204" pitchFamily="34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0354352"/>
        <c:crosses val="autoZero"/>
        <c:auto val="1"/>
        <c:lblAlgn val="ctr"/>
        <c:lblOffset val="100"/>
        <c:noMultiLvlLbl val="0"/>
      </c:catAx>
      <c:valAx>
        <c:axId val="4903543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r>
                  <a:rPr lang="en-US" sz="1600" dirty="0" smtClean="0">
                    <a:latin typeface="Calibri" panose="020F0502020204030204" pitchFamily="34" charset="0"/>
                  </a:rPr>
                  <a:t>Relative</a:t>
                </a:r>
                <a:r>
                  <a:rPr lang="en-US" sz="1600" baseline="0" dirty="0" smtClean="0">
                    <a:latin typeface="Calibri" panose="020F0502020204030204" pitchFamily="34" charset="0"/>
                  </a:rPr>
                  <a:t> Throughput</a:t>
                </a:r>
                <a:endParaRPr lang="en-US" sz="1600" dirty="0">
                  <a:latin typeface="Calibri" panose="020F0502020204030204" pitchFamily="34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4903602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082" y="0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817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082" y="9371817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478976" y="102951"/>
            <a:ext cx="621454" cy="224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35333" y="102951"/>
            <a:ext cx="801877" cy="224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6125"/>
            <a:ext cx="4914900" cy="36861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897485" y="4686753"/>
            <a:ext cx="4939252" cy="443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04488" y="9552401"/>
            <a:ext cx="895942" cy="192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30403" y="9552400"/>
            <a:ext cx="496547" cy="386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1643" y="955240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3184" y="9550714"/>
            <a:ext cx="5329395" cy="16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29165" y="315602"/>
            <a:ext cx="5477434" cy="16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21086" y="745965"/>
            <a:ext cx="4493593" cy="36876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97485" y="4686753"/>
            <a:ext cx="4940793" cy="45399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8346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Submission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</a:t>
            </a:r>
            <a:r>
              <a:rPr lang="hr-HR" sz="1800" b="1" kern="12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t>IEEE 802.11-16/0317r0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R.W. Yeung &amp; S. Yang, </a:t>
            </a:r>
            <a:r>
              <a:rPr lang="en-GB" dirty="0"/>
              <a:t>CUHK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/>
              <a:t>BATS: </a:t>
            </a:r>
            <a:r>
              <a:rPr lang="en-US" sz="3600" dirty="0"/>
              <a:t>Network Coding for Wireless </a:t>
            </a:r>
            <a:r>
              <a:rPr lang="en-US" sz="3600" dirty="0" smtClean="0"/>
              <a:t>Relay </a:t>
            </a:r>
            <a:r>
              <a:rPr lang="en-US" sz="3600" dirty="0"/>
              <a:t>Networks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36762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2016-03-14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931937"/>
              </p:ext>
            </p:extLst>
          </p:nvPr>
        </p:nvGraphicFramePr>
        <p:xfrm>
          <a:off x="547688" y="3089275"/>
          <a:ext cx="7977187" cy="233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7" name="Document" r:id="rId5" imgW="8255000" imgH="2413000" progId="Word.Document.8">
                  <p:embed/>
                </p:oleObj>
              </mc:Choice>
              <mc:Fallback>
                <p:oleObj name="Document" r:id="rId5" imgW="8255000" imgH="24130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3089275"/>
                        <a:ext cx="7977187" cy="233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452687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Code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143236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Obtain a degree </a:t>
            </a:r>
            <a:r>
              <a:rPr lang="en-US" b="0" i="1" dirty="0" smtClean="0"/>
              <a:t>d</a:t>
            </a:r>
            <a:r>
              <a:rPr lang="en-US" b="0" dirty="0" smtClean="0"/>
              <a:t> by sampling a degree distribution </a:t>
            </a:r>
            <a:r>
              <a:rPr lang="el-GR" dirty="0" smtClean="0"/>
              <a:t>Ψ</a:t>
            </a:r>
            <a:r>
              <a:rPr lang="en-US" b="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Pick </a:t>
            </a:r>
            <a:r>
              <a:rPr lang="en-US" b="0" i="1" dirty="0" smtClean="0"/>
              <a:t>d</a:t>
            </a:r>
            <a:r>
              <a:rPr lang="en-US" b="0" dirty="0" smtClean="0"/>
              <a:t> distinct input packets </a:t>
            </a:r>
            <a:r>
              <a:rPr lang="en-US" altLang="zh-CN" b="0" dirty="0" smtClean="0"/>
              <a:t>randomly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b="0" dirty="0" smtClean="0"/>
              <a:t>Generate </a:t>
            </a:r>
            <a:r>
              <a:rPr lang="en-US" altLang="zh-CN" b="0" dirty="0"/>
              <a:t>a batch of </a:t>
            </a:r>
            <a:r>
              <a:rPr lang="en-US" altLang="zh-CN" b="0" i="1" dirty="0"/>
              <a:t>M</a:t>
            </a:r>
            <a:r>
              <a:rPr lang="en-US" altLang="zh-CN" b="0" dirty="0"/>
              <a:t> coded packets using the </a:t>
            </a:r>
            <a:r>
              <a:rPr lang="en-US" altLang="zh-CN" b="0" i="1" dirty="0"/>
              <a:t>d</a:t>
            </a:r>
            <a:r>
              <a:rPr lang="en-US" altLang="zh-CN" b="0" dirty="0"/>
              <a:t> </a:t>
            </a:r>
            <a:r>
              <a:rPr lang="en-US" altLang="zh-CN" b="0" dirty="0" smtClean="0"/>
              <a:t>packets</a:t>
            </a:r>
            <a:endParaRPr lang="en-US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9" name="Oval 6"/>
          <p:cNvSpPr/>
          <p:nvPr/>
        </p:nvSpPr>
        <p:spPr>
          <a:xfrm>
            <a:off x="2496787" y="3810000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7"/>
          <p:cNvSpPr/>
          <p:nvPr/>
        </p:nvSpPr>
        <p:spPr>
          <a:xfrm>
            <a:off x="3079516" y="3810000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8"/>
          <p:cNvSpPr/>
          <p:nvPr/>
        </p:nvSpPr>
        <p:spPr>
          <a:xfrm>
            <a:off x="3662245" y="3810000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9"/>
          <p:cNvSpPr/>
          <p:nvPr/>
        </p:nvSpPr>
        <p:spPr>
          <a:xfrm>
            <a:off x="4244974" y="3810000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0"/>
          <p:cNvSpPr/>
          <p:nvPr/>
        </p:nvSpPr>
        <p:spPr>
          <a:xfrm>
            <a:off x="4827703" y="3810000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1"/>
          <p:cNvSpPr/>
          <p:nvPr/>
        </p:nvSpPr>
        <p:spPr>
          <a:xfrm>
            <a:off x="5410432" y="3810000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2"/>
          <p:cNvSpPr/>
          <p:nvPr/>
        </p:nvSpPr>
        <p:spPr>
          <a:xfrm>
            <a:off x="5993161" y="3810000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0"/>
          <p:cNvSpPr/>
          <p:nvPr/>
        </p:nvSpPr>
        <p:spPr>
          <a:xfrm rot="5400000">
            <a:off x="3422284" y="4878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/>
          <p:cNvSpPr/>
          <p:nvPr/>
        </p:nvSpPr>
        <p:spPr>
          <a:xfrm rot="5400000">
            <a:off x="3191333" y="4878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2"/>
          <p:cNvSpPr/>
          <p:nvPr/>
        </p:nvSpPr>
        <p:spPr>
          <a:xfrm rot="5400000">
            <a:off x="2960382" y="4878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3"/>
          <p:cNvSpPr/>
          <p:nvPr/>
        </p:nvSpPr>
        <p:spPr>
          <a:xfrm rot="5400000">
            <a:off x="2729435" y="4878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37642" y="4724400"/>
            <a:ext cx="950671" cy="374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7"/>
          <p:cNvSpPr/>
          <p:nvPr/>
        </p:nvSpPr>
        <p:spPr>
          <a:xfrm rot="5400000">
            <a:off x="4585282" y="4878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8"/>
          <p:cNvSpPr/>
          <p:nvPr/>
        </p:nvSpPr>
        <p:spPr>
          <a:xfrm rot="5400000">
            <a:off x="4357507" y="4878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9"/>
          <p:cNvSpPr/>
          <p:nvPr/>
        </p:nvSpPr>
        <p:spPr>
          <a:xfrm rot="5400000">
            <a:off x="4133486" y="4878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0"/>
          <p:cNvSpPr/>
          <p:nvPr/>
        </p:nvSpPr>
        <p:spPr>
          <a:xfrm rot="5400000">
            <a:off x="3914084" y="4878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6"/>
          <p:cNvSpPr/>
          <p:nvPr/>
        </p:nvSpPr>
        <p:spPr>
          <a:xfrm>
            <a:off x="3792187" y="4724400"/>
            <a:ext cx="990600" cy="374400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4"/>
          <p:cNvSpPr/>
          <p:nvPr/>
        </p:nvSpPr>
        <p:spPr>
          <a:xfrm rot="5400000">
            <a:off x="5785028" y="4878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5"/>
          <p:cNvSpPr/>
          <p:nvPr/>
        </p:nvSpPr>
        <p:spPr>
          <a:xfrm rot="5400000">
            <a:off x="5559671" y="4878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36"/>
          <p:cNvSpPr/>
          <p:nvPr/>
        </p:nvSpPr>
        <p:spPr>
          <a:xfrm rot="5400000">
            <a:off x="5347195" y="4878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37"/>
          <p:cNvSpPr/>
          <p:nvPr/>
        </p:nvSpPr>
        <p:spPr>
          <a:xfrm rot="5400000">
            <a:off x="5145564" y="4878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3"/>
          <p:cNvSpPr/>
          <p:nvPr/>
        </p:nvSpPr>
        <p:spPr>
          <a:xfrm>
            <a:off x="5011387" y="4724400"/>
            <a:ext cx="990600" cy="374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123"/>
          <p:cNvCxnSpPr>
            <a:stCxn id="9" idx="4"/>
          </p:cNvCxnSpPr>
          <p:nvPr/>
        </p:nvCxnSpPr>
        <p:spPr>
          <a:xfrm>
            <a:off x="2550787" y="3918000"/>
            <a:ext cx="479400" cy="8064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27"/>
          <p:cNvCxnSpPr>
            <a:stCxn id="9" idx="5"/>
          </p:cNvCxnSpPr>
          <p:nvPr/>
        </p:nvCxnSpPr>
        <p:spPr>
          <a:xfrm>
            <a:off x="2588971" y="3902184"/>
            <a:ext cx="1508016" cy="8222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130"/>
          <p:cNvCxnSpPr>
            <a:stCxn id="11" idx="4"/>
          </p:cNvCxnSpPr>
          <p:nvPr/>
        </p:nvCxnSpPr>
        <p:spPr>
          <a:xfrm>
            <a:off x="3716245" y="3918000"/>
            <a:ext cx="533142" cy="8064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131"/>
          <p:cNvCxnSpPr>
            <a:stCxn id="11" idx="5"/>
          </p:cNvCxnSpPr>
          <p:nvPr/>
        </p:nvCxnSpPr>
        <p:spPr>
          <a:xfrm>
            <a:off x="3754429" y="3902184"/>
            <a:ext cx="1655771" cy="8222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134"/>
          <p:cNvCxnSpPr>
            <a:stCxn id="15" idx="2"/>
          </p:cNvCxnSpPr>
          <p:nvPr/>
        </p:nvCxnSpPr>
        <p:spPr>
          <a:xfrm flipH="1">
            <a:off x="4401787" y="3864000"/>
            <a:ext cx="1591374" cy="8604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135"/>
          <p:cNvCxnSpPr>
            <a:stCxn id="15" idx="3"/>
          </p:cNvCxnSpPr>
          <p:nvPr/>
        </p:nvCxnSpPr>
        <p:spPr>
          <a:xfrm flipH="1">
            <a:off x="5638800" y="3902184"/>
            <a:ext cx="370177" cy="8222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138"/>
          <p:cNvCxnSpPr>
            <a:stCxn id="13" idx="3"/>
          </p:cNvCxnSpPr>
          <p:nvPr/>
        </p:nvCxnSpPr>
        <p:spPr>
          <a:xfrm flipH="1">
            <a:off x="3276600" y="3902184"/>
            <a:ext cx="1566919" cy="8222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139"/>
          <p:cNvCxnSpPr>
            <a:stCxn id="13" idx="3"/>
            <a:endCxn id="30" idx="0"/>
          </p:cNvCxnSpPr>
          <p:nvPr/>
        </p:nvCxnSpPr>
        <p:spPr>
          <a:xfrm>
            <a:off x="4843519" y="3902184"/>
            <a:ext cx="663168" cy="8222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143"/>
          <p:cNvCxnSpPr>
            <a:endCxn id="25" idx="0"/>
          </p:cNvCxnSpPr>
          <p:nvPr/>
        </p:nvCxnSpPr>
        <p:spPr>
          <a:xfrm flipH="1">
            <a:off x="4287487" y="3886200"/>
            <a:ext cx="1172276" cy="8382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144"/>
          <p:cNvCxnSpPr/>
          <p:nvPr/>
        </p:nvCxnSpPr>
        <p:spPr>
          <a:xfrm>
            <a:off x="5444229" y="3902184"/>
            <a:ext cx="118371" cy="8222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49"/>
          <p:cNvCxnSpPr/>
          <p:nvPr/>
        </p:nvCxnSpPr>
        <p:spPr>
          <a:xfrm flipH="1">
            <a:off x="3166628" y="3886200"/>
            <a:ext cx="1100572" cy="8382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150"/>
          <p:cNvCxnSpPr>
            <a:endCxn id="30" idx="0"/>
          </p:cNvCxnSpPr>
          <p:nvPr/>
        </p:nvCxnSpPr>
        <p:spPr>
          <a:xfrm>
            <a:off x="4377493" y="3886200"/>
            <a:ext cx="1129194" cy="8382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54"/>
          <p:cNvCxnSpPr/>
          <p:nvPr/>
        </p:nvCxnSpPr>
        <p:spPr>
          <a:xfrm>
            <a:off x="3106387" y="3902016"/>
            <a:ext cx="0" cy="822384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155"/>
          <p:cNvCxnSpPr/>
          <p:nvPr/>
        </p:nvCxnSpPr>
        <p:spPr>
          <a:xfrm>
            <a:off x="3144571" y="3886200"/>
            <a:ext cx="1028616" cy="8382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158"/>
          <p:cNvCxnSpPr>
            <a:stCxn id="12" idx="4"/>
            <a:endCxn id="25" idx="0"/>
          </p:cNvCxnSpPr>
          <p:nvPr/>
        </p:nvCxnSpPr>
        <p:spPr>
          <a:xfrm flipH="1">
            <a:off x="4287487" y="3918000"/>
            <a:ext cx="11487" cy="8064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159"/>
          <p:cNvCxnSpPr>
            <a:stCxn id="10" idx="5"/>
          </p:cNvCxnSpPr>
          <p:nvPr/>
        </p:nvCxnSpPr>
        <p:spPr>
          <a:xfrm>
            <a:off x="3171700" y="3902184"/>
            <a:ext cx="2086100" cy="8222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27"/>
          <p:cNvSpPr/>
          <p:nvPr/>
        </p:nvSpPr>
        <p:spPr>
          <a:xfrm rot="5400000">
            <a:off x="7008666" y="4878225"/>
            <a:ext cx="93600" cy="93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28"/>
          <p:cNvSpPr/>
          <p:nvPr/>
        </p:nvSpPr>
        <p:spPr>
          <a:xfrm rot="5400000">
            <a:off x="6780891" y="4878225"/>
            <a:ext cx="93600" cy="93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29"/>
          <p:cNvSpPr/>
          <p:nvPr/>
        </p:nvSpPr>
        <p:spPr>
          <a:xfrm rot="5400000">
            <a:off x="6556870" y="4878225"/>
            <a:ext cx="93600" cy="93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30"/>
          <p:cNvSpPr/>
          <p:nvPr/>
        </p:nvSpPr>
        <p:spPr>
          <a:xfrm rot="5400000">
            <a:off x="6337468" y="4878225"/>
            <a:ext cx="93600" cy="93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26"/>
          <p:cNvSpPr/>
          <p:nvPr/>
        </p:nvSpPr>
        <p:spPr>
          <a:xfrm>
            <a:off x="6215571" y="4724400"/>
            <a:ext cx="990600" cy="374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34"/>
          <p:cNvSpPr/>
          <p:nvPr/>
        </p:nvSpPr>
        <p:spPr>
          <a:xfrm rot="5400000">
            <a:off x="8208412" y="4878225"/>
            <a:ext cx="93600" cy="93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35"/>
          <p:cNvSpPr/>
          <p:nvPr/>
        </p:nvSpPr>
        <p:spPr>
          <a:xfrm rot="5400000">
            <a:off x="7983055" y="4878225"/>
            <a:ext cx="93600" cy="93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36"/>
          <p:cNvSpPr/>
          <p:nvPr/>
        </p:nvSpPr>
        <p:spPr>
          <a:xfrm rot="5400000">
            <a:off x="7770579" y="4878225"/>
            <a:ext cx="93600" cy="93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37"/>
          <p:cNvSpPr/>
          <p:nvPr/>
        </p:nvSpPr>
        <p:spPr>
          <a:xfrm rot="5400000">
            <a:off x="7568948" y="4878225"/>
            <a:ext cx="93600" cy="93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33"/>
          <p:cNvSpPr/>
          <p:nvPr/>
        </p:nvSpPr>
        <p:spPr>
          <a:xfrm>
            <a:off x="7434771" y="4724400"/>
            <a:ext cx="990600" cy="374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3352800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37164" y="3352800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832764" y="3352800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7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05200" y="3352800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080164" y="3352800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4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24400" y="3352800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5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99364" y="3352800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6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37164" y="5086290"/>
            <a:ext cx="56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X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00946" y="5086290"/>
            <a:ext cx="547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X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54782" y="5086290"/>
            <a:ext cx="51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X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362200" y="5715000"/>
            <a:ext cx="38862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Encoding of batches: X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i </a:t>
            </a:r>
            <a:r>
              <a:rPr lang="en-US" sz="2000" i="1" dirty="0" smtClean="0">
                <a:solidFill>
                  <a:srgbClr val="000000"/>
                </a:solidFill>
              </a:rPr>
              <a:t>= </a:t>
            </a:r>
            <a:r>
              <a:rPr lang="en-US" sz="2000" dirty="0" err="1" smtClean="0">
                <a:solidFill>
                  <a:srgbClr val="000000"/>
                </a:solidFill>
              </a:rPr>
              <a:t>B</a:t>
            </a:r>
            <a:r>
              <a:rPr lang="en-US" sz="20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000" dirty="0" err="1" smtClean="0">
                <a:solidFill>
                  <a:srgbClr val="000000"/>
                </a:solidFill>
              </a:rPr>
              <a:t>G</a:t>
            </a:r>
            <a:r>
              <a:rPr lang="en-US" sz="2000" i="1" baseline="-25000" dirty="0" err="1" smtClean="0">
                <a:solidFill>
                  <a:srgbClr val="000000"/>
                </a:solidFill>
              </a:rPr>
              <a:t>i</a:t>
            </a:r>
            <a:endParaRPr lang="en-US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右箭头 9"/>
          <p:cNvSpPr/>
          <p:nvPr/>
        </p:nvSpPr>
        <p:spPr bwMode="auto">
          <a:xfrm>
            <a:off x="2209800" y="4572000"/>
            <a:ext cx="837406" cy="152401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167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b="0" dirty="0"/>
              <a:t>The batches traverse the network.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0" dirty="0"/>
              <a:t>Encoding at the intermediate nodes forms the inner code.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0" dirty="0"/>
              <a:t>Linear network coding is applied in a causal manner within a batch.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7" name="椭圆 6" title="S"/>
          <p:cNvSpPr/>
          <p:nvPr/>
        </p:nvSpPr>
        <p:spPr bwMode="auto">
          <a:xfrm>
            <a:off x="1752600" y="4381500"/>
            <a:ext cx="533400" cy="533400"/>
          </a:xfrm>
          <a:prstGeom prst="ellipse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椭圆 7" title="S"/>
          <p:cNvSpPr/>
          <p:nvPr/>
        </p:nvSpPr>
        <p:spPr bwMode="auto">
          <a:xfrm>
            <a:off x="6902781" y="4381500"/>
            <a:ext cx="533400" cy="533400"/>
          </a:xfrm>
          <a:prstGeom prst="ellipse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zh-CN" dirty="0"/>
              <a:t>T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云形 8"/>
          <p:cNvSpPr/>
          <p:nvPr/>
        </p:nvSpPr>
        <p:spPr bwMode="auto">
          <a:xfrm>
            <a:off x="3048000" y="3886200"/>
            <a:ext cx="3201194" cy="1524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Network with linear network coding</a:t>
            </a:r>
            <a:endParaRPr kumimoji="0" lang="zh-CN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右箭头 10"/>
          <p:cNvSpPr/>
          <p:nvPr/>
        </p:nvSpPr>
        <p:spPr bwMode="auto">
          <a:xfrm>
            <a:off x="6248399" y="4572792"/>
            <a:ext cx="654381" cy="15160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5715000"/>
            <a:ext cx="38862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Transmission of batches: Y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i </a:t>
            </a:r>
            <a:r>
              <a:rPr lang="en-US" sz="2000" i="1" dirty="0" smtClean="0">
                <a:solidFill>
                  <a:srgbClr val="000000"/>
                </a:solidFill>
              </a:rPr>
              <a:t>= </a:t>
            </a:r>
            <a:r>
              <a:rPr lang="en-US" sz="2000" dirty="0" err="1" smtClean="0">
                <a:solidFill>
                  <a:srgbClr val="000000"/>
                </a:solidFill>
              </a:rPr>
              <a:t>X</a:t>
            </a:r>
            <a:r>
              <a:rPr lang="en-US" sz="20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000" dirty="0" err="1" smtClean="0">
                <a:solidFill>
                  <a:srgbClr val="000000"/>
                </a:solidFill>
              </a:rPr>
              <a:t>H</a:t>
            </a:r>
            <a:r>
              <a:rPr lang="en-US" sz="2000" i="1" baseline="-25000" dirty="0" err="1" smtClean="0">
                <a:solidFill>
                  <a:srgbClr val="000000"/>
                </a:solidFill>
              </a:rPr>
              <a:t>i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3963193"/>
            <a:ext cx="1787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 smtClean="0">
                <a:solidFill>
                  <a:srgbClr val="000000"/>
                </a:solidFill>
              </a:rPr>
              <a:t>…, </a:t>
            </a:r>
            <a:r>
              <a:rPr lang="en-US" sz="2000" dirty="0" smtClean="0">
                <a:solidFill>
                  <a:srgbClr val="000000"/>
                </a:solidFill>
              </a:rPr>
              <a:t>X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, X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, X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3963193"/>
            <a:ext cx="1787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 smtClean="0">
                <a:solidFill>
                  <a:srgbClr val="000000"/>
                </a:solidFill>
              </a:rPr>
              <a:t>…, </a:t>
            </a:r>
            <a:r>
              <a:rPr lang="en-US" sz="2000" dirty="0" smtClean="0">
                <a:solidFill>
                  <a:srgbClr val="000000"/>
                </a:solidFill>
              </a:rPr>
              <a:t>Y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, Y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, Y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 Propagation Decoding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294826" y="3729473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77555" y="3729473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60284" y="3729473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43013" y="3729473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25742" y="3729473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08471" y="3729473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91200" y="3729473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0"/>
          <p:cNvSpPr/>
          <p:nvPr/>
        </p:nvSpPr>
        <p:spPr>
          <a:xfrm rot="5400000">
            <a:off x="3220323" y="4797698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1"/>
          <p:cNvSpPr/>
          <p:nvPr/>
        </p:nvSpPr>
        <p:spPr>
          <a:xfrm rot="5400000">
            <a:off x="2989372" y="4797698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2"/>
          <p:cNvSpPr/>
          <p:nvPr/>
        </p:nvSpPr>
        <p:spPr>
          <a:xfrm rot="5400000">
            <a:off x="2758421" y="4797698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3"/>
          <p:cNvSpPr/>
          <p:nvPr/>
        </p:nvSpPr>
        <p:spPr>
          <a:xfrm rot="5400000">
            <a:off x="2527474" y="4797698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9"/>
          <p:cNvSpPr/>
          <p:nvPr/>
        </p:nvSpPr>
        <p:spPr>
          <a:xfrm>
            <a:off x="2435681" y="4643873"/>
            <a:ext cx="950671" cy="374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7"/>
          <p:cNvSpPr/>
          <p:nvPr/>
        </p:nvSpPr>
        <p:spPr>
          <a:xfrm rot="5400000">
            <a:off x="4383321" y="4797698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8"/>
          <p:cNvSpPr/>
          <p:nvPr/>
        </p:nvSpPr>
        <p:spPr>
          <a:xfrm rot="5400000">
            <a:off x="4155546" y="4797698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9"/>
          <p:cNvSpPr/>
          <p:nvPr/>
        </p:nvSpPr>
        <p:spPr>
          <a:xfrm rot="5400000">
            <a:off x="3931525" y="4797698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30"/>
          <p:cNvSpPr/>
          <p:nvPr/>
        </p:nvSpPr>
        <p:spPr>
          <a:xfrm rot="5400000">
            <a:off x="3712123" y="4797698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6"/>
          <p:cNvSpPr/>
          <p:nvPr/>
        </p:nvSpPr>
        <p:spPr>
          <a:xfrm>
            <a:off x="3590226" y="4643873"/>
            <a:ext cx="990600" cy="374400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4"/>
          <p:cNvSpPr/>
          <p:nvPr/>
        </p:nvSpPr>
        <p:spPr>
          <a:xfrm rot="5400000">
            <a:off x="5583067" y="4797698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35"/>
          <p:cNvSpPr/>
          <p:nvPr/>
        </p:nvSpPr>
        <p:spPr>
          <a:xfrm rot="5400000">
            <a:off x="5357710" y="4797698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6"/>
          <p:cNvSpPr/>
          <p:nvPr/>
        </p:nvSpPr>
        <p:spPr>
          <a:xfrm rot="5400000">
            <a:off x="5145234" y="4797698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7"/>
          <p:cNvSpPr/>
          <p:nvPr/>
        </p:nvSpPr>
        <p:spPr>
          <a:xfrm rot="5400000">
            <a:off x="4943603" y="4797698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33"/>
          <p:cNvSpPr/>
          <p:nvPr/>
        </p:nvSpPr>
        <p:spPr>
          <a:xfrm>
            <a:off x="4809426" y="4643873"/>
            <a:ext cx="990600" cy="374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123"/>
          <p:cNvCxnSpPr>
            <a:stCxn id="7" idx="4"/>
          </p:cNvCxnSpPr>
          <p:nvPr/>
        </p:nvCxnSpPr>
        <p:spPr>
          <a:xfrm>
            <a:off x="2348826" y="3837473"/>
            <a:ext cx="479400" cy="8064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27"/>
          <p:cNvCxnSpPr>
            <a:stCxn id="7" idx="5"/>
          </p:cNvCxnSpPr>
          <p:nvPr/>
        </p:nvCxnSpPr>
        <p:spPr>
          <a:xfrm>
            <a:off x="2387010" y="3821657"/>
            <a:ext cx="1508016" cy="8222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30"/>
          <p:cNvCxnSpPr>
            <a:stCxn id="9" idx="4"/>
          </p:cNvCxnSpPr>
          <p:nvPr/>
        </p:nvCxnSpPr>
        <p:spPr>
          <a:xfrm>
            <a:off x="3514284" y="3837473"/>
            <a:ext cx="533142" cy="8064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31"/>
          <p:cNvCxnSpPr/>
          <p:nvPr/>
        </p:nvCxnSpPr>
        <p:spPr>
          <a:xfrm>
            <a:off x="3581400" y="3810000"/>
            <a:ext cx="1561758" cy="8222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134"/>
          <p:cNvCxnSpPr>
            <a:stCxn id="13" idx="2"/>
          </p:cNvCxnSpPr>
          <p:nvPr/>
        </p:nvCxnSpPr>
        <p:spPr>
          <a:xfrm flipH="1">
            <a:off x="4199826" y="3783473"/>
            <a:ext cx="1591374" cy="8604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135"/>
          <p:cNvCxnSpPr>
            <a:stCxn id="13" idx="2"/>
          </p:cNvCxnSpPr>
          <p:nvPr/>
        </p:nvCxnSpPr>
        <p:spPr>
          <a:xfrm flipH="1">
            <a:off x="5495226" y="3783473"/>
            <a:ext cx="295974" cy="8604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138"/>
          <p:cNvCxnSpPr/>
          <p:nvPr/>
        </p:nvCxnSpPr>
        <p:spPr>
          <a:xfrm flipH="1">
            <a:off x="3048000" y="3810000"/>
            <a:ext cx="1432332" cy="8222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139"/>
          <p:cNvCxnSpPr>
            <a:stCxn id="11" idx="3"/>
            <a:endCxn id="28" idx="0"/>
          </p:cNvCxnSpPr>
          <p:nvPr/>
        </p:nvCxnSpPr>
        <p:spPr>
          <a:xfrm>
            <a:off x="4641558" y="3821657"/>
            <a:ext cx="663168" cy="8222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143"/>
          <p:cNvCxnSpPr>
            <a:endCxn id="23" idx="0"/>
          </p:cNvCxnSpPr>
          <p:nvPr/>
        </p:nvCxnSpPr>
        <p:spPr>
          <a:xfrm flipH="1">
            <a:off x="4085526" y="3805673"/>
            <a:ext cx="1172276" cy="8382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144"/>
          <p:cNvCxnSpPr>
            <a:stCxn id="12" idx="5"/>
          </p:cNvCxnSpPr>
          <p:nvPr/>
        </p:nvCxnSpPr>
        <p:spPr>
          <a:xfrm>
            <a:off x="5300655" y="3821657"/>
            <a:ext cx="118371" cy="8222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149"/>
          <p:cNvCxnSpPr>
            <a:endCxn id="18" idx="0"/>
          </p:cNvCxnSpPr>
          <p:nvPr/>
        </p:nvCxnSpPr>
        <p:spPr>
          <a:xfrm flipH="1">
            <a:off x="2911017" y="3805673"/>
            <a:ext cx="1100572" cy="8382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150"/>
          <p:cNvCxnSpPr>
            <a:endCxn id="28" idx="0"/>
          </p:cNvCxnSpPr>
          <p:nvPr/>
        </p:nvCxnSpPr>
        <p:spPr>
          <a:xfrm>
            <a:off x="4175532" y="3805673"/>
            <a:ext cx="1129194" cy="8382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54"/>
          <p:cNvCxnSpPr/>
          <p:nvPr/>
        </p:nvCxnSpPr>
        <p:spPr>
          <a:xfrm>
            <a:off x="2904426" y="3821489"/>
            <a:ext cx="0" cy="822384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155"/>
          <p:cNvCxnSpPr/>
          <p:nvPr/>
        </p:nvCxnSpPr>
        <p:spPr>
          <a:xfrm>
            <a:off x="2942610" y="3805673"/>
            <a:ext cx="1028616" cy="8382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58"/>
          <p:cNvCxnSpPr>
            <a:stCxn id="10" idx="4"/>
            <a:endCxn id="23" idx="0"/>
          </p:cNvCxnSpPr>
          <p:nvPr/>
        </p:nvCxnSpPr>
        <p:spPr>
          <a:xfrm flipH="1">
            <a:off x="4085526" y="3837473"/>
            <a:ext cx="11487" cy="8064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159"/>
          <p:cNvCxnSpPr/>
          <p:nvPr/>
        </p:nvCxnSpPr>
        <p:spPr>
          <a:xfrm>
            <a:off x="3048000" y="3810000"/>
            <a:ext cx="1915887" cy="8222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27"/>
          <p:cNvSpPr/>
          <p:nvPr/>
        </p:nvSpPr>
        <p:spPr>
          <a:xfrm rot="5400000">
            <a:off x="6812895" y="4797698"/>
            <a:ext cx="93600" cy="93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28"/>
          <p:cNvSpPr/>
          <p:nvPr/>
        </p:nvSpPr>
        <p:spPr>
          <a:xfrm rot="5400000">
            <a:off x="6585120" y="4797698"/>
            <a:ext cx="93600" cy="93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29"/>
          <p:cNvSpPr/>
          <p:nvPr/>
        </p:nvSpPr>
        <p:spPr>
          <a:xfrm rot="5400000">
            <a:off x="6361099" y="4797698"/>
            <a:ext cx="93600" cy="93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30"/>
          <p:cNvSpPr/>
          <p:nvPr/>
        </p:nvSpPr>
        <p:spPr>
          <a:xfrm rot="5400000">
            <a:off x="6141697" y="4797698"/>
            <a:ext cx="93600" cy="93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26"/>
          <p:cNvSpPr/>
          <p:nvPr/>
        </p:nvSpPr>
        <p:spPr>
          <a:xfrm>
            <a:off x="6019800" y="4643873"/>
            <a:ext cx="990600" cy="374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34"/>
          <p:cNvSpPr/>
          <p:nvPr/>
        </p:nvSpPr>
        <p:spPr>
          <a:xfrm rot="5400000">
            <a:off x="8012641" y="4797698"/>
            <a:ext cx="93600" cy="93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35"/>
          <p:cNvSpPr/>
          <p:nvPr/>
        </p:nvSpPr>
        <p:spPr>
          <a:xfrm rot="5400000">
            <a:off x="7787284" y="4797698"/>
            <a:ext cx="93600" cy="93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36"/>
          <p:cNvSpPr/>
          <p:nvPr/>
        </p:nvSpPr>
        <p:spPr>
          <a:xfrm rot="5400000">
            <a:off x="7574808" y="4797698"/>
            <a:ext cx="93600" cy="93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37"/>
          <p:cNvSpPr/>
          <p:nvPr/>
        </p:nvSpPr>
        <p:spPr>
          <a:xfrm rot="5400000">
            <a:off x="7373177" y="4797698"/>
            <a:ext cx="93600" cy="93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33"/>
          <p:cNvSpPr/>
          <p:nvPr/>
        </p:nvSpPr>
        <p:spPr>
          <a:xfrm>
            <a:off x="7239000" y="4643873"/>
            <a:ext cx="990600" cy="374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ontent Placeholder 7"/>
          <p:cNvSpPr txBox="1">
            <a:spLocks/>
          </p:cNvSpPr>
          <p:nvPr/>
        </p:nvSpPr>
        <p:spPr bwMode="auto">
          <a:xfrm>
            <a:off x="685800" y="1752600"/>
            <a:ext cx="7770813" cy="14323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Find a check node </a:t>
            </a:r>
            <a:r>
              <a:rPr lang="en-US" b="0" i="1" dirty="0" err="1" smtClean="0"/>
              <a:t>i</a:t>
            </a:r>
            <a:r>
              <a:rPr lang="en-US" b="0" dirty="0" smtClean="0"/>
              <a:t> with </a:t>
            </a:r>
            <a:r>
              <a:rPr lang="en-US" b="0" dirty="0" err="1" smtClean="0"/>
              <a:t>degree</a:t>
            </a:r>
            <a:r>
              <a:rPr lang="en-US" b="0" i="1" baseline="-25000" dirty="0" err="1" smtClean="0"/>
              <a:t>i</a:t>
            </a:r>
            <a:r>
              <a:rPr lang="en-US" b="0" dirty="0" smtClean="0"/>
              <a:t> = rank(</a:t>
            </a:r>
            <a:r>
              <a:rPr lang="en-US" b="0" dirty="0" err="1" smtClean="0"/>
              <a:t>G</a:t>
            </a:r>
            <a:r>
              <a:rPr lang="en-US" b="0" i="1" baseline="-25000" dirty="0" err="1" smtClean="0"/>
              <a:t>i</a:t>
            </a:r>
            <a:r>
              <a:rPr lang="en-US" b="0" dirty="0" err="1" smtClean="0"/>
              <a:t>H</a:t>
            </a:r>
            <a:r>
              <a:rPr lang="en-US" b="0" i="1" baseline="-25000" dirty="0" err="1" smtClean="0"/>
              <a:t>i</a:t>
            </a:r>
            <a:r>
              <a:rPr lang="en-US" b="0" dirty="0" smtClean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Decode the </a:t>
            </a:r>
            <a:r>
              <a:rPr lang="en-US" b="0" i="1" dirty="0" err="1"/>
              <a:t>i</a:t>
            </a:r>
            <a:r>
              <a:rPr lang="en-US" b="0" dirty="0" err="1" smtClean="0"/>
              <a:t>th</a:t>
            </a:r>
            <a:r>
              <a:rPr lang="en-US" b="0" dirty="0" smtClean="0"/>
              <a:t> batch</a:t>
            </a:r>
            <a:endParaRPr lang="en-US" altLang="zh-CN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CN" b="0" dirty="0" smtClean="0"/>
              <a:t>Update the decoding graph. Repeat 1.</a:t>
            </a:r>
            <a:endParaRPr lang="en-US" b="0" dirty="0"/>
          </a:p>
        </p:txBody>
      </p:sp>
      <p:sp>
        <p:nvSpPr>
          <p:cNvPr id="71" name="TextBox 70"/>
          <p:cNvSpPr txBox="1"/>
          <p:nvPr/>
        </p:nvSpPr>
        <p:spPr>
          <a:xfrm>
            <a:off x="2133600" y="3276600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08564" y="3276600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04164" y="3276600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7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76600" y="3276600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51564" y="3276600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4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95800" y="3276600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5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070764" y="3276600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6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590800" y="5010090"/>
            <a:ext cx="7620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endParaRPr lang="en-US" sz="2000" baseline="-25000" dirty="0">
              <a:solidFill>
                <a:srgbClr val="000000"/>
              </a:solidFill>
            </a:endParaRPr>
          </a:p>
          <a:p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33800" y="50100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19200" y="5562600"/>
            <a:ext cx="6477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Associated with a batch is a system of linear equations: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Y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i </a:t>
            </a:r>
            <a:r>
              <a:rPr lang="en-US" sz="2000" i="1" dirty="0" smtClean="0">
                <a:solidFill>
                  <a:srgbClr val="000000"/>
                </a:solidFill>
              </a:rPr>
              <a:t>= </a:t>
            </a:r>
            <a:r>
              <a:rPr lang="en-US" sz="2000" dirty="0" err="1" smtClean="0">
                <a:solidFill>
                  <a:srgbClr val="000000"/>
                </a:solidFill>
              </a:rPr>
              <a:t>X</a:t>
            </a:r>
            <a:r>
              <a:rPr lang="en-US" sz="20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000" dirty="0" err="1" smtClean="0">
                <a:solidFill>
                  <a:srgbClr val="000000"/>
                </a:solidFill>
              </a:rPr>
              <a:t>H</a:t>
            </a:r>
            <a:r>
              <a:rPr lang="en-US" sz="20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000" i="1" dirty="0" smtClean="0">
                <a:solidFill>
                  <a:srgbClr val="000000"/>
                </a:solidFill>
              </a:rPr>
              <a:t> = </a:t>
            </a:r>
            <a:r>
              <a:rPr lang="en-US" sz="2000" dirty="0" err="1" smtClean="0">
                <a:solidFill>
                  <a:srgbClr val="0000FF"/>
                </a:solidFill>
              </a:rPr>
              <a:t>B</a:t>
            </a:r>
            <a:r>
              <a:rPr lang="en-US" sz="2000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000" dirty="0" err="1" smtClean="0">
                <a:solidFill>
                  <a:srgbClr val="0000FF"/>
                </a:solidFill>
              </a:rPr>
              <a:t>G</a:t>
            </a:r>
            <a:r>
              <a:rPr lang="en-US" sz="2000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000" dirty="0" err="1" smtClean="0">
                <a:solidFill>
                  <a:srgbClr val="000000"/>
                </a:solidFill>
              </a:rPr>
              <a:t>H</a:t>
            </a:r>
            <a:r>
              <a:rPr lang="en-US" sz="20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= </a:t>
            </a:r>
            <a:r>
              <a:rPr lang="en-US" sz="2000" dirty="0" err="1" smtClean="0">
                <a:solidFill>
                  <a:srgbClr val="000000"/>
                </a:solidFill>
              </a:rPr>
              <a:t>B</a:t>
            </a:r>
            <a:r>
              <a:rPr lang="en-US" sz="20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000" dirty="0" err="1" smtClean="0">
                <a:solidFill>
                  <a:srgbClr val="FF0000"/>
                </a:solidFill>
              </a:rPr>
              <a:t>G</a:t>
            </a:r>
            <a:r>
              <a:rPr lang="en-US" sz="20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000" dirty="0" err="1" smtClean="0">
                <a:solidFill>
                  <a:srgbClr val="FF0000"/>
                </a:solidFill>
              </a:rPr>
              <a:t>H</a:t>
            </a:r>
            <a:r>
              <a:rPr lang="en-US" sz="2000" i="1" baseline="-25000" dirty="0" err="1" smtClean="0">
                <a:solidFill>
                  <a:srgbClr val="FF0000"/>
                </a:solidFill>
              </a:rPr>
              <a:t>i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953000" y="4999543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1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Multi-Hop Transmission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1905000"/>
            <a:ext cx="8540547" cy="1220232"/>
            <a:chOff x="304800" y="2006024"/>
            <a:chExt cx="8540547" cy="1220232"/>
          </a:xfrm>
        </p:grpSpPr>
        <p:sp>
          <p:nvSpPr>
            <p:cNvPr id="8" name="Rectangle 7"/>
            <p:cNvSpPr/>
            <p:nvPr/>
          </p:nvSpPr>
          <p:spPr>
            <a:xfrm>
              <a:off x="348201" y="2650863"/>
              <a:ext cx="8497146" cy="5753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7400" y="2167082"/>
              <a:ext cx="647028" cy="276999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10 Mbps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9116" y="2176714"/>
              <a:ext cx="621535" cy="276999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9 Mbps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24853" y="2167082"/>
              <a:ext cx="621535" cy="276999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  <a:t>8.1Mbps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2782" y="2178952"/>
              <a:ext cx="621535" cy="276999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</a:rPr>
                <a:t>7.3 Mbps</a:t>
              </a:r>
              <a:endPara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93531" y="2167082"/>
              <a:ext cx="621535" cy="276999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2">
                      <a:lumMod val="90000"/>
                    </a:schemeClr>
                  </a:solidFill>
                  <a:latin typeface="Calibri" panose="020F0502020204030204" pitchFamily="34" charset="0"/>
                </a:rPr>
                <a:t>6.6 Mbps</a:t>
              </a:r>
              <a:endParaRPr lang="en-US" sz="12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800" y="2006024"/>
              <a:ext cx="912133" cy="5847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Fountain Code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30488" y="2758032"/>
              <a:ext cx="8116999" cy="394515"/>
              <a:chOff x="604570" y="2997176"/>
              <a:chExt cx="8116999" cy="394515"/>
            </a:xfrm>
          </p:grpSpPr>
          <p:pic>
            <p:nvPicPr>
              <p:cNvPr id="16" name="Picture 15" descr="mobile41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570" y="3006152"/>
                <a:ext cx="385325" cy="385325"/>
              </a:xfrm>
              <a:prstGeom prst="rect">
                <a:avLst/>
              </a:prstGeom>
            </p:spPr>
          </p:pic>
          <p:pic>
            <p:nvPicPr>
              <p:cNvPr id="17" name="Picture 16" descr="mobile41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5816" y="3005938"/>
                <a:ext cx="385753" cy="385753"/>
              </a:xfrm>
              <a:prstGeom prst="rect">
                <a:avLst/>
              </a:prstGeom>
            </p:spPr>
          </p:pic>
          <p:pic>
            <p:nvPicPr>
              <p:cNvPr id="18" name="Picture 17" descr="13663791411699831874Wi-Fi_Router.svg.med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4508" y="3046411"/>
                <a:ext cx="393214" cy="304807"/>
              </a:xfrm>
              <a:prstGeom prst="rect">
                <a:avLst/>
              </a:prstGeom>
            </p:spPr>
          </p:pic>
          <p:pic>
            <p:nvPicPr>
              <p:cNvPr id="19" name="Picture 18" descr="13663791411699831874Wi-Fi_Router.svg.med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2335" y="3046411"/>
                <a:ext cx="393214" cy="304807"/>
              </a:xfrm>
              <a:prstGeom prst="rect">
                <a:avLst/>
              </a:prstGeom>
            </p:spPr>
          </p:pic>
          <p:pic>
            <p:nvPicPr>
              <p:cNvPr id="20" name="Picture 19" descr="13663791411699831874Wi-Fi_Router.svg.med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0162" y="3046411"/>
                <a:ext cx="393214" cy="304807"/>
              </a:xfrm>
              <a:prstGeom prst="rect">
                <a:avLst/>
              </a:prstGeom>
            </p:spPr>
          </p:pic>
          <p:pic>
            <p:nvPicPr>
              <p:cNvPr id="21" name="Picture 20" descr="13663791411699831874Wi-Fi_Router.svg.med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7989" y="3046411"/>
                <a:ext cx="393214" cy="304807"/>
              </a:xfrm>
              <a:prstGeom prst="rect">
                <a:avLst/>
              </a:prstGeom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030431" y="2997176"/>
                <a:ext cx="914383" cy="284371"/>
                <a:chOff x="1071829" y="2377094"/>
                <a:chExt cx="914383" cy="284371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1229559" y="2661465"/>
                  <a:ext cx="621535" cy="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prstDash val="sysDash"/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1071829" y="2377094"/>
                  <a:ext cx="91438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10% loss</a:t>
                  </a:r>
                  <a:endParaRPr lang="en-US" sz="100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2598536" y="2997176"/>
                <a:ext cx="914383" cy="284371"/>
                <a:chOff x="1071829" y="2377094"/>
                <a:chExt cx="914383" cy="284371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1229559" y="2661465"/>
                  <a:ext cx="621535" cy="0"/>
                </a:xfrm>
                <a:prstGeom prst="straightConnector1">
                  <a:avLst/>
                </a:prstGeom>
                <a:ln>
                  <a:solidFill>
                    <a:srgbClr val="7878DE"/>
                  </a:solidFill>
                  <a:prstDash val="sysDash"/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1071829" y="2377094"/>
                  <a:ext cx="91438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10% loss</a:t>
                  </a:r>
                  <a:endParaRPr lang="en-US" sz="100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4166641" y="2997176"/>
                <a:ext cx="914383" cy="284371"/>
                <a:chOff x="1071829" y="2377094"/>
                <a:chExt cx="914383" cy="284371"/>
              </a:xfrm>
            </p:grpSpPr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1229559" y="2661465"/>
                  <a:ext cx="621535" cy="0"/>
                </a:xfrm>
                <a:prstGeom prst="straightConnector1">
                  <a:avLst/>
                </a:prstGeom>
                <a:ln>
                  <a:solidFill>
                    <a:srgbClr val="7878DE"/>
                  </a:solidFill>
                  <a:prstDash val="sysDash"/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1071829" y="2377094"/>
                  <a:ext cx="91438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10% loss</a:t>
                  </a:r>
                  <a:endParaRPr lang="en-US" sz="100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5734746" y="2997176"/>
                <a:ext cx="914383" cy="284371"/>
                <a:chOff x="1071829" y="2377094"/>
                <a:chExt cx="914383" cy="284371"/>
              </a:xfrm>
            </p:grpSpPr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1229559" y="2661465"/>
                  <a:ext cx="621535" cy="0"/>
                </a:xfrm>
                <a:prstGeom prst="straightConnector1">
                  <a:avLst/>
                </a:prstGeom>
                <a:ln>
                  <a:solidFill>
                    <a:srgbClr val="7878DE"/>
                  </a:solidFill>
                  <a:prstDash val="sysDash"/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1071829" y="2377094"/>
                  <a:ext cx="91438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10% loss</a:t>
                  </a:r>
                  <a:endParaRPr lang="en-US" sz="100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7302850" y="2997176"/>
                <a:ext cx="914383" cy="284371"/>
                <a:chOff x="1071829" y="2377094"/>
                <a:chExt cx="914383" cy="284371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1229559" y="2661465"/>
                  <a:ext cx="621535" cy="0"/>
                </a:xfrm>
                <a:prstGeom prst="straightConnector1">
                  <a:avLst/>
                </a:prstGeom>
                <a:ln>
                  <a:solidFill>
                    <a:srgbClr val="7878DE"/>
                  </a:solidFill>
                  <a:prstDash val="sysDash"/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1071829" y="2377094"/>
                  <a:ext cx="91438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10% loss</a:t>
                  </a:r>
                  <a:endParaRPr lang="en-US" sz="100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37" name="Group 36"/>
          <p:cNvGrpSpPr/>
          <p:nvPr/>
        </p:nvGrpSpPr>
        <p:grpSpPr>
          <a:xfrm>
            <a:off x="230868" y="3539815"/>
            <a:ext cx="8634901" cy="1090534"/>
            <a:chOff x="230868" y="3589527"/>
            <a:chExt cx="8634901" cy="1090534"/>
          </a:xfrm>
        </p:grpSpPr>
        <p:grpSp>
          <p:nvGrpSpPr>
            <p:cNvPr id="38" name="Group 37"/>
            <p:cNvGrpSpPr/>
            <p:nvPr/>
          </p:nvGrpSpPr>
          <p:grpSpPr>
            <a:xfrm>
              <a:off x="2069691" y="3622971"/>
              <a:ext cx="6769763" cy="276999"/>
              <a:chOff x="2043773" y="3241951"/>
              <a:chExt cx="6769763" cy="276999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2043773" y="3241951"/>
                <a:ext cx="647028" cy="27699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Calibri" panose="020F0502020204030204" pitchFamily="34" charset="0"/>
                  </a:rPr>
                  <a:t>10 Mbps</a:t>
                </a:r>
                <a:endParaRPr lang="en-US" sz="12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597801" y="3241951"/>
                <a:ext cx="621535" cy="27699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Calibri" panose="020F0502020204030204" pitchFamily="34" charset="0"/>
                  </a:rPr>
                  <a:t>10 Mbps</a:t>
                </a:r>
                <a:endParaRPr lang="en-US" sz="12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120446" y="3241951"/>
                <a:ext cx="621535" cy="27699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Calibri" panose="020F0502020204030204" pitchFamily="34" charset="0"/>
                  </a:rPr>
                  <a:t>10 Mbps</a:t>
                </a:r>
                <a:endParaRPr lang="en-US" sz="12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94992" y="3241951"/>
                <a:ext cx="621535" cy="27699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Calibri" panose="020F0502020204030204" pitchFamily="34" charset="0"/>
                  </a:rPr>
                  <a:t>10 Mbps</a:t>
                </a:r>
                <a:endParaRPr lang="en-US" sz="12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8192001" y="3241951"/>
                <a:ext cx="621535" cy="27699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Calibri" panose="020F0502020204030204" pitchFamily="34" charset="0"/>
                  </a:rPr>
                  <a:t>10 Mbps</a:t>
                </a:r>
                <a:endParaRPr lang="en-US" sz="12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30868" y="3589527"/>
              <a:ext cx="1117738" cy="3385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BATS Code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8623" y="4104668"/>
              <a:ext cx="8497146" cy="5753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dirty="0" smtClean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50910" y="4211837"/>
              <a:ext cx="8116999" cy="394515"/>
              <a:chOff x="604570" y="2997176"/>
              <a:chExt cx="8116999" cy="394515"/>
            </a:xfrm>
          </p:grpSpPr>
          <p:pic>
            <p:nvPicPr>
              <p:cNvPr id="42" name="Picture 41" descr="mobile41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570" y="3006152"/>
                <a:ext cx="385325" cy="385325"/>
              </a:xfrm>
              <a:prstGeom prst="rect">
                <a:avLst/>
              </a:prstGeom>
            </p:spPr>
          </p:pic>
          <p:pic>
            <p:nvPicPr>
              <p:cNvPr id="43" name="Picture 42" descr="mobile41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5816" y="3005938"/>
                <a:ext cx="385753" cy="385753"/>
              </a:xfrm>
              <a:prstGeom prst="rect">
                <a:avLst/>
              </a:prstGeom>
            </p:spPr>
          </p:pic>
          <p:pic>
            <p:nvPicPr>
              <p:cNvPr id="44" name="Picture 43" descr="13663791411699831874Wi-Fi_Router.svg.med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4508" y="3046411"/>
                <a:ext cx="393214" cy="304807"/>
              </a:xfrm>
              <a:prstGeom prst="rect">
                <a:avLst/>
              </a:prstGeom>
            </p:spPr>
          </p:pic>
          <p:pic>
            <p:nvPicPr>
              <p:cNvPr id="45" name="Picture 44" descr="13663791411699831874Wi-Fi_Router.svg.med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2335" y="3046411"/>
                <a:ext cx="393214" cy="304807"/>
              </a:xfrm>
              <a:prstGeom prst="rect">
                <a:avLst/>
              </a:prstGeom>
            </p:spPr>
          </p:pic>
          <p:pic>
            <p:nvPicPr>
              <p:cNvPr id="46" name="Picture 45" descr="13663791411699831874Wi-Fi_Router.svg.med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0162" y="3046411"/>
                <a:ext cx="393214" cy="304807"/>
              </a:xfrm>
              <a:prstGeom prst="rect">
                <a:avLst/>
              </a:prstGeom>
            </p:spPr>
          </p:pic>
          <p:pic>
            <p:nvPicPr>
              <p:cNvPr id="47" name="Picture 46" descr="13663791411699831874Wi-Fi_Router.svg.med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7989" y="3046411"/>
                <a:ext cx="393214" cy="304807"/>
              </a:xfrm>
              <a:prstGeom prst="rect">
                <a:avLst/>
              </a:prstGeom>
            </p:spPr>
          </p:pic>
          <p:grpSp>
            <p:nvGrpSpPr>
              <p:cNvPr id="48" name="Group 47"/>
              <p:cNvGrpSpPr/>
              <p:nvPr/>
            </p:nvGrpSpPr>
            <p:grpSpPr>
              <a:xfrm>
                <a:off x="1030431" y="2997176"/>
                <a:ext cx="914383" cy="284371"/>
                <a:chOff x="1071829" y="2377094"/>
                <a:chExt cx="914383" cy="284371"/>
              </a:xfrm>
            </p:grpSpPr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1229559" y="2661465"/>
                  <a:ext cx="621535" cy="0"/>
                </a:xfrm>
                <a:prstGeom prst="straightConnector1">
                  <a:avLst/>
                </a:prstGeom>
                <a:ln>
                  <a:solidFill>
                    <a:srgbClr val="7878DE"/>
                  </a:solidFill>
                  <a:prstDash val="sysDash"/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/>
              </p:nvSpPr>
              <p:spPr>
                <a:xfrm>
                  <a:off x="1071829" y="2377094"/>
                  <a:ext cx="91438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10% loss</a:t>
                  </a:r>
                  <a:endParaRPr lang="en-US" sz="100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2598536" y="2997176"/>
                <a:ext cx="914383" cy="284371"/>
                <a:chOff x="1071829" y="2377094"/>
                <a:chExt cx="914383" cy="284371"/>
              </a:xfrm>
            </p:grpSpPr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1229559" y="2661465"/>
                  <a:ext cx="621535" cy="0"/>
                </a:xfrm>
                <a:prstGeom prst="straightConnector1">
                  <a:avLst/>
                </a:prstGeom>
                <a:ln>
                  <a:solidFill>
                    <a:srgbClr val="7878DE"/>
                  </a:solidFill>
                  <a:prstDash val="sysDash"/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/>
              </p:nvSpPr>
              <p:spPr>
                <a:xfrm>
                  <a:off x="1071829" y="2377094"/>
                  <a:ext cx="91438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10% loss</a:t>
                  </a:r>
                  <a:endParaRPr lang="en-US" sz="100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4166641" y="2997176"/>
                <a:ext cx="914383" cy="284371"/>
                <a:chOff x="1071829" y="2377094"/>
                <a:chExt cx="914383" cy="284371"/>
              </a:xfrm>
            </p:grpSpPr>
            <p:cxnSp>
              <p:nvCxnSpPr>
                <p:cNvPr id="57" name="Straight Arrow Connector 56"/>
                <p:cNvCxnSpPr/>
                <p:nvPr/>
              </p:nvCxnSpPr>
              <p:spPr>
                <a:xfrm>
                  <a:off x="1229559" y="2661465"/>
                  <a:ext cx="621535" cy="0"/>
                </a:xfrm>
                <a:prstGeom prst="straightConnector1">
                  <a:avLst/>
                </a:prstGeom>
                <a:ln>
                  <a:solidFill>
                    <a:srgbClr val="7878DE"/>
                  </a:solidFill>
                  <a:prstDash val="sysDash"/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/>
                <p:cNvSpPr txBox="1"/>
                <p:nvPr/>
              </p:nvSpPr>
              <p:spPr>
                <a:xfrm>
                  <a:off x="1071829" y="2377094"/>
                  <a:ext cx="91438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10% loss</a:t>
                  </a:r>
                  <a:endParaRPr lang="en-US" sz="100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5734746" y="2997176"/>
                <a:ext cx="914383" cy="284371"/>
                <a:chOff x="1071829" y="2377094"/>
                <a:chExt cx="914383" cy="284371"/>
              </a:xfrm>
            </p:grpSpPr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1229559" y="2661465"/>
                  <a:ext cx="621535" cy="0"/>
                </a:xfrm>
                <a:prstGeom prst="straightConnector1">
                  <a:avLst/>
                </a:prstGeom>
                <a:ln>
                  <a:solidFill>
                    <a:srgbClr val="7878DE"/>
                  </a:solidFill>
                  <a:prstDash val="sysDash"/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TextBox 55"/>
                <p:cNvSpPr txBox="1"/>
                <p:nvPr/>
              </p:nvSpPr>
              <p:spPr>
                <a:xfrm>
                  <a:off x="1071829" y="2377094"/>
                  <a:ext cx="91438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10% loss</a:t>
                  </a:r>
                  <a:endParaRPr lang="en-US" sz="100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7302850" y="2997176"/>
                <a:ext cx="914383" cy="284371"/>
                <a:chOff x="1071829" y="2377094"/>
                <a:chExt cx="914383" cy="284371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1229559" y="2661465"/>
                  <a:ext cx="621535" cy="0"/>
                </a:xfrm>
                <a:prstGeom prst="straightConnector1">
                  <a:avLst/>
                </a:prstGeom>
                <a:ln>
                  <a:solidFill>
                    <a:srgbClr val="7878DE"/>
                  </a:solidFill>
                  <a:prstDash val="sysDash"/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/>
              </p:nvSpPr>
              <p:spPr>
                <a:xfrm>
                  <a:off x="1071829" y="2377094"/>
                  <a:ext cx="91438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10% loss</a:t>
                  </a:r>
                  <a:endParaRPr lang="en-US" sz="100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98" name="TextBox 97"/>
          <p:cNvSpPr txBox="1"/>
          <p:nvPr/>
        </p:nvSpPr>
        <p:spPr>
          <a:xfrm>
            <a:off x="374486" y="5148836"/>
            <a:ext cx="85344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</a:rPr>
              <a:t>Traditional </a:t>
            </a:r>
            <a:r>
              <a:rPr lang="en-US" sz="2200" dirty="0" smtClean="0">
                <a:latin typeface="Calibri" panose="020F0502020204030204" pitchFamily="34" charset="0"/>
              </a:rPr>
              <a:t>approaches accumulate packet loss in </a:t>
            </a:r>
            <a:r>
              <a:rPr lang="en-US" sz="2200" dirty="0">
                <a:latin typeface="Calibri" panose="020F0502020204030204" pitchFamily="34" charset="0"/>
              </a:rPr>
              <a:t>multi-hop transmission, while </a:t>
            </a:r>
            <a:r>
              <a:rPr lang="en-US" sz="2200" dirty="0" smtClean="0">
                <a:latin typeface="Calibri" panose="020F0502020204030204" pitchFamily="34" charset="0"/>
              </a:rPr>
              <a:t>BATS code compensates packet loss hop-by-hop.</a:t>
            </a:r>
            <a:endParaRPr lang="en-U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4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BATS and Fountain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14872842"/>
              </p:ext>
            </p:extLst>
          </p:nvPr>
        </p:nvGraphicFramePr>
        <p:xfrm>
          <a:off x="228600" y="1780788"/>
          <a:ext cx="8686800" cy="405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9771" y="5791201"/>
            <a:ext cx="7736359" cy="609600"/>
          </a:xfrm>
          <a:prstGeom prst="rect">
            <a:avLst/>
          </a:prstGeom>
          <a:noFill/>
        </p:spPr>
        <p:txBody>
          <a:bodyPr wrap="square" lIns="0" rIns="0" rtlCol="0" anchor="t" anchorCtr="0">
            <a:noAutofit/>
          </a:bodyPr>
          <a:lstStyle/>
          <a:p>
            <a:pPr lvl="1"/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For a network of </a:t>
            </a:r>
            <a:r>
              <a:rPr lang="en-US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L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hops each with loss rate </a:t>
            </a:r>
            <a:r>
              <a:rPr lang="en-US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,  throughput of BATS =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Times"/>
              </a:rPr>
              <a:t>1-</a:t>
            </a:r>
            <a:r>
              <a:rPr lang="en-US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Times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, vs throughput of Fountain =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Times"/>
              </a:rPr>
              <a:t>(1-</a:t>
            </a:r>
            <a:r>
              <a:rPr lang="en-US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Times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Times"/>
              </a:rPr>
              <a:t>)</a:t>
            </a:r>
            <a:r>
              <a:rPr lang="en-US" sz="1800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Times"/>
              </a:rPr>
              <a:t>L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Time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63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BATS </a:t>
            </a:r>
            <a:r>
              <a:rPr lang="en-US" dirty="0" err="1">
                <a:latin typeface="Calibri"/>
                <a:cs typeface="Calibri"/>
              </a:rPr>
              <a:t>vs</a:t>
            </a:r>
            <a:r>
              <a:rPr lang="en-US" dirty="0">
                <a:latin typeface="Calibri"/>
                <a:cs typeface="Calibri"/>
              </a:rPr>
              <a:t> RLNC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981200"/>
            <a:ext cx="7770813" cy="4113213"/>
          </a:xfrm>
        </p:spPr>
        <p:txBody>
          <a:bodyPr/>
          <a:lstStyle/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Much </a:t>
            </a:r>
            <a:r>
              <a:rPr lang="en-US" sz="2400" dirty="0">
                <a:latin typeface="Calibri"/>
                <a:cs typeface="Calibri"/>
              </a:rPr>
              <a:t>lower computation </a:t>
            </a:r>
            <a:r>
              <a:rPr lang="en-US" sz="2400" dirty="0">
                <a:cs typeface="Calibri"/>
              </a:rPr>
              <a:t>complexity (99.9% </a:t>
            </a:r>
            <a:r>
              <a:rPr lang="en-US" sz="2400" dirty="0" smtClean="0">
                <a:cs typeface="Calibri"/>
              </a:rPr>
              <a:t>lower)</a:t>
            </a:r>
            <a:endParaRPr lang="en-US" sz="2400" dirty="0" smtClean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Much smaller coding </a:t>
            </a:r>
            <a:r>
              <a:rPr lang="en-US" sz="2400" dirty="0" smtClean="0">
                <a:cs typeface="Calibri"/>
              </a:rPr>
              <a:t>overhead (98% smaller)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250229"/>
              </p:ext>
            </p:extLst>
          </p:nvPr>
        </p:nvGraphicFramePr>
        <p:xfrm>
          <a:off x="838200" y="3276600"/>
          <a:ext cx="7564616" cy="1381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14400"/>
                <a:gridCol w="1447800"/>
                <a:gridCol w="1600200"/>
                <a:gridCol w="1801108"/>
                <a:gridCol w="1801108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Coding</a:t>
                      </a:r>
                      <a:r>
                        <a:rPr lang="en-US" baseline="0" dirty="0" smtClean="0"/>
                        <a:t> overhead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Encoding complexity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Decoding complexity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Intermediate node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caching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O(1)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O(1)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O(1)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O(1)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RLNC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O(K)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O(K)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O(K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O(K)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5105400"/>
            <a:ext cx="6307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RLNC stands for Random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inear Network Coding</a:t>
            </a:r>
            <a:endParaRPr lang="en-US" baseline="30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**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transmitting 1000 packets of size 1K bytes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Achievable Rates of BATS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09" y="1676400"/>
            <a:ext cx="711719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Analysis of BATS Codes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065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b="0" i="1" dirty="0"/>
              <a:t>Asymptotic analysis </a:t>
            </a:r>
            <a:r>
              <a:rPr lang="en-US" altLang="zh-CN" b="0" dirty="0" smtClean="0"/>
              <a:t>provides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 smtClean="0"/>
              <a:t>A</a:t>
            </a:r>
            <a:r>
              <a:rPr lang="en-US" altLang="zh-CN" b="0" dirty="0" smtClean="0"/>
              <a:t>n </a:t>
            </a:r>
            <a:r>
              <a:rPr lang="en-US" altLang="zh-CN" b="0" dirty="0"/>
              <a:t>approach to characterize the achievable rates of BATS </a:t>
            </a:r>
            <a:r>
              <a:rPr lang="en-US" altLang="zh-CN" b="0" dirty="0" smtClean="0"/>
              <a:t>codes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 smtClean="0"/>
              <a:t>An approach to optimize the degree distribution</a:t>
            </a:r>
            <a:endParaRPr lang="en-US" altLang="zh-CN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0" i="1" dirty="0"/>
              <a:t>Finite-length </a:t>
            </a:r>
            <a:r>
              <a:rPr lang="en-US" altLang="zh-CN" b="0" i="1" dirty="0" smtClean="0"/>
              <a:t>analysis</a:t>
            </a:r>
            <a:r>
              <a:rPr lang="en-US" altLang="zh-CN" b="0" dirty="0" smtClean="0"/>
              <a:t> </a:t>
            </a:r>
            <a:r>
              <a:rPr lang="en-US" altLang="zh-CN" b="0" dirty="0"/>
              <a:t>enables </a:t>
            </a:r>
            <a:endParaRPr lang="en-US" altLang="zh-CN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Exact </a:t>
            </a:r>
            <a:r>
              <a:rPr lang="en-US" altLang="zh-CN" b="0" dirty="0"/>
              <a:t>characterization of BP/inactivation decoding </a:t>
            </a:r>
            <a:r>
              <a:rPr lang="en-US" altLang="zh-CN" b="0" dirty="0" smtClean="0"/>
              <a:t>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 smtClean="0"/>
              <a:t>Fine-tuning of the degree distributions</a:t>
            </a:r>
          </a:p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R.W. Yeung &amp; S. Yang, CUHK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94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Inactivation Decoding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b="0" i="1" dirty="0" smtClean="0"/>
              <a:t>Inactivation decoding</a:t>
            </a:r>
            <a:r>
              <a:rPr lang="en-US" altLang="zh-CN" b="0" dirty="0" smtClean="0"/>
              <a:t> can significantly reduce the coding overhead for BATS code with short block lengths</a:t>
            </a:r>
          </a:p>
          <a:p>
            <a:pPr>
              <a:buFont typeface="Arial" panose="020B0604020202020204" pitchFamily="34" charset="0"/>
              <a:buChar char="•"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R.W. Yeung &amp; S. Yang, CUHK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88471"/>
              </p:ext>
            </p:extLst>
          </p:nvPr>
        </p:nvGraphicFramePr>
        <p:xfrm>
          <a:off x="2438400" y="3200400"/>
          <a:ext cx="4281400" cy="15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662"/>
                <a:gridCol w="620937"/>
                <a:gridCol w="620278"/>
                <a:gridCol w="516636"/>
                <a:gridCol w="611629"/>
                <a:gridCol w="611629"/>
                <a:gridCol w="611629"/>
              </a:tblGrid>
              <a:tr h="311317">
                <a:tc row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No. of Packets</a:t>
                      </a:r>
                      <a:endParaRPr lang="zh-CN" alt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sz="1200" dirty="0" smtClean="0"/>
                        <a:t>Coding overhead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sz="1200" dirty="0" smtClean="0"/>
                        <a:t>No. of Inactivation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131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Ave.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Max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Min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Ave.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Max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Min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317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1600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2.04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94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119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72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317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8000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6.30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77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215.5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268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179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317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16000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26.58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1089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352.2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379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302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704277" y="4992577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Simulation results of inactivation decoding </a:t>
            </a:r>
          </a:p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(M=32, q=256)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Inner Code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1" y="1981200"/>
            <a:ext cx="467201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 smtClean="0"/>
              <a:t>Systematic adaptive recoding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 smtClean="0"/>
              <a:t>Reduce computation cost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 smtClean="0"/>
              <a:t>Increase the achievable rate with the same batch size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 smtClean="0"/>
              <a:t>Interleaved transmission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 smtClean="0"/>
              <a:t>Improve the performance with burst loss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 smtClean="0"/>
              <a:t>No delay accumulation at intermediate nodes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R.W. Yeung &amp; S. Yang, CUHK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807" y="2619375"/>
            <a:ext cx="3774061" cy="28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2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b="0" dirty="0">
                <a:solidFill>
                  <a:srgbClr val="0000FF"/>
                </a:solidFill>
              </a:rPr>
              <a:t>BATS</a:t>
            </a:r>
            <a:r>
              <a:rPr lang="en-US" b="0" dirty="0"/>
              <a:t> code stands for ‘</a:t>
            </a:r>
            <a:r>
              <a:rPr lang="en-US" b="0" dirty="0" err="1">
                <a:solidFill>
                  <a:srgbClr val="3366FF"/>
                </a:solidFill>
              </a:rPr>
              <a:t>BAT</a:t>
            </a:r>
            <a:r>
              <a:rPr lang="en-US" b="0" dirty="0" err="1"/>
              <a:t>ched</a:t>
            </a:r>
            <a:r>
              <a:rPr lang="en-US" b="0" dirty="0"/>
              <a:t> </a:t>
            </a:r>
            <a:r>
              <a:rPr lang="en-US" b="0" dirty="0">
                <a:solidFill>
                  <a:srgbClr val="3366FF"/>
                </a:solidFill>
              </a:rPr>
              <a:t>S</a:t>
            </a:r>
            <a:r>
              <a:rPr lang="en-US" b="0" dirty="0"/>
              <a:t>parse code’</a:t>
            </a:r>
          </a:p>
          <a:p>
            <a:pPr>
              <a:buFont typeface="Arial"/>
              <a:buChar char="•"/>
            </a:pPr>
            <a:r>
              <a:rPr lang="en-US" b="0" dirty="0"/>
              <a:t>The most advanced network coding </a:t>
            </a:r>
            <a:r>
              <a:rPr lang="en-US" b="0" dirty="0" smtClean="0"/>
              <a:t>technology for wireless networks</a:t>
            </a:r>
            <a:endParaRPr lang="en-US" b="0" dirty="0"/>
          </a:p>
          <a:p>
            <a:pPr>
              <a:buFont typeface="Arial"/>
              <a:buChar char="•"/>
            </a:pPr>
            <a:r>
              <a:rPr lang="en-US" b="0" dirty="0"/>
              <a:t>Significantly improves the multi-hop relay throughput, and/or reduces delay</a:t>
            </a:r>
          </a:p>
          <a:p>
            <a:pPr>
              <a:buFont typeface="Arial"/>
              <a:buChar char="•"/>
            </a:pPr>
            <a:r>
              <a:rPr lang="en-US" b="0" dirty="0" smtClean="0"/>
              <a:t>Throughput benefits </a:t>
            </a:r>
            <a:r>
              <a:rPr lang="en-US" b="0" dirty="0"/>
              <a:t>in the </a:t>
            </a:r>
            <a:r>
              <a:rPr lang="en-US" b="0" dirty="0" smtClean="0"/>
              <a:t>following applications:</a:t>
            </a:r>
            <a:endParaRPr lang="en-US" b="0" dirty="0"/>
          </a:p>
          <a:p>
            <a:pPr marL="800100" lvl="1" indent="-342900">
              <a:buFont typeface="Arial"/>
              <a:buChar char="•"/>
            </a:pPr>
            <a:r>
              <a:rPr lang="en-US" dirty="0"/>
              <a:t>Multi-hop transmission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Multicast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Content distribution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Internet of </a:t>
            </a:r>
            <a:r>
              <a:rPr lang="en-US" dirty="0" smtClean="0"/>
              <a:t>things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5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Protocol Design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R.W. Yeung &amp; S. Yang, CUHK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1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altLang="zh-CN" dirty="0" smtClean="0"/>
              <a:t>BATS Protocol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8" name="Picture 15" descr="mobile4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27" y="3218037"/>
            <a:ext cx="385325" cy="385325"/>
          </a:xfrm>
          <a:prstGeom prst="rect">
            <a:avLst/>
          </a:prstGeom>
        </p:spPr>
      </p:pic>
      <p:pic>
        <p:nvPicPr>
          <p:cNvPr id="9" name="Picture 16" descr="mobile4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00" y="3176340"/>
            <a:ext cx="385753" cy="385753"/>
          </a:xfrm>
          <a:prstGeom prst="rect">
            <a:avLst/>
          </a:prstGeom>
        </p:spPr>
      </p:pic>
      <p:pic>
        <p:nvPicPr>
          <p:cNvPr id="11" name="Picture 18" descr="13663791411699831874Wi-Fi_Router.svg.m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78" y="3240978"/>
            <a:ext cx="393214" cy="304807"/>
          </a:xfrm>
          <a:prstGeom prst="rect">
            <a:avLst/>
          </a:prstGeom>
        </p:spPr>
      </p:pic>
      <p:pic>
        <p:nvPicPr>
          <p:cNvPr id="12" name="Picture 19" descr="13663791411699831874Wi-Fi_Router.svg.m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59" y="3240869"/>
            <a:ext cx="393214" cy="30480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2594813" y="5743438"/>
            <a:ext cx="4309941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PHY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312239" y="5272201"/>
            <a:ext cx="2592515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BATS</a:t>
            </a:r>
            <a:r>
              <a:rPr kumimoji="0" lang="en-US" altLang="zh-CN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enabled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MAC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307309" y="4810990"/>
            <a:ext cx="2592515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BATS</a:t>
            </a:r>
            <a:r>
              <a:rPr kumimoji="0" lang="en-US" altLang="zh-CN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enabled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IP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307309" y="4343764"/>
            <a:ext cx="2592515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BATS</a:t>
            </a:r>
            <a:r>
              <a:rPr kumimoji="0" lang="en-US" altLang="zh-CN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enabled </a:t>
            </a:r>
            <a:r>
              <a:rPr lang="en-US" altLang="zh-CN" sz="2000" dirty="0" smtClean="0"/>
              <a:t>TCP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219200" y="2279488"/>
            <a:ext cx="1056749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BATS encoding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303637" y="2279488"/>
            <a:ext cx="11430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BATS </a:t>
            </a:r>
            <a:r>
              <a:rPr lang="en-US" altLang="zh-CN" sz="18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de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coding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3099805" y="2289173"/>
            <a:ext cx="127806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Batch forwarding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201721" y="2292913"/>
            <a:ext cx="127806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Batch forwarding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右箭头 19"/>
          <p:cNvSpPr/>
          <p:nvPr/>
        </p:nvSpPr>
        <p:spPr bwMode="auto">
          <a:xfrm>
            <a:off x="2275949" y="2574884"/>
            <a:ext cx="823856" cy="11627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右箭头 20"/>
          <p:cNvSpPr/>
          <p:nvPr/>
        </p:nvSpPr>
        <p:spPr bwMode="auto">
          <a:xfrm>
            <a:off x="4377865" y="2573937"/>
            <a:ext cx="823856" cy="11627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右箭头 21"/>
          <p:cNvSpPr/>
          <p:nvPr/>
        </p:nvSpPr>
        <p:spPr bwMode="auto">
          <a:xfrm>
            <a:off x="6474528" y="2589200"/>
            <a:ext cx="823856" cy="11627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右箭头 22"/>
          <p:cNvSpPr/>
          <p:nvPr/>
        </p:nvSpPr>
        <p:spPr bwMode="auto">
          <a:xfrm rot="5400000">
            <a:off x="1361461" y="1806021"/>
            <a:ext cx="823856" cy="11627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右箭头 23"/>
          <p:cNvSpPr/>
          <p:nvPr/>
        </p:nvSpPr>
        <p:spPr bwMode="auto">
          <a:xfrm rot="16200000">
            <a:off x="7463209" y="1801593"/>
            <a:ext cx="823856" cy="11627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73389" y="1734668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Input file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70294" y="1685395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output file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2590800" y="3886200"/>
            <a:ext cx="4307309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BATS</a:t>
            </a:r>
            <a:r>
              <a:rPr kumimoji="0" lang="en-US" altLang="zh-CN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enabled </a:t>
            </a:r>
            <a:r>
              <a:rPr lang="en-US" altLang="zh-CN" sz="2000" dirty="0" smtClean="0"/>
              <a:t>APP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2597445" y="5272201"/>
            <a:ext cx="1713079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Existing MAC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2592515" y="4810990"/>
            <a:ext cx="1713079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Existing IP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2592515" y="4343764"/>
            <a:ext cx="1713079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Existing </a:t>
            </a:r>
            <a:r>
              <a:rPr lang="en-US" altLang="zh-CN" sz="2000" dirty="0" smtClean="0"/>
              <a:t>TCP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06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 Implementation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R.W. Yeung &amp; S. Yang, CUHK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8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BATS Code Implementations</a:t>
            </a:r>
            <a:endParaRPr 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BATS recoding has been implemented using low-end </a:t>
            </a:r>
            <a:r>
              <a:rPr lang="en-US" altLang="zh-CN" b="0" smtClean="0"/>
              <a:t>wireless </a:t>
            </a:r>
            <a:r>
              <a:rPr lang="en-US" altLang="zh-CN" b="0" smtClean="0"/>
              <a:t>routers.</a:t>
            </a:r>
            <a:endParaRPr lang="en-US" altLang="zh-CN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 smtClean="0"/>
              <a:t>10 Mbps can be achieve using a single core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Using </a:t>
            </a:r>
            <a:r>
              <a:rPr lang="en-US" altLang="zh-CN" b="0" dirty="0" smtClean="0"/>
              <a:t>a particular </a:t>
            </a:r>
            <a:r>
              <a:rPr lang="en-US" altLang="zh-CN" b="0" dirty="0" smtClean="0"/>
              <a:t>CPU, </a:t>
            </a:r>
            <a:r>
              <a:rPr lang="en-US" altLang="zh-CN" b="0" dirty="0" smtClean="0">
                <a:solidFill>
                  <a:srgbClr val="0000FF"/>
                </a:solidFill>
              </a:rPr>
              <a:t>&gt;500Mbps </a:t>
            </a:r>
            <a:r>
              <a:rPr lang="en-US" altLang="zh-CN" b="0" dirty="0" smtClean="0"/>
              <a:t>decoding throughput can be achieved.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0" dirty="0" err="1" smtClean="0"/>
              <a:t>Gbps</a:t>
            </a:r>
            <a:r>
              <a:rPr lang="en-US" altLang="zh-CN" b="0" dirty="0" smtClean="0"/>
              <a:t> throughput can be achieved using CPU, GPU or hardware accelerator.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45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R.W. Yeung &amp; S. Yang, CUHK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6" name="Picture 5" descr="BATS Network Coding for Wireless Relay Networks.ppt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11200"/>
            <a:ext cx="74676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Applications in Wireless </a:t>
            </a:r>
            <a:r>
              <a:rPr lang="en-US" dirty="0"/>
              <a:t>R</a:t>
            </a:r>
            <a:r>
              <a:rPr lang="en-US" dirty="0" smtClean="0"/>
              <a:t>elay </a:t>
            </a:r>
            <a:r>
              <a:rPr lang="en-US" dirty="0"/>
              <a:t>N</a:t>
            </a:r>
            <a:r>
              <a:rPr lang="en-US" dirty="0" smtClean="0"/>
              <a:t>etworks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R.W. Yeung &amp; S. Yang, CUHK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4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US" dirty="0"/>
              <a:t>Application: Multi-hop Networks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08413" cy="4113213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altLang="zh-HK" b="0" dirty="0"/>
              <a:t>Satellite</a:t>
            </a:r>
          </a:p>
          <a:p>
            <a:pPr marL="285750" indent="-285750">
              <a:buFont typeface="Arial"/>
              <a:buChar char="•"/>
            </a:pPr>
            <a:r>
              <a:rPr lang="en-US" b="0" dirty="0"/>
              <a:t>Video/signal relays for automobiles</a:t>
            </a:r>
          </a:p>
          <a:p>
            <a:pPr marL="285750" indent="-285750">
              <a:buFont typeface="Arial"/>
              <a:buChar char="•"/>
            </a:pPr>
            <a:r>
              <a:rPr lang="en-US" b="0" dirty="0"/>
              <a:t>Video relays for traffic surveillance</a:t>
            </a:r>
          </a:p>
          <a:p>
            <a:pPr marL="285750" indent="-285750">
              <a:buFont typeface="Arial"/>
              <a:buChar char="•"/>
            </a:pPr>
            <a:r>
              <a:rPr lang="en-US" b="0" dirty="0"/>
              <a:t>Wireless access point extender</a:t>
            </a:r>
          </a:p>
          <a:p>
            <a:pPr marL="285750" indent="-285750">
              <a:buFont typeface="Arial"/>
              <a:buChar char="•"/>
            </a:pPr>
            <a:r>
              <a:rPr lang="en-US" altLang="zh-HK" b="0" dirty="0"/>
              <a:t>HDMI repeater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9" name="Picture 8" descr="1197154602576284536drunken_duck_old_styled_tv_set.svg.h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78" y="5006100"/>
            <a:ext cx="1188019" cy="1306820"/>
          </a:xfrm>
          <a:prstGeom prst="rect">
            <a:avLst/>
          </a:prstGeom>
        </p:spPr>
      </p:pic>
      <p:pic>
        <p:nvPicPr>
          <p:cNvPr id="10" name="Picture 9" descr="13663791411699831874Wi-Fi_Router.svg.m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23" y="4149834"/>
            <a:ext cx="393214" cy="30480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6009197" y="2233448"/>
            <a:ext cx="1186906" cy="379057"/>
          </a:xfrm>
          <a:prstGeom prst="straightConnector1">
            <a:avLst/>
          </a:prstGeom>
          <a:ln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009198" y="4519448"/>
            <a:ext cx="1447470" cy="630621"/>
          </a:xfrm>
          <a:prstGeom prst="straightConnector1">
            <a:avLst/>
          </a:prstGeom>
          <a:ln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3"/>
          </p:cNvCxnSpPr>
          <p:nvPr/>
        </p:nvCxnSpPr>
        <p:spPr>
          <a:xfrm>
            <a:off x="6401567" y="3167552"/>
            <a:ext cx="1191656" cy="879923"/>
          </a:xfrm>
          <a:prstGeom prst="straightConnector1">
            <a:avLst/>
          </a:prstGeom>
          <a:ln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FP_Satellite_icon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44" y="1447800"/>
            <a:ext cx="966856" cy="966856"/>
          </a:xfrm>
          <a:prstGeom prst="rect">
            <a:avLst/>
          </a:prstGeom>
        </p:spPr>
      </p:pic>
      <p:pic>
        <p:nvPicPr>
          <p:cNvPr id="15" name="Picture 14" descr="radio_control_car-51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474" y="2612505"/>
            <a:ext cx="1110093" cy="11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Application: Multicast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6587"/>
            <a:ext cx="3808413" cy="4113213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b="0" dirty="0" smtClean="0"/>
              <a:t>Shared </a:t>
            </a:r>
            <a:r>
              <a:rPr lang="en-US" b="0" dirty="0"/>
              <a:t>video in conference rooms </a:t>
            </a:r>
          </a:p>
          <a:p>
            <a:pPr marL="285750" indent="-285750">
              <a:buFont typeface="Arial"/>
              <a:buChar char="•"/>
            </a:pPr>
            <a:r>
              <a:rPr lang="en-US" b="0" dirty="0" smtClean="0"/>
              <a:t>Shared </a:t>
            </a:r>
            <a:r>
              <a:rPr lang="en-US" b="0" dirty="0"/>
              <a:t>video in concerts/sport games/</a:t>
            </a:r>
            <a:r>
              <a:rPr lang="en-US" b="0" dirty="0" smtClean="0"/>
              <a:t>classrooms</a:t>
            </a:r>
            <a:endParaRPr lang="en-US" b="0" dirty="0"/>
          </a:p>
          <a:p>
            <a:pPr marL="285750" indent="-285750">
              <a:buFont typeface="Arial"/>
              <a:buChar char="•"/>
            </a:pPr>
            <a:r>
              <a:rPr lang="en-US" b="0" dirty="0"/>
              <a:t>TV broadcasting with relays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27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423832" y="1752600"/>
            <a:ext cx="4364092" cy="4508622"/>
            <a:chOff x="3160796" y="824465"/>
            <a:chExt cx="5627128" cy="5659713"/>
          </a:xfrm>
        </p:grpSpPr>
        <p:pic>
          <p:nvPicPr>
            <p:cNvPr id="9" name="Picture 8" descr="presentation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899" y="824465"/>
              <a:ext cx="3216205" cy="1518209"/>
            </a:xfrm>
            <a:prstGeom prst="rect">
              <a:avLst/>
            </a:prstGeom>
          </p:spPr>
        </p:pic>
        <p:pic>
          <p:nvPicPr>
            <p:cNvPr id="10" name="Picture 9" descr="13663791411699831874Wi-Fi_Router.svg.me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416" y="3478588"/>
              <a:ext cx="347664" cy="269498"/>
            </a:xfrm>
            <a:prstGeom prst="rect">
              <a:avLst/>
            </a:prstGeom>
          </p:spPr>
        </p:pic>
        <p:pic>
          <p:nvPicPr>
            <p:cNvPr id="11" name="Picture 10" descr="13663791411699831874Wi-Fi_Router.svg.me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572" y="3560518"/>
              <a:ext cx="347664" cy="269498"/>
            </a:xfrm>
            <a:prstGeom prst="rect">
              <a:avLst/>
            </a:prstGeom>
          </p:spPr>
        </p:pic>
        <p:pic>
          <p:nvPicPr>
            <p:cNvPr id="12" name="Picture 11" descr="mobile4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486" y="5210506"/>
              <a:ext cx="340689" cy="340689"/>
            </a:xfrm>
            <a:prstGeom prst="rect">
              <a:avLst/>
            </a:prstGeom>
          </p:spPr>
        </p:pic>
        <p:pic>
          <p:nvPicPr>
            <p:cNvPr id="13" name="Picture 12" descr="mobile4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143" y="5017843"/>
              <a:ext cx="340689" cy="340689"/>
            </a:xfrm>
            <a:prstGeom prst="rect">
              <a:avLst/>
            </a:prstGeom>
          </p:spPr>
        </p:pic>
        <p:pic>
          <p:nvPicPr>
            <p:cNvPr id="14" name="Picture 13" descr="mobile4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535" y="5210506"/>
              <a:ext cx="340689" cy="340689"/>
            </a:xfrm>
            <a:prstGeom prst="rect">
              <a:avLst/>
            </a:prstGeom>
          </p:spPr>
        </p:pic>
        <p:pic>
          <p:nvPicPr>
            <p:cNvPr id="15" name="Picture 14" descr="mobile4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671" y="5210506"/>
              <a:ext cx="340689" cy="340689"/>
            </a:xfrm>
            <a:prstGeom prst="rect">
              <a:avLst/>
            </a:prstGeom>
          </p:spPr>
        </p:pic>
        <p:pic>
          <p:nvPicPr>
            <p:cNvPr id="16" name="Picture 15" descr="mobile4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204" y="4825181"/>
              <a:ext cx="340689" cy="340689"/>
            </a:xfrm>
            <a:prstGeom prst="rect">
              <a:avLst/>
            </a:prstGeom>
          </p:spPr>
        </p:pic>
        <p:pic>
          <p:nvPicPr>
            <p:cNvPr id="17" name="Picture 16" descr="mobile4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720" y="5210506"/>
              <a:ext cx="340689" cy="340689"/>
            </a:xfrm>
            <a:prstGeom prst="rect">
              <a:avLst/>
            </a:prstGeom>
          </p:spPr>
        </p:pic>
        <p:pic>
          <p:nvPicPr>
            <p:cNvPr id="18" name="Picture 17" descr="mobile4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7360" y="6143489"/>
              <a:ext cx="301112" cy="340689"/>
            </a:xfrm>
            <a:prstGeom prst="rect">
              <a:avLst/>
            </a:prstGeom>
          </p:spPr>
        </p:pic>
        <p:pic>
          <p:nvPicPr>
            <p:cNvPr id="19" name="Picture 18" descr="mobile4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8723" y="6143489"/>
              <a:ext cx="301112" cy="340689"/>
            </a:xfrm>
            <a:prstGeom prst="rect">
              <a:avLst/>
            </a:prstGeom>
          </p:spPr>
        </p:pic>
        <p:pic>
          <p:nvPicPr>
            <p:cNvPr id="20" name="Picture 19" descr="mobile4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715" y="6143489"/>
              <a:ext cx="301112" cy="340689"/>
            </a:xfrm>
            <a:prstGeom prst="rect">
              <a:avLst/>
            </a:prstGeom>
          </p:spPr>
        </p:pic>
        <p:pic>
          <p:nvPicPr>
            <p:cNvPr id="21" name="Picture 20" descr="mobile4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796" y="6143489"/>
              <a:ext cx="301112" cy="340689"/>
            </a:xfrm>
            <a:prstGeom prst="rect">
              <a:avLst/>
            </a:prstGeom>
          </p:spPr>
        </p:pic>
        <p:pic>
          <p:nvPicPr>
            <p:cNvPr id="22" name="Picture 21" descr="mobile4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159" y="6143489"/>
              <a:ext cx="301112" cy="340689"/>
            </a:xfrm>
            <a:prstGeom prst="rect">
              <a:avLst/>
            </a:prstGeom>
          </p:spPr>
        </p:pic>
        <p:pic>
          <p:nvPicPr>
            <p:cNvPr id="23" name="Picture 22" descr="mobile4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151" y="6143489"/>
              <a:ext cx="301112" cy="340689"/>
            </a:xfrm>
            <a:prstGeom prst="rect">
              <a:avLst/>
            </a:prstGeom>
          </p:spPr>
        </p:pic>
        <p:pic>
          <p:nvPicPr>
            <p:cNvPr id="24" name="Picture 23" descr="mobile4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456" y="6143489"/>
              <a:ext cx="301112" cy="340689"/>
            </a:xfrm>
            <a:prstGeom prst="rect">
              <a:avLst/>
            </a:prstGeom>
          </p:spPr>
        </p:pic>
        <p:pic>
          <p:nvPicPr>
            <p:cNvPr id="25" name="Picture 24" descr="mobile4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820" y="6143489"/>
              <a:ext cx="301112" cy="340689"/>
            </a:xfrm>
            <a:prstGeom prst="rect">
              <a:avLst/>
            </a:prstGeom>
          </p:spPr>
        </p:pic>
        <p:pic>
          <p:nvPicPr>
            <p:cNvPr id="26" name="Picture 25" descr="mobile4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812" y="6143489"/>
              <a:ext cx="301112" cy="340689"/>
            </a:xfrm>
            <a:prstGeom prst="rect">
              <a:avLst/>
            </a:prstGeom>
          </p:spPr>
        </p:pic>
        <p:pic>
          <p:nvPicPr>
            <p:cNvPr id="27" name="Picture 26" descr="wlan-303722_64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441005" y="3893150"/>
              <a:ext cx="522711" cy="481874"/>
            </a:xfrm>
            <a:prstGeom prst="rect">
              <a:avLst/>
            </a:prstGeom>
          </p:spPr>
        </p:pic>
        <p:pic>
          <p:nvPicPr>
            <p:cNvPr id="28" name="Picture 27" descr="wlan-303722_64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386303" y="3996498"/>
              <a:ext cx="522711" cy="481874"/>
            </a:xfrm>
            <a:prstGeom prst="rect">
              <a:avLst/>
            </a:prstGeom>
          </p:spPr>
        </p:pic>
        <p:pic>
          <p:nvPicPr>
            <p:cNvPr id="29" name="Picture 28" descr="mobile4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3589" y="5210506"/>
              <a:ext cx="340689" cy="340689"/>
            </a:xfrm>
            <a:prstGeom prst="rect">
              <a:avLst/>
            </a:prstGeom>
          </p:spPr>
        </p:pic>
        <p:pic>
          <p:nvPicPr>
            <p:cNvPr id="30" name="Picture 29" descr="wlan-303722_640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087013" y="5500329"/>
              <a:ext cx="370231" cy="341307"/>
            </a:xfrm>
            <a:prstGeom prst="rect">
              <a:avLst/>
            </a:prstGeom>
          </p:spPr>
        </p:pic>
        <p:pic>
          <p:nvPicPr>
            <p:cNvPr id="31" name="Picture 30" descr="wlan-303722_640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78288" y="5401818"/>
              <a:ext cx="358392" cy="330392"/>
            </a:xfrm>
            <a:prstGeom prst="rect">
              <a:avLst/>
            </a:prstGeom>
          </p:spPr>
        </p:pic>
        <p:pic>
          <p:nvPicPr>
            <p:cNvPr id="32" name="Picture 31" descr="wlan-303722_640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661140" y="2565435"/>
              <a:ext cx="1088945" cy="798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89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Application: Internet of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b="0" dirty="0"/>
              <a:t>Device-to-device networks</a:t>
            </a:r>
          </a:p>
          <a:p>
            <a:pPr marL="285750" indent="-285750">
              <a:buFont typeface="Arial"/>
              <a:buChar char="•"/>
            </a:pPr>
            <a:r>
              <a:rPr lang="en-US" b="0" dirty="0" smtClean="0"/>
              <a:t>Sensor </a:t>
            </a:r>
            <a:r>
              <a:rPr lang="en-US" b="0" dirty="0"/>
              <a:t>networks</a:t>
            </a:r>
          </a:p>
          <a:p>
            <a:pPr marL="285750" indent="-285750">
              <a:buFont typeface="Arial"/>
              <a:buChar char="•"/>
            </a:pPr>
            <a:r>
              <a:rPr lang="en-US" b="0" dirty="0"/>
              <a:t>Mobile networks</a:t>
            </a:r>
          </a:p>
          <a:p>
            <a:pPr marL="285750" indent="-285750">
              <a:buFont typeface="Arial"/>
              <a:buChar char="•"/>
            </a:pPr>
            <a:r>
              <a:rPr lang="en-US" b="0" dirty="0"/>
              <a:t>Wireless relays for drones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28</a:t>
            </a:fld>
            <a:endParaRPr lang="en-GB"/>
          </a:p>
        </p:txBody>
      </p:sp>
      <p:cxnSp>
        <p:nvCxnSpPr>
          <p:cNvPr id="8" name="Straight Arrow Connector 7"/>
          <p:cNvCxnSpPr>
            <a:endCxn id="13" idx="0"/>
          </p:cNvCxnSpPr>
          <p:nvPr/>
        </p:nvCxnSpPr>
        <p:spPr>
          <a:xfrm>
            <a:off x="7668178" y="2437564"/>
            <a:ext cx="188249" cy="575704"/>
          </a:xfrm>
          <a:prstGeom prst="straightConnector1">
            <a:avLst/>
          </a:prstGeom>
          <a:ln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304246" y="4069336"/>
            <a:ext cx="978902" cy="899972"/>
          </a:xfrm>
          <a:prstGeom prst="straightConnector1">
            <a:avLst/>
          </a:prstGeom>
          <a:ln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5" idx="0"/>
          </p:cNvCxnSpPr>
          <p:nvPr/>
        </p:nvCxnSpPr>
        <p:spPr>
          <a:xfrm flipH="1">
            <a:off x="5230145" y="2564196"/>
            <a:ext cx="277443" cy="725707"/>
          </a:xfrm>
          <a:prstGeom prst="straightConnector1">
            <a:avLst/>
          </a:prstGeom>
          <a:ln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ute-Little-Factory-Social-Trucks-Rss.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31" y="1417638"/>
            <a:ext cx="1146558" cy="1146558"/>
          </a:xfrm>
          <a:prstGeom prst="rect">
            <a:avLst/>
          </a:prstGeom>
        </p:spPr>
      </p:pic>
      <p:pic>
        <p:nvPicPr>
          <p:cNvPr id="12" name="Picture 11" descr="Cute-Little-Factory-Social-Trucks-Rss.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42" y="1291006"/>
            <a:ext cx="1146558" cy="1146558"/>
          </a:xfrm>
          <a:prstGeom prst="rect">
            <a:avLst/>
          </a:prstGeom>
        </p:spPr>
      </p:pic>
      <p:pic>
        <p:nvPicPr>
          <p:cNvPr id="13" name="Picture 12" descr="Cute-Little-Factory-Social-Trucks-Rss.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48" y="3013268"/>
            <a:ext cx="1146558" cy="1146558"/>
          </a:xfrm>
          <a:prstGeom prst="rect">
            <a:avLst/>
          </a:prstGeom>
        </p:spPr>
      </p:pic>
      <p:pic>
        <p:nvPicPr>
          <p:cNvPr id="14" name="Picture 13" descr="warehouse_ic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46" y="4969308"/>
            <a:ext cx="2104331" cy="1578248"/>
          </a:xfrm>
          <a:prstGeom prst="rect">
            <a:avLst/>
          </a:prstGeom>
        </p:spPr>
      </p:pic>
      <p:pic>
        <p:nvPicPr>
          <p:cNvPr id="15" name="Picture 14" descr="Cute-Little-Factory-Social-Trucks-Rss.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66" y="3289903"/>
            <a:ext cx="1146558" cy="1146558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endCxn id="14" idx="0"/>
          </p:cNvCxnSpPr>
          <p:nvPr/>
        </p:nvCxnSpPr>
        <p:spPr>
          <a:xfrm flipH="1">
            <a:off x="5076312" y="4436461"/>
            <a:ext cx="70005" cy="532847"/>
          </a:xfrm>
          <a:prstGeom prst="straightConnector1">
            <a:avLst/>
          </a:prstGeom>
          <a:ln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09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200" b="0" dirty="0"/>
              <a:t>[YY11] S. Yang and R. W. Yeung, </a:t>
            </a:r>
            <a:r>
              <a:rPr lang="en-US" altLang="zh-CN" sz="1200" b="0" dirty="0" smtClean="0"/>
              <a:t>“Coding </a:t>
            </a:r>
            <a:r>
              <a:rPr lang="en-US" altLang="zh-CN" sz="1200" b="0" dirty="0"/>
              <a:t>for a network coded fountain</a:t>
            </a:r>
            <a:r>
              <a:rPr lang="en-US" altLang="zh-CN" sz="1200" b="0" dirty="0" smtClean="0"/>
              <a:t>,” </a:t>
            </a:r>
            <a:r>
              <a:rPr lang="en-US" altLang="zh-CN" sz="1200" b="0" dirty="0"/>
              <a:t>ISIT 2011.</a:t>
            </a:r>
          </a:p>
          <a:p>
            <a:r>
              <a:rPr lang="en-US" altLang="zh-CN" sz="1200" b="0" dirty="0"/>
              <a:t>[YY14] S. Yang and R. W. Yeung, </a:t>
            </a:r>
            <a:r>
              <a:rPr lang="en-US" altLang="zh-CN" sz="1200" b="0" dirty="0" smtClean="0"/>
              <a:t>“Batched </a:t>
            </a:r>
            <a:r>
              <a:rPr lang="en-US" altLang="zh-CN" sz="1200" b="0" dirty="0"/>
              <a:t>sparse codes</a:t>
            </a:r>
            <a:r>
              <a:rPr lang="en-US" altLang="zh-CN" sz="1200" b="0" dirty="0" smtClean="0"/>
              <a:t>,” </a:t>
            </a:r>
            <a:r>
              <a:rPr lang="en-US" altLang="zh-CN" sz="1200" b="0" dirty="0"/>
              <a:t>IEEE Trans. Inform. Theory, vol. 60, no. 9, Sep. 2014.</a:t>
            </a:r>
          </a:p>
          <a:p>
            <a:r>
              <a:rPr lang="en-US" altLang="zh-CN" sz="1200" b="0" dirty="0"/>
              <a:t>[Tang12] B. Tang, S. Yang, Y. Yin, B. Ye and S. Lu, </a:t>
            </a:r>
            <a:r>
              <a:rPr lang="en-US" altLang="zh-CN" sz="1200" b="0" dirty="0" smtClean="0"/>
              <a:t>“Expander </a:t>
            </a:r>
            <a:r>
              <a:rPr lang="en-US" altLang="zh-CN" sz="1200" b="0" dirty="0"/>
              <a:t>graph based overlapped chunked </a:t>
            </a:r>
            <a:r>
              <a:rPr lang="en-US" altLang="zh-CN" sz="1200" b="0" dirty="0" smtClean="0"/>
              <a:t>codes,” </a:t>
            </a:r>
            <a:r>
              <a:rPr lang="en-US" altLang="zh-CN" sz="1200" b="0" dirty="0"/>
              <a:t>ISIT 2012.</a:t>
            </a:r>
          </a:p>
          <a:p>
            <a:r>
              <a:rPr lang="en-US" altLang="zh-CN" sz="1200" b="0" dirty="0"/>
              <a:t>[YT14] S. Yang and B. Tang, </a:t>
            </a:r>
            <a:r>
              <a:rPr lang="en-US" altLang="zh-CN" sz="1200" b="0" dirty="0" smtClean="0"/>
              <a:t>“From </a:t>
            </a:r>
            <a:r>
              <a:rPr lang="en-US" altLang="zh-CN" sz="1200" b="0" dirty="0"/>
              <a:t>LDPC to chunked network </a:t>
            </a:r>
            <a:r>
              <a:rPr lang="en-US" altLang="zh-CN" sz="1200" b="0" dirty="0" smtClean="0"/>
              <a:t>codes,” </a:t>
            </a:r>
            <a:r>
              <a:rPr lang="en-US" altLang="zh-CN" sz="1200" b="0" dirty="0"/>
              <a:t>ITW 2014</a:t>
            </a:r>
            <a:r>
              <a:rPr lang="en-US" altLang="zh-CN" sz="1200" b="0" dirty="0" smtClean="0"/>
              <a:t>.</a:t>
            </a:r>
          </a:p>
          <a:p>
            <a:r>
              <a:rPr lang="en-US" altLang="zh-CN" sz="1200" b="0" dirty="0"/>
              <a:t>[YZ15] S. Yang and Q. Zhou, </a:t>
            </a:r>
            <a:r>
              <a:rPr lang="en-US" altLang="zh-CN" sz="1200" b="0" dirty="0" smtClean="0"/>
              <a:t>“Tree </a:t>
            </a:r>
            <a:r>
              <a:rPr lang="en-US" altLang="zh-CN" sz="1200" b="0" dirty="0"/>
              <a:t>Analysis of BATS Codes," </a:t>
            </a:r>
            <a:r>
              <a:rPr lang="en-US" altLang="zh-CN" sz="1200" b="0" dirty="0" smtClean="0"/>
              <a:t> </a:t>
            </a:r>
            <a:r>
              <a:rPr lang="en-US" altLang="zh-CN" sz="1200" b="0" dirty="0"/>
              <a:t>IEEE Comm. </a:t>
            </a:r>
            <a:r>
              <a:rPr lang="en-US" altLang="zh-CN" sz="1200" b="0" dirty="0" smtClean="0"/>
              <a:t>Letters 2016.</a:t>
            </a:r>
          </a:p>
          <a:p>
            <a:r>
              <a:rPr lang="en-US" altLang="zh-CN" sz="1200" b="0" dirty="0"/>
              <a:t>[NY13] T-C Ng and S. Yang, </a:t>
            </a:r>
            <a:r>
              <a:rPr lang="en-US" altLang="zh-CN" sz="1200" b="0" dirty="0" smtClean="0"/>
              <a:t>“Finite-Length </a:t>
            </a:r>
            <a:r>
              <a:rPr lang="en-US" altLang="zh-CN" sz="1200" b="0" dirty="0"/>
              <a:t>Analysis of BATS Codes</a:t>
            </a:r>
            <a:r>
              <a:rPr lang="en-US" altLang="zh-CN" sz="1200" b="0" dirty="0" smtClean="0"/>
              <a:t>,” </a:t>
            </a:r>
            <a:r>
              <a:rPr lang="en-US" altLang="zh-CN" sz="1200" b="0" dirty="0" err="1" smtClean="0"/>
              <a:t>NetCod</a:t>
            </a:r>
            <a:r>
              <a:rPr lang="en-US" altLang="zh-CN" sz="1200" b="0" dirty="0" smtClean="0"/>
              <a:t> 2013.</a:t>
            </a:r>
            <a:endParaRPr lang="en-US" altLang="zh-CN" sz="1200" b="0" dirty="0"/>
          </a:p>
          <a:p>
            <a:r>
              <a:rPr lang="en-US" altLang="zh-CN" sz="1200" b="0" dirty="0"/>
              <a:t>[YNY15] S. Yang, T-C Ng and R.W. Yeung, </a:t>
            </a:r>
            <a:r>
              <a:rPr lang="en-US" altLang="zh-CN" sz="1200" b="0" dirty="0" smtClean="0"/>
              <a:t>“Finite-Length </a:t>
            </a:r>
            <a:r>
              <a:rPr lang="en-US" altLang="zh-CN" sz="1200" b="0" dirty="0"/>
              <a:t>Analysis of BATS Codes</a:t>
            </a:r>
            <a:r>
              <a:rPr lang="en-US" altLang="zh-CN" sz="1200" b="0" dirty="0" smtClean="0"/>
              <a:t>,” </a:t>
            </a:r>
            <a:r>
              <a:rPr lang="en-US" altLang="zh-CN" sz="1200" b="0" dirty="0" err="1" smtClean="0"/>
              <a:t>ArXiv</a:t>
            </a:r>
            <a:r>
              <a:rPr lang="en-US" altLang="zh-CN" sz="1200" b="0" dirty="0" smtClean="0"/>
              <a:t> 2016.</a:t>
            </a:r>
          </a:p>
          <a:p>
            <a:r>
              <a:rPr lang="en-US" sz="1200" b="0" dirty="0" smtClean="0"/>
              <a:t>[Huang14] Q</a:t>
            </a:r>
            <a:r>
              <a:rPr lang="en-US" sz="1200" b="0" dirty="0"/>
              <a:t>. Huang, K. Sun, X. Li, and D. O. Wu, “Just fun: A joint fountain coding and network coding approach to loss-tolerant information spreading,” </a:t>
            </a:r>
            <a:r>
              <a:rPr lang="en-US" sz="1200" b="0" dirty="0" smtClean="0"/>
              <a:t>Mobile </a:t>
            </a:r>
            <a:r>
              <a:rPr lang="en-US" sz="1200" b="0" dirty="0"/>
              <a:t>Ad Hoc </a:t>
            </a:r>
            <a:r>
              <a:rPr lang="en-US" sz="1200" b="0" dirty="0" smtClean="0"/>
              <a:t>2014.</a:t>
            </a:r>
            <a:endParaRPr lang="en-US" sz="1200" b="0" dirty="0"/>
          </a:p>
          <a:p>
            <a:r>
              <a:rPr lang="en-US" sz="1200" b="0" dirty="0" smtClean="0"/>
              <a:t>[YYCY14] </a:t>
            </a:r>
            <a:r>
              <a:rPr lang="en-US" sz="1200" b="0" dirty="0"/>
              <a:t> S. Yang, R. W. Yeung, H. F. Cheung, and H. H. Yin, “BATS: Network coding in action,” </a:t>
            </a:r>
            <a:r>
              <a:rPr lang="en-US" sz="1200" b="0" dirty="0" err="1" smtClean="0"/>
              <a:t>Allerton</a:t>
            </a:r>
            <a:r>
              <a:rPr lang="en-US" sz="1200" b="0" dirty="0" smtClean="0"/>
              <a:t> 2014. </a:t>
            </a:r>
            <a:endParaRPr lang="en-US" sz="1200" b="0" dirty="0"/>
          </a:p>
          <a:p>
            <a:r>
              <a:rPr lang="en-US" sz="1200" b="0" dirty="0" smtClean="0"/>
              <a:t>[XGGC14] </a:t>
            </a:r>
            <a:r>
              <a:rPr lang="en-US" sz="1200" b="0" dirty="0"/>
              <a:t> X. </a:t>
            </a:r>
            <a:r>
              <a:rPr lang="en-US" sz="1200" b="0" dirty="0" err="1"/>
              <a:t>Xu</a:t>
            </a:r>
            <a:r>
              <a:rPr lang="en-US" sz="1200" b="0" dirty="0"/>
              <a:t>, P. K. M. Gandhi, Y. L. Guan, and P. H. J. Chong, “Two-phase cooperative broadcasting based on batched network code,” </a:t>
            </a:r>
            <a:r>
              <a:rPr lang="en-US" sz="1200" b="0" dirty="0" err="1"/>
              <a:t>arXiv</a:t>
            </a:r>
            <a:r>
              <a:rPr lang="en-US" sz="1200" b="0" dirty="0"/>
              <a:t> </a:t>
            </a:r>
            <a:r>
              <a:rPr lang="en-US" sz="1200" b="0" dirty="0" smtClean="0"/>
              <a:t>2015</a:t>
            </a:r>
            <a:r>
              <a:rPr lang="en-US" sz="1200" b="0" dirty="0"/>
              <a:t>. </a:t>
            </a:r>
          </a:p>
          <a:p>
            <a:endParaRPr lang="en-US" altLang="zh-CN" sz="1200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4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Introduction to BATS Code</a:t>
            </a:r>
          </a:p>
          <a:p>
            <a:pPr>
              <a:buFont typeface="Arial"/>
              <a:buChar char="•"/>
            </a:pPr>
            <a:r>
              <a:rPr lang="en-US" dirty="0" smtClean="0"/>
              <a:t>Protocol Design</a:t>
            </a:r>
          </a:p>
          <a:p>
            <a:pPr>
              <a:buFont typeface="Arial"/>
              <a:buChar char="•"/>
            </a:pPr>
            <a:r>
              <a:rPr lang="en-US" dirty="0" smtClean="0"/>
              <a:t>Implementations</a:t>
            </a:r>
          </a:p>
          <a:p>
            <a:pPr>
              <a:buFont typeface="Arial"/>
              <a:buChar char="•"/>
            </a:pPr>
            <a:r>
              <a:rPr lang="en-US" altLang="zh-CN" dirty="0"/>
              <a:t>Applications in Wireless Relay Networks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1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Introduction to BATS code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R.W. Yeung &amp; S. Yang, CUHK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3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&amp; Relay are Inevitable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b="0" dirty="0"/>
              <a:t>WLAN has more and more interference in both 2.4GHz and 5GHz </a:t>
            </a:r>
            <a:endParaRPr lang="en-US" b="0" dirty="0" smtClean="0"/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>
                <a:solidFill>
                  <a:schemeClr val="accent2"/>
                </a:solidFill>
                <a:sym typeface="Wingdings"/>
              </a:rPr>
              <a:t>H</a:t>
            </a:r>
            <a:r>
              <a:rPr lang="en-US" sz="2400" b="0" dirty="0" smtClean="0">
                <a:solidFill>
                  <a:schemeClr val="accent2"/>
                </a:solidFill>
                <a:sym typeface="Wingdings"/>
              </a:rPr>
              <a:t>igher loss due to interference</a:t>
            </a:r>
            <a:endParaRPr lang="en-US" sz="2400" b="0" dirty="0">
              <a:solidFill>
                <a:schemeClr val="accent2"/>
              </a:solidFill>
            </a:endParaRPr>
          </a:p>
          <a:p>
            <a:pPr>
              <a:buFont typeface="Arial"/>
              <a:buChar char="•"/>
            </a:pPr>
            <a:r>
              <a:rPr lang="en-US" b="0" dirty="0"/>
              <a:t>Higher frequency </a:t>
            </a:r>
            <a:r>
              <a:rPr lang="en-US" altLang="zh-HK" b="0" dirty="0"/>
              <a:t>in millimeter wave </a:t>
            </a:r>
            <a:r>
              <a:rPr lang="en-US" altLang="zh-HK" b="0" dirty="0" smtClean="0"/>
              <a:t>spectrum, </a:t>
            </a:r>
            <a:r>
              <a:rPr lang="en-US" altLang="zh-HK" b="0" dirty="0"/>
              <a:t>e.g</a:t>
            </a:r>
            <a:r>
              <a:rPr lang="en-US" altLang="zh-HK" b="0" dirty="0" smtClean="0"/>
              <a:t>.,        </a:t>
            </a:r>
            <a:r>
              <a:rPr lang="en-US" b="0" dirty="0" smtClean="0"/>
              <a:t>60 </a:t>
            </a:r>
            <a:r>
              <a:rPr lang="en-US" b="0" dirty="0"/>
              <a:t>GHz </a:t>
            </a:r>
            <a:r>
              <a:rPr lang="en-US" b="0" dirty="0" smtClean="0"/>
              <a:t>to be </a:t>
            </a:r>
            <a:r>
              <a:rPr lang="en-US" b="0" dirty="0"/>
              <a:t>adopted in </a:t>
            </a:r>
            <a:r>
              <a:rPr lang="en-US" altLang="zh-HK" b="0" dirty="0" smtClean="0"/>
              <a:t>802.11AD and 5G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>
                <a:solidFill>
                  <a:schemeClr val="accent2"/>
                </a:solidFill>
                <a:sym typeface="Wingdings"/>
              </a:rPr>
              <a:t>H</a:t>
            </a:r>
            <a:r>
              <a:rPr lang="en-US" sz="2400" b="0" dirty="0" smtClean="0">
                <a:solidFill>
                  <a:schemeClr val="accent2"/>
                </a:solidFill>
                <a:sym typeface="Wingdings"/>
              </a:rPr>
              <a:t>igher loss due to obstacles</a:t>
            </a:r>
            <a:r>
              <a:rPr lang="en-US" sz="2400" b="0" dirty="0" smtClean="0">
                <a:sym typeface="Wingdings"/>
              </a:rPr>
              <a:t> 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b="0" dirty="0" smtClean="0">
                <a:solidFill>
                  <a:srgbClr val="C0504D"/>
                </a:solidFill>
                <a:sym typeface="Wingdings"/>
              </a:rPr>
              <a:t>Relay for non-line-of-sight transmission</a:t>
            </a:r>
            <a:endParaRPr lang="en-US" sz="2400" b="0" dirty="0">
              <a:solidFill>
                <a:srgbClr val="C0504D"/>
              </a:solidFill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b="0" dirty="0" smtClean="0"/>
              <a:t>Low power transmission in </a:t>
            </a:r>
            <a:r>
              <a:rPr lang="en-US" b="0" dirty="0" err="1" smtClean="0"/>
              <a:t>IoT</a:t>
            </a:r>
            <a:endParaRPr lang="en-US" b="0" dirty="0"/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>
                <a:solidFill>
                  <a:schemeClr val="accent2"/>
                </a:solidFill>
                <a:sym typeface="Wingdings"/>
              </a:rPr>
              <a:t>Higher loss due to power constraints</a:t>
            </a:r>
            <a:r>
              <a:rPr lang="en-US" sz="2400" dirty="0" smtClean="0">
                <a:sym typeface="Wingdings"/>
              </a:rPr>
              <a:t> 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Relay for long distance transmission</a:t>
            </a:r>
            <a:endParaRPr lang="en-US" sz="2400" dirty="0">
              <a:solidFill>
                <a:srgbClr val="C0504D"/>
              </a:solidFill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Multi-hop Networks with Packet Loss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R.W. Yeung &amp; S. Yang, CUHK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7" name="椭圆 6" title="S"/>
          <p:cNvSpPr/>
          <p:nvPr/>
        </p:nvSpPr>
        <p:spPr bwMode="auto">
          <a:xfrm>
            <a:off x="1707819" y="2362200"/>
            <a:ext cx="533400" cy="533400"/>
          </a:xfrm>
          <a:prstGeom prst="ellipse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椭圆 7" title="S"/>
          <p:cNvSpPr/>
          <p:nvPr/>
        </p:nvSpPr>
        <p:spPr bwMode="auto">
          <a:xfrm>
            <a:off x="6637877" y="2362200"/>
            <a:ext cx="533400" cy="533400"/>
          </a:xfrm>
          <a:prstGeom prst="ellipse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zh-CN" dirty="0"/>
              <a:t>T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右箭头 8"/>
          <p:cNvSpPr/>
          <p:nvPr/>
        </p:nvSpPr>
        <p:spPr bwMode="auto">
          <a:xfrm>
            <a:off x="2241219" y="2553492"/>
            <a:ext cx="730581" cy="151607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右箭头 9"/>
          <p:cNvSpPr/>
          <p:nvPr/>
        </p:nvSpPr>
        <p:spPr bwMode="auto">
          <a:xfrm>
            <a:off x="5995597" y="2553492"/>
            <a:ext cx="654381" cy="15160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椭圆 10" title="S"/>
          <p:cNvSpPr/>
          <p:nvPr/>
        </p:nvSpPr>
        <p:spPr bwMode="auto">
          <a:xfrm>
            <a:off x="2958437" y="2362200"/>
            <a:ext cx="533400" cy="533400"/>
          </a:xfrm>
          <a:prstGeom prst="ellipse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zh-CN" dirty="0" smtClean="0"/>
              <a:t>R</a:t>
            </a:r>
            <a:r>
              <a:rPr lang="en-US" altLang="zh-CN" sz="1600" dirty="0" smtClean="0"/>
              <a:t>1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右箭头 11"/>
          <p:cNvSpPr/>
          <p:nvPr/>
        </p:nvSpPr>
        <p:spPr bwMode="auto">
          <a:xfrm>
            <a:off x="3491837" y="2553492"/>
            <a:ext cx="730581" cy="151607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椭圆 12" title="S"/>
          <p:cNvSpPr/>
          <p:nvPr/>
        </p:nvSpPr>
        <p:spPr bwMode="auto">
          <a:xfrm>
            <a:off x="4210317" y="2362200"/>
            <a:ext cx="533400" cy="533400"/>
          </a:xfrm>
          <a:prstGeom prst="ellipse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zh-CN" dirty="0" smtClean="0"/>
              <a:t>R</a:t>
            </a:r>
            <a:r>
              <a:rPr lang="en-US" altLang="zh-CN" sz="1600" dirty="0" smtClean="0"/>
              <a:t>2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右箭头 13"/>
          <p:cNvSpPr/>
          <p:nvPr/>
        </p:nvSpPr>
        <p:spPr bwMode="auto">
          <a:xfrm>
            <a:off x="4743717" y="2553492"/>
            <a:ext cx="730581" cy="151607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椭圆 14" title="S"/>
          <p:cNvSpPr/>
          <p:nvPr/>
        </p:nvSpPr>
        <p:spPr bwMode="auto">
          <a:xfrm>
            <a:off x="5462197" y="2362200"/>
            <a:ext cx="533400" cy="533400"/>
          </a:xfrm>
          <a:prstGeom prst="ellipse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zh-CN" dirty="0" smtClean="0"/>
              <a:t>R</a:t>
            </a:r>
            <a:r>
              <a:rPr lang="en-US" altLang="zh-CN" sz="1600" dirty="0" smtClean="0"/>
              <a:t>3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58663" y="3072940"/>
            <a:ext cx="3980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All links have a packet loss rate 10%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9888"/>
              </p:ext>
            </p:extLst>
          </p:nvPr>
        </p:nvGraphicFramePr>
        <p:xfrm>
          <a:off x="1429017" y="4041221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Intermediate Operation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Maximum Rate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Forwarding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</a:t>
                      </a:r>
                      <a:r>
                        <a:rPr lang="en-US" altLang="zh-CN" i="1" baseline="30000" dirty="0" smtClean="0"/>
                        <a:t> n</a:t>
                      </a:r>
                      <a:endParaRPr lang="zh-CN" altLang="en-US" i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Network coding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1429017" y="5763258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 smtClean="0">
                <a:solidFill>
                  <a:schemeClr val="tx1"/>
                </a:solidFill>
              </a:rPr>
              <a:t>n</a:t>
            </a:r>
            <a:r>
              <a:rPr lang="en-US" altLang="zh-CN" sz="1400" dirty="0" smtClean="0">
                <a:solidFill>
                  <a:schemeClr val="tx1"/>
                </a:solidFill>
              </a:rPr>
              <a:t> is number of hops. 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9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Random Linear </a:t>
            </a:r>
            <a:r>
              <a:rPr lang="en-US" altLang="zh-CN" dirty="0"/>
              <a:t>Network Coding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85800" y="18303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High encoding/decoding complexity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High intermediate node caching/recoding complexity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High coefficient vector overhead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R.W. Yeung &amp; S. Yang, CUHK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352800"/>
            <a:ext cx="6061447" cy="28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9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Low Complexity Linear Network </a:t>
            </a:r>
            <a:r>
              <a:rPr lang="en-US" altLang="zh-CN" dirty="0" smtClean="0"/>
              <a:t>Coding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050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b="0" dirty="0"/>
              <a:t>BATS codes [YY11, YY14]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b="0" dirty="0"/>
              <a:t>Combine fountain codes with </a:t>
            </a:r>
            <a:r>
              <a:rPr lang="en-US" altLang="zh-CN" b="0" dirty="0" smtClean="0"/>
              <a:t>random linear network coding</a:t>
            </a:r>
            <a:endParaRPr lang="en-US" altLang="zh-CN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b="0" dirty="0" err="1"/>
              <a:t>Rateless</a:t>
            </a:r>
            <a:r>
              <a:rPr lang="en-US" altLang="zh-CN" b="0" dirty="0"/>
              <a:t> </a:t>
            </a:r>
            <a:r>
              <a:rPr lang="en-US" altLang="zh-CN" b="0" dirty="0" smtClean="0"/>
              <a:t>codes</a:t>
            </a:r>
            <a:endParaRPr lang="en-US" altLang="zh-CN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bg1">
                    <a:lumMod val="50000"/>
                  </a:schemeClr>
                </a:solidFill>
              </a:rPr>
              <a:t>Coding-based chunked codes [Tang12, MAB12, YT14]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bg1">
                    <a:lumMod val="50000"/>
                  </a:schemeClr>
                </a:solidFill>
              </a:rPr>
              <a:t>Using LDPC codes to construct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random linear network coding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bg1">
                    <a:lumMod val="50000"/>
                  </a:schemeClr>
                </a:solidFill>
              </a:rPr>
              <a:t>Fixed-rate </a:t>
            </a:r>
            <a:r>
              <a:rPr lang="en-US" altLang="zh-CN" b="0" dirty="0" smtClean="0">
                <a:solidFill>
                  <a:schemeClr val="bg1">
                    <a:lumMod val="50000"/>
                  </a:schemeClr>
                </a:solidFill>
              </a:rPr>
              <a:t>codes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0" dirty="0" smtClean="0">
                <a:solidFill>
                  <a:schemeClr val="bg1">
                    <a:lumMod val="50000"/>
                  </a:schemeClr>
                </a:solidFill>
              </a:rPr>
              <a:t>Modified </a:t>
            </a:r>
            <a:r>
              <a:rPr lang="en-US" altLang="zh-CN" b="0" dirty="0">
                <a:solidFill>
                  <a:schemeClr val="bg1">
                    <a:lumMod val="50000"/>
                  </a:schemeClr>
                </a:solidFill>
              </a:rPr>
              <a:t>fountain codes for network coding [PFS05, CHKS09, GS08, TF11]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bg1">
                    <a:lumMod val="50000"/>
                  </a:schemeClr>
                </a:solidFill>
              </a:rPr>
              <a:t>Network coding changes the degree </a:t>
            </a:r>
            <a:r>
              <a:rPr lang="en-US" altLang="zh-CN" b="0" dirty="0" smtClean="0">
                <a:solidFill>
                  <a:schemeClr val="bg1">
                    <a:lumMod val="50000"/>
                  </a:schemeClr>
                </a:solidFill>
              </a:rPr>
              <a:t>distribution</a:t>
            </a:r>
            <a:endParaRPr lang="en-US" altLang="zh-CN" b="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bg1">
                    <a:lumMod val="50000"/>
                  </a:schemeClr>
                </a:solidFill>
              </a:rPr>
              <a:t>Cannot reduce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altLang="zh-CN" b="0" dirty="0" smtClean="0">
                <a:solidFill>
                  <a:schemeClr val="bg1">
                    <a:lumMod val="50000"/>
                  </a:schemeClr>
                </a:solidFill>
              </a:rPr>
              <a:t>oefficient </a:t>
            </a:r>
            <a:r>
              <a:rPr lang="en-US" altLang="zh-CN" b="0" dirty="0">
                <a:solidFill>
                  <a:schemeClr val="bg1">
                    <a:lumMod val="50000"/>
                  </a:schemeClr>
                </a:solidFill>
              </a:rPr>
              <a:t>vector </a:t>
            </a:r>
            <a:r>
              <a:rPr lang="en-US" altLang="zh-CN" b="0" dirty="0" smtClean="0">
                <a:solidFill>
                  <a:schemeClr val="bg1">
                    <a:lumMod val="50000"/>
                  </a:schemeClr>
                </a:solidFill>
              </a:rPr>
              <a:t>overhead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R.W. Yeung &amp; S. Yang, CUHK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9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BATS Code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86200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b="0" dirty="0" smtClean="0"/>
              <a:t>A BATS code includes an </a:t>
            </a:r>
            <a:r>
              <a:rPr lang="en-US" sz="2400" b="0" dirty="0" smtClean="0">
                <a:solidFill>
                  <a:srgbClr val="0000FF"/>
                </a:solidFill>
              </a:rPr>
              <a:t>outer code </a:t>
            </a:r>
            <a:r>
              <a:rPr lang="en-US" sz="2400" b="0" dirty="0" smtClean="0"/>
              <a:t>and an </a:t>
            </a:r>
            <a:r>
              <a:rPr lang="en-US" sz="2400" b="0" dirty="0" smtClean="0">
                <a:solidFill>
                  <a:srgbClr val="FF0000"/>
                </a:solidFill>
              </a:rPr>
              <a:t>inner code</a:t>
            </a:r>
          </a:p>
          <a:p>
            <a:pPr>
              <a:buFont typeface="Arial"/>
              <a:buChar char="•"/>
            </a:pPr>
            <a:r>
              <a:rPr lang="en-US" sz="2400" b="0" dirty="0" smtClean="0"/>
              <a:t>The outer code is a </a:t>
            </a:r>
            <a:r>
              <a:rPr lang="en-US" sz="2400" b="0" i="1" dirty="0" smtClean="0">
                <a:solidFill>
                  <a:srgbClr val="0000FF"/>
                </a:solidFill>
              </a:rPr>
              <a:t>matrix</a:t>
            </a:r>
            <a:r>
              <a:rPr lang="en-US" sz="2400" b="0" dirty="0" smtClean="0">
                <a:solidFill>
                  <a:srgbClr val="0000FF"/>
                </a:solidFill>
              </a:rPr>
              <a:t> </a:t>
            </a:r>
            <a:r>
              <a:rPr lang="en-US" sz="2400" b="0" i="1" dirty="0" smtClean="0">
                <a:solidFill>
                  <a:srgbClr val="0000FF"/>
                </a:solidFill>
              </a:rPr>
              <a:t>fountain code </a:t>
            </a:r>
            <a:r>
              <a:rPr lang="en-US" sz="2400" b="0" dirty="0" smtClean="0"/>
              <a:t>at the source node</a:t>
            </a:r>
            <a:endParaRPr lang="en-US" sz="2400" b="0" i="1" dirty="0" smtClean="0">
              <a:solidFill>
                <a:srgbClr val="0000FF"/>
              </a:solidFill>
            </a:endParaRPr>
          </a:p>
          <a:p>
            <a:pPr>
              <a:buFont typeface="Arial"/>
              <a:buChar char="•"/>
            </a:pPr>
            <a:r>
              <a:rPr lang="en-US" sz="2400" b="0" dirty="0" smtClean="0"/>
              <a:t>The inner code consists of </a:t>
            </a:r>
            <a:r>
              <a:rPr lang="en-US" sz="2400" b="0" i="1" dirty="0" smtClean="0">
                <a:solidFill>
                  <a:srgbClr val="FF0000"/>
                </a:solidFill>
              </a:rPr>
              <a:t>random linear network coding</a:t>
            </a:r>
            <a:r>
              <a:rPr lang="en-US" sz="2400" b="0" i="1" dirty="0" smtClean="0"/>
              <a:t> </a:t>
            </a:r>
            <a:r>
              <a:rPr lang="en-US" sz="2400" b="0" dirty="0" smtClean="0"/>
              <a:t>at the intermediate network nodes</a:t>
            </a:r>
            <a:endParaRPr lang="en-US" sz="2400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R.W. Yeung &amp; S. Yang, CUHK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953000" y="2133600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35729" y="2133600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18458" y="2133600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1187" y="2133600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83916" y="2133600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66645" y="2133600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449374" y="2133600"/>
            <a:ext cx="108000" cy="1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5878497" y="32018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5400000">
            <a:off x="5647546" y="32018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5400000">
            <a:off x="5416595" y="32018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5400000">
            <a:off x="5185648" y="32018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93855" y="3048000"/>
            <a:ext cx="950671" cy="374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7041495" y="32018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>
            <a:off x="6813720" y="32018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5400000">
            <a:off x="6589699" y="32018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5400000">
            <a:off x="6370297" y="32018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48400" y="3048000"/>
            <a:ext cx="990600" cy="374400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5400000">
            <a:off x="8241241" y="32018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5400000">
            <a:off x="8015884" y="32018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5400000">
            <a:off x="7803408" y="32018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5400000">
            <a:off x="7601777" y="32018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467600" y="3048000"/>
            <a:ext cx="990600" cy="374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5876055" y="4275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5400000">
            <a:off x="5645104" y="4275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rot="5400000">
            <a:off x="5414153" y="4275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5400000">
            <a:off x="5183206" y="4275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093855" y="4038600"/>
            <a:ext cx="966000" cy="1669800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rot="5400000">
            <a:off x="5874449" y="54944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rot="5400000">
            <a:off x="5643498" y="54944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rot="5400000">
            <a:off x="5412547" y="54944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 rot="5400000">
            <a:off x="5181600" y="54944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 rot="5400000">
            <a:off x="7037363" y="4275225"/>
            <a:ext cx="93600" cy="93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 rot="5400000">
            <a:off x="6809588" y="4275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rot="5400000">
            <a:off x="6585567" y="4275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 rot="5400000">
            <a:off x="6366165" y="42752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248400" y="4038600"/>
            <a:ext cx="990600" cy="1669800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 rot="5400000">
            <a:off x="7037519" y="54944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 rot="5400000">
            <a:off x="6809744" y="54944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 rot="5400000">
            <a:off x="6585723" y="54944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 rot="5400000">
            <a:off x="6366321" y="54944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 rot="5400000">
            <a:off x="8231206" y="4268625"/>
            <a:ext cx="93600" cy="93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 rot="5400000">
            <a:off x="8005849" y="4268625"/>
            <a:ext cx="93600" cy="93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 rot="5400000">
            <a:off x="7793373" y="42686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 rot="5400000">
            <a:off x="7591742" y="42686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7467600" y="4038600"/>
            <a:ext cx="990600" cy="1669800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 rot="5400000">
            <a:off x="8229600" y="54878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5400000">
            <a:off x="8004243" y="54878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rot="5400000">
            <a:off x="7791767" y="54878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 rot="5400000">
            <a:off x="7590136" y="5487825"/>
            <a:ext cx="93600" cy="9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>
            <a:stCxn id="7" idx="4"/>
          </p:cNvCxnSpPr>
          <p:nvPr/>
        </p:nvCxnSpPr>
        <p:spPr>
          <a:xfrm>
            <a:off x="5007000" y="2241600"/>
            <a:ext cx="479400" cy="8064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7" idx="5"/>
          </p:cNvCxnSpPr>
          <p:nvPr/>
        </p:nvCxnSpPr>
        <p:spPr>
          <a:xfrm>
            <a:off x="5045184" y="2225784"/>
            <a:ext cx="1508016" cy="8222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9" idx="4"/>
          </p:cNvCxnSpPr>
          <p:nvPr/>
        </p:nvCxnSpPr>
        <p:spPr>
          <a:xfrm>
            <a:off x="6172458" y="2241600"/>
            <a:ext cx="533142" cy="8064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6248400" y="2209800"/>
            <a:ext cx="1561758" cy="8222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3" idx="2"/>
          </p:cNvCxnSpPr>
          <p:nvPr/>
        </p:nvCxnSpPr>
        <p:spPr>
          <a:xfrm flipH="1">
            <a:off x="6858000" y="2187600"/>
            <a:ext cx="1591374" cy="8604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" idx="2"/>
          </p:cNvCxnSpPr>
          <p:nvPr/>
        </p:nvCxnSpPr>
        <p:spPr>
          <a:xfrm flipH="1">
            <a:off x="8153400" y="2187600"/>
            <a:ext cx="295974" cy="8604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1" idx="3"/>
          </p:cNvCxnSpPr>
          <p:nvPr/>
        </p:nvCxnSpPr>
        <p:spPr>
          <a:xfrm flipH="1">
            <a:off x="5791200" y="2225784"/>
            <a:ext cx="1508532" cy="8222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7337832" y="2225784"/>
            <a:ext cx="663168" cy="8222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endCxn id="27" idx="0"/>
          </p:cNvCxnSpPr>
          <p:nvPr/>
        </p:nvCxnSpPr>
        <p:spPr>
          <a:xfrm flipH="1">
            <a:off x="6743700" y="2209800"/>
            <a:ext cx="1172276" cy="8382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2" idx="5"/>
          </p:cNvCxnSpPr>
          <p:nvPr/>
        </p:nvCxnSpPr>
        <p:spPr>
          <a:xfrm>
            <a:off x="7958829" y="2225784"/>
            <a:ext cx="118371" cy="8222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>
            <a:off x="5715000" y="2209800"/>
            <a:ext cx="990602" cy="8382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endCxn id="34" idx="0"/>
          </p:cNvCxnSpPr>
          <p:nvPr/>
        </p:nvCxnSpPr>
        <p:spPr>
          <a:xfrm>
            <a:off x="6833706" y="2209800"/>
            <a:ext cx="1129194" cy="8382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5638800" y="2225616"/>
            <a:ext cx="0" cy="822384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5600784" y="2209800"/>
            <a:ext cx="1028616" cy="8382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0" idx="4"/>
            <a:endCxn id="27" idx="0"/>
          </p:cNvCxnSpPr>
          <p:nvPr/>
        </p:nvCxnSpPr>
        <p:spPr>
          <a:xfrm flipH="1">
            <a:off x="6743700" y="2241600"/>
            <a:ext cx="11487" cy="8064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8" idx="6"/>
          </p:cNvCxnSpPr>
          <p:nvPr/>
        </p:nvCxnSpPr>
        <p:spPr>
          <a:xfrm>
            <a:off x="5643729" y="2187600"/>
            <a:ext cx="1987158" cy="844416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 bwMode="auto">
          <a:xfrm flipH="1">
            <a:off x="5230006" y="3276600"/>
            <a:ext cx="2442" cy="9798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75" name="Straight Arrow Connector 174"/>
          <p:cNvCxnSpPr/>
          <p:nvPr/>
        </p:nvCxnSpPr>
        <p:spPr bwMode="auto">
          <a:xfrm flipH="1">
            <a:off x="5458606" y="3276600"/>
            <a:ext cx="2442" cy="9798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76" name="Straight Arrow Connector 175"/>
          <p:cNvCxnSpPr/>
          <p:nvPr/>
        </p:nvCxnSpPr>
        <p:spPr bwMode="auto">
          <a:xfrm flipH="1">
            <a:off x="5687206" y="3276600"/>
            <a:ext cx="2442" cy="9798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77" name="Straight Arrow Connector 176"/>
          <p:cNvCxnSpPr/>
          <p:nvPr/>
        </p:nvCxnSpPr>
        <p:spPr bwMode="auto">
          <a:xfrm flipH="1">
            <a:off x="5915806" y="3276600"/>
            <a:ext cx="2442" cy="9798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78" name="Straight Arrow Connector 177"/>
          <p:cNvCxnSpPr/>
          <p:nvPr/>
        </p:nvCxnSpPr>
        <p:spPr bwMode="auto">
          <a:xfrm flipH="1">
            <a:off x="6412218" y="3276600"/>
            <a:ext cx="2442" cy="9798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79" name="Straight Arrow Connector 178"/>
          <p:cNvCxnSpPr/>
          <p:nvPr/>
        </p:nvCxnSpPr>
        <p:spPr bwMode="auto">
          <a:xfrm flipH="1">
            <a:off x="6629273" y="3276600"/>
            <a:ext cx="2442" cy="9798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0" name="Straight Arrow Connector 179"/>
          <p:cNvCxnSpPr/>
          <p:nvPr/>
        </p:nvCxnSpPr>
        <p:spPr bwMode="auto">
          <a:xfrm flipH="1">
            <a:off x="6850943" y="3276600"/>
            <a:ext cx="2442" cy="9798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1" name="Straight Arrow Connector 180"/>
          <p:cNvCxnSpPr/>
          <p:nvPr/>
        </p:nvCxnSpPr>
        <p:spPr bwMode="auto">
          <a:xfrm flipH="1">
            <a:off x="7076367" y="3276600"/>
            <a:ext cx="2442" cy="9798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 flipH="1">
            <a:off x="7640648" y="3276600"/>
            <a:ext cx="2442" cy="9798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3" name="Straight Arrow Connector 182"/>
          <p:cNvCxnSpPr/>
          <p:nvPr/>
        </p:nvCxnSpPr>
        <p:spPr bwMode="auto">
          <a:xfrm flipH="1">
            <a:off x="7839932" y="3276600"/>
            <a:ext cx="2442" cy="9798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4" name="Straight Arrow Connector 183"/>
          <p:cNvCxnSpPr/>
          <p:nvPr/>
        </p:nvCxnSpPr>
        <p:spPr bwMode="auto">
          <a:xfrm flipH="1">
            <a:off x="8050057" y="3276600"/>
            <a:ext cx="2442" cy="9798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5" name="Straight Arrow Connector 184"/>
          <p:cNvCxnSpPr/>
          <p:nvPr/>
        </p:nvCxnSpPr>
        <p:spPr bwMode="auto">
          <a:xfrm flipH="1">
            <a:off x="8273063" y="3276600"/>
            <a:ext cx="2442" cy="9798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>
            <a:stCxn id="52" idx="3"/>
            <a:endCxn id="80" idx="1"/>
          </p:cNvCxnSpPr>
          <p:nvPr/>
        </p:nvCxnSpPr>
        <p:spPr>
          <a:xfrm flipH="1">
            <a:off x="5228400" y="4368825"/>
            <a:ext cx="1606" cy="11256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flipH="1">
            <a:off x="5457000" y="4366490"/>
            <a:ext cx="1606" cy="11256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H="1">
            <a:off x="5685600" y="4366490"/>
            <a:ext cx="1606" cy="11256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H="1">
            <a:off x="5914200" y="4366490"/>
            <a:ext cx="1606" cy="11256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6413054" y="4360800"/>
            <a:ext cx="1606" cy="11256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6630109" y="4358465"/>
            <a:ext cx="1606" cy="11256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6851779" y="4358465"/>
            <a:ext cx="1606" cy="11256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6858000" y="4368825"/>
            <a:ext cx="223991" cy="1117575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H="1">
            <a:off x="7643090" y="4357280"/>
            <a:ext cx="1606" cy="11256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7842374" y="4354945"/>
            <a:ext cx="1606" cy="11256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16" idx="3"/>
            <a:endCxn id="121" idx="1"/>
          </p:cNvCxnSpPr>
          <p:nvPr/>
        </p:nvCxnSpPr>
        <p:spPr>
          <a:xfrm>
            <a:off x="7840173" y="4362225"/>
            <a:ext cx="210870" cy="11256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16" idx="3"/>
            <a:endCxn id="120" idx="1"/>
          </p:cNvCxnSpPr>
          <p:nvPr/>
        </p:nvCxnSpPr>
        <p:spPr>
          <a:xfrm>
            <a:off x="7840173" y="4362225"/>
            <a:ext cx="436227" cy="11256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05" idx="3"/>
            <a:endCxn id="109" idx="1"/>
          </p:cNvCxnSpPr>
          <p:nvPr/>
        </p:nvCxnSpPr>
        <p:spPr>
          <a:xfrm>
            <a:off x="6632367" y="4368825"/>
            <a:ext cx="451952" cy="11256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106" idx="3"/>
            <a:endCxn id="109" idx="1"/>
          </p:cNvCxnSpPr>
          <p:nvPr/>
        </p:nvCxnSpPr>
        <p:spPr>
          <a:xfrm>
            <a:off x="6412965" y="4368825"/>
            <a:ext cx="671354" cy="11256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stCxn id="117" idx="3"/>
            <a:endCxn id="121" idx="1"/>
          </p:cNvCxnSpPr>
          <p:nvPr/>
        </p:nvCxnSpPr>
        <p:spPr>
          <a:xfrm>
            <a:off x="7638542" y="4362225"/>
            <a:ext cx="412501" cy="11256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stCxn id="117" idx="3"/>
            <a:endCxn id="120" idx="1"/>
          </p:cNvCxnSpPr>
          <p:nvPr/>
        </p:nvCxnSpPr>
        <p:spPr>
          <a:xfrm>
            <a:off x="7638542" y="4362225"/>
            <a:ext cx="637858" cy="11256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TextBox 236"/>
          <p:cNvSpPr txBox="1"/>
          <p:nvPr/>
        </p:nvSpPr>
        <p:spPr>
          <a:xfrm>
            <a:off x="5867400" y="2362200"/>
            <a:ext cx="1726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Outer Code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5867400" y="4648200"/>
            <a:ext cx="1675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Inner Code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5257800" y="4360800"/>
            <a:ext cx="671354" cy="11256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5491648" y="4360800"/>
            <a:ext cx="451952" cy="11256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77" idx="1"/>
          </p:cNvCxnSpPr>
          <p:nvPr/>
        </p:nvCxnSpPr>
        <p:spPr>
          <a:xfrm>
            <a:off x="5715000" y="4343400"/>
            <a:ext cx="206249" cy="1151025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5257800" y="4343400"/>
            <a:ext cx="206249" cy="1151025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5486400" y="4343400"/>
            <a:ext cx="206249" cy="1151025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5263048" y="4343400"/>
            <a:ext cx="451952" cy="11256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2715</TotalTime>
  <Words>1547</Words>
  <Application>Microsoft Office PowerPoint</Application>
  <PresentationFormat>On-screen Show (4:3)</PresentationFormat>
  <Paragraphs>338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 Unicode MS</vt:lpstr>
      <vt:lpstr>MS Gothic</vt:lpstr>
      <vt:lpstr>Arial</vt:lpstr>
      <vt:lpstr>Calibri</vt:lpstr>
      <vt:lpstr>Times</vt:lpstr>
      <vt:lpstr>Times New Roman</vt:lpstr>
      <vt:lpstr>Wingdings</vt:lpstr>
      <vt:lpstr>Office Theme</vt:lpstr>
      <vt:lpstr>Document</vt:lpstr>
      <vt:lpstr>BATS: Network Coding for Wireless Relay Networks</vt:lpstr>
      <vt:lpstr>Highlights</vt:lpstr>
      <vt:lpstr>Outline</vt:lpstr>
      <vt:lpstr>1. Introduction to BATS code</vt:lpstr>
      <vt:lpstr>Loss &amp; Relay are Inevitable</vt:lpstr>
      <vt:lpstr>Multi-hop Networks with Packet Loss</vt:lpstr>
      <vt:lpstr>Random Linear Network Coding</vt:lpstr>
      <vt:lpstr>Low Complexity Linear Network Coding</vt:lpstr>
      <vt:lpstr>BATS Code in a Nutshell</vt:lpstr>
      <vt:lpstr>Outer Code</vt:lpstr>
      <vt:lpstr>Inner Code</vt:lpstr>
      <vt:lpstr>Belief Propagation Decoding</vt:lpstr>
      <vt:lpstr>Multi-Hop Transmission</vt:lpstr>
      <vt:lpstr>Comparison of BATS and Fountain</vt:lpstr>
      <vt:lpstr>BATS vs RLNC</vt:lpstr>
      <vt:lpstr>Achievable Rates of BATS Codes</vt:lpstr>
      <vt:lpstr>Analysis of BATS Codes</vt:lpstr>
      <vt:lpstr>Inactivation Decoding</vt:lpstr>
      <vt:lpstr>Inner Code Design</vt:lpstr>
      <vt:lpstr>2. Protocol Design</vt:lpstr>
      <vt:lpstr>BATS Protocol</vt:lpstr>
      <vt:lpstr>3. Implementation</vt:lpstr>
      <vt:lpstr>BATS Code Implementations</vt:lpstr>
      <vt:lpstr>PowerPoint Presentation</vt:lpstr>
      <vt:lpstr>4. Applications in Wireless Relay Networks</vt:lpstr>
      <vt:lpstr>Application: Multi-hop Networks</vt:lpstr>
      <vt:lpstr>Application: Multicast Delivery</vt:lpstr>
      <vt:lpstr>Application: Internet of Things</vt:lpstr>
      <vt:lpstr>References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Yujin Noh</dc:creator>
  <cp:lastModifiedBy>Edward Au</cp:lastModifiedBy>
  <cp:revision>400</cp:revision>
  <cp:lastPrinted>2016-03-13T02:25:20Z</cp:lastPrinted>
  <dcterms:created xsi:type="dcterms:W3CDTF">2016-01-12T23:40:51Z</dcterms:created>
  <dcterms:modified xsi:type="dcterms:W3CDTF">2016-03-13T16:59:50Z</dcterms:modified>
</cp:coreProperties>
</file>