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2" r:id="rId4"/>
    <p:sldId id="266" r:id="rId5"/>
    <p:sldId id="268" r:id="rId6"/>
    <p:sldId id="274" r:id="rId7"/>
    <p:sldId id="275" r:id="rId8"/>
    <p:sldId id="277" r:id="rId9"/>
    <p:sldId id="269" r:id="rId10"/>
    <p:sldId id="265" r:id="rId11"/>
    <p:sldId id="278" r:id="rId12"/>
    <p:sldId id="276" r:id="rId13"/>
    <p:sldId id="264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7" d="100"/>
          <a:sy n="117" d="100"/>
        </p:scale>
        <p:origin x="-1144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802.11-16/0314r1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802.11-16/0314r1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802.11-16/0314r1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Katsuo Yunoki, KDDI R&amp;D Labs.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802.11-16/0314r1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802.11-16/0314r1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Katsuo Yunoki, KDDI R&amp;D Labs.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802.11-16/0314r1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802.11-16/0314r1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802.11-16/0314r1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802.11-16/0314r1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802.11-16/0314r1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802.11-16/0314r1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802.11-16/0314r1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0314r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__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Katsuo Yunoki, KDDI R&amp;D Labs.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78024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Possible Solutions for</a:t>
            </a:r>
            <a:br>
              <a:rPr lang="en-GB" dirty="0" smtClean="0"/>
            </a:br>
            <a:r>
              <a:rPr lang="en-GB" dirty="0" smtClean="0"/>
              <a:t>Mobile Offloading Use Case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216802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2016-03-</a:t>
            </a:r>
            <a:r>
              <a:rPr lang="en-GB" sz="2000" b="0" dirty="0" smtClean="0"/>
              <a:t>1</a:t>
            </a:r>
            <a:r>
              <a:rPr lang="en-US" altLang="ja-JP" sz="2000" b="0" dirty="0" smtClean="0"/>
              <a:t>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8861676"/>
              </p:ext>
            </p:extLst>
          </p:nvPr>
        </p:nvGraphicFramePr>
        <p:xfrm>
          <a:off x="539750" y="3253581"/>
          <a:ext cx="8156575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3" name="文書" r:id="rId4" imgW="8255000" imgH="2514600" progId="Word.Document.8">
                  <p:embed/>
                </p:oleObj>
              </mc:Choice>
              <mc:Fallback>
                <p:oleObj name="文書" r:id="rId4" imgW="8255000" imgH="2514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3253581"/>
                        <a:ext cx="8156575" cy="2479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3920" y="27760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Straw</a:t>
            </a:r>
            <a:r>
              <a:rPr lang="ja-JP" altLang="en-US" dirty="0" smtClean="0"/>
              <a:t> </a:t>
            </a:r>
            <a:r>
              <a:rPr lang="en-US" altLang="ja-JP" dirty="0" smtClean="0"/>
              <a:t>Poll</a:t>
            </a:r>
            <a:r>
              <a:rPr lang="ja-JP" altLang="en-US" dirty="0" smtClean="0"/>
              <a:t> </a:t>
            </a:r>
            <a:r>
              <a:rPr lang="en-US" altLang="ja-JP" dirty="0" smtClean="0"/>
              <a:t>#1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1"/>
            <a:ext cx="7772400" cy="1015752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ja-JP" dirty="0" smtClean="0"/>
              <a:t>Do</a:t>
            </a:r>
            <a:r>
              <a:rPr lang="ja-JP" altLang="en-US" dirty="0" smtClean="0"/>
              <a:t> </a:t>
            </a:r>
            <a:r>
              <a:rPr lang="en-US" altLang="ja-JP" dirty="0" smtClean="0"/>
              <a:t>you</a:t>
            </a:r>
            <a:r>
              <a:rPr lang="ja-JP" altLang="en-US" dirty="0" smtClean="0"/>
              <a:t> </a:t>
            </a:r>
            <a:r>
              <a:rPr lang="en-US" altLang="ja-JP" dirty="0" smtClean="0"/>
              <a:t>think RRH (Remote RF Head) will be effective to improve</a:t>
            </a:r>
            <a:r>
              <a:rPr lang="ja-JP" altLang="en-US" dirty="0" smtClean="0"/>
              <a:t> </a:t>
            </a:r>
            <a:r>
              <a:rPr lang="en-US" altLang="ja-JP" dirty="0" smtClean="0"/>
              <a:t>space diversity in mobile use case?</a:t>
            </a:r>
            <a:r>
              <a:rPr lang="ja-JP" altLang="en-US" dirty="0" smtClean="0"/>
              <a:t> </a:t>
            </a:r>
            <a:endParaRPr 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15616" y="3429000"/>
            <a:ext cx="345638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Y: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N: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Need more studies: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32276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Straw</a:t>
            </a:r>
            <a:r>
              <a:rPr lang="ja-JP" altLang="en-US" dirty="0" smtClean="0"/>
              <a:t> </a:t>
            </a:r>
            <a:r>
              <a:rPr lang="en-US" altLang="ja-JP" dirty="0" smtClean="0"/>
              <a:t>Poll / Motion</a:t>
            </a:r>
            <a:r>
              <a:rPr lang="ja-JP" altLang="en-US" dirty="0" smtClean="0"/>
              <a:t> </a:t>
            </a:r>
            <a:r>
              <a:rPr lang="en-US" altLang="ja-JP" dirty="0" smtClean="0"/>
              <a:t>#2</a:t>
            </a:r>
            <a:br>
              <a:rPr lang="en-US" altLang="ja-JP" dirty="0" smtClean="0"/>
            </a:br>
            <a:r>
              <a:rPr lang="en-US" altLang="ja-JP" dirty="0" smtClean="0"/>
              <a:t>(if SP#1 was supported)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1"/>
            <a:ext cx="7772400" cy="1015752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ja-JP" dirty="0" smtClean="0"/>
              <a:t>Do</a:t>
            </a:r>
            <a:r>
              <a:rPr lang="ja-JP" altLang="en-US" dirty="0" smtClean="0"/>
              <a:t> </a:t>
            </a:r>
            <a:r>
              <a:rPr lang="en-US" altLang="ja-JP" dirty="0" smtClean="0"/>
              <a:t>you</a:t>
            </a:r>
            <a:r>
              <a:rPr lang="ja-JP" altLang="en-US" dirty="0" smtClean="0"/>
              <a:t> </a:t>
            </a:r>
            <a:r>
              <a:rPr lang="en-US" altLang="ja-JP" dirty="0" smtClean="0"/>
              <a:t>agree to</a:t>
            </a:r>
            <a:r>
              <a:rPr lang="ja-JP" altLang="en-US" dirty="0" smtClean="0"/>
              <a:t> </a:t>
            </a:r>
            <a:r>
              <a:rPr lang="en-US" altLang="ja-JP" dirty="0" smtClean="0"/>
              <a:t>add</a:t>
            </a:r>
            <a:r>
              <a:rPr lang="ja-JP" altLang="en-US" dirty="0" smtClean="0"/>
              <a:t> </a:t>
            </a:r>
            <a:r>
              <a:rPr lang="en-US" altLang="ja-JP" dirty="0" smtClean="0"/>
              <a:t>the</a:t>
            </a:r>
            <a:r>
              <a:rPr lang="ja-JP" altLang="en-US" dirty="0" smtClean="0"/>
              <a:t> </a:t>
            </a:r>
            <a:r>
              <a:rPr lang="en-US" altLang="ja-JP" dirty="0" smtClean="0"/>
              <a:t>following</a:t>
            </a:r>
            <a:r>
              <a:rPr lang="ja-JP" altLang="en-US" dirty="0" smtClean="0"/>
              <a:t> </a:t>
            </a:r>
            <a:r>
              <a:rPr lang="en-US" altLang="ja-JP" dirty="0" smtClean="0"/>
              <a:t>text</a:t>
            </a:r>
            <a:r>
              <a:rPr lang="ja-JP" altLang="en-US" dirty="0" smtClean="0"/>
              <a:t> </a:t>
            </a:r>
            <a:r>
              <a:rPr lang="en-US" altLang="ja-JP" dirty="0" smtClean="0"/>
              <a:t>into</a:t>
            </a:r>
            <a:r>
              <a:rPr lang="ja-JP" altLang="en-US" dirty="0" smtClean="0"/>
              <a:t> </a:t>
            </a:r>
            <a:r>
              <a:rPr lang="en-US" altLang="ja-JP" dirty="0" smtClean="0"/>
              <a:t>the</a:t>
            </a:r>
            <a:r>
              <a:rPr lang="ja-JP" altLang="en-US" dirty="0" smtClean="0"/>
              <a:t> </a:t>
            </a:r>
            <a:r>
              <a:rPr lang="en-US" altLang="ja-JP" dirty="0" smtClean="0"/>
              <a:t>TGay</a:t>
            </a:r>
            <a:r>
              <a:rPr lang="ja-JP" altLang="en-US" dirty="0" smtClean="0"/>
              <a:t> </a:t>
            </a:r>
            <a:r>
              <a:rPr lang="en-US" altLang="ja-JP" dirty="0" smtClean="0"/>
              <a:t>functional</a:t>
            </a:r>
            <a:r>
              <a:rPr lang="ja-JP" altLang="en-US" dirty="0" smtClean="0"/>
              <a:t> </a:t>
            </a:r>
            <a:r>
              <a:rPr lang="en-US" altLang="ja-JP" dirty="0" smtClean="0"/>
              <a:t>requirements</a:t>
            </a:r>
            <a:r>
              <a:rPr lang="ja-JP" altLang="en-US" dirty="0" smtClean="0"/>
              <a:t> </a:t>
            </a:r>
            <a:r>
              <a:rPr lang="en-US" altLang="ja-JP" dirty="0" smtClean="0"/>
              <a:t>document?</a:t>
            </a:r>
            <a:r>
              <a:rPr lang="ja-JP" altLang="en-US" dirty="0" smtClean="0"/>
              <a:t> </a:t>
            </a:r>
            <a:endParaRPr 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3568" y="3284984"/>
            <a:ext cx="77768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0000"/>
                </a:solidFill>
              </a:rPr>
              <a:t>11ay amendment addresses “Remote RF Head (RRH)” features as an option to improve space diversity </a:t>
            </a:r>
            <a:r>
              <a:rPr kumimoji="1" lang="en-US" altLang="ja-JP" sz="2800" dirty="0" smtClean="0">
                <a:solidFill>
                  <a:srgbClr val="000000"/>
                </a:solidFill>
              </a:rPr>
              <a:t>eff</a:t>
            </a:r>
            <a:r>
              <a:rPr kumimoji="1" lang="en-US" altLang="ja-JP" sz="2800" dirty="0" smtClean="0">
                <a:solidFill>
                  <a:srgbClr val="000000"/>
                </a:solidFill>
              </a:rPr>
              <a:t>iciency</a:t>
            </a:r>
            <a:r>
              <a:rPr kumimoji="1" lang="en-US" altLang="ja-JP" sz="2800" dirty="0" smtClean="0">
                <a:solidFill>
                  <a:srgbClr val="000000"/>
                </a:solidFill>
              </a:rPr>
              <a:t>.</a:t>
            </a:r>
            <a:endParaRPr kumimoji="1" lang="en-US" altLang="ja-JP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25249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Straw</a:t>
            </a:r>
            <a:r>
              <a:rPr lang="ja-JP" altLang="en-US" dirty="0" smtClean="0"/>
              <a:t> </a:t>
            </a:r>
            <a:r>
              <a:rPr lang="en-US" altLang="ja-JP" dirty="0" smtClean="0"/>
              <a:t>Poll</a:t>
            </a:r>
            <a:r>
              <a:rPr lang="ja-JP" altLang="en-US" dirty="0" smtClean="0"/>
              <a:t> </a:t>
            </a:r>
            <a:r>
              <a:rPr lang="en-US" altLang="ja-JP" dirty="0" smtClean="0"/>
              <a:t>/</a:t>
            </a:r>
            <a:r>
              <a:rPr lang="ja-JP" altLang="en-US" dirty="0" smtClean="0"/>
              <a:t> </a:t>
            </a:r>
            <a:r>
              <a:rPr lang="en-US" altLang="ja-JP" dirty="0" smtClean="0"/>
              <a:t>Motion</a:t>
            </a:r>
            <a:r>
              <a:rPr lang="ja-JP" altLang="en-US" dirty="0" smtClean="0"/>
              <a:t> </a:t>
            </a:r>
            <a:r>
              <a:rPr lang="en-US" altLang="ja-JP" dirty="0" smtClean="0"/>
              <a:t>#3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1"/>
            <a:ext cx="7772400" cy="1015752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ja-JP" dirty="0" smtClean="0"/>
              <a:t>Do</a:t>
            </a:r>
            <a:r>
              <a:rPr lang="ja-JP" altLang="en-US" dirty="0" smtClean="0"/>
              <a:t> </a:t>
            </a:r>
            <a:r>
              <a:rPr lang="en-US" altLang="ja-JP" dirty="0" smtClean="0"/>
              <a:t>you</a:t>
            </a:r>
            <a:r>
              <a:rPr lang="ja-JP" altLang="en-US" dirty="0" smtClean="0"/>
              <a:t> </a:t>
            </a:r>
            <a:r>
              <a:rPr lang="en-US" altLang="ja-JP" dirty="0" smtClean="0"/>
              <a:t>agree</a:t>
            </a:r>
            <a:r>
              <a:rPr lang="ja-JP" altLang="en-US" dirty="0" smtClean="0"/>
              <a:t> </a:t>
            </a:r>
            <a:r>
              <a:rPr lang="en-US" altLang="ja-JP" dirty="0" smtClean="0"/>
              <a:t>to</a:t>
            </a:r>
            <a:r>
              <a:rPr lang="ja-JP" altLang="en-US" dirty="0" smtClean="0"/>
              <a:t> </a:t>
            </a:r>
            <a:r>
              <a:rPr lang="en-US" altLang="ja-JP" dirty="0" smtClean="0"/>
              <a:t>add</a:t>
            </a:r>
            <a:r>
              <a:rPr lang="ja-JP" altLang="en-US" dirty="0" smtClean="0"/>
              <a:t> </a:t>
            </a:r>
            <a:r>
              <a:rPr lang="en-US" altLang="ja-JP" dirty="0" smtClean="0"/>
              <a:t>the</a:t>
            </a:r>
            <a:r>
              <a:rPr lang="ja-JP" altLang="en-US" dirty="0" smtClean="0"/>
              <a:t> </a:t>
            </a:r>
            <a:r>
              <a:rPr lang="en-US" altLang="ja-JP" dirty="0" smtClean="0"/>
              <a:t>following</a:t>
            </a:r>
            <a:r>
              <a:rPr lang="ja-JP" altLang="en-US" dirty="0" smtClean="0"/>
              <a:t> </a:t>
            </a:r>
            <a:r>
              <a:rPr lang="en-US" altLang="ja-JP" dirty="0" smtClean="0"/>
              <a:t>text</a:t>
            </a:r>
            <a:r>
              <a:rPr lang="ja-JP" altLang="en-US" dirty="0" smtClean="0"/>
              <a:t> </a:t>
            </a:r>
            <a:r>
              <a:rPr lang="en-US" altLang="ja-JP" dirty="0" smtClean="0"/>
              <a:t>into</a:t>
            </a:r>
            <a:r>
              <a:rPr lang="ja-JP" altLang="en-US" dirty="0" smtClean="0"/>
              <a:t> </a:t>
            </a:r>
            <a:r>
              <a:rPr lang="en-US" altLang="ja-JP" dirty="0" smtClean="0"/>
              <a:t>the</a:t>
            </a:r>
            <a:r>
              <a:rPr lang="ja-JP" altLang="en-US" dirty="0" smtClean="0"/>
              <a:t> </a:t>
            </a:r>
            <a:r>
              <a:rPr lang="en-US" altLang="ja-JP" dirty="0" smtClean="0"/>
              <a:t>TGay</a:t>
            </a:r>
            <a:r>
              <a:rPr lang="ja-JP" altLang="en-US" dirty="0" smtClean="0"/>
              <a:t> </a:t>
            </a:r>
            <a:r>
              <a:rPr lang="en-US" altLang="ja-JP" dirty="0" smtClean="0"/>
              <a:t>functional</a:t>
            </a:r>
            <a:r>
              <a:rPr lang="ja-JP" altLang="en-US" dirty="0" smtClean="0"/>
              <a:t> </a:t>
            </a:r>
            <a:r>
              <a:rPr lang="en-US" altLang="ja-JP" dirty="0" smtClean="0"/>
              <a:t>requirements</a:t>
            </a:r>
            <a:r>
              <a:rPr lang="ja-JP" altLang="en-US" dirty="0" smtClean="0"/>
              <a:t> </a:t>
            </a:r>
            <a:r>
              <a:rPr lang="en-US" altLang="ja-JP" dirty="0" smtClean="0"/>
              <a:t>document?</a:t>
            </a:r>
            <a:r>
              <a:rPr lang="ja-JP" altLang="en-US" dirty="0" smtClean="0"/>
              <a:t> </a:t>
            </a:r>
            <a:endParaRPr 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3568" y="3284984"/>
            <a:ext cx="77768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0000"/>
                </a:solidFill>
              </a:rPr>
              <a:t>11ay</a:t>
            </a:r>
            <a:r>
              <a:rPr kumimoji="1" lang="ja-JP" altLang="en-US" sz="2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800" dirty="0" smtClean="0">
                <a:solidFill>
                  <a:srgbClr val="000000"/>
                </a:solidFill>
              </a:rPr>
              <a:t>amendment</a:t>
            </a:r>
            <a:r>
              <a:rPr kumimoji="1" lang="ja-JP" altLang="en-US" sz="2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800" dirty="0" smtClean="0">
                <a:solidFill>
                  <a:srgbClr val="000000"/>
                </a:solidFill>
              </a:rPr>
              <a:t>addresses</a:t>
            </a:r>
            <a:r>
              <a:rPr kumimoji="1" lang="ja-JP" altLang="en-US" sz="2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800" dirty="0" smtClean="0">
                <a:solidFill>
                  <a:srgbClr val="000000"/>
                </a:solidFill>
              </a:rPr>
              <a:t>the</a:t>
            </a:r>
            <a:r>
              <a:rPr kumimoji="1" lang="ja-JP" altLang="en-US" sz="2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800" dirty="0" smtClean="0">
                <a:solidFill>
                  <a:srgbClr val="000000"/>
                </a:solidFill>
              </a:rPr>
              <a:t>following</a:t>
            </a:r>
            <a:r>
              <a:rPr kumimoji="1" lang="ja-JP" altLang="en-US" sz="2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800" dirty="0" smtClean="0">
                <a:solidFill>
                  <a:srgbClr val="000000"/>
                </a:solidFill>
              </a:rPr>
              <a:t>features </a:t>
            </a:r>
            <a:r>
              <a:rPr kumimoji="1" lang="en-US" altLang="ja-JP" sz="2800" dirty="0" smtClean="0">
                <a:solidFill>
                  <a:srgbClr val="000000"/>
                </a:solidFill>
              </a:rPr>
              <a:t>to</a:t>
            </a:r>
            <a:r>
              <a:rPr kumimoji="1" lang="ja-JP" altLang="en-US" sz="2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800" dirty="0" smtClean="0">
                <a:solidFill>
                  <a:srgbClr val="000000"/>
                </a:solidFill>
              </a:rPr>
              <a:t>compensate</a:t>
            </a:r>
            <a:r>
              <a:rPr kumimoji="1" lang="ja-JP" altLang="en-US" sz="2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800" dirty="0" smtClean="0">
                <a:solidFill>
                  <a:srgbClr val="000000"/>
                </a:solidFill>
              </a:rPr>
              <a:t>blocking</a:t>
            </a:r>
            <a:r>
              <a:rPr kumimoji="1" lang="ja-JP" altLang="en-US" sz="2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800" dirty="0" smtClean="0">
                <a:solidFill>
                  <a:srgbClr val="000000"/>
                </a:solidFill>
              </a:rPr>
              <a:t>and</a:t>
            </a:r>
            <a:r>
              <a:rPr kumimoji="1" lang="ja-JP" altLang="en-US" sz="2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800" dirty="0" smtClean="0">
                <a:solidFill>
                  <a:srgbClr val="000000"/>
                </a:solidFill>
              </a:rPr>
              <a:t>short</a:t>
            </a:r>
            <a:r>
              <a:rPr kumimoji="1" lang="ja-JP" altLang="en-US" sz="2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800" dirty="0" smtClean="0">
                <a:solidFill>
                  <a:srgbClr val="000000"/>
                </a:solidFill>
              </a:rPr>
              <a:t>coverage:</a:t>
            </a:r>
          </a:p>
          <a:p>
            <a:pPr marL="914400" lvl="1" indent="-457200">
              <a:buFont typeface="Arial"/>
              <a:buChar char="•"/>
            </a:pPr>
            <a:r>
              <a:rPr kumimoji="1" lang="en-US" altLang="ja-JP" sz="2800" dirty="0" smtClean="0">
                <a:solidFill>
                  <a:srgbClr val="000000"/>
                </a:solidFill>
              </a:rPr>
              <a:t>Multi-Millimeter FST</a:t>
            </a:r>
          </a:p>
          <a:p>
            <a:pPr marL="914400" lvl="1" indent="-457200">
              <a:buFont typeface="Arial"/>
              <a:buChar char="•"/>
            </a:pPr>
            <a:r>
              <a:rPr kumimoji="1" lang="en-US" altLang="ja-JP" sz="2800" dirty="0" smtClean="0">
                <a:solidFill>
                  <a:srgbClr val="000000"/>
                </a:solidFill>
              </a:rPr>
              <a:t>Link Aggregation</a:t>
            </a:r>
          </a:p>
        </p:txBody>
      </p:sp>
    </p:spTree>
    <p:extLst>
      <p:ext uri="{BB962C8B-B14F-4D97-AF65-F5344CB8AC3E}">
        <p14:creationId xmlns:p14="http://schemas.microsoft.com/office/powerpoint/2010/main" val="155296700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1981200"/>
            <a:ext cx="8208912" cy="4208463"/>
          </a:xfrm>
          <a:ln/>
        </p:spPr>
        <p:txBody>
          <a:bodyPr/>
          <a:lstStyle/>
          <a:p>
            <a:r>
              <a:rPr lang="en-US" altLang="ja-JP" sz="2000" dirty="0" smtClean="0"/>
              <a:t>[1]</a:t>
            </a:r>
            <a:r>
              <a:rPr lang="ja-JP" altLang="en-US" sz="2000" dirty="0" smtClean="0"/>
              <a:t>  </a:t>
            </a:r>
            <a:r>
              <a:rPr lang="en-US" altLang="ja-JP" sz="2000" dirty="0" smtClean="0"/>
              <a:t>“IEEE 802.11 TGay Use Cases”, IEEE802.11-15/625r3</a:t>
            </a:r>
          </a:p>
          <a:p>
            <a:r>
              <a:rPr lang="en-US" altLang="ja-JP" sz="2000" dirty="0" smtClean="0"/>
              <a:t>[2]  “</a:t>
            </a:r>
            <a:r>
              <a:rPr lang="en-GB" altLang="ja-JP" sz="2000" dirty="0"/>
              <a:t>20150707 Wi-Fi Alliance feedback on 802.11 Task Group AY usage models</a:t>
            </a:r>
            <a:r>
              <a:rPr lang="en-US" altLang="ja-JP" sz="2000" dirty="0" smtClean="0"/>
              <a:t>”, IEEE802.11-15/934r0</a:t>
            </a:r>
          </a:p>
          <a:p>
            <a:r>
              <a:rPr lang="en-US" altLang="ja-JP" sz="2000" dirty="0" smtClean="0"/>
              <a:t>[3]  “TGay Functional Requirements”, IEEE802.11-15/1074r0</a:t>
            </a:r>
          </a:p>
          <a:p>
            <a:r>
              <a:rPr lang="en-US" altLang="ja-JP" sz="2000" dirty="0" smtClean="0"/>
              <a:t>[4]</a:t>
            </a:r>
            <a:r>
              <a:rPr lang="ja-JP" altLang="en-US" sz="2000" dirty="0" smtClean="0"/>
              <a:t>  </a:t>
            </a:r>
            <a:r>
              <a:rPr lang="en-US" altLang="ja-JP" sz="2000" dirty="0" smtClean="0"/>
              <a:t>“</a:t>
            </a:r>
            <a:r>
              <a:rPr lang="en-US" altLang="ja-JP" sz="2000" dirty="0"/>
              <a:t>S</a:t>
            </a:r>
            <a:r>
              <a:rPr lang="en-US" altLang="ja-JP" sz="2000" dirty="0" smtClean="0"/>
              <a:t>pecification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Framework for TGay”,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IEEE802.11-15/1358r2</a:t>
            </a:r>
          </a:p>
          <a:p>
            <a:r>
              <a:rPr lang="en-US" altLang="ja-JP" sz="2000" dirty="0" smtClean="0"/>
              <a:t>[5]  “</a:t>
            </a:r>
            <a:r>
              <a:rPr lang="en-US" altLang="ja-JP" sz="2000" dirty="0"/>
              <a:t>A Framework for MIMO Operation over mmWave Links</a:t>
            </a:r>
            <a:r>
              <a:rPr lang="en-US" altLang="ja-JP" sz="2000" dirty="0" smtClean="0"/>
              <a:t>”</a:t>
            </a:r>
            <a:r>
              <a:rPr lang="en-US" altLang="en-US" sz="2000" dirty="0" smtClean="0"/>
              <a:t>, IEEE802.11-15/334r1</a:t>
            </a:r>
            <a:endParaRPr lang="en-US" altLang="ja-JP" sz="2000" dirty="0" smtClean="0"/>
          </a:p>
          <a:p>
            <a:r>
              <a:rPr lang="en-US" altLang="ja-JP" sz="2000" dirty="0" smtClean="0"/>
              <a:t>[6]</a:t>
            </a:r>
            <a:r>
              <a:rPr lang="ja-JP" altLang="en-US" sz="2000" dirty="0" smtClean="0"/>
              <a:t>  </a:t>
            </a:r>
            <a:r>
              <a:rPr lang="en-US" altLang="ja-JP" sz="2000" dirty="0" smtClean="0"/>
              <a:t>“Fast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Session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Transfer”,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IEEE802.11-10/491r1</a:t>
            </a:r>
          </a:p>
          <a:p>
            <a:r>
              <a:rPr lang="en-US" altLang="ja-JP" sz="2000" dirty="0" smtClean="0"/>
              <a:t>[7]</a:t>
            </a:r>
            <a:r>
              <a:rPr lang="ja-JP" altLang="en-US" sz="2000" dirty="0" smtClean="0"/>
              <a:t>  </a:t>
            </a:r>
            <a:r>
              <a:rPr lang="en-US" altLang="ja-JP" sz="2000" dirty="0" smtClean="0"/>
              <a:t>“</a:t>
            </a:r>
            <a:endParaRPr lang="en-US" sz="2000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This</a:t>
            </a:r>
            <a:r>
              <a:rPr lang="ja-JP" altLang="en-US" dirty="0" smtClean="0"/>
              <a:t> </a:t>
            </a:r>
            <a:r>
              <a:rPr lang="en-US" altLang="ja-JP" dirty="0" smtClean="0"/>
              <a:t>submission</a:t>
            </a:r>
            <a:r>
              <a:rPr lang="ja-JP" altLang="en-US" dirty="0" smtClean="0"/>
              <a:t> </a:t>
            </a:r>
            <a:r>
              <a:rPr lang="en-US" altLang="ja-JP" dirty="0" smtClean="0"/>
              <a:t>proposes</a:t>
            </a:r>
            <a:r>
              <a:rPr lang="ja-JP" altLang="en-US" dirty="0" smtClean="0"/>
              <a:t> </a:t>
            </a:r>
            <a:r>
              <a:rPr lang="en-US" altLang="ja-JP" dirty="0" smtClean="0"/>
              <a:t>three</a:t>
            </a:r>
            <a:r>
              <a:rPr lang="ja-JP" altLang="en-US" dirty="0" smtClean="0"/>
              <a:t> </a:t>
            </a:r>
            <a:r>
              <a:rPr lang="en-US" altLang="ja-JP" dirty="0" smtClean="0"/>
              <a:t>possible</a:t>
            </a:r>
            <a:r>
              <a:rPr lang="ja-JP" altLang="en-US" dirty="0" smtClean="0"/>
              <a:t> </a:t>
            </a:r>
            <a:r>
              <a:rPr lang="en-US" altLang="ja-JP" dirty="0" smtClean="0"/>
              <a:t>solutions</a:t>
            </a:r>
            <a:r>
              <a:rPr lang="ja-JP" altLang="en-US" dirty="0" smtClean="0"/>
              <a:t> </a:t>
            </a:r>
            <a:r>
              <a:rPr lang="en-US" altLang="ja-JP" dirty="0" smtClean="0"/>
              <a:t>for</a:t>
            </a:r>
            <a:r>
              <a:rPr lang="ja-JP" altLang="en-US" dirty="0" smtClean="0"/>
              <a:t> </a:t>
            </a:r>
            <a:r>
              <a:rPr lang="en-US" altLang="ja-JP" dirty="0" smtClean="0"/>
              <a:t>blocking</a:t>
            </a:r>
            <a:r>
              <a:rPr lang="ja-JP" altLang="en-US" dirty="0" smtClean="0"/>
              <a:t> </a:t>
            </a:r>
            <a:r>
              <a:rPr lang="en-US" altLang="ja-JP" dirty="0" smtClean="0"/>
              <a:t>and short</a:t>
            </a:r>
            <a:r>
              <a:rPr lang="ja-JP" altLang="en-US" dirty="0" smtClean="0"/>
              <a:t> </a:t>
            </a:r>
            <a:r>
              <a:rPr lang="en-US" altLang="ja-JP" dirty="0" smtClean="0"/>
              <a:t>coverage which</a:t>
            </a:r>
            <a:r>
              <a:rPr lang="ja-JP" altLang="en-US" dirty="0" smtClean="0"/>
              <a:t> </a:t>
            </a:r>
            <a:r>
              <a:rPr lang="en-US" altLang="ja-JP" dirty="0" smtClean="0"/>
              <a:t>are</a:t>
            </a:r>
            <a:r>
              <a:rPr lang="ja-JP" altLang="en-US" dirty="0" smtClean="0"/>
              <a:t> </a:t>
            </a:r>
            <a:r>
              <a:rPr lang="en-US" altLang="ja-JP" dirty="0" smtClean="0"/>
              <a:t>issues</a:t>
            </a:r>
            <a:r>
              <a:rPr lang="ja-JP" altLang="en-US" dirty="0" smtClean="0"/>
              <a:t> </a:t>
            </a:r>
            <a:r>
              <a:rPr lang="en-US" altLang="ja-JP" dirty="0" smtClean="0"/>
              <a:t>for</a:t>
            </a:r>
            <a:r>
              <a:rPr lang="ja-JP" altLang="en-US" dirty="0" smtClean="0"/>
              <a:t> </a:t>
            </a:r>
            <a:r>
              <a:rPr lang="en-US" altLang="ja-JP" dirty="0" smtClean="0"/>
              <a:t>mobile</a:t>
            </a:r>
            <a:r>
              <a:rPr lang="ja-JP" altLang="en-US" dirty="0" smtClean="0"/>
              <a:t> </a:t>
            </a:r>
            <a:r>
              <a:rPr lang="en-US" altLang="ja-JP" dirty="0" smtClean="0"/>
              <a:t>offloading</a:t>
            </a:r>
            <a:r>
              <a:rPr lang="ja-JP" altLang="en-US" dirty="0" smtClean="0"/>
              <a:t> </a:t>
            </a:r>
            <a:r>
              <a:rPr lang="en-US" altLang="ja-JP" dirty="0" smtClean="0"/>
              <a:t>use</a:t>
            </a:r>
            <a:r>
              <a:rPr lang="ja-JP" altLang="en-US" dirty="0" smtClean="0"/>
              <a:t> </a:t>
            </a:r>
            <a:r>
              <a:rPr lang="en-US" altLang="ja-JP" dirty="0" smtClean="0"/>
              <a:t>case.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528" y="1906488"/>
            <a:ext cx="8496944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en-US" dirty="0" smtClean="0"/>
              <a:t>Mobile Offloading</a:t>
            </a:r>
            <a:r>
              <a:rPr lang="ja-JP" altLang="en-US" dirty="0" smtClean="0"/>
              <a:t> </a:t>
            </a:r>
            <a:r>
              <a:rPr lang="en-US" altLang="ja-JP" dirty="0" smtClean="0"/>
              <a:t>has</a:t>
            </a:r>
            <a:r>
              <a:rPr lang="ja-JP" altLang="en-US" dirty="0" smtClean="0"/>
              <a:t> </a:t>
            </a:r>
            <a:r>
              <a:rPr lang="en-US" altLang="ja-JP" dirty="0" smtClean="0"/>
              <a:t>been</a:t>
            </a:r>
            <a:r>
              <a:rPr lang="ja-JP" altLang="en-US" dirty="0" smtClean="0"/>
              <a:t> </a:t>
            </a:r>
            <a:r>
              <a:rPr lang="en-US" altLang="ja-JP" dirty="0" smtClean="0"/>
              <a:t>considered</a:t>
            </a:r>
            <a:r>
              <a:rPr lang="ja-JP" altLang="en-US" dirty="0" smtClean="0"/>
              <a:t> </a:t>
            </a:r>
            <a:r>
              <a:rPr lang="en-US" altLang="ja-JP" dirty="0" smtClean="0"/>
              <a:t>as</a:t>
            </a:r>
            <a:r>
              <a:rPr lang="ja-JP" altLang="en-US" dirty="0" smtClean="0"/>
              <a:t> </a:t>
            </a:r>
            <a:r>
              <a:rPr lang="en-US" altLang="ja-JP" dirty="0" smtClean="0"/>
              <a:t>one</a:t>
            </a:r>
            <a:r>
              <a:rPr lang="ja-JP" altLang="en-US" dirty="0" smtClean="0"/>
              <a:t> </a:t>
            </a:r>
            <a:r>
              <a:rPr lang="en-US" altLang="ja-JP" dirty="0" smtClean="0"/>
              <a:t>of</a:t>
            </a:r>
            <a:r>
              <a:rPr lang="ja-JP" altLang="en-US" dirty="0" smtClean="0"/>
              <a:t> </a:t>
            </a:r>
            <a:r>
              <a:rPr lang="en-US" altLang="ja-JP" dirty="0" smtClean="0"/>
              <a:t>TGay</a:t>
            </a:r>
            <a:r>
              <a:rPr lang="ja-JP" altLang="en-US" dirty="0" smtClean="0"/>
              <a:t> </a:t>
            </a:r>
            <a:r>
              <a:rPr lang="en-US" altLang="ja-JP" dirty="0" smtClean="0"/>
              <a:t>use</a:t>
            </a:r>
            <a:r>
              <a:rPr lang="ja-JP" altLang="en-US" dirty="0" smtClean="0"/>
              <a:t> </a:t>
            </a:r>
            <a:r>
              <a:rPr lang="en-US" altLang="ja-JP" dirty="0" smtClean="0"/>
              <a:t>cases, and ranked as the second “Main Stream” use case in WFA feedback.</a:t>
            </a:r>
            <a:r>
              <a:rPr lang="ja-JP" altLang="en-US" dirty="0"/>
              <a:t> </a:t>
            </a:r>
            <a:r>
              <a:rPr lang="en-US" altLang="ja-JP" dirty="0" smtClean="0"/>
              <a:t>[1][2]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ja-JP" dirty="0" smtClean="0"/>
              <a:t>11ad/aj/ay will be very important options for mobile devices to support some</a:t>
            </a:r>
            <a:r>
              <a:rPr lang="ja-JP" altLang="en-US" dirty="0" smtClean="0"/>
              <a:t> </a:t>
            </a:r>
            <a:r>
              <a:rPr lang="en-US" altLang="ja-JP" dirty="0" smtClean="0"/>
              <a:t>Gbps</a:t>
            </a:r>
            <a:r>
              <a:rPr lang="ja-JP" altLang="en-US" dirty="0" smtClean="0"/>
              <a:t> </a:t>
            </a:r>
            <a:r>
              <a:rPr lang="en-US" altLang="ja-JP" dirty="0" smtClean="0"/>
              <a:t>throughput.</a:t>
            </a:r>
          </a:p>
          <a:p>
            <a:pPr marL="400050" lvl="1" indent="0"/>
            <a:r>
              <a:rPr lang="en-US" altLang="ja-JP" sz="2400" b="1" dirty="0" smtClean="0">
                <a:sym typeface="Wingdings"/>
              </a:rPr>
              <a:t>11ay could</a:t>
            </a:r>
            <a:r>
              <a:rPr lang="ja-JP" altLang="en-US" sz="2400" b="1" dirty="0" smtClean="0">
                <a:sym typeface="Wingdings"/>
              </a:rPr>
              <a:t> </a:t>
            </a:r>
            <a:r>
              <a:rPr lang="en-US" altLang="ja-JP" sz="2400" b="1" dirty="0" smtClean="0">
                <a:sym typeface="Wingdings"/>
              </a:rPr>
              <a:t>act</a:t>
            </a:r>
            <a:r>
              <a:rPr lang="ja-JP" altLang="en-US" sz="2400" b="1" dirty="0" smtClean="0">
                <a:sym typeface="Wingdings"/>
              </a:rPr>
              <a:t> </a:t>
            </a:r>
            <a:r>
              <a:rPr lang="en-US" altLang="ja-JP" sz="2400" b="1" dirty="0" smtClean="0">
                <a:sym typeface="Wingdings"/>
              </a:rPr>
              <a:t>as the leading role in the next generation mobile communication when offloading would be more</a:t>
            </a:r>
            <a:r>
              <a:rPr lang="ja-JP" altLang="en-US" sz="2400" b="1" dirty="0" smtClean="0">
                <a:sym typeface="Wingdings"/>
              </a:rPr>
              <a:t> </a:t>
            </a:r>
            <a:r>
              <a:rPr lang="en-US" altLang="ja-JP" sz="2400" b="1" dirty="0" smtClean="0">
                <a:sym typeface="Wingdings"/>
              </a:rPr>
              <a:t>convenient at some public places (cafes, train stations, waiting spots, etc.) rather than home/enterprise use cases.</a:t>
            </a:r>
            <a:endParaRPr lang="en-US" altLang="ja-JP" sz="2400" b="1" dirty="0" smtClean="0"/>
          </a:p>
          <a:p>
            <a:pPr>
              <a:buFont typeface="Times New Roman" pitchFamily="16" charset="0"/>
              <a:buChar char="•"/>
            </a:pPr>
            <a:r>
              <a:rPr lang="en-US" altLang="ja-JP" dirty="0" smtClean="0"/>
              <a:t>Blocking and</a:t>
            </a:r>
            <a:r>
              <a:rPr lang="ja-JP" altLang="en-US" dirty="0" smtClean="0"/>
              <a:t> </a:t>
            </a:r>
            <a:r>
              <a:rPr lang="en-US" altLang="ja-JP" dirty="0" smtClean="0"/>
              <a:t>short coverage</a:t>
            </a:r>
            <a:r>
              <a:rPr lang="ja-JP" altLang="en-US" dirty="0" smtClean="0"/>
              <a:t> </a:t>
            </a:r>
            <a:r>
              <a:rPr lang="en-US" altLang="ja-JP" dirty="0" smtClean="0"/>
              <a:t>are issues for such environment.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Background</a:t>
            </a:r>
            <a:endParaRPr kumimoji="1" lang="ja-JP" altLang="en-US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8" name="直線コネクタ 87"/>
          <p:cNvCxnSpPr/>
          <p:nvPr/>
        </p:nvCxnSpPr>
        <p:spPr bwMode="auto">
          <a:xfrm>
            <a:off x="3563888" y="2726647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Reflected Path</a:t>
            </a:r>
            <a:endParaRPr lang="en-US" dirty="0"/>
          </a:p>
        </p:txBody>
      </p:sp>
      <p:grpSp>
        <p:nvGrpSpPr>
          <p:cNvPr id="10" name="図形グループ 9"/>
          <p:cNvGrpSpPr/>
          <p:nvPr/>
        </p:nvGrpSpPr>
        <p:grpSpPr>
          <a:xfrm>
            <a:off x="1619672" y="2564903"/>
            <a:ext cx="310287" cy="329732"/>
            <a:chOff x="5261139" y="876937"/>
            <a:chExt cx="1965368" cy="1975628"/>
          </a:xfrm>
        </p:grpSpPr>
        <p:sp>
          <p:nvSpPr>
            <p:cNvPr id="11" name="正方形/長方形 10"/>
            <p:cNvSpPr/>
            <p:nvPr/>
          </p:nvSpPr>
          <p:spPr>
            <a:xfrm>
              <a:off x="5261139" y="876937"/>
              <a:ext cx="1965368" cy="1975628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円/楕円 11"/>
            <p:cNvSpPr/>
            <p:nvPr/>
          </p:nvSpPr>
          <p:spPr>
            <a:xfrm>
              <a:off x="5454610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円/楕円 12"/>
            <p:cNvSpPr/>
            <p:nvPr/>
          </p:nvSpPr>
          <p:spPr>
            <a:xfrm>
              <a:off x="5899463" y="106198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342763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円/楕円 14"/>
            <p:cNvSpPr/>
            <p:nvPr/>
          </p:nvSpPr>
          <p:spPr>
            <a:xfrm>
              <a:off x="6766075" y="106822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円/楕円 15"/>
            <p:cNvSpPr/>
            <p:nvPr/>
          </p:nvSpPr>
          <p:spPr>
            <a:xfrm>
              <a:off x="5454610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円/楕円 16"/>
            <p:cNvSpPr/>
            <p:nvPr/>
          </p:nvSpPr>
          <p:spPr>
            <a:xfrm>
              <a:off x="5899463" y="151173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円/楕円 17"/>
            <p:cNvSpPr/>
            <p:nvPr/>
          </p:nvSpPr>
          <p:spPr>
            <a:xfrm>
              <a:off x="6342763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円/楕円 18"/>
            <p:cNvSpPr/>
            <p:nvPr/>
          </p:nvSpPr>
          <p:spPr>
            <a:xfrm>
              <a:off x="6766075" y="1517977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円/楕円 19"/>
            <p:cNvSpPr/>
            <p:nvPr/>
          </p:nvSpPr>
          <p:spPr>
            <a:xfrm>
              <a:off x="5454610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>
              <a:off x="5899463" y="1930042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>
              <a:off x="6342763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円/楕円 22"/>
            <p:cNvSpPr/>
            <p:nvPr/>
          </p:nvSpPr>
          <p:spPr>
            <a:xfrm>
              <a:off x="6766075" y="1936285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5454610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5899463" y="237355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円/楕円 25"/>
            <p:cNvSpPr/>
            <p:nvPr/>
          </p:nvSpPr>
          <p:spPr>
            <a:xfrm>
              <a:off x="6342763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円/楕円 26"/>
            <p:cNvSpPr/>
            <p:nvPr/>
          </p:nvSpPr>
          <p:spPr>
            <a:xfrm>
              <a:off x="6766075" y="237979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47" name="直線コネクタ 46"/>
          <p:cNvCxnSpPr/>
          <p:nvPr/>
        </p:nvCxnSpPr>
        <p:spPr bwMode="auto">
          <a:xfrm>
            <a:off x="1187624" y="2737503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正方形/長方形 8"/>
          <p:cNvSpPr/>
          <p:nvPr/>
        </p:nvSpPr>
        <p:spPr bwMode="auto">
          <a:xfrm>
            <a:off x="611560" y="2564903"/>
            <a:ext cx="720080" cy="36004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正方形/長方形 47"/>
          <p:cNvSpPr/>
          <p:nvPr/>
        </p:nvSpPr>
        <p:spPr bwMode="auto">
          <a:xfrm>
            <a:off x="2123728" y="3284984"/>
            <a:ext cx="1008112" cy="288032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Reflector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51" name="図形グループ 50"/>
          <p:cNvGrpSpPr/>
          <p:nvPr/>
        </p:nvGrpSpPr>
        <p:grpSpPr>
          <a:xfrm>
            <a:off x="3275856" y="2564903"/>
            <a:ext cx="310287" cy="329732"/>
            <a:chOff x="5261139" y="876937"/>
            <a:chExt cx="1965368" cy="1975628"/>
          </a:xfrm>
        </p:grpSpPr>
        <p:sp>
          <p:nvSpPr>
            <p:cNvPr id="52" name="正方形/長方形 51"/>
            <p:cNvSpPr/>
            <p:nvPr/>
          </p:nvSpPr>
          <p:spPr>
            <a:xfrm>
              <a:off x="5261139" y="876937"/>
              <a:ext cx="1965368" cy="1975628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円/楕円 52"/>
            <p:cNvSpPr/>
            <p:nvPr/>
          </p:nvSpPr>
          <p:spPr>
            <a:xfrm>
              <a:off x="5454610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円/楕円 53"/>
            <p:cNvSpPr/>
            <p:nvPr/>
          </p:nvSpPr>
          <p:spPr>
            <a:xfrm>
              <a:off x="5899463" y="106198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円/楕円 54"/>
            <p:cNvSpPr/>
            <p:nvPr/>
          </p:nvSpPr>
          <p:spPr>
            <a:xfrm>
              <a:off x="6342763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円/楕円 55"/>
            <p:cNvSpPr/>
            <p:nvPr/>
          </p:nvSpPr>
          <p:spPr>
            <a:xfrm>
              <a:off x="6766075" y="106822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円/楕円 56"/>
            <p:cNvSpPr/>
            <p:nvPr/>
          </p:nvSpPr>
          <p:spPr>
            <a:xfrm>
              <a:off x="5454610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円/楕円 57"/>
            <p:cNvSpPr/>
            <p:nvPr/>
          </p:nvSpPr>
          <p:spPr>
            <a:xfrm>
              <a:off x="5899463" y="151173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円/楕円 58"/>
            <p:cNvSpPr/>
            <p:nvPr/>
          </p:nvSpPr>
          <p:spPr>
            <a:xfrm>
              <a:off x="6342763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円/楕円 59"/>
            <p:cNvSpPr/>
            <p:nvPr/>
          </p:nvSpPr>
          <p:spPr>
            <a:xfrm>
              <a:off x="6766075" y="1517977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円/楕円 60"/>
            <p:cNvSpPr/>
            <p:nvPr/>
          </p:nvSpPr>
          <p:spPr>
            <a:xfrm>
              <a:off x="5454610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円/楕円 61"/>
            <p:cNvSpPr/>
            <p:nvPr/>
          </p:nvSpPr>
          <p:spPr>
            <a:xfrm>
              <a:off x="5899463" y="1930042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円/楕円 62"/>
            <p:cNvSpPr/>
            <p:nvPr/>
          </p:nvSpPr>
          <p:spPr>
            <a:xfrm>
              <a:off x="6342763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円/楕円 63"/>
            <p:cNvSpPr/>
            <p:nvPr/>
          </p:nvSpPr>
          <p:spPr>
            <a:xfrm>
              <a:off x="6766075" y="1936285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円/楕円 64"/>
            <p:cNvSpPr/>
            <p:nvPr/>
          </p:nvSpPr>
          <p:spPr>
            <a:xfrm>
              <a:off x="5454610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円/楕円 65"/>
            <p:cNvSpPr/>
            <p:nvPr/>
          </p:nvSpPr>
          <p:spPr>
            <a:xfrm>
              <a:off x="5899463" y="237355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円/楕円 66"/>
            <p:cNvSpPr/>
            <p:nvPr/>
          </p:nvSpPr>
          <p:spPr>
            <a:xfrm>
              <a:off x="6342763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円/楕円 67"/>
            <p:cNvSpPr/>
            <p:nvPr/>
          </p:nvSpPr>
          <p:spPr>
            <a:xfrm>
              <a:off x="6766075" y="237979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7" name="正方形/長方形 86"/>
          <p:cNvSpPr/>
          <p:nvPr/>
        </p:nvSpPr>
        <p:spPr bwMode="auto">
          <a:xfrm>
            <a:off x="3923928" y="2564903"/>
            <a:ext cx="720080" cy="36004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0" name="直線矢印コネクタ 89"/>
          <p:cNvCxnSpPr>
            <a:stCxn id="11" idx="3"/>
            <a:endCxn id="52" idx="1"/>
          </p:cNvCxnSpPr>
          <p:nvPr/>
        </p:nvCxnSpPr>
        <p:spPr bwMode="auto">
          <a:xfrm>
            <a:off x="1929959" y="2729769"/>
            <a:ext cx="13458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cxnSp>
        <p:nvCxnSpPr>
          <p:cNvPr id="92" name="直線矢印コネクタ 91"/>
          <p:cNvCxnSpPr>
            <a:stCxn id="48" idx="0"/>
          </p:cNvCxnSpPr>
          <p:nvPr/>
        </p:nvCxnSpPr>
        <p:spPr bwMode="auto">
          <a:xfrm flipH="1" flipV="1">
            <a:off x="1929959" y="2832086"/>
            <a:ext cx="697825" cy="4528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94" name="直線矢印コネクタ 93"/>
          <p:cNvCxnSpPr>
            <a:stCxn id="48" idx="0"/>
          </p:cNvCxnSpPr>
          <p:nvPr/>
        </p:nvCxnSpPr>
        <p:spPr bwMode="auto">
          <a:xfrm flipV="1">
            <a:off x="2627784" y="2832086"/>
            <a:ext cx="648072" cy="4528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00" name="正方形/長方形 99"/>
          <p:cNvSpPr/>
          <p:nvPr/>
        </p:nvSpPr>
        <p:spPr bwMode="auto">
          <a:xfrm rot="16200000">
            <a:off x="2231740" y="2528900"/>
            <a:ext cx="792088" cy="28803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Blocke</a:t>
            </a: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244" name="テキスト ボックス 10243"/>
          <p:cNvSpPr txBox="1"/>
          <p:nvPr/>
        </p:nvSpPr>
        <p:spPr>
          <a:xfrm>
            <a:off x="5148064" y="2348880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800" dirty="0">
                <a:solidFill>
                  <a:srgbClr val="000000"/>
                </a:solidFill>
              </a:rPr>
              <a:t>R</a:t>
            </a:r>
            <a:r>
              <a:rPr lang="en-US" altLang="ja-JP" sz="1800" dirty="0" smtClean="0">
                <a:solidFill>
                  <a:srgbClr val="000000"/>
                </a:solidFill>
              </a:rPr>
              <a:t>eflected path compensates blocked LOS path.</a:t>
            </a:r>
            <a:r>
              <a:rPr lang="ja-JP" altLang="ja-JP" sz="1800" dirty="0" smtClean="0">
                <a:solidFill>
                  <a:srgbClr val="000000"/>
                </a:solidFill>
              </a:rPr>
              <a:t> 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cxnSp>
        <p:nvCxnSpPr>
          <p:cNvPr id="102" name="直線コネクタ 101"/>
          <p:cNvCxnSpPr/>
          <p:nvPr/>
        </p:nvCxnSpPr>
        <p:spPr bwMode="auto">
          <a:xfrm>
            <a:off x="3563888" y="4814880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直線コネクタ 102"/>
          <p:cNvCxnSpPr/>
          <p:nvPr/>
        </p:nvCxnSpPr>
        <p:spPr bwMode="auto">
          <a:xfrm>
            <a:off x="3563888" y="5484664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04" name="図形グループ 103"/>
          <p:cNvGrpSpPr/>
          <p:nvPr/>
        </p:nvGrpSpPr>
        <p:grpSpPr>
          <a:xfrm>
            <a:off x="1619672" y="4653136"/>
            <a:ext cx="310287" cy="329732"/>
            <a:chOff x="5261139" y="876937"/>
            <a:chExt cx="1965368" cy="1975628"/>
          </a:xfrm>
        </p:grpSpPr>
        <p:sp>
          <p:nvSpPr>
            <p:cNvPr id="105" name="正方形/長方形 104"/>
            <p:cNvSpPr/>
            <p:nvPr/>
          </p:nvSpPr>
          <p:spPr>
            <a:xfrm>
              <a:off x="5261139" y="876937"/>
              <a:ext cx="1965368" cy="1975628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" name="円/楕円 105"/>
            <p:cNvSpPr/>
            <p:nvPr/>
          </p:nvSpPr>
          <p:spPr>
            <a:xfrm>
              <a:off x="5454610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円/楕円 106"/>
            <p:cNvSpPr/>
            <p:nvPr/>
          </p:nvSpPr>
          <p:spPr>
            <a:xfrm>
              <a:off x="5899463" y="106198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円/楕円 107"/>
            <p:cNvSpPr/>
            <p:nvPr/>
          </p:nvSpPr>
          <p:spPr>
            <a:xfrm>
              <a:off x="6342763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" name="円/楕円 108"/>
            <p:cNvSpPr/>
            <p:nvPr/>
          </p:nvSpPr>
          <p:spPr>
            <a:xfrm>
              <a:off x="6766075" y="106822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" name="円/楕円 109"/>
            <p:cNvSpPr/>
            <p:nvPr/>
          </p:nvSpPr>
          <p:spPr>
            <a:xfrm>
              <a:off x="5454610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" name="円/楕円 110"/>
            <p:cNvSpPr/>
            <p:nvPr/>
          </p:nvSpPr>
          <p:spPr>
            <a:xfrm>
              <a:off x="5899463" y="151173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" name="円/楕円 111"/>
            <p:cNvSpPr/>
            <p:nvPr/>
          </p:nvSpPr>
          <p:spPr>
            <a:xfrm>
              <a:off x="6342763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" name="円/楕円 112"/>
            <p:cNvSpPr/>
            <p:nvPr/>
          </p:nvSpPr>
          <p:spPr>
            <a:xfrm>
              <a:off x="6766075" y="1517977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" name="円/楕円 113"/>
            <p:cNvSpPr/>
            <p:nvPr/>
          </p:nvSpPr>
          <p:spPr>
            <a:xfrm>
              <a:off x="5454610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" name="円/楕円 114"/>
            <p:cNvSpPr/>
            <p:nvPr/>
          </p:nvSpPr>
          <p:spPr>
            <a:xfrm>
              <a:off x="5899463" y="1930042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" name="円/楕円 115"/>
            <p:cNvSpPr/>
            <p:nvPr/>
          </p:nvSpPr>
          <p:spPr>
            <a:xfrm>
              <a:off x="6342763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7" name="円/楕円 116"/>
            <p:cNvSpPr/>
            <p:nvPr/>
          </p:nvSpPr>
          <p:spPr>
            <a:xfrm>
              <a:off x="6766075" y="1936285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8" name="円/楕円 117"/>
            <p:cNvSpPr/>
            <p:nvPr/>
          </p:nvSpPr>
          <p:spPr>
            <a:xfrm>
              <a:off x="5454610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" name="円/楕円 118"/>
            <p:cNvSpPr/>
            <p:nvPr/>
          </p:nvSpPr>
          <p:spPr>
            <a:xfrm>
              <a:off x="5899463" y="237355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0" name="円/楕円 119"/>
            <p:cNvSpPr/>
            <p:nvPr/>
          </p:nvSpPr>
          <p:spPr>
            <a:xfrm>
              <a:off x="6342763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1" name="円/楕円 120"/>
            <p:cNvSpPr/>
            <p:nvPr/>
          </p:nvSpPr>
          <p:spPr>
            <a:xfrm>
              <a:off x="6766075" y="237979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2" name="図形グループ 121"/>
          <p:cNvGrpSpPr/>
          <p:nvPr/>
        </p:nvGrpSpPr>
        <p:grpSpPr>
          <a:xfrm>
            <a:off x="1619672" y="5331516"/>
            <a:ext cx="310287" cy="329732"/>
            <a:chOff x="5261139" y="876937"/>
            <a:chExt cx="1965368" cy="1975628"/>
          </a:xfrm>
        </p:grpSpPr>
        <p:sp>
          <p:nvSpPr>
            <p:cNvPr id="123" name="正方形/長方形 122"/>
            <p:cNvSpPr/>
            <p:nvPr/>
          </p:nvSpPr>
          <p:spPr>
            <a:xfrm>
              <a:off x="5261139" y="876937"/>
              <a:ext cx="1965368" cy="1975628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4" name="円/楕円 123"/>
            <p:cNvSpPr/>
            <p:nvPr/>
          </p:nvSpPr>
          <p:spPr>
            <a:xfrm>
              <a:off x="5454610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5" name="円/楕円 124"/>
            <p:cNvSpPr/>
            <p:nvPr/>
          </p:nvSpPr>
          <p:spPr>
            <a:xfrm>
              <a:off x="5899463" y="106198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6" name="円/楕円 125"/>
            <p:cNvSpPr/>
            <p:nvPr/>
          </p:nvSpPr>
          <p:spPr>
            <a:xfrm>
              <a:off x="6342763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" name="円/楕円 126"/>
            <p:cNvSpPr/>
            <p:nvPr/>
          </p:nvSpPr>
          <p:spPr>
            <a:xfrm>
              <a:off x="6766075" y="106822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8" name="円/楕円 127"/>
            <p:cNvSpPr/>
            <p:nvPr/>
          </p:nvSpPr>
          <p:spPr>
            <a:xfrm>
              <a:off x="5454610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9" name="円/楕円 128"/>
            <p:cNvSpPr/>
            <p:nvPr/>
          </p:nvSpPr>
          <p:spPr>
            <a:xfrm>
              <a:off x="5899463" y="151173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0" name="円/楕円 129"/>
            <p:cNvSpPr/>
            <p:nvPr/>
          </p:nvSpPr>
          <p:spPr>
            <a:xfrm>
              <a:off x="6342763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1" name="円/楕円 130"/>
            <p:cNvSpPr/>
            <p:nvPr/>
          </p:nvSpPr>
          <p:spPr>
            <a:xfrm>
              <a:off x="6766075" y="1517977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2" name="円/楕円 131"/>
            <p:cNvSpPr/>
            <p:nvPr/>
          </p:nvSpPr>
          <p:spPr>
            <a:xfrm>
              <a:off x="5454610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3" name="円/楕円 132"/>
            <p:cNvSpPr/>
            <p:nvPr/>
          </p:nvSpPr>
          <p:spPr>
            <a:xfrm>
              <a:off x="5899463" y="1930042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4" name="円/楕円 133"/>
            <p:cNvSpPr/>
            <p:nvPr/>
          </p:nvSpPr>
          <p:spPr>
            <a:xfrm>
              <a:off x="6342763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5" name="円/楕円 134"/>
            <p:cNvSpPr/>
            <p:nvPr/>
          </p:nvSpPr>
          <p:spPr>
            <a:xfrm>
              <a:off x="6766075" y="1936285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6" name="円/楕円 135"/>
            <p:cNvSpPr/>
            <p:nvPr/>
          </p:nvSpPr>
          <p:spPr>
            <a:xfrm>
              <a:off x="5454610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7" name="円/楕円 136"/>
            <p:cNvSpPr/>
            <p:nvPr/>
          </p:nvSpPr>
          <p:spPr>
            <a:xfrm>
              <a:off x="5899463" y="237355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8" name="円/楕円 137"/>
            <p:cNvSpPr/>
            <p:nvPr/>
          </p:nvSpPr>
          <p:spPr>
            <a:xfrm>
              <a:off x="6342763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9" name="円/楕円 138"/>
            <p:cNvSpPr/>
            <p:nvPr/>
          </p:nvSpPr>
          <p:spPr>
            <a:xfrm>
              <a:off x="6766075" y="237979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40" name="直線コネクタ 139"/>
          <p:cNvCxnSpPr/>
          <p:nvPr/>
        </p:nvCxnSpPr>
        <p:spPr bwMode="auto">
          <a:xfrm>
            <a:off x="1187624" y="4825736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1" name="直線コネクタ 140"/>
          <p:cNvCxnSpPr/>
          <p:nvPr/>
        </p:nvCxnSpPr>
        <p:spPr bwMode="auto">
          <a:xfrm>
            <a:off x="1187624" y="5495520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2" name="正方形/長方形 141"/>
          <p:cNvSpPr/>
          <p:nvPr/>
        </p:nvSpPr>
        <p:spPr bwMode="auto">
          <a:xfrm>
            <a:off x="611560" y="4653136"/>
            <a:ext cx="720080" cy="1008112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44" name="図形グループ 143"/>
          <p:cNvGrpSpPr/>
          <p:nvPr/>
        </p:nvGrpSpPr>
        <p:grpSpPr>
          <a:xfrm>
            <a:off x="3275856" y="4653136"/>
            <a:ext cx="310287" cy="329732"/>
            <a:chOff x="5261139" y="876937"/>
            <a:chExt cx="1965368" cy="1975628"/>
          </a:xfrm>
        </p:grpSpPr>
        <p:sp>
          <p:nvSpPr>
            <p:cNvPr id="145" name="正方形/長方形 144"/>
            <p:cNvSpPr/>
            <p:nvPr/>
          </p:nvSpPr>
          <p:spPr>
            <a:xfrm>
              <a:off x="5261139" y="876937"/>
              <a:ext cx="1965368" cy="1975628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6" name="円/楕円 145"/>
            <p:cNvSpPr/>
            <p:nvPr/>
          </p:nvSpPr>
          <p:spPr>
            <a:xfrm>
              <a:off x="5454610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7" name="円/楕円 146"/>
            <p:cNvSpPr/>
            <p:nvPr/>
          </p:nvSpPr>
          <p:spPr>
            <a:xfrm>
              <a:off x="5899463" y="106198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8" name="円/楕円 147"/>
            <p:cNvSpPr/>
            <p:nvPr/>
          </p:nvSpPr>
          <p:spPr>
            <a:xfrm>
              <a:off x="6342763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9" name="円/楕円 148"/>
            <p:cNvSpPr/>
            <p:nvPr/>
          </p:nvSpPr>
          <p:spPr>
            <a:xfrm>
              <a:off x="6766075" y="106822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0" name="円/楕円 149"/>
            <p:cNvSpPr/>
            <p:nvPr/>
          </p:nvSpPr>
          <p:spPr>
            <a:xfrm>
              <a:off x="5454610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1" name="円/楕円 150"/>
            <p:cNvSpPr/>
            <p:nvPr/>
          </p:nvSpPr>
          <p:spPr>
            <a:xfrm>
              <a:off x="5899463" y="151173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" name="円/楕円 151"/>
            <p:cNvSpPr/>
            <p:nvPr/>
          </p:nvSpPr>
          <p:spPr>
            <a:xfrm>
              <a:off x="6342763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3" name="円/楕円 152"/>
            <p:cNvSpPr/>
            <p:nvPr/>
          </p:nvSpPr>
          <p:spPr>
            <a:xfrm>
              <a:off x="6766075" y="1517977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4" name="円/楕円 153"/>
            <p:cNvSpPr/>
            <p:nvPr/>
          </p:nvSpPr>
          <p:spPr>
            <a:xfrm>
              <a:off x="5454610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5" name="円/楕円 154"/>
            <p:cNvSpPr/>
            <p:nvPr/>
          </p:nvSpPr>
          <p:spPr>
            <a:xfrm>
              <a:off x="5899463" y="1930042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6" name="円/楕円 155"/>
            <p:cNvSpPr/>
            <p:nvPr/>
          </p:nvSpPr>
          <p:spPr>
            <a:xfrm>
              <a:off x="6342763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7" name="円/楕円 156"/>
            <p:cNvSpPr/>
            <p:nvPr/>
          </p:nvSpPr>
          <p:spPr>
            <a:xfrm>
              <a:off x="6766075" y="1936285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8" name="円/楕円 157"/>
            <p:cNvSpPr/>
            <p:nvPr/>
          </p:nvSpPr>
          <p:spPr>
            <a:xfrm>
              <a:off x="5454610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9" name="円/楕円 158"/>
            <p:cNvSpPr/>
            <p:nvPr/>
          </p:nvSpPr>
          <p:spPr>
            <a:xfrm>
              <a:off x="5899463" y="237355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0" name="円/楕円 159"/>
            <p:cNvSpPr/>
            <p:nvPr/>
          </p:nvSpPr>
          <p:spPr>
            <a:xfrm>
              <a:off x="6342763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1" name="円/楕円 160"/>
            <p:cNvSpPr/>
            <p:nvPr/>
          </p:nvSpPr>
          <p:spPr>
            <a:xfrm>
              <a:off x="6766075" y="237979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62" name="図形グループ 161"/>
          <p:cNvGrpSpPr/>
          <p:nvPr/>
        </p:nvGrpSpPr>
        <p:grpSpPr>
          <a:xfrm>
            <a:off x="3275856" y="5331516"/>
            <a:ext cx="310287" cy="329732"/>
            <a:chOff x="5261139" y="876937"/>
            <a:chExt cx="1965368" cy="1975628"/>
          </a:xfrm>
        </p:grpSpPr>
        <p:sp>
          <p:nvSpPr>
            <p:cNvPr id="163" name="正方形/長方形 162"/>
            <p:cNvSpPr/>
            <p:nvPr/>
          </p:nvSpPr>
          <p:spPr>
            <a:xfrm>
              <a:off x="5261139" y="876937"/>
              <a:ext cx="1965368" cy="1975628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4" name="円/楕円 163"/>
            <p:cNvSpPr/>
            <p:nvPr/>
          </p:nvSpPr>
          <p:spPr>
            <a:xfrm>
              <a:off x="5454610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5" name="円/楕円 164"/>
            <p:cNvSpPr/>
            <p:nvPr/>
          </p:nvSpPr>
          <p:spPr>
            <a:xfrm>
              <a:off x="5899463" y="106198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6" name="円/楕円 165"/>
            <p:cNvSpPr/>
            <p:nvPr/>
          </p:nvSpPr>
          <p:spPr>
            <a:xfrm>
              <a:off x="6342763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7" name="円/楕円 166"/>
            <p:cNvSpPr/>
            <p:nvPr/>
          </p:nvSpPr>
          <p:spPr>
            <a:xfrm>
              <a:off x="6766075" y="106822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8" name="円/楕円 167"/>
            <p:cNvSpPr/>
            <p:nvPr/>
          </p:nvSpPr>
          <p:spPr>
            <a:xfrm>
              <a:off x="5454610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9" name="円/楕円 168"/>
            <p:cNvSpPr/>
            <p:nvPr/>
          </p:nvSpPr>
          <p:spPr>
            <a:xfrm>
              <a:off x="5899463" y="151173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0" name="円/楕円 169"/>
            <p:cNvSpPr/>
            <p:nvPr/>
          </p:nvSpPr>
          <p:spPr>
            <a:xfrm>
              <a:off x="6342763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1" name="円/楕円 170"/>
            <p:cNvSpPr/>
            <p:nvPr/>
          </p:nvSpPr>
          <p:spPr>
            <a:xfrm>
              <a:off x="6766075" y="1517977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2" name="円/楕円 171"/>
            <p:cNvSpPr/>
            <p:nvPr/>
          </p:nvSpPr>
          <p:spPr>
            <a:xfrm>
              <a:off x="5454610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3" name="円/楕円 172"/>
            <p:cNvSpPr/>
            <p:nvPr/>
          </p:nvSpPr>
          <p:spPr>
            <a:xfrm>
              <a:off x="5899463" y="1930042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4" name="円/楕円 173"/>
            <p:cNvSpPr/>
            <p:nvPr/>
          </p:nvSpPr>
          <p:spPr>
            <a:xfrm>
              <a:off x="6342763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5" name="円/楕円 174"/>
            <p:cNvSpPr/>
            <p:nvPr/>
          </p:nvSpPr>
          <p:spPr>
            <a:xfrm>
              <a:off x="6766075" y="1936285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6" name="円/楕円 175"/>
            <p:cNvSpPr/>
            <p:nvPr/>
          </p:nvSpPr>
          <p:spPr>
            <a:xfrm>
              <a:off x="5454610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7" name="円/楕円 176"/>
            <p:cNvSpPr/>
            <p:nvPr/>
          </p:nvSpPr>
          <p:spPr>
            <a:xfrm>
              <a:off x="5899463" y="237355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8" name="円/楕円 177"/>
            <p:cNvSpPr/>
            <p:nvPr/>
          </p:nvSpPr>
          <p:spPr>
            <a:xfrm>
              <a:off x="6342763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9" name="円/楕円 178"/>
            <p:cNvSpPr/>
            <p:nvPr/>
          </p:nvSpPr>
          <p:spPr>
            <a:xfrm>
              <a:off x="6766075" y="237979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80" name="正方形/長方形 179"/>
          <p:cNvSpPr/>
          <p:nvPr/>
        </p:nvSpPr>
        <p:spPr bwMode="auto">
          <a:xfrm>
            <a:off x="3923928" y="4653136"/>
            <a:ext cx="720080" cy="1008112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1" name="直線矢印コネクタ 180"/>
          <p:cNvCxnSpPr>
            <a:stCxn id="105" idx="3"/>
            <a:endCxn id="145" idx="1"/>
          </p:cNvCxnSpPr>
          <p:nvPr/>
        </p:nvCxnSpPr>
        <p:spPr bwMode="auto">
          <a:xfrm>
            <a:off x="1929959" y="4818002"/>
            <a:ext cx="13458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cxnSp>
        <p:nvCxnSpPr>
          <p:cNvPr id="185" name="直線矢印コネクタ 184"/>
          <p:cNvCxnSpPr>
            <a:stCxn id="123" idx="3"/>
            <a:endCxn id="163" idx="1"/>
          </p:cNvCxnSpPr>
          <p:nvPr/>
        </p:nvCxnSpPr>
        <p:spPr bwMode="auto">
          <a:xfrm>
            <a:off x="1929959" y="5496382"/>
            <a:ext cx="13458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sp>
        <p:nvSpPr>
          <p:cNvPr id="184" name="正方形/長方形 183"/>
          <p:cNvSpPr/>
          <p:nvPr/>
        </p:nvSpPr>
        <p:spPr bwMode="auto">
          <a:xfrm rot="16200000">
            <a:off x="2087724" y="5049180"/>
            <a:ext cx="1080120" cy="28803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Blocke</a:t>
            </a: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8" name="テキスト ボックス 187"/>
          <p:cNvSpPr txBox="1"/>
          <p:nvPr/>
        </p:nvSpPr>
        <p:spPr>
          <a:xfrm>
            <a:off x="5148064" y="4221088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Any reflected path would compensate data communication even in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case that all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LOS paths with multi-Array are blocked.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67544" y="177281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l"/>
            </a:pPr>
            <a:r>
              <a:rPr kumimoji="1" lang="en-US" altLang="ja-JP" sz="1800" dirty="0" smtClean="0">
                <a:solidFill>
                  <a:schemeClr val="tx1"/>
                </a:solidFill>
              </a:rPr>
              <a:t>Single array case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82" name="テキスト ボックス 181"/>
          <p:cNvSpPr txBox="1"/>
          <p:nvPr/>
        </p:nvSpPr>
        <p:spPr>
          <a:xfrm>
            <a:off x="467544" y="371703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l"/>
            </a:pPr>
            <a:r>
              <a:rPr kumimoji="1" lang="en-US" altLang="ja-JP" sz="1800" dirty="0" smtClean="0">
                <a:solidFill>
                  <a:schemeClr val="tx1"/>
                </a:solidFill>
              </a:rPr>
              <a:t>Multi array case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86" name="正方形/長方形 185"/>
          <p:cNvSpPr/>
          <p:nvPr/>
        </p:nvSpPr>
        <p:spPr bwMode="auto">
          <a:xfrm>
            <a:off x="2123728" y="6093296"/>
            <a:ext cx="1008112" cy="288032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Reflector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9" name="直線矢印コネクタ 188"/>
          <p:cNvCxnSpPr>
            <a:stCxn id="186" idx="0"/>
          </p:cNvCxnSpPr>
          <p:nvPr/>
        </p:nvCxnSpPr>
        <p:spPr bwMode="auto">
          <a:xfrm flipH="1" flipV="1">
            <a:off x="1929960" y="5589240"/>
            <a:ext cx="697824" cy="5040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93" name="直線矢印コネクタ 192"/>
          <p:cNvCxnSpPr>
            <a:stCxn id="186" idx="0"/>
          </p:cNvCxnSpPr>
          <p:nvPr/>
        </p:nvCxnSpPr>
        <p:spPr bwMode="auto">
          <a:xfrm flipV="1">
            <a:off x="2627784" y="5589240"/>
            <a:ext cx="648072" cy="5040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8" name="テキスト ボックス 7"/>
          <p:cNvSpPr txBox="1"/>
          <p:nvPr/>
        </p:nvSpPr>
        <p:spPr>
          <a:xfrm>
            <a:off x="899592" y="206084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000000"/>
                </a:solidFill>
              </a:rPr>
              <a:t>AP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  <p:sp>
        <p:nvSpPr>
          <p:cNvPr id="194" name="テキスト ボックス 193"/>
          <p:cNvSpPr txBox="1"/>
          <p:nvPr/>
        </p:nvSpPr>
        <p:spPr>
          <a:xfrm>
            <a:off x="3563888" y="206084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000000"/>
                </a:solidFill>
              </a:rPr>
              <a:t>STA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  <p:sp>
        <p:nvSpPr>
          <p:cNvPr id="195" name="テキスト ボックス 194"/>
          <p:cNvSpPr txBox="1"/>
          <p:nvPr/>
        </p:nvSpPr>
        <p:spPr>
          <a:xfrm>
            <a:off x="899592" y="413978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000000"/>
                </a:solidFill>
              </a:rPr>
              <a:t>AP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  <p:sp>
        <p:nvSpPr>
          <p:cNvPr id="196" name="テキスト ボックス 195"/>
          <p:cNvSpPr txBox="1"/>
          <p:nvPr/>
        </p:nvSpPr>
        <p:spPr>
          <a:xfrm>
            <a:off x="3563888" y="413978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000000"/>
                </a:solidFill>
              </a:rPr>
              <a:t>STA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06629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Proposal #1</a:t>
            </a:r>
            <a:br>
              <a:rPr lang="en-US" altLang="ja-JP" dirty="0" smtClean="0"/>
            </a:br>
            <a:r>
              <a:rPr lang="en-US" altLang="ja-JP" dirty="0" smtClean="0"/>
              <a:t>Remote</a:t>
            </a:r>
            <a:r>
              <a:rPr lang="ja-JP" altLang="en-US" dirty="0" smtClean="0"/>
              <a:t> </a:t>
            </a:r>
            <a:r>
              <a:rPr lang="en-US" altLang="ja-JP" dirty="0" smtClean="0"/>
              <a:t>RF</a:t>
            </a:r>
            <a:r>
              <a:rPr lang="ja-JP" altLang="en-US" dirty="0" smtClean="0"/>
              <a:t> </a:t>
            </a:r>
            <a:r>
              <a:rPr lang="en-US" altLang="ja-JP" dirty="0" smtClean="0"/>
              <a:t>Head</a:t>
            </a:r>
            <a:r>
              <a:rPr lang="ja-JP" altLang="ja-JP" dirty="0"/>
              <a:t> </a:t>
            </a:r>
            <a:r>
              <a:rPr lang="en-US" altLang="ja-JP" dirty="0" smtClean="0"/>
              <a:t>(RRH)</a:t>
            </a:r>
            <a:endParaRPr lang="en-US" dirty="0"/>
          </a:p>
        </p:txBody>
      </p:sp>
      <p:grpSp>
        <p:nvGrpSpPr>
          <p:cNvPr id="7" name="図形グループ 6"/>
          <p:cNvGrpSpPr/>
          <p:nvPr/>
        </p:nvGrpSpPr>
        <p:grpSpPr>
          <a:xfrm>
            <a:off x="1763688" y="4283804"/>
            <a:ext cx="310287" cy="329732"/>
            <a:chOff x="5261139" y="876937"/>
            <a:chExt cx="1965368" cy="1975628"/>
          </a:xfrm>
        </p:grpSpPr>
        <p:sp>
          <p:nvSpPr>
            <p:cNvPr id="8" name="正方形/長方形 7"/>
            <p:cNvSpPr/>
            <p:nvPr/>
          </p:nvSpPr>
          <p:spPr>
            <a:xfrm>
              <a:off x="5261139" y="876937"/>
              <a:ext cx="1965368" cy="1975628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円/楕円 8"/>
            <p:cNvSpPr/>
            <p:nvPr/>
          </p:nvSpPr>
          <p:spPr>
            <a:xfrm>
              <a:off x="5454610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円/楕円 9"/>
            <p:cNvSpPr/>
            <p:nvPr/>
          </p:nvSpPr>
          <p:spPr>
            <a:xfrm>
              <a:off x="5899463" y="106198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6342763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円/楕円 11"/>
            <p:cNvSpPr/>
            <p:nvPr/>
          </p:nvSpPr>
          <p:spPr>
            <a:xfrm>
              <a:off x="6766075" y="106822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円/楕円 12"/>
            <p:cNvSpPr/>
            <p:nvPr/>
          </p:nvSpPr>
          <p:spPr>
            <a:xfrm>
              <a:off x="5454610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5899463" y="151173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円/楕円 14"/>
            <p:cNvSpPr/>
            <p:nvPr/>
          </p:nvSpPr>
          <p:spPr>
            <a:xfrm>
              <a:off x="6342763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円/楕円 15"/>
            <p:cNvSpPr/>
            <p:nvPr/>
          </p:nvSpPr>
          <p:spPr>
            <a:xfrm>
              <a:off x="6766075" y="1517977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円/楕円 16"/>
            <p:cNvSpPr/>
            <p:nvPr/>
          </p:nvSpPr>
          <p:spPr>
            <a:xfrm>
              <a:off x="5454610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円/楕円 17"/>
            <p:cNvSpPr/>
            <p:nvPr/>
          </p:nvSpPr>
          <p:spPr>
            <a:xfrm>
              <a:off x="5899463" y="1930042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円/楕円 18"/>
            <p:cNvSpPr/>
            <p:nvPr/>
          </p:nvSpPr>
          <p:spPr>
            <a:xfrm>
              <a:off x="6342763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円/楕円 19"/>
            <p:cNvSpPr/>
            <p:nvPr/>
          </p:nvSpPr>
          <p:spPr>
            <a:xfrm>
              <a:off x="6766075" y="1936285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>
              <a:off x="5454610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>
              <a:off x="5899463" y="237355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円/楕円 22"/>
            <p:cNvSpPr/>
            <p:nvPr/>
          </p:nvSpPr>
          <p:spPr>
            <a:xfrm>
              <a:off x="6342763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6766075" y="237979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5" name="図形グループ 24"/>
          <p:cNvGrpSpPr/>
          <p:nvPr/>
        </p:nvGrpSpPr>
        <p:grpSpPr>
          <a:xfrm>
            <a:off x="1763688" y="5723964"/>
            <a:ext cx="310287" cy="329732"/>
            <a:chOff x="5261139" y="876937"/>
            <a:chExt cx="1965368" cy="1975628"/>
          </a:xfrm>
        </p:grpSpPr>
        <p:sp>
          <p:nvSpPr>
            <p:cNvPr id="26" name="正方形/長方形 25"/>
            <p:cNvSpPr/>
            <p:nvPr/>
          </p:nvSpPr>
          <p:spPr>
            <a:xfrm>
              <a:off x="5261139" y="876937"/>
              <a:ext cx="1965368" cy="1975628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円/楕円 26"/>
            <p:cNvSpPr/>
            <p:nvPr/>
          </p:nvSpPr>
          <p:spPr>
            <a:xfrm>
              <a:off x="5454610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円/楕円 27"/>
            <p:cNvSpPr/>
            <p:nvPr/>
          </p:nvSpPr>
          <p:spPr>
            <a:xfrm>
              <a:off x="5899463" y="106198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円/楕円 28"/>
            <p:cNvSpPr/>
            <p:nvPr/>
          </p:nvSpPr>
          <p:spPr>
            <a:xfrm>
              <a:off x="6342763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円/楕円 29"/>
            <p:cNvSpPr/>
            <p:nvPr/>
          </p:nvSpPr>
          <p:spPr>
            <a:xfrm>
              <a:off x="6766075" y="106822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円/楕円 30"/>
            <p:cNvSpPr/>
            <p:nvPr/>
          </p:nvSpPr>
          <p:spPr>
            <a:xfrm>
              <a:off x="5454610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円/楕円 31"/>
            <p:cNvSpPr/>
            <p:nvPr/>
          </p:nvSpPr>
          <p:spPr>
            <a:xfrm>
              <a:off x="5899463" y="151173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円/楕円 32"/>
            <p:cNvSpPr/>
            <p:nvPr/>
          </p:nvSpPr>
          <p:spPr>
            <a:xfrm>
              <a:off x="6342763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円/楕円 33"/>
            <p:cNvSpPr/>
            <p:nvPr/>
          </p:nvSpPr>
          <p:spPr>
            <a:xfrm>
              <a:off x="6766075" y="1517977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円/楕円 34"/>
            <p:cNvSpPr/>
            <p:nvPr/>
          </p:nvSpPr>
          <p:spPr>
            <a:xfrm>
              <a:off x="5454610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円/楕円 35"/>
            <p:cNvSpPr/>
            <p:nvPr/>
          </p:nvSpPr>
          <p:spPr>
            <a:xfrm>
              <a:off x="5899463" y="1930042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円/楕円 36"/>
            <p:cNvSpPr/>
            <p:nvPr/>
          </p:nvSpPr>
          <p:spPr>
            <a:xfrm>
              <a:off x="6342763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円/楕円 37"/>
            <p:cNvSpPr/>
            <p:nvPr/>
          </p:nvSpPr>
          <p:spPr>
            <a:xfrm>
              <a:off x="6766075" y="1936285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円/楕円 38"/>
            <p:cNvSpPr/>
            <p:nvPr/>
          </p:nvSpPr>
          <p:spPr>
            <a:xfrm>
              <a:off x="5454610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円/楕円 39"/>
            <p:cNvSpPr/>
            <p:nvPr/>
          </p:nvSpPr>
          <p:spPr>
            <a:xfrm>
              <a:off x="5899463" y="237355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円/楕円 40"/>
            <p:cNvSpPr/>
            <p:nvPr/>
          </p:nvSpPr>
          <p:spPr>
            <a:xfrm>
              <a:off x="6342763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円/楕円 41"/>
            <p:cNvSpPr/>
            <p:nvPr/>
          </p:nvSpPr>
          <p:spPr>
            <a:xfrm>
              <a:off x="6766075" y="237979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43" name="直線コネクタ 42"/>
          <p:cNvCxnSpPr/>
          <p:nvPr/>
        </p:nvCxnSpPr>
        <p:spPr bwMode="auto">
          <a:xfrm>
            <a:off x="1331640" y="4456404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正方形/長方形 44"/>
          <p:cNvSpPr/>
          <p:nvPr/>
        </p:nvSpPr>
        <p:spPr bwMode="auto">
          <a:xfrm>
            <a:off x="755576" y="4283804"/>
            <a:ext cx="720080" cy="1008112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7" name="直線コネクタ 46"/>
          <p:cNvCxnSpPr/>
          <p:nvPr/>
        </p:nvCxnSpPr>
        <p:spPr bwMode="auto">
          <a:xfrm>
            <a:off x="1475656" y="5147900"/>
            <a:ext cx="14401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直線コネクタ 49"/>
          <p:cNvCxnSpPr/>
          <p:nvPr/>
        </p:nvCxnSpPr>
        <p:spPr bwMode="auto">
          <a:xfrm>
            <a:off x="1619672" y="5867980"/>
            <a:ext cx="14401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直線コネクタ 50"/>
          <p:cNvCxnSpPr/>
          <p:nvPr/>
        </p:nvCxnSpPr>
        <p:spPr bwMode="auto">
          <a:xfrm>
            <a:off x="1619672" y="5147900"/>
            <a:ext cx="0" cy="7200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テキスト ボックス 52"/>
          <p:cNvSpPr txBox="1"/>
          <p:nvPr/>
        </p:nvSpPr>
        <p:spPr>
          <a:xfrm>
            <a:off x="1547664" y="608400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RRH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cxnSp>
        <p:nvCxnSpPr>
          <p:cNvPr id="56" name="直線コネクタ 55"/>
          <p:cNvCxnSpPr/>
          <p:nvPr/>
        </p:nvCxnSpPr>
        <p:spPr bwMode="auto">
          <a:xfrm>
            <a:off x="3707904" y="4445548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直線コネクタ 56"/>
          <p:cNvCxnSpPr/>
          <p:nvPr/>
        </p:nvCxnSpPr>
        <p:spPr bwMode="auto">
          <a:xfrm>
            <a:off x="3707904" y="5115332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8" name="図形グループ 57"/>
          <p:cNvGrpSpPr/>
          <p:nvPr/>
        </p:nvGrpSpPr>
        <p:grpSpPr>
          <a:xfrm>
            <a:off x="3419872" y="4283804"/>
            <a:ext cx="310287" cy="329732"/>
            <a:chOff x="5261139" y="876937"/>
            <a:chExt cx="1965368" cy="1975628"/>
          </a:xfrm>
        </p:grpSpPr>
        <p:sp>
          <p:nvSpPr>
            <p:cNvPr id="59" name="正方形/長方形 58"/>
            <p:cNvSpPr/>
            <p:nvPr/>
          </p:nvSpPr>
          <p:spPr>
            <a:xfrm>
              <a:off x="5261139" y="876937"/>
              <a:ext cx="1965368" cy="1975628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円/楕円 59"/>
            <p:cNvSpPr/>
            <p:nvPr/>
          </p:nvSpPr>
          <p:spPr>
            <a:xfrm>
              <a:off x="5454610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円/楕円 60"/>
            <p:cNvSpPr/>
            <p:nvPr/>
          </p:nvSpPr>
          <p:spPr>
            <a:xfrm>
              <a:off x="5899463" y="106198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円/楕円 61"/>
            <p:cNvSpPr/>
            <p:nvPr/>
          </p:nvSpPr>
          <p:spPr>
            <a:xfrm>
              <a:off x="6342763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円/楕円 62"/>
            <p:cNvSpPr/>
            <p:nvPr/>
          </p:nvSpPr>
          <p:spPr>
            <a:xfrm>
              <a:off x="6766075" y="106822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円/楕円 63"/>
            <p:cNvSpPr/>
            <p:nvPr/>
          </p:nvSpPr>
          <p:spPr>
            <a:xfrm>
              <a:off x="5454610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円/楕円 64"/>
            <p:cNvSpPr/>
            <p:nvPr/>
          </p:nvSpPr>
          <p:spPr>
            <a:xfrm>
              <a:off x="5899463" y="151173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円/楕円 65"/>
            <p:cNvSpPr/>
            <p:nvPr/>
          </p:nvSpPr>
          <p:spPr>
            <a:xfrm>
              <a:off x="6342763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円/楕円 66"/>
            <p:cNvSpPr/>
            <p:nvPr/>
          </p:nvSpPr>
          <p:spPr>
            <a:xfrm>
              <a:off x="6766075" y="1517977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円/楕円 67"/>
            <p:cNvSpPr/>
            <p:nvPr/>
          </p:nvSpPr>
          <p:spPr>
            <a:xfrm>
              <a:off x="5454610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円/楕円 68"/>
            <p:cNvSpPr/>
            <p:nvPr/>
          </p:nvSpPr>
          <p:spPr>
            <a:xfrm>
              <a:off x="5899463" y="1930042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円/楕円 69"/>
            <p:cNvSpPr/>
            <p:nvPr/>
          </p:nvSpPr>
          <p:spPr>
            <a:xfrm>
              <a:off x="6342763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円/楕円 70"/>
            <p:cNvSpPr/>
            <p:nvPr/>
          </p:nvSpPr>
          <p:spPr>
            <a:xfrm>
              <a:off x="6766075" y="1936285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円/楕円 71"/>
            <p:cNvSpPr/>
            <p:nvPr/>
          </p:nvSpPr>
          <p:spPr>
            <a:xfrm>
              <a:off x="5454610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円/楕円 72"/>
            <p:cNvSpPr/>
            <p:nvPr/>
          </p:nvSpPr>
          <p:spPr>
            <a:xfrm>
              <a:off x="5899463" y="237355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円/楕円 73"/>
            <p:cNvSpPr/>
            <p:nvPr/>
          </p:nvSpPr>
          <p:spPr>
            <a:xfrm>
              <a:off x="6342763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円/楕円 74"/>
            <p:cNvSpPr/>
            <p:nvPr/>
          </p:nvSpPr>
          <p:spPr>
            <a:xfrm>
              <a:off x="6766075" y="237979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6" name="図形グループ 75"/>
          <p:cNvGrpSpPr/>
          <p:nvPr/>
        </p:nvGrpSpPr>
        <p:grpSpPr>
          <a:xfrm>
            <a:off x="3419872" y="4962184"/>
            <a:ext cx="310287" cy="329732"/>
            <a:chOff x="5261139" y="876937"/>
            <a:chExt cx="1965368" cy="1975628"/>
          </a:xfrm>
        </p:grpSpPr>
        <p:sp>
          <p:nvSpPr>
            <p:cNvPr id="77" name="正方形/長方形 76"/>
            <p:cNvSpPr/>
            <p:nvPr/>
          </p:nvSpPr>
          <p:spPr>
            <a:xfrm>
              <a:off x="5261139" y="876937"/>
              <a:ext cx="1965368" cy="1975628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円/楕円 77"/>
            <p:cNvSpPr/>
            <p:nvPr/>
          </p:nvSpPr>
          <p:spPr>
            <a:xfrm>
              <a:off x="5454610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" name="円/楕円 78"/>
            <p:cNvSpPr/>
            <p:nvPr/>
          </p:nvSpPr>
          <p:spPr>
            <a:xfrm>
              <a:off x="5899463" y="106198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円/楕円 79"/>
            <p:cNvSpPr/>
            <p:nvPr/>
          </p:nvSpPr>
          <p:spPr>
            <a:xfrm>
              <a:off x="6342763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円/楕円 80"/>
            <p:cNvSpPr/>
            <p:nvPr/>
          </p:nvSpPr>
          <p:spPr>
            <a:xfrm>
              <a:off x="6766075" y="106822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円/楕円 81"/>
            <p:cNvSpPr/>
            <p:nvPr/>
          </p:nvSpPr>
          <p:spPr>
            <a:xfrm>
              <a:off x="5454610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" name="円/楕円 82"/>
            <p:cNvSpPr/>
            <p:nvPr/>
          </p:nvSpPr>
          <p:spPr>
            <a:xfrm>
              <a:off x="5899463" y="151173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" name="円/楕円 83"/>
            <p:cNvSpPr/>
            <p:nvPr/>
          </p:nvSpPr>
          <p:spPr>
            <a:xfrm>
              <a:off x="6342763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" name="円/楕円 84"/>
            <p:cNvSpPr/>
            <p:nvPr/>
          </p:nvSpPr>
          <p:spPr>
            <a:xfrm>
              <a:off x="6766075" y="1517977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円/楕円 85"/>
            <p:cNvSpPr/>
            <p:nvPr/>
          </p:nvSpPr>
          <p:spPr>
            <a:xfrm>
              <a:off x="5454610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円/楕円 86"/>
            <p:cNvSpPr/>
            <p:nvPr/>
          </p:nvSpPr>
          <p:spPr>
            <a:xfrm>
              <a:off x="5899463" y="1930042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円/楕円 87"/>
            <p:cNvSpPr/>
            <p:nvPr/>
          </p:nvSpPr>
          <p:spPr>
            <a:xfrm>
              <a:off x="6342763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" name="円/楕円 88"/>
            <p:cNvSpPr/>
            <p:nvPr/>
          </p:nvSpPr>
          <p:spPr>
            <a:xfrm>
              <a:off x="6766075" y="1936285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" name="円/楕円 89"/>
            <p:cNvSpPr/>
            <p:nvPr/>
          </p:nvSpPr>
          <p:spPr>
            <a:xfrm>
              <a:off x="5454610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円/楕円 90"/>
            <p:cNvSpPr/>
            <p:nvPr/>
          </p:nvSpPr>
          <p:spPr>
            <a:xfrm>
              <a:off x="5899463" y="237355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" name="円/楕円 91"/>
            <p:cNvSpPr/>
            <p:nvPr/>
          </p:nvSpPr>
          <p:spPr>
            <a:xfrm>
              <a:off x="6342763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円/楕円 92"/>
            <p:cNvSpPr/>
            <p:nvPr/>
          </p:nvSpPr>
          <p:spPr>
            <a:xfrm>
              <a:off x="6766075" y="237979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4" name="正方形/長方形 93"/>
          <p:cNvSpPr/>
          <p:nvPr/>
        </p:nvSpPr>
        <p:spPr bwMode="auto">
          <a:xfrm>
            <a:off x="4067944" y="4283804"/>
            <a:ext cx="720080" cy="1008112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6" name="直線矢印コネクタ 95"/>
          <p:cNvCxnSpPr>
            <a:stCxn id="8" idx="3"/>
            <a:endCxn id="59" idx="1"/>
          </p:cNvCxnSpPr>
          <p:nvPr/>
        </p:nvCxnSpPr>
        <p:spPr bwMode="auto">
          <a:xfrm>
            <a:off x="2073975" y="4448670"/>
            <a:ext cx="13458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cxnSp>
        <p:nvCxnSpPr>
          <p:cNvPr id="99" name="直線矢印コネクタ 98"/>
          <p:cNvCxnSpPr>
            <a:stCxn id="26" idx="3"/>
            <a:endCxn id="77" idx="1"/>
          </p:cNvCxnSpPr>
          <p:nvPr/>
        </p:nvCxnSpPr>
        <p:spPr bwMode="auto">
          <a:xfrm flipV="1">
            <a:off x="2073975" y="5127050"/>
            <a:ext cx="1345897" cy="7617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sp>
        <p:nvSpPr>
          <p:cNvPr id="95" name="正方形/長方形 94"/>
          <p:cNvSpPr/>
          <p:nvPr/>
        </p:nvSpPr>
        <p:spPr bwMode="auto">
          <a:xfrm rot="16200000">
            <a:off x="2195737" y="4643844"/>
            <a:ext cx="1008111" cy="28803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Blocke</a:t>
            </a: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5292080" y="4077072"/>
            <a:ext cx="352839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RRH may be a solution for this issue.</a:t>
            </a:r>
          </a:p>
          <a:p>
            <a:endParaRPr kumimoji="1" lang="en-US" altLang="ja-JP" dirty="0">
              <a:solidFill>
                <a:srgbClr val="000000"/>
              </a:solidFill>
            </a:endParaRPr>
          </a:p>
          <a:p>
            <a:r>
              <a:rPr kumimoji="1" lang="en-US" altLang="ja-JP" sz="2000" dirty="0" smtClean="0">
                <a:solidFill>
                  <a:srgbClr val="000000"/>
                </a:solidFill>
              </a:rPr>
              <a:t>Spatially</a:t>
            </a:r>
            <a:r>
              <a:rPr kumimoji="1" lang="ja-JP" altLang="en-US" sz="20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000" dirty="0" smtClean="0">
                <a:solidFill>
                  <a:srgbClr val="000000"/>
                </a:solidFill>
              </a:rPr>
              <a:t>bigger</a:t>
            </a:r>
            <a:r>
              <a:rPr kumimoji="1" lang="ja-JP" altLang="en-US" sz="20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000" dirty="0" smtClean="0">
                <a:solidFill>
                  <a:srgbClr val="000000"/>
                </a:solidFill>
              </a:rPr>
              <a:t>path diversity</a:t>
            </a:r>
            <a:r>
              <a:rPr kumimoji="1" lang="ja-JP" altLang="en-US" sz="20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000" dirty="0" smtClean="0">
                <a:solidFill>
                  <a:srgbClr val="000000"/>
                </a:solidFill>
              </a:rPr>
              <a:t> by RRH will moderate blocking issue.</a:t>
            </a:r>
            <a:endParaRPr kumimoji="1" lang="ja-JP" altLang="en-US" sz="2000" dirty="0">
              <a:solidFill>
                <a:srgbClr val="000000"/>
              </a:solidFill>
            </a:endParaRPr>
          </a:p>
        </p:txBody>
      </p:sp>
      <p:grpSp>
        <p:nvGrpSpPr>
          <p:cNvPr id="97" name="図形グループ 96"/>
          <p:cNvGrpSpPr/>
          <p:nvPr/>
        </p:nvGrpSpPr>
        <p:grpSpPr>
          <a:xfrm>
            <a:off x="1763688" y="2348880"/>
            <a:ext cx="310287" cy="329732"/>
            <a:chOff x="5261139" y="876937"/>
            <a:chExt cx="1965368" cy="1975628"/>
          </a:xfrm>
        </p:grpSpPr>
        <p:sp>
          <p:nvSpPr>
            <p:cNvPr id="98" name="正方形/長方形 97"/>
            <p:cNvSpPr/>
            <p:nvPr/>
          </p:nvSpPr>
          <p:spPr>
            <a:xfrm>
              <a:off x="5261139" y="876937"/>
              <a:ext cx="1965368" cy="1975628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" name="円/楕円 100"/>
            <p:cNvSpPr/>
            <p:nvPr/>
          </p:nvSpPr>
          <p:spPr>
            <a:xfrm>
              <a:off x="5454610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" name="円/楕円 101"/>
            <p:cNvSpPr/>
            <p:nvPr/>
          </p:nvSpPr>
          <p:spPr>
            <a:xfrm>
              <a:off x="5899463" y="106198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" name="円/楕円 102"/>
            <p:cNvSpPr/>
            <p:nvPr/>
          </p:nvSpPr>
          <p:spPr>
            <a:xfrm>
              <a:off x="6342763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4" name="円/楕円 103"/>
            <p:cNvSpPr/>
            <p:nvPr/>
          </p:nvSpPr>
          <p:spPr>
            <a:xfrm>
              <a:off x="6766075" y="106822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" name="円/楕円 104"/>
            <p:cNvSpPr/>
            <p:nvPr/>
          </p:nvSpPr>
          <p:spPr>
            <a:xfrm>
              <a:off x="5454610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" name="円/楕円 105"/>
            <p:cNvSpPr/>
            <p:nvPr/>
          </p:nvSpPr>
          <p:spPr>
            <a:xfrm>
              <a:off x="5899463" y="151173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円/楕円 106"/>
            <p:cNvSpPr/>
            <p:nvPr/>
          </p:nvSpPr>
          <p:spPr>
            <a:xfrm>
              <a:off x="6342763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円/楕円 107"/>
            <p:cNvSpPr/>
            <p:nvPr/>
          </p:nvSpPr>
          <p:spPr>
            <a:xfrm>
              <a:off x="6766075" y="1517977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" name="円/楕円 108"/>
            <p:cNvSpPr/>
            <p:nvPr/>
          </p:nvSpPr>
          <p:spPr>
            <a:xfrm>
              <a:off x="5454610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" name="円/楕円 109"/>
            <p:cNvSpPr/>
            <p:nvPr/>
          </p:nvSpPr>
          <p:spPr>
            <a:xfrm>
              <a:off x="5899463" y="1930042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" name="円/楕円 110"/>
            <p:cNvSpPr/>
            <p:nvPr/>
          </p:nvSpPr>
          <p:spPr>
            <a:xfrm>
              <a:off x="6342763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" name="円/楕円 111"/>
            <p:cNvSpPr/>
            <p:nvPr/>
          </p:nvSpPr>
          <p:spPr>
            <a:xfrm>
              <a:off x="6766075" y="1936285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" name="円/楕円 112"/>
            <p:cNvSpPr/>
            <p:nvPr/>
          </p:nvSpPr>
          <p:spPr>
            <a:xfrm>
              <a:off x="5454610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" name="円/楕円 113"/>
            <p:cNvSpPr/>
            <p:nvPr/>
          </p:nvSpPr>
          <p:spPr>
            <a:xfrm>
              <a:off x="5899463" y="237355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" name="円/楕円 114"/>
            <p:cNvSpPr/>
            <p:nvPr/>
          </p:nvSpPr>
          <p:spPr>
            <a:xfrm>
              <a:off x="6342763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" name="円/楕円 115"/>
            <p:cNvSpPr/>
            <p:nvPr/>
          </p:nvSpPr>
          <p:spPr>
            <a:xfrm>
              <a:off x="6766075" y="237979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17" name="直線コネクタ 116"/>
          <p:cNvCxnSpPr/>
          <p:nvPr/>
        </p:nvCxnSpPr>
        <p:spPr bwMode="auto">
          <a:xfrm>
            <a:off x="1331640" y="2521480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直線コネクタ 118"/>
          <p:cNvCxnSpPr/>
          <p:nvPr/>
        </p:nvCxnSpPr>
        <p:spPr bwMode="auto">
          <a:xfrm>
            <a:off x="1403648" y="3176616"/>
            <a:ext cx="3600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直線コネクタ 119"/>
          <p:cNvCxnSpPr/>
          <p:nvPr/>
        </p:nvCxnSpPr>
        <p:spPr bwMode="auto">
          <a:xfrm>
            <a:off x="3707904" y="2510624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直線コネクタ 120"/>
          <p:cNvCxnSpPr/>
          <p:nvPr/>
        </p:nvCxnSpPr>
        <p:spPr bwMode="auto">
          <a:xfrm>
            <a:off x="3707904" y="3180408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22" name="図形グループ 121"/>
          <p:cNvGrpSpPr/>
          <p:nvPr/>
        </p:nvGrpSpPr>
        <p:grpSpPr>
          <a:xfrm>
            <a:off x="3419872" y="2348880"/>
            <a:ext cx="310287" cy="329732"/>
            <a:chOff x="5261139" y="876937"/>
            <a:chExt cx="1965368" cy="1975628"/>
          </a:xfrm>
        </p:grpSpPr>
        <p:sp>
          <p:nvSpPr>
            <p:cNvPr id="123" name="正方形/長方形 122"/>
            <p:cNvSpPr/>
            <p:nvPr/>
          </p:nvSpPr>
          <p:spPr>
            <a:xfrm>
              <a:off x="5261139" y="876937"/>
              <a:ext cx="1965368" cy="1975628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4" name="円/楕円 123"/>
            <p:cNvSpPr/>
            <p:nvPr/>
          </p:nvSpPr>
          <p:spPr>
            <a:xfrm>
              <a:off x="5454610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5" name="円/楕円 124"/>
            <p:cNvSpPr/>
            <p:nvPr/>
          </p:nvSpPr>
          <p:spPr>
            <a:xfrm>
              <a:off x="5899463" y="106198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6" name="円/楕円 125"/>
            <p:cNvSpPr/>
            <p:nvPr/>
          </p:nvSpPr>
          <p:spPr>
            <a:xfrm>
              <a:off x="6342763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" name="円/楕円 126"/>
            <p:cNvSpPr/>
            <p:nvPr/>
          </p:nvSpPr>
          <p:spPr>
            <a:xfrm>
              <a:off x="6766075" y="106822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8" name="円/楕円 127"/>
            <p:cNvSpPr/>
            <p:nvPr/>
          </p:nvSpPr>
          <p:spPr>
            <a:xfrm>
              <a:off x="5454610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9" name="円/楕円 128"/>
            <p:cNvSpPr/>
            <p:nvPr/>
          </p:nvSpPr>
          <p:spPr>
            <a:xfrm>
              <a:off x="5899463" y="151173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0" name="円/楕円 129"/>
            <p:cNvSpPr/>
            <p:nvPr/>
          </p:nvSpPr>
          <p:spPr>
            <a:xfrm>
              <a:off x="6342763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1" name="円/楕円 130"/>
            <p:cNvSpPr/>
            <p:nvPr/>
          </p:nvSpPr>
          <p:spPr>
            <a:xfrm>
              <a:off x="6766075" y="1517977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2" name="円/楕円 131"/>
            <p:cNvSpPr/>
            <p:nvPr/>
          </p:nvSpPr>
          <p:spPr>
            <a:xfrm>
              <a:off x="5454610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3" name="円/楕円 132"/>
            <p:cNvSpPr/>
            <p:nvPr/>
          </p:nvSpPr>
          <p:spPr>
            <a:xfrm>
              <a:off x="5899463" y="1930042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4" name="円/楕円 133"/>
            <p:cNvSpPr/>
            <p:nvPr/>
          </p:nvSpPr>
          <p:spPr>
            <a:xfrm>
              <a:off x="6342763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5" name="円/楕円 134"/>
            <p:cNvSpPr/>
            <p:nvPr/>
          </p:nvSpPr>
          <p:spPr>
            <a:xfrm>
              <a:off x="6766075" y="1936285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6" name="円/楕円 135"/>
            <p:cNvSpPr/>
            <p:nvPr/>
          </p:nvSpPr>
          <p:spPr>
            <a:xfrm>
              <a:off x="5454610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7" name="円/楕円 136"/>
            <p:cNvSpPr/>
            <p:nvPr/>
          </p:nvSpPr>
          <p:spPr>
            <a:xfrm>
              <a:off x="5899463" y="237355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8" name="円/楕円 137"/>
            <p:cNvSpPr/>
            <p:nvPr/>
          </p:nvSpPr>
          <p:spPr>
            <a:xfrm>
              <a:off x="6342763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9" name="円/楕円 138"/>
            <p:cNvSpPr/>
            <p:nvPr/>
          </p:nvSpPr>
          <p:spPr>
            <a:xfrm>
              <a:off x="6766075" y="237979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0" name="図形グループ 139"/>
          <p:cNvGrpSpPr/>
          <p:nvPr/>
        </p:nvGrpSpPr>
        <p:grpSpPr>
          <a:xfrm>
            <a:off x="3419872" y="3027260"/>
            <a:ext cx="310287" cy="329732"/>
            <a:chOff x="5261139" y="876937"/>
            <a:chExt cx="1965368" cy="1975628"/>
          </a:xfrm>
        </p:grpSpPr>
        <p:sp>
          <p:nvSpPr>
            <p:cNvPr id="141" name="正方形/長方形 140"/>
            <p:cNvSpPr/>
            <p:nvPr/>
          </p:nvSpPr>
          <p:spPr>
            <a:xfrm>
              <a:off x="5261139" y="876937"/>
              <a:ext cx="1965368" cy="1975628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2" name="円/楕円 141"/>
            <p:cNvSpPr/>
            <p:nvPr/>
          </p:nvSpPr>
          <p:spPr>
            <a:xfrm>
              <a:off x="5454610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3" name="円/楕円 142"/>
            <p:cNvSpPr/>
            <p:nvPr/>
          </p:nvSpPr>
          <p:spPr>
            <a:xfrm>
              <a:off x="5899463" y="106198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4" name="円/楕円 143"/>
            <p:cNvSpPr/>
            <p:nvPr/>
          </p:nvSpPr>
          <p:spPr>
            <a:xfrm>
              <a:off x="6342763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5" name="円/楕円 144"/>
            <p:cNvSpPr/>
            <p:nvPr/>
          </p:nvSpPr>
          <p:spPr>
            <a:xfrm>
              <a:off x="6766075" y="106822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6" name="円/楕円 145"/>
            <p:cNvSpPr/>
            <p:nvPr/>
          </p:nvSpPr>
          <p:spPr>
            <a:xfrm>
              <a:off x="5454610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7" name="円/楕円 146"/>
            <p:cNvSpPr/>
            <p:nvPr/>
          </p:nvSpPr>
          <p:spPr>
            <a:xfrm>
              <a:off x="5899463" y="151173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8" name="円/楕円 147"/>
            <p:cNvSpPr/>
            <p:nvPr/>
          </p:nvSpPr>
          <p:spPr>
            <a:xfrm>
              <a:off x="6342763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9" name="円/楕円 148"/>
            <p:cNvSpPr/>
            <p:nvPr/>
          </p:nvSpPr>
          <p:spPr>
            <a:xfrm>
              <a:off x="6766075" y="1517977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0" name="円/楕円 149"/>
            <p:cNvSpPr/>
            <p:nvPr/>
          </p:nvSpPr>
          <p:spPr>
            <a:xfrm>
              <a:off x="5454610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1" name="円/楕円 150"/>
            <p:cNvSpPr/>
            <p:nvPr/>
          </p:nvSpPr>
          <p:spPr>
            <a:xfrm>
              <a:off x="5899463" y="1930042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" name="円/楕円 151"/>
            <p:cNvSpPr/>
            <p:nvPr/>
          </p:nvSpPr>
          <p:spPr>
            <a:xfrm>
              <a:off x="6342763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3" name="円/楕円 152"/>
            <p:cNvSpPr/>
            <p:nvPr/>
          </p:nvSpPr>
          <p:spPr>
            <a:xfrm>
              <a:off x="6766075" y="1936285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4" name="円/楕円 153"/>
            <p:cNvSpPr/>
            <p:nvPr/>
          </p:nvSpPr>
          <p:spPr>
            <a:xfrm>
              <a:off x="5454610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5" name="円/楕円 154"/>
            <p:cNvSpPr/>
            <p:nvPr/>
          </p:nvSpPr>
          <p:spPr>
            <a:xfrm>
              <a:off x="5899463" y="237355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6" name="円/楕円 155"/>
            <p:cNvSpPr/>
            <p:nvPr/>
          </p:nvSpPr>
          <p:spPr>
            <a:xfrm>
              <a:off x="6342763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7" name="円/楕円 156"/>
            <p:cNvSpPr/>
            <p:nvPr/>
          </p:nvSpPr>
          <p:spPr>
            <a:xfrm>
              <a:off x="6766075" y="237979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58" name="正方形/長方形 157"/>
          <p:cNvSpPr/>
          <p:nvPr/>
        </p:nvSpPr>
        <p:spPr bwMode="auto">
          <a:xfrm>
            <a:off x="4067944" y="2348880"/>
            <a:ext cx="720080" cy="1008112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9" name="直線矢印コネクタ 158"/>
          <p:cNvCxnSpPr>
            <a:stCxn id="98" idx="3"/>
            <a:endCxn id="123" idx="1"/>
          </p:cNvCxnSpPr>
          <p:nvPr/>
        </p:nvCxnSpPr>
        <p:spPr bwMode="auto">
          <a:xfrm>
            <a:off x="2073975" y="2513746"/>
            <a:ext cx="13458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grpSp>
        <p:nvGrpSpPr>
          <p:cNvPr id="161" name="図形グループ 160"/>
          <p:cNvGrpSpPr/>
          <p:nvPr/>
        </p:nvGrpSpPr>
        <p:grpSpPr>
          <a:xfrm>
            <a:off x="1763688" y="3017802"/>
            <a:ext cx="310287" cy="329732"/>
            <a:chOff x="5261139" y="876937"/>
            <a:chExt cx="1965368" cy="1975628"/>
          </a:xfrm>
        </p:grpSpPr>
        <p:sp>
          <p:nvSpPr>
            <p:cNvPr id="162" name="正方形/長方形 161"/>
            <p:cNvSpPr/>
            <p:nvPr/>
          </p:nvSpPr>
          <p:spPr>
            <a:xfrm>
              <a:off x="5261139" y="876937"/>
              <a:ext cx="1965368" cy="1975628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3" name="円/楕円 162"/>
            <p:cNvSpPr/>
            <p:nvPr/>
          </p:nvSpPr>
          <p:spPr>
            <a:xfrm>
              <a:off x="5454610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4" name="円/楕円 163"/>
            <p:cNvSpPr/>
            <p:nvPr/>
          </p:nvSpPr>
          <p:spPr>
            <a:xfrm>
              <a:off x="5899463" y="106198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5" name="円/楕円 164"/>
            <p:cNvSpPr/>
            <p:nvPr/>
          </p:nvSpPr>
          <p:spPr>
            <a:xfrm>
              <a:off x="6342763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6" name="円/楕円 165"/>
            <p:cNvSpPr/>
            <p:nvPr/>
          </p:nvSpPr>
          <p:spPr>
            <a:xfrm>
              <a:off x="6766075" y="106822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7" name="円/楕円 166"/>
            <p:cNvSpPr/>
            <p:nvPr/>
          </p:nvSpPr>
          <p:spPr>
            <a:xfrm>
              <a:off x="5454610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8" name="円/楕円 167"/>
            <p:cNvSpPr/>
            <p:nvPr/>
          </p:nvSpPr>
          <p:spPr>
            <a:xfrm>
              <a:off x="5899463" y="151173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9" name="円/楕円 168"/>
            <p:cNvSpPr/>
            <p:nvPr/>
          </p:nvSpPr>
          <p:spPr>
            <a:xfrm>
              <a:off x="6342763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0" name="円/楕円 169"/>
            <p:cNvSpPr/>
            <p:nvPr/>
          </p:nvSpPr>
          <p:spPr>
            <a:xfrm>
              <a:off x="6766075" y="1517977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1" name="円/楕円 170"/>
            <p:cNvSpPr/>
            <p:nvPr/>
          </p:nvSpPr>
          <p:spPr>
            <a:xfrm>
              <a:off x="5454610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2" name="円/楕円 171"/>
            <p:cNvSpPr/>
            <p:nvPr/>
          </p:nvSpPr>
          <p:spPr>
            <a:xfrm>
              <a:off x="5899463" y="1930042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3" name="円/楕円 172"/>
            <p:cNvSpPr/>
            <p:nvPr/>
          </p:nvSpPr>
          <p:spPr>
            <a:xfrm>
              <a:off x="6342763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4" name="円/楕円 173"/>
            <p:cNvSpPr/>
            <p:nvPr/>
          </p:nvSpPr>
          <p:spPr>
            <a:xfrm>
              <a:off x="6766075" y="1936285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5" name="円/楕円 174"/>
            <p:cNvSpPr/>
            <p:nvPr/>
          </p:nvSpPr>
          <p:spPr>
            <a:xfrm>
              <a:off x="5454610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6" name="円/楕円 175"/>
            <p:cNvSpPr/>
            <p:nvPr/>
          </p:nvSpPr>
          <p:spPr>
            <a:xfrm>
              <a:off x="5899463" y="237355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7" name="円/楕円 176"/>
            <p:cNvSpPr/>
            <p:nvPr/>
          </p:nvSpPr>
          <p:spPr>
            <a:xfrm>
              <a:off x="6342763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8" name="円/楕円 177"/>
            <p:cNvSpPr/>
            <p:nvPr/>
          </p:nvSpPr>
          <p:spPr>
            <a:xfrm>
              <a:off x="6766075" y="237979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8" name="正方形/長方形 117"/>
          <p:cNvSpPr/>
          <p:nvPr/>
        </p:nvSpPr>
        <p:spPr bwMode="auto">
          <a:xfrm>
            <a:off x="755576" y="2348880"/>
            <a:ext cx="720080" cy="1008112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79" name="直線矢印コネクタ 178"/>
          <p:cNvCxnSpPr>
            <a:stCxn id="162" idx="3"/>
            <a:endCxn id="141" idx="1"/>
          </p:cNvCxnSpPr>
          <p:nvPr/>
        </p:nvCxnSpPr>
        <p:spPr bwMode="auto">
          <a:xfrm>
            <a:off x="2073975" y="3182668"/>
            <a:ext cx="1345897" cy="94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sp>
        <p:nvSpPr>
          <p:cNvPr id="160" name="正方形/長方形 159"/>
          <p:cNvSpPr/>
          <p:nvPr/>
        </p:nvSpPr>
        <p:spPr bwMode="auto">
          <a:xfrm rot="16200000">
            <a:off x="2195737" y="2708920"/>
            <a:ext cx="1008111" cy="28803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Blocke</a:t>
            </a: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0" name="テキスト ボックス 179"/>
          <p:cNvSpPr txBox="1"/>
          <p:nvPr/>
        </p:nvSpPr>
        <p:spPr>
          <a:xfrm>
            <a:off x="5148064" y="2204864"/>
            <a:ext cx="36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It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will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not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be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compensated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even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in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multi-array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case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when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there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is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no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endParaRPr kumimoji="1" lang="en-US" altLang="ja-JP" sz="1800" dirty="0" smtClean="0">
              <a:solidFill>
                <a:srgbClr val="000000"/>
              </a:solidFill>
            </a:endParaRPr>
          </a:p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effective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reflected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path.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181" name="テキスト ボックス 180"/>
          <p:cNvSpPr txBox="1"/>
          <p:nvPr/>
        </p:nvSpPr>
        <p:spPr>
          <a:xfrm>
            <a:off x="899592" y="186567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000000"/>
                </a:solidFill>
              </a:rPr>
              <a:t>AP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  <p:sp>
        <p:nvSpPr>
          <p:cNvPr id="182" name="テキスト ボックス 181"/>
          <p:cNvSpPr txBox="1"/>
          <p:nvPr/>
        </p:nvSpPr>
        <p:spPr>
          <a:xfrm>
            <a:off x="3563888" y="186567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000000"/>
                </a:solidFill>
              </a:rPr>
              <a:t>STA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  <p:sp>
        <p:nvSpPr>
          <p:cNvPr id="183" name="テキスト ボックス 182"/>
          <p:cNvSpPr txBox="1"/>
          <p:nvPr/>
        </p:nvSpPr>
        <p:spPr>
          <a:xfrm>
            <a:off x="899592" y="377974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000000"/>
                </a:solidFill>
              </a:rPr>
              <a:t>AP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  <p:sp>
        <p:nvSpPr>
          <p:cNvPr id="184" name="テキスト ボックス 183"/>
          <p:cNvSpPr txBox="1"/>
          <p:nvPr/>
        </p:nvSpPr>
        <p:spPr>
          <a:xfrm>
            <a:off x="3563888" y="377974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000000"/>
                </a:solidFill>
              </a:rPr>
              <a:t>STA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70404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Fast Session Transfer</a:t>
            </a:r>
            <a:br>
              <a:rPr lang="en-US" altLang="ja-JP" dirty="0" smtClean="0"/>
            </a:br>
            <a:r>
              <a:rPr lang="en-US" altLang="ja-JP" dirty="0" smtClean="0"/>
              <a:t>(FST)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115" name="Rectangle 5"/>
          <p:cNvSpPr>
            <a:spLocks noChangeArrowheads="1"/>
          </p:cNvSpPr>
          <p:nvPr/>
        </p:nvSpPr>
        <p:spPr bwMode="auto">
          <a:xfrm>
            <a:off x="818182" y="2572916"/>
            <a:ext cx="3967163" cy="669925"/>
          </a:xfrm>
          <a:prstGeom prst="rect">
            <a:avLst/>
          </a:prstGeom>
          <a:solidFill>
            <a:srgbClr val="DDDDDD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FST virtual MAC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</a:rPr>
              <a:t>Virtual MAC addr: MAC_virtual1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16" name="Rectangle 6"/>
          <p:cNvSpPr>
            <a:spLocks noChangeArrowheads="1"/>
          </p:cNvSpPr>
          <p:nvPr/>
        </p:nvSpPr>
        <p:spPr bwMode="auto">
          <a:xfrm>
            <a:off x="3740770" y="3241253"/>
            <a:ext cx="1042987" cy="33813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MAC 60</a:t>
            </a:r>
          </a:p>
        </p:txBody>
      </p:sp>
      <p:sp>
        <p:nvSpPr>
          <p:cNvPr id="117" name="Rectangle 7"/>
          <p:cNvSpPr>
            <a:spLocks noChangeArrowheads="1"/>
          </p:cNvSpPr>
          <p:nvPr/>
        </p:nvSpPr>
        <p:spPr bwMode="auto">
          <a:xfrm>
            <a:off x="830882" y="3246016"/>
            <a:ext cx="1085850" cy="34925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MAC 5</a:t>
            </a:r>
          </a:p>
        </p:txBody>
      </p:sp>
      <p:sp>
        <p:nvSpPr>
          <p:cNvPr id="118" name="Rectangle 8"/>
          <p:cNvSpPr>
            <a:spLocks noChangeArrowheads="1"/>
          </p:cNvSpPr>
          <p:nvPr/>
        </p:nvSpPr>
        <p:spPr bwMode="auto">
          <a:xfrm>
            <a:off x="830882" y="3592091"/>
            <a:ext cx="1084263" cy="26511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PHY 5</a:t>
            </a:r>
          </a:p>
        </p:txBody>
      </p:sp>
      <p:sp>
        <p:nvSpPr>
          <p:cNvPr id="119" name="Rectangle 9"/>
          <p:cNvSpPr>
            <a:spLocks noChangeArrowheads="1"/>
          </p:cNvSpPr>
          <p:nvPr/>
        </p:nvSpPr>
        <p:spPr bwMode="auto">
          <a:xfrm>
            <a:off x="3742357" y="3579391"/>
            <a:ext cx="1041400" cy="2667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PHY 60</a:t>
            </a:r>
          </a:p>
        </p:txBody>
      </p:sp>
      <p:sp>
        <p:nvSpPr>
          <p:cNvPr id="120" name="Rectangle 10"/>
          <p:cNvSpPr>
            <a:spLocks noChangeArrowheads="1"/>
          </p:cNvSpPr>
          <p:nvPr/>
        </p:nvSpPr>
        <p:spPr bwMode="auto">
          <a:xfrm>
            <a:off x="2966070" y="4644603"/>
            <a:ext cx="2025650" cy="2667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PHY 60</a:t>
            </a:r>
          </a:p>
        </p:txBody>
      </p:sp>
      <p:sp>
        <p:nvSpPr>
          <p:cNvPr id="121" name="Rectangle 11"/>
          <p:cNvSpPr>
            <a:spLocks noChangeArrowheads="1"/>
          </p:cNvSpPr>
          <p:nvPr/>
        </p:nvSpPr>
        <p:spPr bwMode="auto">
          <a:xfrm>
            <a:off x="589582" y="4622378"/>
            <a:ext cx="2025650" cy="2667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PHY 5</a:t>
            </a:r>
          </a:p>
        </p:txBody>
      </p:sp>
      <p:sp>
        <p:nvSpPr>
          <p:cNvPr id="122" name="Rectangle 12"/>
          <p:cNvSpPr>
            <a:spLocks noChangeArrowheads="1"/>
          </p:cNvSpPr>
          <p:nvPr/>
        </p:nvSpPr>
        <p:spPr bwMode="auto">
          <a:xfrm>
            <a:off x="589582" y="4887491"/>
            <a:ext cx="2025650" cy="52546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MAC 5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0" cap="none" spc="0" normalizeH="0" baseline="0" noProof="0" smtClean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</a:rPr>
              <a:t>Physical MAC addr: MAC1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smtClean="0">
              <a:ln>
                <a:noFill/>
              </a:ln>
              <a:solidFill>
                <a:srgbClr val="777777"/>
              </a:solidFill>
              <a:effectLst/>
              <a:uLnTx/>
              <a:uFillTx/>
            </a:endParaRPr>
          </a:p>
        </p:txBody>
      </p:sp>
      <p:sp>
        <p:nvSpPr>
          <p:cNvPr id="123" name="Rectangle 13"/>
          <p:cNvSpPr>
            <a:spLocks noChangeArrowheads="1"/>
          </p:cNvSpPr>
          <p:nvPr/>
        </p:nvSpPr>
        <p:spPr bwMode="auto">
          <a:xfrm>
            <a:off x="2956545" y="4911303"/>
            <a:ext cx="2039937" cy="504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MAC 60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 smtClean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</a:rPr>
              <a:t>Physical MAC addr: MAC2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0" cap="none" spc="0" normalizeH="0" baseline="0" noProof="0" smtClean="0">
              <a:ln>
                <a:noFill/>
              </a:ln>
              <a:solidFill>
                <a:srgbClr val="777777"/>
              </a:solidFill>
              <a:effectLst/>
              <a:uLnTx/>
              <a:uFillTx/>
            </a:endParaRPr>
          </a:p>
        </p:txBody>
      </p:sp>
      <p:sp>
        <p:nvSpPr>
          <p:cNvPr id="124" name="Rectangle 14"/>
          <p:cNvSpPr>
            <a:spLocks noChangeArrowheads="1"/>
          </p:cNvSpPr>
          <p:nvPr/>
        </p:nvSpPr>
        <p:spPr bwMode="auto">
          <a:xfrm>
            <a:off x="589582" y="6047953"/>
            <a:ext cx="4406900" cy="3206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IP</a:t>
            </a:r>
            <a:endParaRPr kumimoji="0" lang="fr-FR" sz="12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5" name="Text Box 15"/>
          <p:cNvSpPr txBox="1">
            <a:spLocks noChangeArrowheads="1"/>
          </p:cNvSpPr>
          <p:nvPr/>
        </p:nvSpPr>
        <p:spPr bwMode="auto">
          <a:xfrm>
            <a:off x="1705595" y="2226841"/>
            <a:ext cx="523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</a:rPr>
              <a:t>AP</a:t>
            </a:r>
          </a:p>
        </p:txBody>
      </p:sp>
      <p:sp>
        <p:nvSpPr>
          <p:cNvPr id="126" name="Text Box 16"/>
          <p:cNvSpPr txBox="1">
            <a:spLocks noChangeArrowheads="1"/>
          </p:cNvSpPr>
          <p:nvPr/>
        </p:nvSpPr>
        <p:spPr bwMode="auto">
          <a:xfrm>
            <a:off x="1346101" y="6313066"/>
            <a:ext cx="12096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</a:rPr>
              <a:t>FST STA</a:t>
            </a:r>
          </a:p>
        </p:txBody>
      </p:sp>
      <p:sp>
        <p:nvSpPr>
          <p:cNvPr id="127" name="Rectangle 17"/>
          <p:cNvSpPr>
            <a:spLocks noChangeArrowheads="1"/>
          </p:cNvSpPr>
          <p:nvPr/>
        </p:nvSpPr>
        <p:spPr bwMode="auto">
          <a:xfrm>
            <a:off x="589582" y="5416128"/>
            <a:ext cx="4400550" cy="630238"/>
          </a:xfrm>
          <a:prstGeom prst="rect">
            <a:avLst/>
          </a:prstGeom>
          <a:solidFill>
            <a:srgbClr val="DDDDDD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FST virtual MAC			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</a:rPr>
              <a:t>Virtual MAC addr: MAC_virtual0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8" name="Text Box 18"/>
          <p:cNvSpPr txBox="1">
            <a:spLocks noChangeArrowheads="1"/>
          </p:cNvSpPr>
          <p:nvPr/>
        </p:nvSpPr>
        <p:spPr bwMode="auto">
          <a:xfrm>
            <a:off x="567357" y="3981028"/>
            <a:ext cx="22510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smtClean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</a:rPr>
              <a:t>Association with MAC1</a:t>
            </a:r>
          </a:p>
        </p:txBody>
      </p:sp>
      <p:sp>
        <p:nvSpPr>
          <p:cNvPr id="129" name="Text Box 19"/>
          <p:cNvSpPr txBox="1">
            <a:spLocks noChangeArrowheads="1"/>
          </p:cNvSpPr>
          <p:nvPr/>
        </p:nvSpPr>
        <p:spPr bwMode="auto">
          <a:xfrm>
            <a:off x="3372470" y="3947691"/>
            <a:ext cx="22510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smtClean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</a:rPr>
              <a:t>Association with MAC2</a:t>
            </a:r>
          </a:p>
        </p:txBody>
      </p:sp>
      <p:sp>
        <p:nvSpPr>
          <p:cNvPr id="130" name="Line 20"/>
          <p:cNvSpPr>
            <a:spLocks noChangeShapeType="1"/>
          </p:cNvSpPr>
          <p:nvPr/>
        </p:nvSpPr>
        <p:spPr bwMode="auto">
          <a:xfrm flipH="1" flipV="1">
            <a:off x="1450007" y="3912766"/>
            <a:ext cx="11113" cy="612775"/>
          </a:xfrm>
          <a:prstGeom prst="line">
            <a:avLst/>
          </a:prstGeom>
          <a:noFill/>
          <a:ln w="38100">
            <a:solidFill>
              <a:srgbClr val="969696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31" name="Line 21"/>
          <p:cNvSpPr>
            <a:spLocks noChangeShapeType="1"/>
          </p:cNvSpPr>
          <p:nvPr/>
        </p:nvSpPr>
        <p:spPr bwMode="auto">
          <a:xfrm flipV="1">
            <a:off x="4483720" y="3881016"/>
            <a:ext cx="31750" cy="668337"/>
          </a:xfrm>
          <a:prstGeom prst="line">
            <a:avLst/>
          </a:prstGeom>
          <a:noFill/>
          <a:ln w="38100">
            <a:solidFill>
              <a:srgbClr val="969696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132" name="Group 40"/>
          <p:cNvGrpSpPr>
            <a:grpSpLocks/>
          </p:cNvGrpSpPr>
          <p:nvPr/>
        </p:nvGrpSpPr>
        <p:grpSpPr bwMode="auto">
          <a:xfrm>
            <a:off x="538783" y="1772816"/>
            <a:ext cx="2903538" cy="4616450"/>
            <a:chOff x="2506" y="897"/>
            <a:chExt cx="1829" cy="2908"/>
          </a:xfrm>
        </p:grpSpPr>
        <p:sp>
          <p:nvSpPr>
            <p:cNvPr id="133" name="Line 22"/>
            <p:cNvSpPr>
              <a:spLocks noChangeShapeType="1"/>
            </p:cNvSpPr>
            <p:nvPr/>
          </p:nvSpPr>
          <p:spPr bwMode="auto">
            <a:xfrm flipV="1">
              <a:off x="3235" y="1828"/>
              <a:ext cx="6" cy="1363"/>
            </a:xfrm>
            <a:prstGeom prst="line">
              <a:avLst/>
            </a:prstGeom>
            <a:noFill/>
            <a:ln w="76200">
              <a:solidFill>
                <a:srgbClr val="FF6600">
                  <a:alpha val="60001"/>
                </a:srgbClr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4" name="Line 23"/>
            <p:cNvSpPr>
              <a:spLocks noChangeShapeType="1"/>
            </p:cNvSpPr>
            <p:nvPr/>
          </p:nvSpPr>
          <p:spPr bwMode="auto">
            <a:xfrm flipV="1">
              <a:off x="3243" y="1750"/>
              <a:ext cx="722" cy="66"/>
            </a:xfrm>
            <a:prstGeom prst="line">
              <a:avLst/>
            </a:prstGeom>
            <a:noFill/>
            <a:ln w="76200">
              <a:solidFill>
                <a:srgbClr val="FF6600">
                  <a:alpha val="60001"/>
                </a:srgbClr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5" name="Line 24"/>
            <p:cNvSpPr>
              <a:spLocks noChangeShapeType="1"/>
            </p:cNvSpPr>
            <p:nvPr/>
          </p:nvSpPr>
          <p:spPr bwMode="auto">
            <a:xfrm flipV="1">
              <a:off x="3965" y="1210"/>
              <a:ext cx="0" cy="541"/>
            </a:xfrm>
            <a:prstGeom prst="line">
              <a:avLst/>
            </a:prstGeom>
            <a:noFill/>
            <a:ln w="76200">
              <a:solidFill>
                <a:srgbClr val="FF6600">
                  <a:alpha val="60001"/>
                </a:srgbClr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6" name="Line 25"/>
            <p:cNvSpPr>
              <a:spLocks noChangeShapeType="1"/>
            </p:cNvSpPr>
            <p:nvPr/>
          </p:nvSpPr>
          <p:spPr bwMode="auto">
            <a:xfrm rot="10800000">
              <a:off x="3238" y="3195"/>
              <a:ext cx="582" cy="71"/>
            </a:xfrm>
            <a:prstGeom prst="line">
              <a:avLst/>
            </a:prstGeom>
            <a:noFill/>
            <a:ln w="76200">
              <a:solidFill>
                <a:srgbClr val="FF6600">
                  <a:alpha val="60001"/>
                </a:srgbClr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7" name="Text Box 27"/>
            <p:cNvSpPr txBox="1">
              <a:spLocks noChangeArrowheads="1"/>
            </p:cNvSpPr>
            <p:nvPr/>
          </p:nvSpPr>
          <p:spPr bwMode="auto">
            <a:xfrm>
              <a:off x="2506" y="897"/>
              <a:ext cx="1829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</a:rPr>
                <a:t>Data </a:t>
              </a:r>
              <a:r>
                <a:rPr kumimoji="0" lang="en-US" sz="1600" b="0" i="0" u="none" strike="noStrike" kern="0" cap="none" spc="0" normalizeH="0" baseline="0" smtClean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</a:rPr>
                <a:t>transfer</a:t>
              </a:r>
              <a:r>
                <a: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</a:rPr>
                <a:t> using MAC_virtual</a:t>
              </a:r>
              <a:endPara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</a:endParaRPr>
            </a:p>
          </p:txBody>
        </p:sp>
        <p:sp>
          <p:nvSpPr>
            <p:cNvPr id="138" name="Line 28"/>
            <p:cNvSpPr>
              <a:spLocks noChangeShapeType="1"/>
            </p:cNvSpPr>
            <p:nvPr/>
          </p:nvSpPr>
          <p:spPr bwMode="auto">
            <a:xfrm>
              <a:off x="3686" y="1124"/>
              <a:ext cx="227" cy="181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9" name="Line 33"/>
            <p:cNvSpPr>
              <a:spLocks noChangeShapeType="1"/>
            </p:cNvSpPr>
            <p:nvPr/>
          </p:nvSpPr>
          <p:spPr bwMode="auto">
            <a:xfrm flipV="1">
              <a:off x="3826" y="3264"/>
              <a:ext cx="0" cy="541"/>
            </a:xfrm>
            <a:prstGeom prst="line">
              <a:avLst/>
            </a:prstGeom>
            <a:noFill/>
            <a:ln w="76200">
              <a:solidFill>
                <a:srgbClr val="FF6600">
                  <a:alpha val="60001"/>
                </a:srgbClr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40" name="Group 43"/>
          <p:cNvGrpSpPr>
            <a:grpSpLocks/>
          </p:cNvGrpSpPr>
          <p:nvPr/>
        </p:nvGrpSpPr>
        <p:grpSpPr bwMode="auto">
          <a:xfrm>
            <a:off x="2478707" y="3063453"/>
            <a:ext cx="1323975" cy="2522538"/>
            <a:chOff x="3728" y="1710"/>
            <a:chExt cx="834" cy="1589"/>
          </a:xfrm>
        </p:grpSpPr>
        <p:grpSp>
          <p:nvGrpSpPr>
            <p:cNvPr id="141" name="Group 42"/>
            <p:cNvGrpSpPr>
              <a:grpSpLocks/>
            </p:cNvGrpSpPr>
            <p:nvPr/>
          </p:nvGrpSpPr>
          <p:grpSpPr bwMode="auto">
            <a:xfrm>
              <a:off x="3728" y="1710"/>
              <a:ext cx="834" cy="1567"/>
              <a:chOff x="3728" y="1710"/>
              <a:chExt cx="834" cy="1567"/>
            </a:xfrm>
          </p:grpSpPr>
          <p:sp>
            <p:nvSpPr>
              <p:cNvPr id="143" name="Line 29"/>
              <p:cNvSpPr>
                <a:spLocks noChangeShapeType="1"/>
              </p:cNvSpPr>
              <p:nvPr/>
            </p:nvSpPr>
            <p:spPr bwMode="auto">
              <a:xfrm flipV="1">
                <a:off x="4546" y="1835"/>
                <a:ext cx="6" cy="1363"/>
              </a:xfrm>
              <a:prstGeom prst="line">
                <a:avLst/>
              </a:prstGeom>
              <a:noFill/>
              <a:ln w="76200">
                <a:solidFill>
                  <a:srgbClr val="FF6600">
                    <a:alpha val="60001"/>
                  </a:srgbClr>
                </a:solidFill>
                <a:prstDash val="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44" name="Line 30"/>
              <p:cNvSpPr>
                <a:spLocks noChangeShapeType="1"/>
              </p:cNvSpPr>
              <p:nvPr/>
            </p:nvSpPr>
            <p:spPr bwMode="auto">
              <a:xfrm>
                <a:off x="3970" y="1755"/>
                <a:ext cx="592" cy="69"/>
              </a:xfrm>
              <a:prstGeom prst="line">
                <a:avLst/>
              </a:prstGeom>
              <a:noFill/>
              <a:ln w="76200">
                <a:solidFill>
                  <a:srgbClr val="FF6600">
                    <a:alpha val="60001"/>
                  </a:srgbClr>
                </a:solidFill>
                <a:prstDash val="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45" name="Line 31"/>
              <p:cNvSpPr>
                <a:spLocks noChangeShapeType="1"/>
              </p:cNvSpPr>
              <p:nvPr/>
            </p:nvSpPr>
            <p:spPr bwMode="auto">
              <a:xfrm rot="10800000" flipV="1">
                <a:off x="3828" y="3192"/>
                <a:ext cx="718" cy="85"/>
              </a:xfrm>
              <a:prstGeom prst="line">
                <a:avLst/>
              </a:prstGeom>
              <a:noFill/>
              <a:ln w="76200">
                <a:solidFill>
                  <a:srgbClr val="FF6600">
                    <a:alpha val="60001"/>
                  </a:srgbClr>
                </a:solidFill>
                <a:prstDash val="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146" name="Group 41"/>
              <p:cNvGrpSpPr>
                <a:grpSpLocks/>
              </p:cNvGrpSpPr>
              <p:nvPr/>
            </p:nvGrpSpPr>
            <p:grpSpPr bwMode="auto">
              <a:xfrm>
                <a:off x="3728" y="1710"/>
                <a:ext cx="410" cy="508"/>
                <a:chOff x="3728" y="1710"/>
                <a:chExt cx="410" cy="508"/>
              </a:xfrm>
            </p:grpSpPr>
            <p:sp>
              <p:nvSpPr>
                <p:cNvPr id="147" name="Arc 34"/>
                <p:cNvSpPr>
                  <a:spLocks/>
                </p:cNvSpPr>
                <p:nvPr/>
              </p:nvSpPr>
              <p:spPr bwMode="auto">
                <a:xfrm rot="8184126">
                  <a:off x="3781" y="1710"/>
                  <a:ext cx="330" cy="303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4078"/>
                    <a:gd name="T2" fmla="*/ 21457 w 21600"/>
                    <a:gd name="T3" fmla="*/ 24078 h 24078"/>
                    <a:gd name="T4" fmla="*/ 0 w 21600"/>
                    <a:gd name="T5" fmla="*/ 21600 h 240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4078" fill="none" extrusionOk="0">
                      <a:moveTo>
                        <a:pt x="0" y="-1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2428"/>
                        <a:pt x="21552" y="23255"/>
                        <a:pt x="21457" y="24078"/>
                      </a:cubicBezTo>
                    </a:path>
                    <a:path w="21600" h="24078" stroke="0" extrusionOk="0">
                      <a:moveTo>
                        <a:pt x="0" y="-1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2428"/>
                        <a:pt x="21552" y="23255"/>
                        <a:pt x="21457" y="24078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FF6600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48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3728" y="1968"/>
                  <a:ext cx="410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sz="20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rPr>
                    <a:t>FST</a:t>
                  </a:r>
                </a:p>
              </p:txBody>
            </p:sp>
          </p:grpSp>
        </p:grpSp>
        <p:sp>
          <p:nvSpPr>
            <p:cNvPr id="142" name="Arc 38"/>
            <p:cNvSpPr>
              <a:spLocks/>
            </p:cNvSpPr>
            <p:nvPr/>
          </p:nvSpPr>
          <p:spPr bwMode="auto">
            <a:xfrm rot="-2748663">
              <a:off x="3734" y="3059"/>
              <a:ext cx="238" cy="24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4078"/>
                <a:gd name="T2" fmla="*/ 21457 w 21600"/>
                <a:gd name="T3" fmla="*/ 24078 h 24078"/>
                <a:gd name="T4" fmla="*/ 0 w 21600"/>
                <a:gd name="T5" fmla="*/ 21600 h 240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4078" fill="none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428"/>
                    <a:pt x="21552" y="23255"/>
                    <a:pt x="21457" y="24078"/>
                  </a:cubicBezTo>
                </a:path>
                <a:path w="21600" h="24078" stroke="0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428"/>
                    <a:pt x="21552" y="23255"/>
                    <a:pt x="21457" y="24078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FF66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49" name="Line 44"/>
          <p:cNvSpPr>
            <a:spLocks noChangeShapeType="1"/>
          </p:cNvSpPr>
          <p:nvPr/>
        </p:nvSpPr>
        <p:spPr bwMode="auto">
          <a:xfrm flipH="1">
            <a:off x="2820020" y="2866603"/>
            <a:ext cx="1001712" cy="2682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0" name="Text Box 45"/>
          <p:cNvSpPr txBox="1">
            <a:spLocks noChangeArrowheads="1"/>
          </p:cNvSpPr>
          <p:nvPr/>
        </p:nvSpPr>
        <p:spPr bwMode="auto">
          <a:xfrm>
            <a:off x="3778870" y="2642766"/>
            <a:ext cx="977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Forwarding decision</a:t>
            </a:r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5508104" y="2132856"/>
            <a:ext cx="33843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FST was defined in 11ad to compensate 60GHz unavailability due</a:t>
            </a:r>
            <a:r>
              <a:rPr kumimoji="1" lang="ja-JP" altLang="en-US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dirty="0" smtClean="0">
                <a:solidFill>
                  <a:schemeClr val="tx1"/>
                </a:solidFill>
              </a:rPr>
              <a:t>to</a:t>
            </a:r>
            <a:r>
              <a:rPr kumimoji="1" lang="ja-JP" altLang="en-US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dirty="0" smtClean="0">
                <a:solidFill>
                  <a:schemeClr val="tx1"/>
                </a:solidFill>
              </a:rPr>
              <a:t>blocking</a:t>
            </a:r>
            <a:r>
              <a:rPr kumimoji="1" lang="ja-JP" altLang="en-US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dirty="0" smtClean="0">
                <a:solidFill>
                  <a:schemeClr val="tx1"/>
                </a:solidFill>
              </a:rPr>
              <a:t>or</a:t>
            </a:r>
            <a:r>
              <a:rPr kumimoji="1" lang="ja-JP" altLang="en-US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dirty="0" smtClean="0">
                <a:solidFill>
                  <a:schemeClr val="tx1"/>
                </a:solidFill>
              </a:rPr>
              <a:t>coverage</a:t>
            </a:r>
            <a:r>
              <a:rPr kumimoji="1" lang="ja-JP" altLang="en-US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dirty="0" smtClean="0">
                <a:solidFill>
                  <a:schemeClr val="tx1"/>
                </a:solidFill>
              </a:rPr>
              <a:t>gap/shortage</a:t>
            </a:r>
            <a:r>
              <a:rPr kumimoji="1" lang="ja-JP" altLang="en-US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dirty="0" smtClean="0">
                <a:solidFill>
                  <a:schemeClr val="tx1"/>
                </a:solidFill>
              </a:rPr>
              <a:t>by prompt</a:t>
            </a:r>
            <a:r>
              <a:rPr kumimoji="1" lang="ja-JP" altLang="en-US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dirty="0" smtClean="0">
                <a:solidFill>
                  <a:schemeClr val="tx1"/>
                </a:solidFill>
              </a:rPr>
              <a:t>switching</a:t>
            </a:r>
            <a:r>
              <a:rPr kumimoji="1" lang="ja-JP" altLang="en-US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dirty="0" smtClean="0">
                <a:solidFill>
                  <a:schemeClr val="tx1"/>
                </a:solidFill>
              </a:rPr>
              <a:t>to</a:t>
            </a:r>
            <a:r>
              <a:rPr kumimoji="1" lang="ja-JP" altLang="en-US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dirty="0" smtClean="0">
                <a:solidFill>
                  <a:schemeClr val="tx1"/>
                </a:solidFill>
              </a:rPr>
              <a:t>2.4/5GHz.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23528" y="1484784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Ref: [6]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167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" grpId="0" animBg="1"/>
      <p:bldP spid="1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円/楕円 11"/>
          <p:cNvSpPr/>
          <p:nvPr/>
        </p:nvSpPr>
        <p:spPr bwMode="auto">
          <a:xfrm>
            <a:off x="323528" y="3356992"/>
            <a:ext cx="4176464" cy="316835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円/楕円 12"/>
          <p:cNvSpPr/>
          <p:nvPr/>
        </p:nvSpPr>
        <p:spPr bwMode="auto">
          <a:xfrm>
            <a:off x="395536" y="3573016"/>
            <a:ext cx="1800200" cy="1368152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8984"/>
          </a:xfrm>
        </p:spPr>
        <p:txBody>
          <a:bodyPr/>
          <a:lstStyle/>
          <a:p>
            <a:r>
              <a:rPr kumimoji="1" lang="en-US" altLang="ja-JP" dirty="0" smtClean="0"/>
              <a:t>Proposal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#2</a:t>
            </a:r>
            <a:br>
              <a:rPr kumimoji="1" lang="en-US" altLang="ja-JP" dirty="0" smtClean="0"/>
            </a:br>
            <a:r>
              <a:rPr kumimoji="1" lang="en-US" altLang="ja-JP" dirty="0" smtClean="0"/>
              <a:t>FST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in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11ay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Use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Case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雲形吹き出し 6"/>
          <p:cNvSpPr/>
          <p:nvPr/>
        </p:nvSpPr>
        <p:spPr bwMode="auto">
          <a:xfrm>
            <a:off x="395536" y="2924944"/>
            <a:ext cx="1656184" cy="432048"/>
          </a:xfrm>
          <a:prstGeom prst="cloudCallout">
            <a:avLst>
              <a:gd name="adj1" fmla="val -18478"/>
              <a:gd name="adj2" fmla="val 48932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Backhaul NW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67544" y="1556792"/>
            <a:ext cx="82809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</a:rPr>
              <a:t>It could be </a:t>
            </a:r>
            <a:r>
              <a:rPr kumimoji="1" lang="en-US" altLang="ja-JP" sz="2000" dirty="0" smtClean="0">
                <a:solidFill>
                  <a:srgbClr val="000000"/>
                </a:solidFill>
              </a:rPr>
              <a:t>an option</a:t>
            </a:r>
            <a:r>
              <a:rPr kumimoji="1" lang="en-US" altLang="ja-JP" sz="20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000" dirty="0" smtClean="0">
                <a:solidFill>
                  <a:srgbClr val="000000"/>
                </a:solidFill>
              </a:rPr>
              <a:t>for a 5GHz AP to compensate multiple 60GHz APs’ area gap to cover street,</a:t>
            </a:r>
            <a:r>
              <a:rPr kumimoji="1" lang="ja-JP" altLang="en-US" sz="20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000" dirty="0" smtClean="0">
                <a:solidFill>
                  <a:srgbClr val="000000"/>
                </a:solidFill>
              </a:rPr>
              <a:t>shopping</a:t>
            </a:r>
            <a:r>
              <a:rPr kumimoji="1" lang="ja-JP" altLang="en-US" sz="20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000" dirty="0" smtClean="0">
                <a:solidFill>
                  <a:srgbClr val="000000"/>
                </a:solidFill>
              </a:rPr>
              <a:t>mall,</a:t>
            </a:r>
            <a:r>
              <a:rPr kumimoji="1" lang="ja-JP" altLang="en-US" sz="20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000" dirty="0" smtClean="0">
                <a:solidFill>
                  <a:srgbClr val="000000"/>
                </a:solidFill>
              </a:rPr>
              <a:t>stadium,</a:t>
            </a:r>
            <a:r>
              <a:rPr kumimoji="1" lang="ja-JP" altLang="en-US" sz="20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000" dirty="0" smtClean="0">
                <a:solidFill>
                  <a:srgbClr val="000000"/>
                </a:solidFill>
              </a:rPr>
              <a:t>train</a:t>
            </a:r>
            <a:r>
              <a:rPr kumimoji="1" lang="ja-JP" altLang="en-US" sz="20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000" dirty="0" smtClean="0">
                <a:solidFill>
                  <a:srgbClr val="000000"/>
                </a:solidFill>
              </a:rPr>
              <a:t>station, etc. In such case, FST will be necessary among a 5GHz and multiple-60GHz AP.</a:t>
            </a:r>
            <a:endParaRPr kumimoji="1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1115616" y="4077072"/>
            <a:ext cx="432048" cy="36004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11ay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rgbClr val="000000"/>
                </a:solidFill>
              </a:rPr>
              <a:t>AP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2195736" y="4725144"/>
            <a:ext cx="432048" cy="36004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rgbClr val="000000"/>
                </a:solidFill>
              </a:rPr>
              <a:t>5GHz</a:t>
            </a:r>
            <a:endParaRPr kumimoji="0" lang="en-US" altLang="ja-JP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rgbClr val="000000"/>
                </a:solidFill>
              </a:rPr>
              <a:t>AP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円/楕円 13"/>
          <p:cNvSpPr/>
          <p:nvPr/>
        </p:nvSpPr>
        <p:spPr bwMode="auto">
          <a:xfrm>
            <a:off x="2699792" y="3573016"/>
            <a:ext cx="1800200" cy="1368152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3419872" y="4077072"/>
            <a:ext cx="432048" cy="36004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11ay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rgbClr val="000000"/>
                </a:solidFill>
              </a:rPr>
              <a:t>AP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円/楕円 15"/>
          <p:cNvSpPr/>
          <p:nvPr/>
        </p:nvSpPr>
        <p:spPr bwMode="auto">
          <a:xfrm>
            <a:off x="1547664" y="5157192"/>
            <a:ext cx="1800200" cy="1368152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正方形/長方形 16"/>
          <p:cNvSpPr/>
          <p:nvPr/>
        </p:nvSpPr>
        <p:spPr bwMode="auto">
          <a:xfrm>
            <a:off x="2267744" y="5661248"/>
            <a:ext cx="432048" cy="36004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11ay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rgbClr val="000000"/>
                </a:solidFill>
              </a:rPr>
              <a:t>AP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" name="カギ線コネクタ 18"/>
          <p:cNvCxnSpPr>
            <a:stCxn id="7" idx="2"/>
            <a:endCxn id="11" idx="0"/>
          </p:cNvCxnSpPr>
          <p:nvPr/>
        </p:nvCxnSpPr>
        <p:spPr bwMode="auto">
          <a:xfrm>
            <a:off x="2050340" y="3140968"/>
            <a:ext cx="361420" cy="1584176"/>
          </a:xfrm>
          <a:prstGeom prst="bentConnector2">
            <a:avLst/>
          </a:prstGeom>
          <a:solidFill>
            <a:srgbClr val="00B8FF"/>
          </a:solidFill>
          <a:ln w="76200" cap="flat" cmpd="tri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テキスト ボックス 19"/>
          <p:cNvSpPr txBox="1"/>
          <p:nvPr/>
        </p:nvSpPr>
        <p:spPr>
          <a:xfrm>
            <a:off x="2627784" y="2852936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Blue: 5GHz range</a:t>
            </a:r>
          </a:p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Gray: 60GHz range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22" name="直線コネクタ 21"/>
          <p:cNvCxnSpPr/>
          <p:nvPr/>
        </p:nvCxnSpPr>
        <p:spPr bwMode="auto">
          <a:xfrm flipV="1">
            <a:off x="2627784" y="4293096"/>
            <a:ext cx="792088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線コネクタ 22"/>
          <p:cNvCxnSpPr/>
          <p:nvPr/>
        </p:nvCxnSpPr>
        <p:spPr bwMode="auto">
          <a:xfrm>
            <a:off x="1547664" y="4365104"/>
            <a:ext cx="648072" cy="3600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線コネクタ 25"/>
          <p:cNvCxnSpPr>
            <a:endCxn id="17" idx="0"/>
          </p:cNvCxnSpPr>
          <p:nvPr/>
        </p:nvCxnSpPr>
        <p:spPr bwMode="auto">
          <a:xfrm>
            <a:off x="2483768" y="5085184"/>
            <a:ext cx="0" cy="5760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正方形/長方形 28"/>
          <p:cNvSpPr/>
          <p:nvPr/>
        </p:nvSpPr>
        <p:spPr bwMode="auto">
          <a:xfrm>
            <a:off x="5652120" y="3573016"/>
            <a:ext cx="3240360" cy="360040"/>
          </a:xfrm>
          <a:prstGeom prst="rect">
            <a:avLst/>
          </a:prstGeom>
          <a:solidFill>
            <a:srgbClr val="D9D9D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           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virtual MAC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正方形/長方形 29"/>
          <p:cNvSpPr/>
          <p:nvPr/>
        </p:nvSpPr>
        <p:spPr bwMode="auto">
          <a:xfrm>
            <a:off x="5652120" y="5301208"/>
            <a:ext cx="3240360" cy="360040"/>
          </a:xfrm>
          <a:prstGeom prst="rect">
            <a:avLst/>
          </a:prstGeom>
          <a:solidFill>
            <a:srgbClr val="D9D9D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                      virtual MAC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5724128" y="3933056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MAC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5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正方形/長方形 31"/>
          <p:cNvSpPr/>
          <p:nvPr/>
        </p:nvSpPr>
        <p:spPr bwMode="auto">
          <a:xfrm>
            <a:off x="5724128" y="4149080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rgbClr val="000000"/>
                </a:solidFill>
              </a:rPr>
              <a:t>PHY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5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5724128" y="5085184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MAC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5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正方形/長方形 33"/>
          <p:cNvSpPr/>
          <p:nvPr/>
        </p:nvSpPr>
        <p:spPr bwMode="auto">
          <a:xfrm>
            <a:off x="5724128" y="4869160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rgbClr val="000000"/>
                </a:solidFill>
              </a:rPr>
              <a:t>PHY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5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6588224" y="3933056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MAC</a:t>
            </a:r>
            <a:r>
              <a:rPr kumimoji="0" lang="ja-JP" altLang="en-US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lang="en-US" altLang="ja-JP" sz="1050" dirty="0" smtClean="0">
                <a:solidFill>
                  <a:srgbClr val="000000"/>
                </a:solidFill>
              </a:rPr>
              <a:t>60 #1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38" name="正方形/長方形 37"/>
          <p:cNvSpPr/>
          <p:nvPr/>
        </p:nvSpPr>
        <p:spPr bwMode="auto">
          <a:xfrm>
            <a:off x="6588224" y="4149080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050" dirty="0" smtClean="0">
                <a:solidFill>
                  <a:srgbClr val="000000"/>
                </a:solidFill>
              </a:rPr>
              <a:t>PHY 60 #1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42" name="正方形/長方形 41"/>
          <p:cNvSpPr/>
          <p:nvPr/>
        </p:nvSpPr>
        <p:spPr bwMode="auto">
          <a:xfrm>
            <a:off x="6588224" y="4869160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050" dirty="0" smtClean="0">
                <a:solidFill>
                  <a:srgbClr val="000000"/>
                </a:solidFill>
              </a:rPr>
              <a:t>PHY 60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43" name="正方形/長方形 42"/>
          <p:cNvSpPr/>
          <p:nvPr/>
        </p:nvSpPr>
        <p:spPr bwMode="auto">
          <a:xfrm>
            <a:off x="6588224" y="5085184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MAC</a:t>
            </a:r>
            <a:r>
              <a:rPr kumimoji="0" lang="ja-JP" altLang="en-US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lang="en-US" altLang="ja-JP" sz="1050" dirty="0" smtClean="0">
                <a:solidFill>
                  <a:srgbClr val="000000"/>
                </a:solidFill>
              </a:rPr>
              <a:t>60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44" name="正方形/長方形 43"/>
          <p:cNvSpPr/>
          <p:nvPr/>
        </p:nvSpPr>
        <p:spPr bwMode="auto">
          <a:xfrm>
            <a:off x="7380312" y="3933056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MAC</a:t>
            </a:r>
            <a:r>
              <a:rPr kumimoji="0" lang="ja-JP" altLang="en-US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lang="en-US" altLang="ja-JP" sz="1050" dirty="0" smtClean="0">
                <a:solidFill>
                  <a:srgbClr val="000000"/>
                </a:solidFill>
              </a:rPr>
              <a:t>60 #2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45" name="正方形/長方形 44"/>
          <p:cNvSpPr/>
          <p:nvPr/>
        </p:nvSpPr>
        <p:spPr bwMode="auto">
          <a:xfrm>
            <a:off x="7380312" y="4149080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050" dirty="0" smtClean="0">
                <a:solidFill>
                  <a:srgbClr val="000000"/>
                </a:solidFill>
              </a:rPr>
              <a:t>PHY 60 #2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49" name="正方形/長方形 48"/>
          <p:cNvSpPr/>
          <p:nvPr/>
        </p:nvSpPr>
        <p:spPr bwMode="auto">
          <a:xfrm>
            <a:off x="8172400" y="3933056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MAC</a:t>
            </a:r>
            <a:r>
              <a:rPr kumimoji="0" lang="ja-JP" altLang="en-US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lang="en-US" altLang="ja-JP" sz="1050" dirty="0" smtClean="0">
                <a:solidFill>
                  <a:srgbClr val="000000"/>
                </a:solidFill>
              </a:rPr>
              <a:t>60 #3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50" name="正方形/長方形 49"/>
          <p:cNvSpPr/>
          <p:nvPr/>
        </p:nvSpPr>
        <p:spPr bwMode="auto">
          <a:xfrm>
            <a:off x="8172400" y="4149080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050" dirty="0" smtClean="0">
                <a:solidFill>
                  <a:srgbClr val="000000"/>
                </a:solidFill>
              </a:rPr>
              <a:t>PHY 60 #3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54" name="正方形/長方形 53"/>
          <p:cNvSpPr/>
          <p:nvPr/>
        </p:nvSpPr>
        <p:spPr bwMode="auto">
          <a:xfrm>
            <a:off x="5652120" y="5661248"/>
            <a:ext cx="3240360" cy="36004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dirty="0" smtClean="0">
                <a:solidFill>
                  <a:srgbClr val="000000"/>
                </a:solidFill>
              </a:rPr>
              <a:t>IP</a:t>
            </a: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4860032" y="363573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000000"/>
                </a:solidFill>
              </a:rPr>
              <a:t>AP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4860032" y="544522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000000"/>
                </a:solidFill>
              </a:rPr>
              <a:t>STA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  <p:sp>
        <p:nvSpPr>
          <p:cNvPr id="61" name="上下矢印 60"/>
          <p:cNvSpPr/>
          <p:nvPr/>
        </p:nvSpPr>
        <p:spPr bwMode="auto">
          <a:xfrm>
            <a:off x="5940152" y="4365104"/>
            <a:ext cx="216024" cy="504056"/>
          </a:xfrm>
          <a:prstGeom prst="up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上下矢印 61"/>
          <p:cNvSpPr/>
          <p:nvPr/>
        </p:nvSpPr>
        <p:spPr bwMode="auto">
          <a:xfrm>
            <a:off x="6804248" y="4365104"/>
            <a:ext cx="216024" cy="504056"/>
          </a:xfrm>
          <a:prstGeom prst="up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5" name="直線コネクタ 64"/>
          <p:cNvCxnSpPr/>
          <p:nvPr/>
        </p:nvCxnSpPr>
        <p:spPr bwMode="auto">
          <a:xfrm>
            <a:off x="7092280" y="3140968"/>
            <a:ext cx="0" cy="504056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直線コネクタ 65"/>
          <p:cNvCxnSpPr/>
          <p:nvPr/>
        </p:nvCxnSpPr>
        <p:spPr bwMode="auto">
          <a:xfrm>
            <a:off x="7092280" y="5517232"/>
            <a:ext cx="0" cy="792088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直線コネクタ 67"/>
          <p:cNvCxnSpPr>
            <a:endCxn id="37" idx="1"/>
          </p:cNvCxnSpPr>
          <p:nvPr/>
        </p:nvCxnSpPr>
        <p:spPr bwMode="auto">
          <a:xfrm flipH="1">
            <a:off x="6588224" y="3645024"/>
            <a:ext cx="504056" cy="396044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直線コネクタ 71"/>
          <p:cNvCxnSpPr>
            <a:endCxn id="43" idx="1"/>
          </p:cNvCxnSpPr>
          <p:nvPr/>
        </p:nvCxnSpPr>
        <p:spPr bwMode="auto">
          <a:xfrm flipH="1" flipV="1">
            <a:off x="6588224" y="5193196"/>
            <a:ext cx="504056" cy="324036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直線コネクタ 74"/>
          <p:cNvCxnSpPr/>
          <p:nvPr/>
        </p:nvCxnSpPr>
        <p:spPr bwMode="auto">
          <a:xfrm>
            <a:off x="6588224" y="4005064"/>
            <a:ext cx="0" cy="1152128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8" name="テキスト ボックス 77"/>
          <p:cNvSpPr txBox="1"/>
          <p:nvPr/>
        </p:nvSpPr>
        <p:spPr>
          <a:xfrm>
            <a:off x="6948264" y="4365104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000000"/>
                </a:solidFill>
              </a:rPr>
              <a:t>roaming</a:t>
            </a:r>
            <a:endParaRPr kumimoji="1" lang="ja-JP" altLang="en-US" sz="1200" dirty="0">
              <a:solidFill>
                <a:srgbClr val="000000"/>
              </a:solidFill>
            </a:endParaRPr>
          </a:p>
        </p:txBody>
      </p:sp>
      <p:sp>
        <p:nvSpPr>
          <p:cNvPr id="79" name="フリーフォーム 78"/>
          <p:cNvSpPr/>
          <p:nvPr/>
        </p:nvSpPr>
        <p:spPr>
          <a:xfrm>
            <a:off x="6968925" y="4591902"/>
            <a:ext cx="651301" cy="141479"/>
          </a:xfrm>
          <a:custGeom>
            <a:avLst/>
            <a:gdLst>
              <a:gd name="connsiteX0" fmla="*/ 0 w 651301"/>
              <a:gd name="connsiteY0" fmla="*/ 0 h 141479"/>
              <a:gd name="connsiteX1" fmla="*/ 325650 w 651301"/>
              <a:gd name="connsiteY1" fmla="*/ 141122 h 141479"/>
              <a:gd name="connsiteX2" fmla="*/ 651301 w 651301"/>
              <a:gd name="connsiteY2" fmla="*/ 43422 h 141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1301" h="141479">
                <a:moveTo>
                  <a:pt x="0" y="0"/>
                </a:moveTo>
                <a:cubicBezTo>
                  <a:pt x="108550" y="66942"/>
                  <a:pt x="217100" y="133885"/>
                  <a:pt x="325650" y="141122"/>
                </a:cubicBezTo>
                <a:cubicBezTo>
                  <a:pt x="434200" y="148359"/>
                  <a:pt x="651301" y="43422"/>
                  <a:pt x="651301" y="43422"/>
                </a:cubicBezTo>
              </a:path>
            </a:pathLst>
          </a:custGeom>
          <a:ln>
            <a:solidFill>
              <a:schemeClr val="tx1"/>
            </a:solidFill>
            <a:prstDash val="dash"/>
            <a:headEnd type="none"/>
            <a:tailEnd type="arrow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フリーフォーム 79"/>
          <p:cNvSpPr/>
          <p:nvPr/>
        </p:nvSpPr>
        <p:spPr>
          <a:xfrm>
            <a:off x="7740352" y="4581128"/>
            <a:ext cx="651301" cy="141479"/>
          </a:xfrm>
          <a:custGeom>
            <a:avLst/>
            <a:gdLst>
              <a:gd name="connsiteX0" fmla="*/ 0 w 651301"/>
              <a:gd name="connsiteY0" fmla="*/ 0 h 141479"/>
              <a:gd name="connsiteX1" fmla="*/ 325650 w 651301"/>
              <a:gd name="connsiteY1" fmla="*/ 141122 h 141479"/>
              <a:gd name="connsiteX2" fmla="*/ 651301 w 651301"/>
              <a:gd name="connsiteY2" fmla="*/ 43422 h 141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1301" h="141479">
                <a:moveTo>
                  <a:pt x="0" y="0"/>
                </a:moveTo>
                <a:cubicBezTo>
                  <a:pt x="108550" y="66942"/>
                  <a:pt x="217100" y="133885"/>
                  <a:pt x="325650" y="141122"/>
                </a:cubicBezTo>
                <a:cubicBezTo>
                  <a:pt x="434200" y="148359"/>
                  <a:pt x="651301" y="43422"/>
                  <a:pt x="651301" y="43422"/>
                </a:cubicBezTo>
              </a:path>
            </a:pathLst>
          </a:custGeom>
          <a:ln>
            <a:solidFill>
              <a:schemeClr val="tx1"/>
            </a:solidFill>
            <a:prstDash val="dash"/>
            <a:headEnd type="none"/>
            <a:tailEnd type="arrow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1" name="直線コネクタ 80"/>
          <p:cNvCxnSpPr>
            <a:endCxn id="31" idx="1"/>
          </p:cNvCxnSpPr>
          <p:nvPr/>
        </p:nvCxnSpPr>
        <p:spPr bwMode="auto">
          <a:xfrm flipH="1">
            <a:off x="5724128" y="3573016"/>
            <a:ext cx="1368152" cy="468052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直線コネクタ 83"/>
          <p:cNvCxnSpPr>
            <a:endCxn id="33" idx="1"/>
          </p:cNvCxnSpPr>
          <p:nvPr/>
        </p:nvCxnSpPr>
        <p:spPr bwMode="auto">
          <a:xfrm flipH="1" flipV="1">
            <a:off x="5724128" y="5193196"/>
            <a:ext cx="1368152" cy="324036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直線コネクタ 86"/>
          <p:cNvCxnSpPr>
            <a:stCxn id="31" idx="1"/>
          </p:cNvCxnSpPr>
          <p:nvPr/>
        </p:nvCxnSpPr>
        <p:spPr bwMode="auto">
          <a:xfrm>
            <a:off x="5724128" y="4041068"/>
            <a:ext cx="0" cy="1116124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テキスト ボックス 89"/>
          <p:cNvSpPr txBox="1"/>
          <p:nvPr/>
        </p:nvSpPr>
        <p:spPr>
          <a:xfrm>
            <a:off x="5220072" y="2679303"/>
            <a:ext cx="3672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FST among multi-11ay link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cxnSp>
        <p:nvCxnSpPr>
          <p:cNvPr id="18" name="カギ線コネクタ 17"/>
          <p:cNvCxnSpPr>
            <a:endCxn id="42" idx="3"/>
          </p:cNvCxnSpPr>
          <p:nvPr/>
        </p:nvCxnSpPr>
        <p:spPr bwMode="auto">
          <a:xfrm rot="5400000">
            <a:off x="7182290" y="4419110"/>
            <a:ext cx="612068" cy="504056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cxnSp>
        <p:nvCxnSpPr>
          <p:cNvPr id="63" name="カギ線コネクタ 62"/>
          <p:cNvCxnSpPr>
            <a:stCxn id="50" idx="2"/>
            <a:endCxn id="42" idx="3"/>
          </p:cNvCxnSpPr>
          <p:nvPr/>
        </p:nvCxnSpPr>
        <p:spPr bwMode="auto">
          <a:xfrm rot="5400000">
            <a:off x="7560332" y="4041068"/>
            <a:ext cx="612068" cy="1260140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862487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フリーフォーム 52"/>
          <p:cNvSpPr/>
          <p:nvPr/>
        </p:nvSpPr>
        <p:spPr>
          <a:xfrm>
            <a:off x="1761614" y="4943855"/>
            <a:ext cx="1972921" cy="1550527"/>
          </a:xfrm>
          <a:custGeom>
            <a:avLst/>
            <a:gdLst>
              <a:gd name="connsiteX0" fmla="*/ 1711993 w 1972921"/>
              <a:gd name="connsiteY0" fmla="*/ 38847 h 1550527"/>
              <a:gd name="connsiteX1" fmla="*/ 1169242 w 1972921"/>
              <a:gd name="connsiteY1" fmla="*/ 27991 h 1550527"/>
              <a:gd name="connsiteX2" fmla="*/ 767606 w 1972921"/>
              <a:gd name="connsiteY2" fmla="*/ 353658 h 1550527"/>
              <a:gd name="connsiteX3" fmla="*/ 474521 w 1972921"/>
              <a:gd name="connsiteY3" fmla="*/ 614192 h 1550527"/>
              <a:gd name="connsiteX4" fmla="*/ 40320 w 1972921"/>
              <a:gd name="connsiteY4" fmla="*/ 939858 h 1550527"/>
              <a:gd name="connsiteX5" fmla="*/ 62030 w 1972921"/>
              <a:gd name="connsiteY5" fmla="*/ 1352370 h 1550527"/>
              <a:gd name="connsiteX6" fmla="*/ 420246 w 1972921"/>
              <a:gd name="connsiteY6" fmla="*/ 1547770 h 1550527"/>
              <a:gd name="connsiteX7" fmla="*/ 973852 w 1972921"/>
              <a:gd name="connsiteY7" fmla="*/ 1439214 h 1550527"/>
              <a:gd name="connsiteX8" fmla="*/ 1494893 w 1972921"/>
              <a:gd name="connsiteY8" fmla="*/ 1070125 h 1550527"/>
              <a:gd name="connsiteX9" fmla="*/ 1809689 w 1972921"/>
              <a:gd name="connsiteY9" fmla="*/ 711892 h 1550527"/>
              <a:gd name="connsiteX10" fmla="*/ 1972514 w 1972921"/>
              <a:gd name="connsiteY10" fmla="*/ 397080 h 1550527"/>
              <a:gd name="connsiteX11" fmla="*/ 1766268 w 1972921"/>
              <a:gd name="connsiteY11" fmla="*/ 114836 h 1550527"/>
              <a:gd name="connsiteX12" fmla="*/ 1636008 w 1972921"/>
              <a:gd name="connsiteY12" fmla="*/ 17136 h 1550527"/>
              <a:gd name="connsiteX13" fmla="*/ 1603443 w 1972921"/>
              <a:gd name="connsiteY13" fmla="*/ 6280 h 1550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72921" h="1550527">
                <a:moveTo>
                  <a:pt x="1711993" y="38847"/>
                </a:moveTo>
                <a:cubicBezTo>
                  <a:pt x="1519316" y="7185"/>
                  <a:pt x="1326640" y="-24477"/>
                  <a:pt x="1169242" y="27991"/>
                </a:cubicBezTo>
                <a:cubicBezTo>
                  <a:pt x="1011844" y="80459"/>
                  <a:pt x="883393" y="255958"/>
                  <a:pt x="767606" y="353658"/>
                </a:cubicBezTo>
                <a:cubicBezTo>
                  <a:pt x="651819" y="451358"/>
                  <a:pt x="595735" y="516492"/>
                  <a:pt x="474521" y="614192"/>
                </a:cubicBezTo>
                <a:cubicBezTo>
                  <a:pt x="353307" y="711892"/>
                  <a:pt x="109068" y="816828"/>
                  <a:pt x="40320" y="939858"/>
                </a:cubicBezTo>
                <a:cubicBezTo>
                  <a:pt x="-28428" y="1062888"/>
                  <a:pt x="-1291" y="1251051"/>
                  <a:pt x="62030" y="1352370"/>
                </a:cubicBezTo>
                <a:cubicBezTo>
                  <a:pt x="125351" y="1453689"/>
                  <a:pt x="268276" y="1533296"/>
                  <a:pt x="420246" y="1547770"/>
                </a:cubicBezTo>
                <a:cubicBezTo>
                  <a:pt x="572216" y="1562244"/>
                  <a:pt x="794744" y="1518821"/>
                  <a:pt x="973852" y="1439214"/>
                </a:cubicBezTo>
                <a:cubicBezTo>
                  <a:pt x="1152960" y="1359607"/>
                  <a:pt x="1355587" y="1191345"/>
                  <a:pt x="1494893" y="1070125"/>
                </a:cubicBezTo>
                <a:cubicBezTo>
                  <a:pt x="1634199" y="948905"/>
                  <a:pt x="1730086" y="824066"/>
                  <a:pt x="1809689" y="711892"/>
                </a:cubicBezTo>
                <a:cubicBezTo>
                  <a:pt x="1889292" y="599718"/>
                  <a:pt x="1979751" y="496589"/>
                  <a:pt x="1972514" y="397080"/>
                </a:cubicBezTo>
                <a:cubicBezTo>
                  <a:pt x="1965277" y="297571"/>
                  <a:pt x="1822352" y="178160"/>
                  <a:pt x="1766268" y="114836"/>
                </a:cubicBezTo>
                <a:cubicBezTo>
                  <a:pt x="1710184" y="51512"/>
                  <a:pt x="1663145" y="35229"/>
                  <a:pt x="1636008" y="17136"/>
                </a:cubicBezTo>
                <a:cubicBezTo>
                  <a:pt x="1608871" y="-957"/>
                  <a:pt x="1603443" y="6280"/>
                  <a:pt x="1603443" y="6280"/>
                </a:cubicBezTo>
              </a:path>
            </a:pathLst>
          </a:custGeom>
          <a:solidFill>
            <a:schemeClr val="accent1"/>
          </a:solidFill>
          <a:ln>
            <a:solidFill>
              <a:srgbClr val="00CC99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Proposal</a:t>
            </a:r>
            <a:r>
              <a:rPr lang="ja-JP" altLang="en-US" dirty="0" smtClean="0"/>
              <a:t> </a:t>
            </a:r>
            <a:r>
              <a:rPr lang="en-US" altLang="ja-JP" dirty="0" smtClean="0"/>
              <a:t>#3</a:t>
            </a:r>
            <a:br>
              <a:rPr lang="en-US" altLang="ja-JP" dirty="0" smtClean="0"/>
            </a:br>
            <a:r>
              <a:rPr lang="en-US" altLang="ja-JP" dirty="0" smtClean="0"/>
              <a:t>Link</a:t>
            </a:r>
            <a:r>
              <a:rPr lang="ja-JP" altLang="en-US" dirty="0" smtClean="0"/>
              <a:t> </a:t>
            </a:r>
            <a:r>
              <a:rPr lang="en-US" altLang="ja-JP" dirty="0" smtClean="0"/>
              <a:t>Aggregation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27584" y="2021939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Link aggregation between 2.4/5GHz and 11ay will be a solution as one of FST.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5652120" y="3933056"/>
            <a:ext cx="3240360" cy="360040"/>
          </a:xfrm>
          <a:prstGeom prst="rect">
            <a:avLst/>
          </a:prstGeom>
          <a:solidFill>
            <a:srgbClr val="D9D9D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                      virtual MAC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5652120" y="5661248"/>
            <a:ext cx="3240360" cy="360040"/>
          </a:xfrm>
          <a:prstGeom prst="rect">
            <a:avLst/>
          </a:prstGeom>
          <a:solidFill>
            <a:srgbClr val="D9D9D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                      virtual MAC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5724128" y="4293096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MAC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5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5724128" y="4509120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rgbClr val="000000"/>
                </a:solidFill>
              </a:rPr>
              <a:t>PHY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5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5724128" y="5445224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MAC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5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5724128" y="5229200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rgbClr val="000000"/>
                </a:solidFill>
              </a:rPr>
              <a:t>PHY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5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6588224" y="4293096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MAC</a:t>
            </a:r>
            <a:r>
              <a:rPr kumimoji="0" lang="ja-JP" altLang="en-US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lang="en-US" altLang="ja-JP" sz="1050" dirty="0" smtClean="0">
                <a:solidFill>
                  <a:srgbClr val="000000"/>
                </a:solidFill>
              </a:rPr>
              <a:t>60 #1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6588224" y="4509120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050" dirty="0" smtClean="0">
                <a:solidFill>
                  <a:srgbClr val="000000"/>
                </a:solidFill>
              </a:rPr>
              <a:t>PHY 60 #1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6588224" y="5229200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050" dirty="0" smtClean="0">
                <a:solidFill>
                  <a:srgbClr val="000000"/>
                </a:solidFill>
              </a:rPr>
              <a:t>PHY 60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6588224" y="5445224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MAC</a:t>
            </a:r>
            <a:r>
              <a:rPr kumimoji="0" lang="ja-JP" altLang="en-US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lang="en-US" altLang="ja-JP" sz="1050" dirty="0" smtClean="0">
                <a:solidFill>
                  <a:srgbClr val="000000"/>
                </a:solidFill>
              </a:rPr>
              <a:t>60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7380312" y="4293096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MAC</a:t>
            </a:r>
            <a:r>
              <a:rPr kumimoji="0" lang="ja-JP" altLang="en-US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lang="en-US" altLang="ja-JP" sz="1050" dirty="0" smtClean="0">
                <a:solidFill>
                  <a:srgbClr val="000000"/>
                </a:solidFill>
              </a:rPr>
              <a:t>60 #2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21" name="正方形/長方形 20"/>
          <p:cNvSpPr/>
          <p:nvPr/>
        </p:nvSpPr>
        <p:spPr bwMode="auto">
          <a:xfrm>
            <a:off x="7380312" y="4509120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050" dirty="0" smtClean="0">
                <a:solidFill>
                  <a:srgbClr val="000000"/>
                </a:solidFill>
              </a:rPr>
              <a:t>PHY 60 #2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24" name="正方形/長方形 23"/>
          <p:cNvSpPr/>
          <p:nvPr/>
        </p:nvSpPr>
        <p:spPr bwMode="auto">
          <a:xfrm>
            <a:off x="8172400" y="4293096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MAC</a:t>
            </a:r>
            <a:r>
              <a:rPr kumimoji="0" lang="ja-JP" altLang="en-US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lang="en-US" altLang="ja-JP" sz="1050" dirty="0" smtClean="0">
                <a:solidFill>
                  <a:srgbClr val="000000"/>
                </a:solidFill>
              </a:rPr>
              <a:t>60 #3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25" name="正方形/長方形 24"/>
          <p:cNvSpPr/>
          <p:nvPr/>
        </p:nvSpPr>
        <p:spPr bwMode="auto">
          <a:xfrm>
            <a:off x="8172400" y="4509120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050" dirty="0" smtClean="0">
                <a:solidFill>
                  <a:srgbClr val="000000"/>
                </a:solidFill>
              </a:rPr>
              <a:t>PHY 60 #3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28" name="正方形/長方形 27"/>
          <p:cNvSpPr/>
          <p:nvPr/>
        </p:nvSpPr>
        <p:spPr bwMode="auto">
          <a:xfrm>
            <a:off x="5652120" y="6021288"/>
            <a:ext cx="3240360" cy="36004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dirty="0" smtClean="0">
                <a:solidFill>
                  <a:srgbClr val="000000"/>
                </a:solidFill>
              </a:rPr>
              <a:t>IP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860032" y="399577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000000"/>
                </a:solidFill>
              </a:rPr>
              <a:t>AP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860032" y="580526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000000"/>
                </a:solidFill>
              </a:rPr>
              <a:t>STA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  <p:sp>
        <p:nvSpPr>
          <p:cNvPr id="31" name="上下矢印 30"/>
          <p:cNvSpPr/>
          <p:nvPr/>
        </p:nvSpPr>
        <p:spPr bwMode="auto">
          <a:xfrm>
            <a:off x="5940152" y="4725144"/>
            <a:ext cx="216024" cy="504056"/>
          </a:xfrm>
          <a:prstGeom prst="up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上下矢印 31"/>
          <p:cNvSpPr/>
          <p:nvPr/>
        </p:nvSpPr>
        <p:spPr bwMode="auto">
          <a:xfrm>
            <a:off x="6804248" y="4725144"/>
            <a:ext cx="216024" cy="504056"/>
          </a:xfrm>
          <a:prstGeom prst="up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3" name="直線コネクタ 32"/>
          <p:cNvCxnSpPr/>
          <p:nvPr/>
        </p:nvCxnSpPr>
        <p:spPr bwMode="auto">
          <a:xfrm>
            <a:off x="7092280" y="3501008"/>
            <a:ext cx="0" cy="504056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直線コネクタ 33"/>
          <p:cNvCxnSpPr/>
          <p:nvPr/>
        </p:nvCxnSpPr>
        <p:spPr bwMode="auto">
          <a:xfrm>
            <a:off x="7092280" y="5877272"/>
            <a:ext cx="0" cy="792088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直線コネクタ 34"/>
          <p:cNvCxnSpPr>
            <a:endCxn id="15" idx="1"/>
          </p:cNvCxnSpPr>
          <p:nvPr/>
        </p:nvCxnSpPr>
        <p:spPr bwMode="auto">
          <a:xfrm flipH="1">
            <a:off x="6588224" y="4005064"/>
            <a:ext cx="504056" cy="396044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直線コネクタ 35"/>
          <p:cNvCxnSpPr>
            <a:endCxn id="19" idx="1"/>
          </p:cNvCxnSpPr>
          <p:nvPr/>
        </p:nvCxnSpPr>
        <p:spPr bwMode="auto">
          <a:xfrm flipH="1" flipV="1">
            <a:off x="6588224" y="5553236"/>
            <a:ext cx="504056" cy="324036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線コネクタ 36"/>
          <p:cNvCxnSpPr>
            <a:endCxn id="19" idx="1"/>
          </p:cNvCxnSpPr>
          <p:nvPr/>
        </p:nvCxnSpPr>
        <p:spPr bwMode="auto">
          <a:xfrm>
            <a:off x="6588224" y="4365104"/>
            <a:ext cx="0" cy="1188132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テキスト ボックス 37"/>
          <p:cNvSpPr txBox="1"/>
          <p:nvPr/>
        </p:nvSpPr>
        <p:spPr>
          <a:xfrm>
            <a:off x="6948264" y="4725144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000000"/>
                </a:solidFill>
              </a:rPr>
              <a:t>roaming</a:t>
            </a:r>
            <a:endParaRPr kumimoji="1" lang="ja-JP" altLang="en-US" sz="1200" dirty="0">
              <a:solidFill>
                <a:srgbClr val="000000"/>
              </a:solidFill>
            </a:endParaRPr>
          </a:p>
        </p:txBody>
      </p:sp>
      <p:sp>
        <p:nvSpPr>
          <p:cNvPr id="39" name="フリーフォーム 38"/>
          <p:cNvSpPr/>
          <p:nvPr/>
        </p:nvSpPr>
        <p:spPr>
          <a:xfrm>
            <a:off x="6968925" y="4951942"/>
            <a:ext cx="651301" cy="141479"/>
          </a:xfrm>
          <a:custGeom>
            <a:avLst/>
            <a:gdLst>
              <a:gd name="connsiteX0" fmla="*/ 0 w 651301"/>
              <a:gd name="connsiteY0" fmla="*/ 0 h 141479"/>
              <a:gd name="connsiteX1" fmla="*/ 325650 w 651301"/>
              <a:gd name="connsiteY1" fmla="*/ 141122 h 141479"/>
              <a:gd name="connsiteX2" fmla="*/ 651301 w 651301"/>
              <a:gd name="connsiteY2" fmla="*/ 43422 h 141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1301" h="141479">
                <a:moveTo>
                  <a:pt x="0" y="0"/>
                </a:moveTo>
                <a:cubicBezTo>
                  <a:pt x="108550" y="66942"/>
                  <a:pt x="217100" y="133885"/>
                  <a:pt x="325650" y="141122"/>
                </a:cubicBezTo>
                <a:cubicBezTo>
                  <a:pt x="434200" y="148359"/>
                  <a:pt x="651301" y="43422"/>
                  <a:pt x="651301" y="43422"/>
                </a:cubicBezTo>
              </a:path>
            </a:pathLst>
          </a:custGeom>
          <a:ln>
            <a:solidFill>
              <a:schemeClr val="tx1"/>
            </a:solidFill>
            <a:prstDash val="dash"/>
            <a:headEnd type="none"/>
            <a:tailEnd type="arrow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フリーフォーム 39"/>
          <p:cNvSpPr/>
          <p:nvPr/>
        </p:nvSpPr>
        <p:spPr>
          <a:xfrm>
            <a:off x="7740352" y="4941168"/>
            <a:ext cx="651301" cy="141479"/>
          </a:xfrm>
          <a:custGeom>
            <a:avLst/>
            <a:gdLst>
              <a:gd name="connsiteX0" fmla="*/ 0 w 651301"/>
              <a:gd name="connsiteY0" fmla="*/ 0 h 141479"/>
              <a:gd name="connsiteX1" fmla="*/ 325650 w 651301"/>
              <a:gd name="connsiteY1" fmla="*/ 141122 h 141479"/>
              <a:gd name="connsiteX2" fmla="*/ 651301 w 651301"/>
              <a:gd name="connsiteY2" fmla="*/ 43422 h 141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1301" h="141479">
                <a:moveTo>
                  <a:pt x="0" y="0"/>
                </a:moveTo>
                <a:cubicBezTo>
                  <a:pt x="108550" y="66942"/>
                  <a:pt x="217100" y="133885"/>
                  <a:pt x="325650" y="141122"/>
                </a:cubicBezTo>
                <a:cubicBezTo>
                  <a:pt x="434200" y="148359"/>
                  <a:pt x="651301" y="43422"/>
                  <a:pt x="651301" y="43422"/>
                </a:cubicBezTo>
              </a:path>
            </a:pathLst>
          </a:custGeom>
          <a:ln>
            <a:solidFill>
              <a:schemeClr val="tx1"/>
            </a:solidFill>
            <a:prstDash val="dash"/>
            <a:headEnd type="none"/>
            <a:tailEnd type="arrow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1" name="直線コネクタ 40"/>
          <p:cNvCxnSpPr>
            <a:endCxn id="10" idx="1"/>
          </p:cNvCxnSpPr>
          <p:nvPr/>
        </p:nvCxnSpPr>
        <p:spPr bwMode="auto">
          <a:xfrm flipH="1">
            <a:off x="5724128" y="3933056"/>
            <a:ext cx="1368152" cy="468052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直線コネクタ 41"/>
          <p:cNvCxnSpPr>
            <a:endCxn id="12" idx="1"/>
          </p:cNvCxnSpPr>
          <p:nvPr/>
        </p:nvCxnSpPr>
        <p:spPr bwMode="auto">
          <a:xfrm flipH="1" flipV="1">
            <a:off x="5724128" y="5553236"/>
            <a:ext cx="1368152" cy="324036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直線コネクタ 42"/>
          <p:cNvCxnSpPr>
            <a:stCxn id="10" idx="1"/>
            <a:endCxn id="12" idx="1"/>
          </p:cNvCxnSpPr>
          <p:nvPr/>
        </p:nvCxnSpPr>
        <p:spPr bwMode="auto">
          <a:xfrm>
            <a:off x="5724128" y="4401108"/>
            <a:ext cx="0" cy="1152128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テキスト ボックス 43"/>
          <p:cNvSpPr txBox="1"/>
          <p:nvPr/>
        </p:nvSpPr>
        <p:spPr>
          <a:xfrm>
            <a:off x="5220072" y="3111351"/>
            <a:ext cx="3672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Link Aggregation in 802.11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51520" y="3140968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Ref.  LTE Wi-Fi Aggregation (LWA)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 bwMode="auto">
          <a:xfrm>
            <a:off x="2195736" y="5805264"/>
            <a:ext cx="28803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195736" y="6165304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UE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1115616" y="4653136"/>
            <a:ext cx="576064" cy="36004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eNB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円柱 47"/>
          <p:cNvSpPr/>
          <p:nvPr/>
        </p:nvSpPr>
        <p:spPr bwMode="auto">
          <a:xfrm rot="5400000">
            <a:off x="2303748" y="4113076"/>
            <a:ext cx="144016" cy="936104"/>
          </a:xfrm>
          <a:prstGeom prst="can">
            <a:avLst>
              <a:gd name="adj" fmla="val 58314"/>
            </a:avLst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正方形/長方形 48"/>
          <p:cNvSpPr/>
          <p:nvPr/>
        </p:nvSpPr>
        <p:spPr bwMode="auto">
          <a:xfrm>
            <a:off x="2915816" y="4365104"/>
            <a:ext cx="576064" cy="43204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GW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正方形/長方形 49"/>
          <p:cNvSpPr/>
          <p:nvPr/>
        </p:nvSpPr>
        <p:spPr bwMode="auto">
          <a:xfrm>
            <a:off x="2915816" y="5157192"/>
            <a:ext cx="576064" cy="43204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WLAN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2" name="直線コネクタ 51"/>
          <p:cNvCxnSpPr>
            <a:stCxn id="50" idx="0"/>
            <a:endCxn id="49" idx="2"/>
          </p:cNvCxnSpPr>
          <p:nvPr/>
        </p:nvCxnSpPr>
        <p:spPr bwMode="auto">
          <a:xfrm flipV="1">
            <a:off x="3203848" y="4797152"/>
            <a:ext cx="0" cy="3600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直線コネクタ 53"/>
          <p:cNvCxnSpPr>
            <a:stCxn id="49" idx="1"/>
            <a:endCxn id="48" idx="1"/>
          </p:cNvCxnSpPr>
          <p:nvPr/>
        </p:nvCxnSpPr>
        <p:spPr bwMode="auto">
          <a:xfrm flipH="1">
            <a:off x="2843808" y="4581128"/>
            <a:ext cx="7200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直線コネクタ 55"/>
          <p:cNvCxnSpPr>
            <a:stCxn id="48" idx="3"/>
            <a:endCxn id="47" idx="3"/>
          </p:cNvCxnSpPr>
          <p:nvPr/>
        </p:nvCxnSpPr>
        <p:spPr bwMode="auto">
          <a:xfrm flipH="1">
            <a:off x="1691680" y="4581128"/>
            <a:ext cx="216024" cy="2520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直線矢印コネクタ 57"/>
          <p:cNvCxnSpPr/>
          <p:nvPr/>
        </p:nvCxnSpPr>
        <p:spPr bwMode="auto">
          <a:xfrm>
            <a:off x="1475656" y="5085184"/>
            <a:ext cx="648072" cy="64807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cxnSp>
        <p:nvCxnSpPr>
          <p:cNvPr id="60" name="直線矢印コネクタ 59"/>
          <p:cNvCxnSpPr>
            <a:endCxn id="50" idx="1"/>
          </p:cNvCxnSpPr>
          <p:nvPr/>
        </p:nvCxnSpPr>
        <p:spPr bwMode="auto">
          <a:xfrm flipV="1">
            <a:off x="2555776" y="5373216"/>
            <a:ext cx="360040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sp>
        <p:nvSpPr>
          <p:cNvPr id="62" name="テキスト ボックス 61"/>
          <p:cNvSpPr txBox="1"/>
          <p:nvPr/>
        </p:nvSpPr>
        <p:spPr>
          <a:xfrm>
            <a:off x="1907704" y="4149080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Tunneling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63" name="雲 62"/>
          <p:cNvSpPr/>
          <p:nvPr/>
        </p:nvSpPr>
        <p:spPr bwMode="auto">
          <a:xfrm>
            <a:off x="755576" y="3717032"/>
            <a:ext cx="1152128" cy="648072"/>
          </a:xfrm>
          <a:prstGeom prst="cloud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packet core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5" name="直線コネクタ 64"/>
          <p:cNvCxnSpPr>
            <a:stCxn id="47" idx="0"/>
            <a:endCxn id="63" idx="1"/>
          </p:cNvCxnSpPr>
          <p:nvPr/>
        </p:nvCxnSpPr>
        <p:spPr bwMode="auto">
          <a:xfrm flipH="1" flipV="1">
            <a:off x="1331640" y="4364414"/>
            <a:ext cx="72008" cy="2887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直線コネクタ 66"/>
          <p:cNvCxnSpPr/>
          <p:nvPr/>
        </p:nvCxnSpPr>
        <p:spPr bwMode="auto">
          <a:xfrm>
            <a:off x="1043608" y="4149080"/>
            <a:ext cx="216024" cy="108012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70" name="直線コネクタ 69"/>
          <p:cNvCxnSpPr>
            <a:endCxn id="3" idx="1"/>
          </p:cNvCxnSpPr>
          <p:nvPr/>
        </p:nvCxnSpPr>
        <p:spPr bwMode="auto">
          <a:xfrm>
            <a:off x="1259632" y="5229200"/>
            <a:ext cx="936104" cy="756084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73" name="直線コネクタ 72"/>
          <p:cNvCxnSpPr/>
          <p:nvPr/>
        </p:nvCxnSpPr>
        <p:spPr bwMode="auto">
          <a:xfrm flipH="1">
            <a:off x="1187624" y="4437112"/>
            <a:ext cx="720080" cy="288032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直線コネクタ 76"/>
          <p:cNvCxnSpPr/>
          <p:nvPr/>
        </p:nvCxnSpPr>
        <p:spPr bwMode="auto">
          <a:xfrm>
            <a:off x="1907704" y="4437112"/>
            <a:ext cx="1080120" cy="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直線コネクタ 79"/>
          <p:cNvCxnSpPr/>
          <p:nvPr/>
        </p:nvCxnSpPr>
        <p:spPr bwMode="auto">
          <a:xfrm flipV="1">
            <a:off x="2915816" y="4437112"/>
            <a:ext cx="0" cy="1008112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直線コネクタ 82"/>
          <p:cNvCxnSpPr>
            <a:stCxn id="3" idx="3"/>
          </p:cNvCxnSpPr>
          <p:nvPr/>
        </p:nvCxnSpPr>
        <p:spPr bwMode="auto">
          <a:xfrm flipV="1">
            <a:off x="2483768" y="5517232"/>
            <a:ext cx="504056" cy="468052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57" name="直線コネクタ 56"/>
          <p:cNvCxnSpPr>
            <a:stCxn id="53" idx="12"/>
          </p:cNvCxnSpPr>
          <p:nvPr/>
        </p:nvCxnSpPr>
        <p:spPr bwMode="auto">
          <a:xfrm flipV="1">
            <a:off x="3397622" y="3933056"/>
            <a:ext cx="1678434" cy="1027935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CC99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直線コネクタ 68"/>
          <p:cNvCxnSpPr/>
          <p:nvPr/>
        </p:nvCxnSpPr>
        <p:spPr bwMode="auto">
          <a:xfrm flipV="1">
            <a:off x="2699792" y="6309320"/>
            <a:ext cx="2736304" cy="72008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CC99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カギ線コネクタ 54"/>
          <p:cNvCxnSpPr>
            <a:stCxn id="21" idx="2"/>
            <a:endCxn id="18" idx="3"/>
          </p:cNvCxnSpPr>
          <p:nvPr/>
        </p:nvCxnSpPr>
        <p:spPr bwMode="auto">
          <a:xfrm rot="5400000">
            <a:off x="7164288" y="4797152"/>
            <a:ext cx="612068" cy="468052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cxnSp>
        <p:nvCxnSpPr>
          <p:cNvPr id="61" name="カギ線コネクタ 60"/>
          <p:cNvCxnSpPr>
            <a:stCxn id="25" idx="2"/>
            <a:endCxn id="18" idx="3"/>
          </p:cNvCxnSpPr>
          <p:nvPr/>
        </p:nvCxnSpPr>
        <p:spPr bwMode="auto">
          <a:xfrm rot="5400000">
            <a:off x="7560332" y="4401108"/>
            <a:ext cx="612068" cy="1260140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590357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Summary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ja-JP" dirty="0" smtClean="0"/>
              <a:t>This contribution proposed the following three possible solutions to compensate blocking and short coverage</a:t>
            </a:r>
            <a:r>
              <a:rPr lang="ja-JP" altLang="en-US" dirty="0" smtClean="0"/>
              <a:t> </a:t>
            </a:r>
            <a:r>
              <a:rPr lang="en-US" altLang="ja-JP" dirty="0" smtClean="0"/>
              <a:t>for</a:t>
            </a:r>
            <a:r>
              <a:rPr lang="ja-JP" altLang="en-US" dirty="0" smtClean="0"/>
              <a:t> </a:t>
            </a:r>
            <a:r>
              <a:rPr lang="en-US" altLang="ja-JP" dirty="0" smtClean="0"/>
              <a:t>mobile</a:t>
            </a:r>
            <a:r>
              <a:rPr lang="ja-JP" altLang="en-US" dirty="0" smtClean="0"/>
              <a:t> </a:t>
            </a:r>
            <a:r>
              <a:rPr lang="en-US" altLang="ja-JP" dirty="0" smtClean="0"/>
              <a:t>devices:</a:t>
            </a:r>
          </a:p>
          <a:p>
            <a:pPr lvl="1">
              <a:buFont typeface="Arial"/>
              <a:buChar char="•"/>
            </a:pPr>
            <a:r>
              <a:rPr lang="en-US" altLang="ja-JP" sz="2400" dirty="0" smtClean="0"/>
              <a:t>Remote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RF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Head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(RRH)</a:t>
            </a:r>
          </a:p>
          <a:p>
            <a:pPr lvl="1">
              <a:buFont typeface="Arial"/>
              <a:buChar char="•"/>
            </a:pPr>
            <a:r>
              <a:rPr lang="en-US" altLang="ja-JP" sz="2400" dirty="0" smtClean="0"/>
              <a:t>Multi-Millimeter FST (Definitive name is TBD)</a:t>
            </a:r>
          </a:p>
          <a:p>
            <a:pPr lvl="1">
              <a:buFont typeface="Arial"/>
              <a:buChar char="•"/>
            </a:pPr>
            <a:r>
              <a:rPr lang="en-US" altLang="ja-JP" sz="2400" dirty="0" smtClean="0"/>
              <a:t>Link Aggregation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89230306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.11_テンプレー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802.11_テンプレート.potx</Template>
  <TotalTime>1797</TotalTime>
  <Words>1177</Words>
  <Application>Microsoft Macintosh PowerPoint</Application>
  <PresentationFormat>画面に合わせる (4:3)</PresentationFormat>
  <Paragraphs>227</Paragraphs>
  <Slides>13</Slides>
  <Notes>10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5" baseType="lpstr">
      <vt:lpstr>802.11_テンプレート</vt:lpstr>
      <vt:lpstr>文書</vt:lpstr>
      <vt:lpstr>Possible Solutions for Mobile Offloading Use Case</vt:lpstr>
      <vt:lpstr>Abstract</vt:lpstr>
      <vt:lpstr>Background</vt:lpstr>
      <vt:lpstr>Reflected Path</vt:lpstr>
      <vt:lpstr>Proposal #1 Remote RF Head (RRH)</vt:lpstr>
      <vt:lpstr>Fast Session Transfer (FST)</vt:lpstr>
      <vt:lpstr>Proposal #2 FST in 11ay Use Case</vt:lpstr>
      <vt:lpstr>Proposal #3 Link Aggregation</vt:lpstr>
      <vt:lpstr>Summary</vt:lpstr>
      <vt:lpstr>Straw Poll #1</vt:lpstr>
      <vt:lpstr>Straw Poll / Motion #2 (if SP#1 was supported)</vt:lpstr>
      <vt:lpstr>Straw Poll / Motion #3</vt:lpstr>
      <vt:lpstr>References</vt:lpstr>
    </vt:vector>
  </TitlesOfParts>
  <Manager/>
  <Company>KDDI R&amp;D Laboratories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solutions for mobile offloading use case</dc:title>
  <dc:subject/>
  <dc:creator>Katsuo Yunoki</dc:creator>
  <cp:keywords/>
  <dc:description/>
  <cp:lastModifiedBy>柚木 克夫</cp:lastModifiedBy>
  <cp:revision>98</cp:revision>
  <cp:lastPrinted>1601-01-01T00:00:00Z</cp:lastPrinted>
  <dcterms:created xsi:type="dcterms:W3CDTF">2014-04-14T10:59:07Z</dcterms:created>
  <dcterms:modified xsi:type="dcterms:W3CDTF">2016-03-14T05:11:47Z</dcterms:modified>
  <cp:category/>
</cp:coreProperties>
</file>