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78" r:id="rId12"/>
    <p:sldId id="277" r:id="rId13"/>
    <p:sldId id="279" r:id="rId14"/>
    <p:sldId id="27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384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78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76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52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802.11-16/0300r1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cc.gov/edocs_public/attachmatch/FCC-15-138A1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ition.fcc.gov/Daily_Releases/Daily_Business/2016/db0226/FCC-16-23A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6/db0302/FCC-16-24A1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7" Type="http://schemas.openxmlformats.org/officeDocument/2006/relationships/hyperlink" Target="mailto:petere@cisco.com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ich.kennedy@hpe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802.11/15 Regulatory SC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151414"/>
              </p:ext>
            </p:extLst>
          </p:nvPr>
        </p:nvGraphicFramePr>
        <p:xfrm>
          <a:off x="518319" y="3023394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023394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 FCC 15-138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hlinkClick r:id="rId2"/>
              </a:rPr>
              <a:t>https://</a:t>
            </a:r>
            <a:r>
              <a:rPr lang="en-US" sz="2000" b="0" dirty="0" smtClean="0">
                <a:hlinkClick r:id="rId2"/>
              </a:rPr>
              <a:t>apps.fcc.gov/edocs_public/attachmatch/FCC-15-138A1.docx</a:t>
            </a:r>
            <a:r>
              <a:rPr lang="en-US" sz="2000" b="0" dirty="0" smtClean="0"/>
              <a:t> 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 of Spectrum Bands Above 24 GHz For Mobile Radio Services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Comments and Reply Comments filed and posted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Awaiting R&amp;O and final rules changes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583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16-23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sz="1800" b="1" cap="all" dirty="0"/>
              <a:t>Amendment of Part 15 of the Commissions Rules for Unlicensed White Space </a:t>
            </a:r>
            <a:r>
              <a:rPr lang="en-US" sz="1800" b="1" cap="all" dirty="0" smtClean="0"/>
              <a:t>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b="1" cap="all" dirty="0">
                <a:hlinkClick r:id="rId3"/>
              </a:rPr>
              <a:t>http://</a:t>
            </a:r>
            <a:r>
              <a:rPr lang="en-US" sz="1400" b="1" cap="all" dirty="0" smtClean="0">
                <a:hlinkClick r:id="rId3"/>
              </a:rPr>
              <a:t>transition.fcc.gov/Daily_Releases/Daily_Business/2016/db0226/FCC-16-23A1.pdf</a:t>
            </a:r>
            <a:r>
              <a:rPr lang="en-US" sz="1400" b="1" cap="all" dirty="0" smtClean="0"/>
              <a:t>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i="1" dirty="0"/>
              <a:t>NPRM </a:t>
            </a:r>
            <a:r>
              <a:rPr lang="en-US" sz="1800" dirty="0"/>
              <a:t>proposes rules that would eliminate the professional installer option for fixed white space devices and require that each fixed white space device incorporate a </a:t>
            </a:r>
            <a:r>
              <a:rPr lang="en-US" sz="1800" dirty="0" err="1"/>
              <a:t>geolocation</a:t>
            </a:r>
            <a:r>
              <a:rPr lang="en-US" sz="1800" dirty="0"/>
              <a:t> capability to determine its </a:t>
            </a:r>
            <a:r>
              <a:rPr lang="en-US" sz="1800" dirty="0" smtClean="0"/>
              <a:t>location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Provides options </a:t>
            </a:r>
            <a:r>
              <a:rPr lang="en-US" sz="1800" dirty="0"/>
              <a:t>to accommodate fixed white space devices installed where an internal </a:t>
            </a:r>
            <a:r>
              <a:rPr lang="en-US" sz="1800" dirty="0" err="1"/>
              <a:t>geolocation</a:t>
            </a:r>
            <a:r>
              <a:rPr lang="en-US" sz="1800" dirty="0"/>
              <a:t> capability is unable to provide location </a:t>
            </a:r>
            <a:r>
              <a:rPr lang="en-US" sz="1800" dirty="0" smtClean="0"/>
              <a:t>information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Includes modifications </a:t>
            </a:r>
            <a:r>
              <a:rPr lang="en-US" sz="1800" dirty="0"/>
              <a:t>to rules regarding white space device registration with white space </a:t>
            </a:r>
            <a:r>
              <a:rPr lang="en-US" sz="1800" dirty="0" smtClean="0"/>
              <a:t>databases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dirty="0" smtClean="0"/>
              <a:t>Should we respond?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IEEE 802.11af was complete in 2013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478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16-24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724400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</a:pPr>
            <a:r>
              <a:rPr lang="en-US" sz="1800" b="1" dirty="0"/>
              <a:t>MEMORANDUM OPINION AND ORDER </a:t>
            </a:r>
            <a:endParaRPr lang="en-US" sz="1800" b="1" cap="al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transition.fcc.gov/Daily_Releases/Daily_Business/2016/db0302/FCC-16-24A1.pdf</a:t>
            </a:r>
            <a:r>
              <a:rPr lang="en-US" sz="14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Response to Petitions for Reconsideration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Modify the rules to provide </a:t>
            </a:r>
            <a:r>
              <a:rPr lang="en-US" sz="1800" dirty="0" smtClean="0"/>
              <a:t>a relaxation </a:t>
            </a:r>
            <a:r>
              <a:rPr lang="en-US" sz="1800" dirty="0"/>
              <a:t>of the out-of-band emission (OOBE) limits for operation of U-NII-3 (5.725-5.85 GHz) band devices</a:t>
            </a: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Provides an alternative for manufacturers that require additional time to bring their U-NII-3 band devices into compliance with the new out-of-band limits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Extend the deadline for certification of U-NII-3 band devices with more than 10dBi antenna gain to March 2, 2017</a:t>
            </a:r>
            <a:endParaRPr lang="en-US" sz="40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The deadline for the manufacture, marketing, sale and importation of these devices is extended until March 2, 2018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Extend the deadline for certification of U-NII-3 band devices with 10dBi or less antenna gain to March 2, 2018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The deadline for the manufacture, marketing, sale and importation of devices not meeting the modified out-of-band </a:t>
            </a:r>
            <a:r>
              <a:rPr lang="en-US" sz="1600" dirty="0"/>
              <a:t>limits is extended until March 2,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Good for the industry – do we need to respond?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255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 for </a:t>
            </a:r>
            <a:r>
              <a:rPr lang="en-US" altLang="en-US" dirty="0" smtClean="0"/>
              <a:t>Macau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Global regulatory 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Requests to the RR-TAG for response(s</a:t>
            </a:r>
            <a:r>
              <a:rPr lang="en-US" altLang="en-US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Activities being shifted to 802.18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New regulatory approach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Regulatory SC future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962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Other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March 3, 2016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6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053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charset="0"/>
              </a:rPr>
              <a:t>Assign a recording secretary</a:t>
            </a:r>
            <a:endParaRPr lang="en-US" sz="18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Review and approve the 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Introduction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Regulatory </a:t>
            </a:r>
            <a:r>
              <a:rPr lang="en-US" altLang="en-US" sz="2000" dirty="0" smtClean="0"/>
              <a:t>Landscape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FCC </a:t>
            </a:r>
            <a:r>
              <a:rPr lang="en-US" altLang="en-US" sz="2000" dirty="0" smtClean="0"/>
              <a:t>15-138 </a:t>
            </a:r>
            <a:endParaRPr lang="en-US" altLang="en-US" sz="2000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FCC 16-23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FCC 16-24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Agenda for Macau</a:t>
            </a:r>
            <a:endParaRPr lang="en-US" altLang="en-US" sz="20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AOB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Interim Chair is Rich Kennedy </a:t>
            </a:r>
            <a:r>
              <a:rPr lang="en-US" sz="1800" dirty="0" smtClean="0"/>
              <a:t>(HP Enterprise)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r</a:t>
            </a:r>
            <a:r>
              <a:rPr lang="en-US" sz="1600" dirty="0" smtClean="0">
                <a:hlinkClick r:id="rId6"/>
              </a:rPr>
              <a:t>ich.kennedy@hpe.com</a:t>
            </a:r>
            <a:endParaRPr lang="en-US" sz="1600" dirty="0" smtClean="0"/>
          </a:p>
          <a:p>
            <a:pPr lvl="1" eaLnBrk="1" hangingPunct="1">
              <a:defRPr/>
            </a:pPr>
            <a:r>
              <a:rPr lang="en-US" sz="1600" dirty="0" smtClean="0">
                <a:hlinkClick r:id="rId7"/>
              </a:rPr>
              <a:t>petere@cisco.com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3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Chair </a:t>
            </a:r>
            <a:r>
              <a:rPr lang="en-US" sz="3600" dirty="0" smtClean="0"/>
              <a:t>Needed (maybe)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1798"/>
            <a:ext cx="8392627" cy="484140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Rich Kennedy stepped down as Chair at the Dallas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Will continue as Interim Chair until a new Chair is </a:t>
            </a:r>
            <a:r>
              <a:rPr lang="en-US" dirty="0" smtClean="0"/>
              <a:t>elected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group </a:t>
            </a:r>
            <a:r>
              <a:rPr lang="en-US" u="sng" dirty="0" smtClean="0"/>
              <a:t>may be </a:t>
            </a:r>
            <a:r>
              <a:rPr lang="en-US" dirty="0" smtClean="0"/>
              <a:t>disbanded at the meeting in Macau and transfer its activities to the 802.18 RR-TAG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96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pPr lvl="1"/>
            <a:r>
              <a:rPr lang="en-US" altLang="en-US" sz="2400" b="1" dirty="0"/>
              <a:t>Regulatory Landscape</a:t>
            </a:r>
          </a:p>
          <a:p>
            <a:pPr lvl="1"/>
            <a:r>
              <a:rPr lang="en-US" altLang="en-US" sz="2400" b="1" dirty="0" smtClean="0"/>
              <a:t>FCC 15-138</a:t>
            </a:r>
          </a:p>
          <a:p>
            <a:pPr lvl="1"/>
            <a:r>
              <a:rPr lang="en-US" altLang="en-US" sz="2400" b="1" dirty="0" smtClean="0"/>
              <a:t>FCC 16-23</a:t>
            </a:r>
          </a:p>
          <a:p>
            <a:pPr lvl="1"/>
            <a:r>
              <a:rPr lang="en-US" altLang="en-US" sz="2400" b="1" dirty="0" smtClean="0"/>
              <a:t>FCC 16-24</a:t>
            </a:r>
            <a:endParaRPr lang="en-US" altLang="en-US" sz="24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Regulatory </a:t>
            </a:r>
            <a:r>
              <a:rPr lang="en-US" altLang="en-US" dirty="0" smtClean="0"/>
              <a:t>Landscape (some thoughts)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sz="1800" dirty="0" smtClean="0"/>
              <a:t>Challenges to 802.11/Wi-Fi</a:t>
            </a:r>
          </a:p>
          <a:p>
            <a:pPr lvl="1"/>
            <a:r>
              <a:rPr lang="en-US" sz="1600" dirty="0" smtClean="0"/>
              <a:t>Globalstar in the 2.4 GHz band (FCC clearly not supportive enough)</a:t>
            </a:r>
          </a:p>
          <a:p>
            <a:pPr lvl="1"/>
            <a:r>
              <a:rPr lang="en-US" sz="1600" dirty="0" smtClean="0"/>
              <a:t>LTE-U/LAA-LTE shrinking available spectrum (FCC will not protect Wi-Fi; LTE support much more active than Wi-Fi)</a:t>
            </a:r>
          </a:p>
          <a:p>
            <a:pPr lvl="1"/>
            <a:r>
              <a:rPr lang="en-US" sz="1600" dirty="0" smtClean="0"/>
              <a:t>WRC-15 outcomes (re-studying 5 GHz band/DFS; potential good and bad)</a:t>
            </a:r>
          </a:p>
          <a:p>
            <a:pPr lvl="1"/>
            <a:r>
              <a:rPr lang="en-US" sz="1600" dirty="0" smtClean="0"/>
              <a:t>Satellite industry pressing for less 5 GHz Wi-Fi (Main Wi-Fi proponent needs funding)</a:t>
            </a:r>
          </a:p>
          <a:p>
            <a:r>
              <a:rPr lang="en-US" sz="1800" dirty="0" smtClean="0"/>
              <a:t>What is needed</a:t>
            </a:r>
          </a:p>
          <a:p>
            <a:pPr lvl="1"/>
            <a:r>
              <a:rPr lang="en-US" sz="1600" u="sng" dirty="0" smtClean="0"/>
              <a:t>Increased</a:t>
            </a:r>
            <a:r>
              <a:rPr lang="en-US" sz="1600" dirty="0" smtClean="0"/>
              <a:t> focus on the issues, strong defense for the value Wi-Fi brings the masses</a:t>
            </a:r>
          </a:p>
          <a:p>
            <a:pPr lvl="1"/>
            <a:r>
              <a:rPr lang="en-US" sz="1600" dirty="0" smtClean="0"/>
              <a:t>Significant participation in ITU-R groups addressing 5 GHz band changes</a:t>
            </a:r>
          </a:p>
          <a:p>
            <a:pPr lvl="1"/>
            <a:r>
              <a:rPr lang="en-US" sz="1600" dirty="0" smtClean="0"/>
              <a:t>Reality check: is Wi-Fi headed for the endangered list?</a:t>
            </a:r>
          </a:p>
          <a:p>
            <a:r>
              <a:rPr lang="en-US" sz="1800" dirty="0" smtClean="0"/>
              <a:t>Scorecard</a:t>
            </a:r>
          </a:p>
          <a:p>
            <a:pPr lvl="1"/>
            <a:r>
              <a:rPr lang="en-US" sz="1600" dirty="0" smtClean="0"/>
              <a:t>IEEE 802 regulatory </a:t>
            </a:r>
            <a:r>
              <a:rPr lang="en-US" sz="1600" dirty="0" smtClean="0"/>
              <a:t>ineffective </a:t>
            </a:r>
            <a:endParaRPr lang="en-US" sz="1600" dirty="0" smtClean="0"/>
          </a:p>
          <a:p>
            <a:pPr lvl="1"/>
            <a:r>
              <a:rPr lang="en-US" sz="1600" dirty="0" smtClean="0"/>
              <a:t>WFA </a:t>
            </a:r>
            <a:r>
              <a:rPr lang="en-US" sz="1600" dirty="0" smtClean="0"/>
              <a:t>beginning to step </a:t>
            </a:r>
            <a:r>
              <a:rPr lang="en-US" sz="1600" dirty="0" smtClean="0"/>
              <a:t>up</a:t>
            </a:r>
          </a:p>
          <a:p>
            <a:pPr lvl="1"/>
            <a:r>
              <a:rPr lang="en-US" sz="1600" dirty="0" smtClean="0"/>
              <a:t>Individual companies can no longer carry the load</a:t>
            </a:r>
          </a:p>
          <a:p>
            <a:pPr lvl="1"/>
            <a:r>
              <a:rPr lang="en-US" sz="1600" dirty="0" err="1" smtClean="0"/>
              <a:t>Jeckel</a:t>
            </a:r>
            <a:r>
              <a:rPr lang="en-US" sz="1600" dirty="0" smtClean="0"/>
              <a:t> and Hyde (Wi-Fi and LTE-U) corporations may dominate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77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207</TotalTime>
  <Words>1042</Words>
  <Application>Microsoft Office PowerPoint</Application>
  <PresentationFormat>On-screen Show (4:3)</PresentationFormat>
  <Paragraphs>163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ＭＳ Ｐゴシック</vt:lpstr>
      <vt:lpstr>Arial</vt:lpstr>
      <vt:lpstr>Helvetica</vt:lpstr>
      <vt:lpstr>Monotype Sorts</vt:lpstr>
      <vt:lpstr>Times New Roman</vt:lpstr>
      <vt:lpstr>Wingdings</vt:lpstr>
      <vt:lpstr>Office Theme</vt:lpstr>
      <vt:lpstr>Microsoft Word 97 - 2003 Document</vt:lpstr>
      <vt:lpstr>IEEE 802.11/15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Chair Needed (maybe)</vt:lpstr>
      <vt:lpstr>Discussion Items</vt:lpstr>
      <vt:lpstr>Regulatory Landscape (some thoughts)</vt:lpstr>
      <vt:lpstr>NPRM  FCC 15-138</vt:lpstr>
      <vt:lpstr>NPRM FCC 16-23</vt:lpstr>
      <vt:lpstr>NPRM FCC 16-24</vt:lpstr>
      <vt:lpstr>Agenda for Macau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11</cp:revision>
  <cp:lastPrinted>1601-01-01T00:00:00Z</cp:lastPrinted>
  <dcterms:created xsi:type="dcterms:W3CDTF">2016-03-03T14:54:45Z</dcterms:created>
  <dcterms:modified xsi:type="dcterms:W3CDTF">2016-03-03T18:21:45Z</dcterms:modified>
</cp:coreProperties>
</file>