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9" r:id="rId2"/>
    <p:sldId id="450" r:id="rId3"/>
    <p:sldId id="451" r:id="rId4"/>
    <p:sldId id="452" r:id="rId5"/>
    <p:sldId id="481" r:id="rId6"/>
    <p:sldId id="482" r:id="rId7"/>
    <p:sldId id="465" r:id="rId8"/>
    <p:sldId id="466" r:id="rId9"/>
    <p:sldId id="483" r:id="rId10"/>
    <p:sldId id="468" r:id="rId11"/>
    <p:sldId id="469" r:id="rId12"/>
    <p:sldId id="455" r:id="rId13"/>
    <p:sldId id="476" r:id="rId14"/>
    <p:sldId id="477" r:id="rId15"/>
    <p:sldId id="472" r:id="rId16"/>
    <p:sldId id="473" r:id="rId17"/>
    <p:sldId id="478" r:id="rId18"/>
    <p:sldId id="479" r:id="rId19"/>
    <p:sldId id="480" r:id="rId20"/>
    <p:sldId id="457" r:id="rId21"/>
    <p:sldId id="460" r:id="rId22"/>
    <p:sldId id="461" r:id="rId23"/>
    <p:sldId id="463" r:id="rId24"/>
    <p:sldId id="470" r:id="rId25"/>
    <p:sldId id="471" r:id="rId26"/>
    <p:sldId id="484" r:id="rId27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E53B47"/>
    <a:srgbClr val="FFFF00"/>
    <a:srgbClr val="FF0000"/>
    <a:srgbClr val="D46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5238" autoAdjust="0"/>
  </p:normalViewPr>
  <p:slideViewPr>
    <p:cSldViewPr>
      <p:cViewPr varScale="1">
        <p:scale>
          <a:sx n="65" d="100"/>
          <a:sy n="65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658444" y="8985250"/>
            <a:ext cx="76944" cy="184666"/>
          </a:xfrm>
        </p:spPr>
        <p:txBody>
          <a:bodyPr/>
          <a:lstStyle/>
          <a:p>
            <a:fld id="{BD152D67-6D2D-4FBF-9EF7-14EBB410B4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658444" y="8985250"/>
            <a:ext cx="76944" cy="184666"/>
          </a:xfrm>
        </p:spPr>
        <p:txBody>
          <a:bodyPr/>
          <a:lstStyle/>
          <a:p>
            <a:fld id="{BD152D67-6D2D-4FBF-9EF7-14EBB410B44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9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658444" y="8985250"/>
            <a:ext cx="76944" cy="184666"/>
          </a:xfrm>
        </p:spPr>
        <p:txBody>
          <a:bodyPr/>
          <a:lstStyle/>
          <a:p>
            <a:fld id="{BD152D67-6D2D-4FBF-9EF7-14EBB410B44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2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7085262-DAF8-40EB-B101-2C509DD64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201" y="6475414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90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8767F8E-C671-44AE-B57E-1FAC75A3C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C694010-9FAD-4A5E-AE03-53FD22EA5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201" y="6475414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90"/>
            <a:ext cx="9512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9CC4226-5898-4289-B3B7-B3B63847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201" y="6475414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52FA7AA-22C1-4E97-88D6-3976232AE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29B3BF4-2FB5-48DF-B7F8-378C94E2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2EA5A18A-0502-4C7F-91C7-3FAD3C703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7D10478-073E-41FC-8CD8-273C83139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2DA8EA7-967B-44C3-81AE-E347CC11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201" y="6475414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E488B76-7930-427E-B17C-4A95121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401" y="6475414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85802" y="6475414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201" y="6475414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162486" y="334190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</a:t>
            </a:r>
            <a:r>
              <a:rPr lang="en-US" sz="1800" b="1" dirty="0" smtClean="0"/>
              <a:t>IEEE</a:t>
            </a:r>
            <a:r>
              <a:rPr lang="en-US" sz="1800" b="1" baseline="0" dirty="0" smtClean="0"/>
              <a:t> </a:t>
            </a:r>
            <a:r>
              <a:rPr lang="en-US" sz="1800" b="1" baseline="0" dirty="0" smtClean="0"/>
              <a:t>802.</a:t>
            </a:r>
            <a:r>
              <a:rPr lang="en-US" sz="1800" b="1" dirty="0" smtClean="0"/>
              <a:t>11-16/0297r1</a:t>
            </a:r>
            <a:endParaRPr lang="en-US" sz="1800" b="1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90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horov@frtk.ru" TargetMode="External"/><Relationship Id="rId7" Type="http://schemas.openxmlformats.org/officeDocument/2006/relationships/hyperlink" Target="mailto:hwang@quantenn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igurd@quantenna.com" TargetMode="External"/><Relationship Id="rId5" Type="http://schemas.openxmlformats.org/officeDocument/2006/relationships/hyperlink" Target="mailto:kityanov@iitp.ru" TargetMode="External"/><Relationship Id="rId4" Type="http://schemas.openxmlformats.org/officeDocument/2006/relationships/hyperlink" Target="mailto:bankov@iitp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1.png"/><Relationship Id="rId4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26029"/>
            <a:ext cx="7772400" cy="1066800"/>
          </a:xfrm>
          <a:noFill/>
        </p:spPr>
        <p:txBody>
          <a:bodyPr/>
          <a:lstStyle/>
          <a:p>
            <a:r>
              <a:rPr lang="en-US" dirty="0" smtClean="0"/>
              <a:t>Results for </a:t>
            </a:r>
            <a:r>
              <a:rPr lang="en-US" dirty="0"/>
              <a:t>Beacon </a:t>
            </a:r>
            <a:r>
              <a:rPr lang="en-US" dirty="0" smtClean="0"/>
              <a:t>Collisions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</a:t>
            </a:r>
            <a:r>
              <a:rPr lang="en-US" sz="2000" b="0" dirty="0" smtClean="0"/>
              <a:t>2016-03-14</a:t>
            </a:r>
            <a:endParaRPr lang="en-US" sz="2000" b="0" dirty="0" smtClean="0"/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93697" y="6475414"/>
            <a:ext cx="432811" cy="184666"/>
          </a:xfrm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791201" y="6475414"/>
            <a:ext cx="2752661" cy="184666"/>
          </a:xfrm>
          <a:noFill/>
        </p:spPr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6802" y="2133600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Authors:</a:t>
            </a:r>
            <a:endParaRPr lang="en-US" sz="2000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90"/>
            <a:ext cx="878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graphicFrame>
        <p:nvGraphicFramePr>
          <p:cNvPr id="10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360278"/>
              </p:ext>
            </p:extLst>
          </p:nvPr>
        </p:nvGraphicFramePr>
        <p:xfrm>
          <a:off x="971600" y="2590800"/>
          <a:ext cx="7467600" cy="2304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Evgeny</a:t>
                      </a:r>
                      <a:r>
                        <a:rPr lang="en-US" altLang="zh-CN" sz="1200" baseline="0" dirty="0" smtClean="0">
                          <a:latin typeface="+mn-lt"/>
                          <a:ea typeface="Times New Roman"/>
                          <a:cs typeface="Arial"/>
                        </a:rPr>
                        <a:t> Khorov</a:t>
                      </a:r>
                      <a:endParaRPr lang="en-US" altLang="zh-CN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Arial"/>
                          <a:hlinkClick r:id="rId3"/>
                        </a:rPr>
                        <a:t>khorov@frtk.ru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Dmitry Bankov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  <a:hlinkClick r:id="rId4"/>
                        </a:rPr>
                        <a:t>bankov@iitp.ru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Anton</a:t>
                      </a:r>
                      <a:r>
                        <a:rPr lang="en-US" altLang="zh-CN" sz="1200" baseline="0" dirty="0" smtClean="0"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altLang="zh-CN" sz="1200" baseline="0" dirty="0" err="1" smtClean="0">
                          <a:latin typeface="+mn-lt"/>
                          <a:ea typeface="Times New Roman"/>
                          <a:cs typeface="Arial"/>
                        </a:rPr>
                        <a:t>Kiryanov</a:t>
                      </a:r>
                      <a:endParaRPr lang="en-US" altLang="zh-CN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  <a:hlinkClick r:id="rId5"/>
                        </a:rPr>
                        <a:t>kiryanov@iitp.ru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5779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Times New Roman"/>
                          <a:cs typeface="Arial"/>
                        </a:rPr>
                        <a:t> Sigurd Schelstraete 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Times New Roman"/>
                          <a:cs typeface="Arial"/>
                        </a:rPr>
                        <a:t>Quantenna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  <a:hlinkClick r:id="rId6"/>
                        </a:rPr>
                        <a:t>sigurd@quantenna.com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 smtClean="0">
                          <a:latin typeface="+mn-lt"/>
                          <a:ea typeface="Times New Roman"/>
                          <a:cs typeface="Arial"/>
                        </a:rPr>
                        <a:t>Huizhao</a:t>
                      </a: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 Wang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smtClean="0">
                          <a:latin typeface="+mn-lt"/>
                          <a:ea typeface="Times New Roman"/>
                          <a:cs typeface="Arial"/>
                        </a:rPr>
                        <a:t>Quantenna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latin typeface="+mn-lt"/>
                          <a:ea typeface="Times New Roman"/>
                          <a:cs typeface="Arial"/>
                          <a:hlinkClick r:id="rId7"/>
                        </a:rPr>
                        <a:t>hwang@quantenna.com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871562" y="194145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Beacon collision is possible, </a:t>
            </a:r>
          </a:p>
          <a:p>
            <a:r>
              <a:rPr lang="en-US" sz="2400" dirty="0"/>
              <a:t>if the </a:t>
            </a:r>
            <a:r>
              <a:rPr lang="en-US" sz="2400" dirty="0">
                <a:solidFill>
                  <a:srgbClr val="0070C0"/>
                </a:solidFill>
              </a:rPr>
              <a:t>STA</a:t>
            </a:r>
            <a:r>
              <a:rPr lang="en-US" sz="2400" dirty="0"/>
              <a:t> </a:t>
            </a:r>
            <a:r>
              <a:rPr lang="en-US" sz="2400" dirty="0" smtClean="0"/>
              <a:t>hears the beacons from an alien </a:t>
            </a:r>
            <a:r>
              <a:rPr lang="en-US" sz="2400" dirty="0">
                <a:solidFill>
                  <a:srgbClr val="FF0000"/>
                </a:solidFill>
              </a:rPr>
              <a:t>AP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while its own </a:t>
            </a:r>
            <a:r>
              <a:rPr lang="en-US" sz="2400" dirty="0" smtClean="0">
                <a:solidFill>
                  <a:srgbClr val="00B050"/>
                </a:solidFill>
              </a:rPr>
              <a:t>AP</a:t>
            </a:r>
            <a:r>
              <a:rPr lang="en-US" sz="2400" dirty="0" smtClean="0"/>
              <a:t> does not</a:t>
            </a:r>
            <a:endParaRPr lang="ru-RU" sz="2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845451" y="2420888"/>
            <a:ext cx="4802975" cy="3519854"/>
            <a:chOff x="2163650" y="2069386"/>
            <a:chExt cx="4802975" cy="3648405"/>
          </a:xfrm>
        </p:grpSpPr>
        <p:sp>
          <p:nvSpPr>
            <p:cNvPr id="13" name="Куб 12"/>
            <p:cNvSpPr/>
            <p:nvPr/>
          </p:nvSpPr>
          <p:spPr>
            <a:xfrm>
              <a:off x="2177376" y="3896139"/>
              <a:ext cx="1366239" cy="1821652"/>
            </a:xfrm>
            <a:prstGeom prst="cub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Куб 18"/>
            <p:cNvSpPr/>
            <p:nvPr/>
          </p:nvSpPr>
          <p:spPr>
            <a:xfrm>
              <a:off x="3208964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Куб 19"/>
            <p:cNvSpPr/>
            <p:nvPr/>
          </p:nvSpPr>
          <p:spPr>
            <a:xfrm>
              <a:off x="4229511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уб 21"/>
            <p:cNvSpPr/>
            <p:nvPr/>
          </p:nvSpPr>
          <p:spPr>
            <a:xfrm>
              <a:off x="5599139" y="3551564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Куб 20"/>
            <p:cNvSpPr/>
            <p:nvPr/>
          </p:nvSpPr>
          <p:spPr>
            <a:xfrm>
              <a:off x="5255983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уб 22"/>
            <p:cNvSpPr/>
            <p:nvPr/>
          </p:nvSpPr>
          <p:spPr>
            <a:xfrm>
              <a:off x="5600386" y="2069386"/>
              <a:ext cx="1366239" cy="1821652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600748" y="5014428"/>
              <a:ext cx="160734" cy="21431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106680" y="3007394"/>
              <a:ext cx="160734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 стрелкой 5"/>
            <p:cNvCxnSpPr>
              <a:endCxn id="25" idx="3"/>
            </p:cNvCxnSpPr>
            <p:nvPr/>
          </p:nvCxnSpPr>
          <p:spPr>
            <a:xfrm flipV="1">
              <a:off x="2768722" y="3190321"/>
              <a:ext cx="3361497" cy="188791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2901532" y="4426818"/>
              <a:ext cx="160734" cy="2143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73790" y="3055531"/>
              <a:ext cx="549817" cy="542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1</a:t>
              </a:r>
              <a:endParaRPr lang="ru-RU" baseline="-250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V="1">
              <a:off x="3062266" y="3114550"/>
              <a:ext cx="3044414" cy="131226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564946" y="4417660"/>
              <a:ext cx="549817" cy="542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2</a:t>
              </a:r>
              <a:endParaRPr lang="ru-RU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63650" y="5182240"/>
              <a:ext cx="7233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</a:rPr>
                <a:t>AP</a:t>
              </a:r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9845" y="3203145"/>
              <a:ext cx="7233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AP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62312" y="3789040"/>
              <a:ext cx="91117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STA</a:t>
              </a:r>
              <a:endParaRPr lang="ru-RU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Beacon Collision Location Condition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24334" y="3204646"/>
                <a:ext cx="18603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𝑇𝑋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=18 </m:t>
                      </m:r>
                      <m:r>
                        <a:rPr lang="en-US" sz="2000" b="0" i="1" smtClean="0"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34" y="3204646"/>
                <a:ext cx="1860317" cy="400110"/>
              </a:xfrm>
              <a:prstGeom prst="rect">
                <a:avLst/>
              </a:prstGeom>
              <a:blipFill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25834" y="3624678"/>
                <a:ext cx="25426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𝑆𝑇𝐴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𝑇𝑋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𝑃𝐿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34" y="3624678"/>
                <a:ext cx="2542619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26734" y="4078540"/>
                <a:ext cx="24477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𝐴𝑃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𝑇𝑋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r>
                        <a:rPr lang="en-US" sz="2000" b="0" i="1" smtClean="0">
                          <a:latin typeface="Cambria Math"/>
                        </a:rPr>
                        <m:t>𝑃𝐿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34" y="4078540"/>
                <a:ext cx="2447786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871562" y="4851011"/>
            <a:ext cx="2787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Location Conditions: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24334" y="5394620"/>
                <a:ext cx="23344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𝐴𝑃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&lt; 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𝑆𝑇𝐴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34" y="5394620"/>
                <a:ext cx="2334485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Дуга 4"/>
          <p:cNvSpPr/>
          <p:nvPr/>
        </p:nvSpPr>
        <p:spPr bwMode="auto">
          <a:xfrm>
            <a:off x="3844445" y="1975034"/>
            <a:ext cx="3724713" cy="3348683"/>
          </a:xfrm>
          <a:prstGeom prst="arc">
            <a:avLst>
              <a:gd name="adj1" fmla="val 4580861"/>
              <a:gd name="adj2" fmla="val 9873569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991061" y="3620028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</m:oMath>
                  </m:oMathPara>
                </a14:m>
                <a:endParaRPr lang="ru-RU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061" y="3620028"/>
                <a:ext cx="2099307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Дата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871562" y="1941454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Beacon collision is possible, </a:t>
            </a:r>
          </a:p>
          <a:p>
            <a:r>
              <a:rPr lang="en-US" sz="2400" dirty="0"/>
              <a:t>if the </a:t>
            </a:r>
            <a:r>
              <a:rPr lang="en-US" sz="2400" dirty="0">
                <a:solidFill>
                  <a:srgbClr val="0070C0"/>
                </a:solidFill>
              </a:rPr>
              <a:t>STA</a:t>
            </a:r>
            <a:r>
              <a:rPr lang="en-US" sz="2400" dirty="0"/>
              <a:t> </a:t>
            </a:r>
            <a:r>
              <a:rPr lang="en-US" sz="2400" dirty="0" smtClean="0"/>
              <a:t>hears the beacons from an alien </a:t>
            </a:r>
            <a:r>
              <a:rPr lang="en-US" sz="2400" dirty="0">
                <a:solidFill>
                  <a:srgbClr val="FF0000"/>
                </a:solidFill>
              </a:rPr>
              <a:t>AP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while its own </a:t>
            </a:r>
            <a:r>
              <a:rPr lang="en-US" sz="2400" dirty="0" smtClean="0">
                <a:solidFill>
                  <a:srgbClr val="00B050"/>
                </a:solidFill>
              </a:rPr>
              <a:t>AP</a:t>
            </a:r>
            <a:r>
              <a:rPr lang="en-US" sz="2400" dirty="0" smtClean="0"/>
              <a:t> does not.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3845451" y="2420888"/>
            <a:ext cx="4802975" cy="3519854"/>
            <a:chOff x="2163650" y="2069386"/>
            <a:chExt cx="4802975" cy="3648405"/>
          </a:xfrm>
        </p:grpSpPr>
        <p:sp>
          <p:nvSpPr>
            <p:cNvPr id="13" name="Куб 12"/>
            <p:cNvSpPr/>
            <p:nvPr/>
          </p:nvSpPr>
          <p:spPr>
            <a:xfrm>
              <a:off x="2177376" y="3896139"/>
              <a:ext cx="1366239" cy="1821652"/>
            </a:xfrm>
            <a:prstGeom prst="cub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Куб 18"/>
            <p:cNvSpPr/>
            <p:nvPr/>
          </p:nvSpPr>
          <p:spPr>
            <a:xfrm>
              <a:off x="3208964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Куб 19"/>
            <p:cNvSpPr/>
            <p:nvPr/>
          </p:nvSpPr>
          <p:spPr>
            <a:xfrm>
              <a:off x="4229511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уб 21"/>
            <p:cNvSpPr/>
            <p:nvPr/>
          </p:nvSpPr>
          <p:spPr>
            <a:xfrm>
              <a:off x="5599139" y="3551564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Куб 20"/>
            <p:cNvSpPr/>
            <p:nvPr/>
          </p:nvSpPr>
          <p:spPr>
            <a:xfrm>
              <a:off x="5255983" y="3896139"/>
              <a:ext cx="1366239" cy="1821652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уб 22"/>
            <p:cNvSpPr/>
            <p:nvPr/>
          </p:nvSpPr>
          <p:spPr>
            <a:xfrm>
              <a:off x="5600386" y="2069386"/>
              <a:ext cx="1366239" cy="1821652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600748" y="5014428"/>
              <a:ext cx="160734" cy="21431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106680" y="3007394"/>
              <a:ext cx="160734" cy="2143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 стрелкой 5"/>
            <p:cNvCxnSpPr>
              <a:endCxn id="25" idx="3"/>
            </p:cNvCxnSpPr>
            <p:nvPr/>
          </p:nvCxnSpPr>
          <p:spPr>
            <a:xfrm flipV="1">
              <a:off x="2768722" y="3190321"/>
              <a:ext cx="3361497" cy="188791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2901532" y="4426818"/>
              <a:ext cx="160734" cy="2143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73790" y="3055531"/>
              <a:ext cx="549817" cy="542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1</a:t>
              </a:r>
              <a:endParaRPr lang="ru-RU" baseline="-250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V="1">
              <a:off x="3062266" y="3114550"/>
              <a:ext cx="3044414" cy="131226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564946" y="4417660"/>
              <a:ext cx="549817" cy="542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2</a:t>
              </a:r>
              <a:endParaRPr lang="ru-RU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63650" y="5182240"/>
              <a:ext cx="7233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</a:rPr>
                <a:t>AP</a:t>
              </a:r>
              <a:endParaRPr lang="ru-RU" dirty="0">
                <a:solidFill>
                  <a:srgbClr val="00B05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9845" y="3203145"/>
              <a:ext cx="72330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AP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62312" y="3789040"/>
              <a:ext cx="91117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</a:rPr>
                <a:t>STA</a:t>
              </a:r>
              <a:endParaRPr lang="ru-RU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Beacon Collision Location Condition</a:t>
            </a:r>
            <a:endParaRPr lang="ru-RU" dirty="0"/>
          </a:p>
        </p:txBody>
      </p:sp>
      <p:sp>
        <p:nvSpPr>
          <p:cNvPr id="5" name="Дуга 4"/>
          <p:cNvSpPr/>
          <p:nvPr/>
        </p:nvSpPr>
        <p:spPr bwMode="auto">
          <a:xfrm>
            <a:off x="3810621" y="2070836"/>
            <a:ext cx="3724713" cy="3348683"/>
          </a:xfrm>
          <a:prstGeom prst="arc">
            <a:avLst>
              <a:gd name="adj1" fmla="val 4580861"/>
              <a:gd name="adj2" fmla="val 9873569"/>
            </a:avLst>
          </a:prstGeom>
          <a:noFill/>
          <a:ln w="2286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553352" y="3742471"/>
                <a:ext cx="65375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352" y="3742471"/>
                <a:ext cx="65375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17296" y="4833023"/>
                <a:ext cx="224471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𝐴𝑃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&lt;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𝑆𝑇𝐴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&gt;</m:t>
                      </m:r>
                      <m:r>
                        <a:rPr lang="en-US" sz="2000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𝑃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96" y="4833023"/>
                <a:ext cx="2244717" cy="707886"/>
              </a:xfrm>
              <a:prstGeom prst="rect">
                <a:avLst/>
              </a:prstGeom>
              <a:blipFill rotWithShape="1">
                <a:blip r:embed="rId4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786076" y="3987370"/>
            <a:ext cx="2997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Taking into account fading </a:t>
            </a:r>
          </a:p>
          <a:p>
            <a:r>
              <a:rPr lang="en-US" sz="2000" dirty="0" smtClean="0"/>
              <a:t>and different antenna gain</a:t>
            </a:r>
            <a:endParaRPr lang="ru-RU" sz="200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qa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54968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0205" y="4483599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3780971" y="3998168"/>
            <a:ext cx="941941" cy="66681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5007" y="3339991"/>
            <a:ext cx="191314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Possible </a:t>
            </a:r>
            <a:r>
              <a:rPr lang="en-US" sz="1600" dirty="0" smtClean="0">
                <a:solidFill>
                  <a:srgbClr val="0070C0"/>
                </a:solidFill>
              </a:rPr>
              <a:t>STA</a:t>
            </a:r>
            <a:r>
              <a:rPr lang="en-US" sz="1600" dirty="0" smtClean="0"/>
              <a:t> locations</a:t>
            </a:r>
            <a:endParaRPr lang="ru-RU" sz="16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452693" y="3713582"/>
            <a:ext cx="972791" cy="10301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452692" y="3713582"/>
            <a:ext cx="607140" cy="37370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452693" y="3497731"/>
            <a:ext cx="1345585" cy="21585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of STAs and APs in the Flats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qa\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584000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qa\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1" y="3213336"/>
            <a:ext cx="453600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5472" y="4646279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2193922" y="3356992"/>
            <a:ext cx="433862" cy="432048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>
                <a:solidFill>
                  <a:schemeClr val="tx1"/>
                </a:solidFill>
              </a:rPr>
              <a:t>AP</a:t>
            </a:r>
            <a:r>
              <a:rPr lang="en-US" dirty="0"/>
              <a:t>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Which </a:t>
            </a:r>
            <a:r>
              <a:rPr lang="en-US" dirty="0"/>
              <a:t>L</a:t>
            </a:r>
            <a:r>
              <a:rPr lang="en-US" dirty="0" smtClean="0"/>
              <a:t>ocation Condition is </a:t>
            </a:r>
            <a:r>
              <a:rPr lang="en-US" dirty="0"/>
              <a:t>M</a:t>
            </a:r>
            <a:r>
              <a:rPr lang="en-US" dirty="0" smtClean="0"/>
              <a:t>et </a:t>
            </a:r>
            <a:br>
              <a:rPr lang="en-US" dirty="0" smtClean="0"/>
            </a:br>
            <a:r>
              <a:rPr lang="en-US" dirty="0" smtClean="0"/>
              <a:t>in a Non-edge Flat </a:t>
            </a:r>
            <a:r>
              <a:rPr lang="en-US" dirty="0"/>
              <a:t>W</a:t>
            </a:r>
            <a:r>
              <a:rPr lang="en-US" dirty="0" smtClean="0"/>
              <a:t>ith APs in the Center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850268" y="5925277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268" y="5925277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86945" y="4953739"/>
            <a:ext cx="3506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4 alien APs can kill the beacon.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They are not direct neighbors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342401" y="6484694"/>
            <a:ext cx="535403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723810" y="5626986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10" y="5626986"/>
                <a:ext cx="209930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1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:\qa\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qa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80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91680" y="3861048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</p:spPr>
            <p:txBody>
              <a:bodyPr/>
              <a:lstStyle/>
              <a:p>
                <a:r>
                  <a:rPr lang="en-US" dirty="0" smtClean="0"/>
                  <a:t>Influence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3861048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qa\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1584000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qa\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" y="2842600"/>
            <a:ext cx="4536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23528" y="5382496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3347864" y="5022456"/>
            <a:ext cx="433862" cy="432048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>
                <a:solidFill>
                  <a:schemeClr val="tx1"/>
                </a:solidFill>
              </a:rPr>
              <a:t>APs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Which </a:t>
            </a:r>
            <a:r>
              <a:rPr lang="en-US" dirty="0"/>
              <a:t>L</a:t>
            </a:r>
            <a:r>
              <a:rPr lang="en-US" dirty="0" smtClean="0"/>
              <a:t>ocation Condition is </a:t>
            </a:r>
            <a:r>
              <a:rPr lang="en-US" dirty="0"/>
              <a:t>M</a:t>
            </a:r>
            <a:r>
              <a:rPr lang="en-US" dirty="0" smtClean="0"/>
              <a:t>et </a:t>
            </a:r>
            <a:br>
              <a:rPr lang="en-US" dirty="0" smtClean="0"/>
            </a:br>
            <a:r>
              <a:rPr lang="en-US" dirty="0" smtClean="0"/>
              <a:t>in a Non-edge </a:t>
            </a:r>
            <a:r>
              <a:rPr lang="en-US" dirty="0"/>
              <a:t>F</a:t>
            </a:r>
            <a:r>
              <a:rPr lang="en-US" dirty="0" smtClean="0"/>
              <a:t>lat </a:t>
            </a:r>
            <a:r>
              <a:rPr lang="en-US" dirty="0"/>
              <a:t>W</a:t>
            </a:r>
            <a:r>
              <a:rPr lang="en-US" dirty="0" smtClean="0"/>
              <a:t>ith APs in the </a:t>
            </a:r>
            <a:r>
              <a:rPr lang="en-US" dirty="0"/>
              <a:t>C</a:t>
            </a:r>
            <a:r>
              <a:rPr lang="en-US" dirty="0" smtClean="0"/>
              <a:t>orner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850268" y="5925277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268" y="5925277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86945" y="4953739"/>
            <a:ext cx="3406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r>
              <a:rPr lang="en-US" sz="2000" dirty="0" smtClean="0">
                <a:solidFill>
                  <a:srgbClr val="FF0000"/>
                </a:solidFill>
              </a:rPr>
              <a:t> alien APs can kill the beacon.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They are not direct neighbors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342401" y="6525344"/>
            <a:ext cx="535403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723810" y="5626986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10" y="5626986"/>
                <a:ext cx="209930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0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:\qa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0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qa\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63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71342" y="5028942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</p:spPr>
            <p:txBody>
              <a:bodyPr/>
              <a:lstStyle/>
              <a:p>
                <a:r>
                  <a:rPr lang="en-US" dirty="0" smtClean="0"/>
                  <a:t>Influence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47197" y="5028941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3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qa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79" y="1276643"/>
            <a:ext cx="5815800" cy="38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qa\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980957"/>
            <a:ext cx="35275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32248" y="3717032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2788188" y="2397897"/>
            <a:ext cx="433862" cy="432048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395536" y="685800"/>
            <a:ext cx="8280920" cy="10668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>
                <a:solidFill>
                  <a:schemeClr val="tx1"/>
                </a:solidFill>
              </a:rPr>
              <a:t>APs</a:t>
            </a:r>
            <a:r>
              <a:rPr lang="en-US" dirty="0"/>
              <a:t> </a:t>
            </a:r>
            <a:r>
              <a:rPr lang="en-US" dirty="0" smtClean="0"/>
              <a:t>for Which </a:t>
            </a:r>
            <a:br>
              <a:rPr lang="en-US" dirty="0" smtClean="0"/>
            </a:br>
            <a:r>
              <a:rPr lang="en-US" dirty="0" smtClean="0"/>
              <a:t>Location Condition is Met in a Non-edge </a:t>
            </a:r>
            <a:r>
              <a:rPr lang="en-US" dirty="0"/>
              <a:t>F</a:t>
            </a:r>
            <a:r>
              <a:rPr lang="en-US" dirty="0" smtClean="0"/>
              <a:t>lat </a:t>
            </a:r>
            <a:br>
              <a:rPr lang="en-US" dirty="0" smtClean="0"/>
            </a:br>
            <a:r>
              <a:rPr lang="en-US" dirty="0" smtClean="0"/>
              <a:t>With APs in the Center of Non-square </a:t>
            </a:r>
            <a:r>
              <a:rPr lang="en-US" dirty="0"/>
              <a:t>R</a:t>
            </a:r>
            <a:r>
              <a:rPr lang="en-US" dirty="0" smtClean="0"/>
              <a:t>ooms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791201" y="5967632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1" y="5967632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86945" y="4953739"/>
            <a:ext cx="3406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r>
              <a:rPr lang="en-US" sz="2000" dirty="0" smtClean="0">
                <a:solidFill>
                  <a:srgbClr val="FF0000"/>
                </a:solidFill>
              </a:rPr>
              <a:t> alien APs can kill the beacon.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They are not direct neighbors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664743" y="5598300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743" y="5598300"/>
                <a:ext cx="2099307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5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:\qa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04" y="1847746"/>
            <a:ext cx="35275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qa\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34" y="1847746"/>
            <a:ext cx="35275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63689" y="3717033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151621" y="1628800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1" y="1628800"/>
                <a:ext cx="240912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194191" y="1628800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191" y="1628800"/>
                <a:ext cx="240912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</p:spPr>
            <p:txBody>
              <a:bodyPr/>
              <a:lstStyle/>
              <a:p>
                <a:r>
                  <a:rPr lang="en-US" dirty="0" smtClean="0"/>
                  <a:t>Influence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3717032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5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qa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50" y="1279074"/>
            <a:ext cx="5817178" cy="38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qa\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980000"/>
            <a:ext cx="35275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9552" y="5301208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2788188" y="2397897"/>
            <a:ext cx="433862" cy="432048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67544" y="685800"/>
            <a:ext cx="8208912" cy="10668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>
                <a:solidFill>
                  <a:schemeClr val="tx1"/>
                </a:solidFill>
              </a:rPr>
              <a:t>APs</a:t>
            </a:r>
            <a:r>
              <a:rPr lang="en-US" dirty="0"/>
              <a:t> </a:t>
            </a:r>
            <a:r>
              <a:rPr lang="en-US" dirty="0" smtClean="0"/>
              <a:t>for Which </a:t>
            </a:r>
            <a:br>
              <a:rPr lang="en-US" dirty="0" smtClean="0"/>
            </a:br>
            <a:r>
              <a:rPr lang="en-US" dirty="0" smtClean="0"/>
              <a:t>Location Condition is Met in a Non-edge Flat </a:t>
            </a:r>
            <a:r>
              <a:rPr lang="en-US" dirty="0"/>
              <a:t>W</a:t>
            </a:r>
            <a:r>
              <a:rPr lang="en-US" dirty="0" smtClean="0"/>
              <a:t>ith APs in the Corner of </a:t>
            </a:r>
            <a:r>
              <a:rPr lang="en-US" dirty="0"/>
              <a:t>N</a:t>
            </a:r>
            <a:r>
              <a:rPr lang="en-US" dirty="0" smtClean="0"/>
              <a:t>on-square </a:t>
            </a:r>
            <a:r>
              <a:rPr lang="en-US" dirty="0"/>
              <a:t>R</a:t>
            </a:r>
            <a:r>
              <a:rPr lang="en-US" dirty="0" smtClean="0"/>
              <a:t>ooms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850268" y="5970981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268" y="5970981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86945" y="4953739"/>
            <a:ext cx="3406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9 alien APs can kill the beacon.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They are not direct neighbors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723810" y="5661625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8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10" y="5661625"/>
                <a:ext cx="209930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12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Jan’16 meeting we have proposed the beacon collision avoidance mechanism</a:t>
            </a:r>
            <a:r>
              <a:rPr lang="ru-RU" dirty="0" smtClean="0"/>
              <a:t> </a:t>
            </a:r>
            <a:r>
              <a:rPr lang="en-US" dirty="0" smtClean="0"/>
              <a:t>[1]</a:t>
            </a:r>
          </a:p>
          <a:p>
            <a:r>
              <a:rPr lang="en-US" dirty="0" smtClean="0"/>
              <a:t>The feedback from the group: </a:t>
            </a:r>
          </a:p>
          <a:p>
            <a:pPr lvl="1"/>
            <a:r>
              <a:rPr lang="en-US" dirty="0" smtClean="0"/>
              <a:t>The problem existence shall be proved in simulation scenarios [2]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F:\qa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9" y="3191061"/>
            <a:ext cx="4536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63688" y="4509120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85800"/>
            <a:ext cx="8064896" cy="10668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>
                <a:solidFill>
                  <a:schemeClr val="tx1"/>
                </a:solidFill>
              </a:rPr>
              <a:t>APs</a:t>
            </a:r>
            <a:r>
              <a:rPr lang="en-US" dirty="0"/>
              <a:t> </a:t>
            </a:r>
            <a:r>
              <a:rPr lang="en-US" dirty="0" smtClean="0"/>
              <a:t>for Which </a:t>
            </a:r>
            <a:br>
              <a:rPr lang="en-US" dirty="0" smtClean="0"/>
            </a:br>
            <a:r>
              <a:rPr lang="en-US" dirty="0" smtClean="0"/>
              <a:t>Location Condition is Met in a Non-edge </a:t>
            </a:r>
            <a:r>
              <a:rPr lang="en-US" dirty="0"/>
              <a:t>F</a:t>
            </a:r>
            <a:r>
              <a:rPr lang="en-US" dirty="0" smtClean="0"/>
              <a:t>lat</a:t>
            </a:r>
            <a:endParaRPr lang="ru-RU" dirty="0"/>
          </a:p>
        </p:txBody>
      </p:sp>
      <p:sp>
        <p:nvSpPr>
          <p:cNvPr id="8" name="Кольцо 7"/>
          <p:cNvSpPr/>
          <p:nvPr/>
        </p:nvSpPr>
        <p:spPr>
          <a:xfrm>
            <a:off x="654260" y="3326501"/>
            <a:ext cx="433862" cy="394534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ольцо 8"/>
          <p:cNvSpPr/>
          <p:nvPr/>
        </p:nvSpPr>
        <p:spPr>
          <a:xfrm>
            <a:off x="3563888" y="3306809"/>
            <a:ext cx="433862" cy="394534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F:\qa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t="19552" r="9223"/>
          <a:stretch/>
        </p:blipFill>
        <p:spPr bwMode="auto">
          <a:xfrm>
            <a:off x="4279458" y="1859199"/>
            <a:ext cx="4248472" cy="2911531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780545" y="5808559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545" y="5808559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923496" y="2358143"/>
            <a:ext cx="1640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Corner neighbor</a:t>
            </a:r>
          </a:p>
          <a:p>
            <a:pPr algn="ctr"/>
            <a:r>
              <a:rPr lang="en-US" sz="1600" dirty="0"/>
              <a:t>o</a:t>
            </a:r>
            <a:r>
              <a:rPr lang="en-US" sz="1600" dirty="0" smtClean="0"/>
              <a:t>f a neighbor</a:t>
            </a:r>
            <a:endParaRPr lang="ru-RU" sz="1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189015" y="2942918"/>
            <a:ext cx="1021639" cy="1634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13485" y="2923838"/>
            <a:ext cx="618626" cy="1825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86945" y="4953739"/>
            <a:ext cx="3342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5 alien APs can kill the beacon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3" name="Дата 2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5654087" y="5366292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−76 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087" y="5366292"/>
                <a:ext cx="2099307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0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qa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736627" cy="338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qa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868639"/>
            <a:ext cx="4714641" cy="336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979712" y="2339589"/>
                <a:ext cx="1300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339589"/>
                <a:ext cx="130099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791201" y="2339589"/>
                <a:ext cx="13009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=6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1" y="2339589"/>
                <a:ext cx="130099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Influence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qa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5" y="3212976"/>
            <a:ext cx="4536001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6530" y="5402057"/>
            <a:ext cx="6480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2" name="Кольцо 11"/>
          <p:cNvSpPr/>
          <p:nvPr/>
        </p:nvSpPr>
        <p:spPr>
          <a:xfrm>
            <a:off x="3347864" y="3406890"/>
            <a:ext cx="433862" cy="432048"/>
          </a:xfrm>
          <a:prstGeom prst="donut">
            <a:avLst>
              <a:gd name="adj" fmla="val 123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539552" y="685800"/>
            <a:ext cx="7918648" cy="1066800"/>
          </a:xfrm>
        </p:spPr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</a:t>
            </a:r>
            <a:r>
              <a:rPr lang="en-US" dirty="0" smtClean="0"/>
              <a:t>Hidden </a:t>
            </a:r>
            <a:r>
              <a:rPr lang="en-US" dirty="0" smtClean="0">
                <a:solidFill>
                  <a:schemeClr val="tx1"/>
                </a:solidFill>
              </a:rPr>
              <a:t>APs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Which Location Condition is Met </a:t>
            </a:r>
            <a:br>
              <a:rPr lang="en-US" dirty="0" smtClean="0"/>
            </a:br>
            <a:r>
              <a:rPr lang="en-US" dirty="0" smtClean="0"/>
              <a:t>in a Non-edge </a:t>
            </a:r>
            <a:r>
              <a:rPr lang="en-US" dirty="0"/>
              <a:t>F</a:t>
            </a:r>
            <a:r>
              <a:rPr lang="en-US" dirty="0" smtClean="0"/>
              <a:t>lat </a:t>
            </a:r>
            <a:r>
              <a:rPr lang="en-US" dirty="0"/>
              <a:t>W</a:t>
            </a:r>
            <a:r>
              <a:rPr lang="en-US" dirty="0" smtClean="0"/>
              <a:t>ith APs in the Corner</a:t>
            </a:r>
            <a:endParaRPr lang="ru-RU" dirty="0"/>
          </a:p>
        </p:txBody>
      </p:sp>
      <p:pic>
        <p:nvPicPr>
          <p:cNvPr id="9" name="Picture 2" descr="F:\qa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93" y="1914419"/>
            <a:ext cx="4477413" cy="298494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850268" y="5925277"/>
                <a:ext cx="18463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268" y="5925277"/>
                <a:ext cx="184639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86945" y="4953739"/>
            <a:ext cx="3406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r>
              <a:rPr lang="en-US" sz="2000" dirty="0" smtClean="0">
                <a:solidFill>
                  <a:srgbClr val="FF0000"/>
                </a:solidFill>
              </a:rPr>
              <a:t> alien APs can kill the beacon.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They are not direct neighbors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723810" y="5626986"/>
                <a:ext cx="20993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𝑡h𝑟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−76 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𝑑𝐵𝑚</m:t>
                      </m:r>
                    </m:oMath>
                  </m:oMathPara>
                </a14:m>
                <a:endParaRPr lang="ru-RU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10" y="5626986"/>
                <a:ext cx="2099307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6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:\qa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:\qa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97" y="2340000"/>
            <a:ext cx="504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27585" y="5073925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=3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621" y="1935596"/>
                <a:ext cx="240912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6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𝑑𝐵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191" y="1935596"/>
                <a:ext cx="240912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</p:spPr>
            <p:txBody>
              <a:bodyPr/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nfluence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1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5800" y="685800"/>
                <a:ext cx="7772400" cy="106680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0155" y="5073925"/>
            <a:ext cx="6480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AP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/>
              <a:t>Collisions of beacons sent by hidden APs are typical for the residential scenario, which is a key scenario for 802.11ax. </a:t>
            </a:r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b="0" dirty="0" smtClean="0"/>
              <a:t>The probability of a beacon collision depends on a particular scenario. In the residential scenario, up to 9 alien APs can send beacons which collide with the beacons send by the AP in the flat.</a:t>
            </a:r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b="0" dirty="0" smtClean="0"/>
              <a:t>Different beacon intervals cannot solve the problem, since </a:t>
            </a:r>
            <a:r>
              <a:rPr lang="en-US" b="0" dirty="0"/>
              <a:t>apart from beacons APs </a:t>
            </a:r>
            <a:r>
              <a:rPr lang="en-US" b="0" dirty="0" smtClean="0"/>
              <a:t>also transmit data.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that </a:t>
            </a:r>
            <a:r>
              <a:rPr lang="en-US" dirty="0" err="1" smtClean="0"/>
              <a:t>TGax</a:t>
            </a:r>
            <a:r>
              <a:rPr lang="en-US" dirty="0" smtClean="0"/>
              <a:t> should address beacon </a:t>
            </a:r>
            <a:r>
              <a:rPr lang="en-US" smtClean="0"/>
              <a:t>collision problem?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Results for beacon </a:t>
            </a:r>
            <a:r>
              <a:rPr lang="en-US" dirty="0" smtClean="0"/>
              <a:t>collisions. IEEE 802.11-16/0017r0</a:t>
            </a:r>
          </a:p>
          <a:p>
            <a:r>
              <a:rPr lang="en-US" dirty="0" smtClean="0"/>
              <a:t>[2</a:t>
            </a:r>
            <a:r>
              <a:rPr lang="en-US" dirty="0"/>
              <a:t>] Simulation </a:t>
            </a:r>
            <a:r>
              <a:rPr lang="en-US" dirty="0" smtClean="0"/>
              <a:t>Scenarios. </a:t>
            </a:r>
            <a:r>
              <a:rPr lang="ru-RU" dirty="0" smtClean="0"/>
              <a:t>IEEE </a:t>
            </a:r>
            <a:r>
              <a:rPr lang="ru-RU" dirty="0"/>
              <a:t>802.11-14/0980r16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818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qa\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48238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929778"/>
            <a:ext cx="107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</a:t>
            </a:r>
            <a:r>
              <a:rPr lang="en-US" sz="1800" dirty="0" smtClean="0"/>
              <a:t>floors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17149" y="4257047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sz="1800" dirty="0" smtClean="0"/>
              <a:t>rows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99892" y="1997557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</a:t>
            </a:r>
            <a:r>
              <a:rPr lang="en-US" dirty="0" smtClean="0"/>
              <a:t> </a:t>
            </a:r>
            <a:r>
              <a:rPr lang="en-US" sz="1800" dirty="0" smtClean="0"/>
              <a:t>flats in a row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Residential Scenario</a:t>
            </a:r>
            <a:endParaRPr lang="ru-RU" dirty="0"/>
          </a:p>
        </p:txBody>
      </p:sp>
      <p:sp>
        <p:nvSpPr>
          <p:cNvPr id="7" name="Левая фигурная скобка 6"/>
          <p:cNvSpPr/>
          <p:nvPr/>
        </p:nvSpPr>
        <p:spPr bwMode="auto">
          <a:xfrm rot="21441339">
            <a:off x="1795686" y="2721529"/>
            <a:ext cx="365820" cy="2939719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 bwMode="auto">
          <a:xfrm rot="5556623">
            <a:off x="4214261" y="403282"/>
            <a:ext cx="365820" cy="438883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 bwMode="auto">
          <a:xfrm rot="13250920">
            <a:off x="6624653" y="4033507"/>
            <a:ext cx="365820" cy="451245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843808" y="2996952"/>
            <a:ext cx="5207436" cy="3024336"/>
            <a:chOff x="2843808" y="2996952"/>
            <a:chExt cx="5207436" cy="3024336"/>
          </a:xfrm>
        </p:grpSpPr>
        <p:sp>
          <p:nvSpPr>
            <p:cNvPr id="15" name="TextBox 14"/>
            <p:cNvSpPr txBox="1"/>
            <p:nvPr/>
          </p:nvSpPr>
          <p:spPr>
            <a:xfrm>
              <a:off x="5301626" y="3745242"/>
              <a:ext cx="370318" cy="4855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d</a:t>
              </a:r>
              <a:endParaRPr lang="ru-RU" dirty="0"/>
            </a:p>
          </p:txBody>
        </p:sp>
        <p:sp>
          <p:nvSpPr>
            <p:cNvPr id="13" name="Куб 12"/>
            <p:cNvSpPr/>
            <p:nvPr/>
          </p:nvSpPr>
          <p:spPr>
            <a:xfrm>
              <a:off x="2843808" y="4506751"/>
              <a:ext cx="1224136" cy="1514537"/>
            </a:xfrm>
            <a:prstGeom prst="cub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Куб 17"/>
            <p:cNvSpPr/>
            <p:nvPr/>
          </p:nvSpPr>
          <p:spPr>
            <a:xfrm>
              <a:off x="3764672" y="4506751"/>
              <a:ext cx="1224136" cy="1514537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Куб 18"/>
            <p:cNvSpPr/>
            <p:nvPr/>
          </p:nvSpPr>
          <p:spPr>
            <a:xfrm>
              <a:off x="4685536" y="4506751"/>
              <a:ext cx="1224136" cy="1514537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Куб 19"/>
            <p:cNvSpPr/>
            <p:nvPr/>
          </p:nvSpPr>
          <p:spPr>
            <a:xfrm>
              <a:off x="5599936" y="4506751"/>
              <a:ext cx="1224136" cy="1514537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Куб 21"/>
            <p:cNvSpPr/>
            <p:nvPr/>
          </p:nvSpPr>
          <p:spPr>
            <a:xfrm>
              <a:off x="6827108" y="4202817"/>
              <a:ext cx="1224136" cy="1514537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Куб 20"/>
            <p:cNvSpPr/>
            <p:nvPr/>
          </p:nvSpPr>
          <p:spPr>
            <a:xfrm>
              <a:off x="6519644" y="4506751"/>
              <a:ext cx="1224136" cy="1514537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уб 22"/>
            <p:cNvSpPr/>
            <p:nvPr/>
          </p:nvSpPr>
          <p:spPr>
            <a:xfrm>
              <a:off x="6826019" y="2996952"/>
              <a:ext cx="1224136" cy="1514537"/>
            </a:xfrm>
            <a:prstGeom prst="cub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75856" y="5308565"/>
              <a:ext cx="144016" cy="17818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7353868" y="3796204"/>
              <a:ext cx="144016" cy="1781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 стрелкой 5"/>
            <p:cNvCxnSpPr>
              <a:stCxn id="14" idx="7"/>
              <a:endCxn id="25" idx="2"/>
            </p:cNvCxnSpPr>
            <p:nvPr/>
          </p:nvCxnSpPr>
          <p:spPr>
            <a:xfrm flipV="1">
              <a:off x="3398781" y="3885293"/>
              <a:ext cx="3955087" cy="144936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4341" y="1912163"/>
                <a:ext cx="5273487" cy="1026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𝑃𝐿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= 40.05 + 2</m:t>
                      </m:r>
                      <m:r>
                        <a:rPr lang="en-US" sz="1600" b="0" i="1" smtClean="0">
                          <a:latin typeface="Cambria Math"/>
                        </a:rPr>
                        <m:t>0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2.4</m:t>
                              </m:r>
                            </m:den>
                          </m:f>
                        </m:e>
                      </m:func>
                      <m:r>
                        <a:rPr lang="en-US" sz="1600" i="1">
                          <a:latin typeface="Cambria Math"/>
                        </a:rPr>
                        <m:t>+20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i="0">
                                  <a:latin typeface="Cambria Math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sz="1600" i="1">
                                      <a:latin typeface="Cambria Math"/>
                                    </a:rPr>
                                    <m:t>,5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1600" i="1">
                          <a:latin typeface="Cambria Math"/>
                        </a:rPr>
                        <m:t> +</m:t>
                      </m:r>
                    </m:oMath>
                  </m:oMathPara>
                </a14:m>
                <a:endParaRPr lang="en-US" sz="16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𝑑</m:t>
                          </m:r>
                          <m:r>
                            <a:rPr lang="en-US" sz="1600" i="1">
                              <a:latin typeface="Cambria Math"/>
                            </a:rPr>
                            <m:t>&gt;5</m:t>
                          </m:r>
                        </m:e>
                      </m:d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600" i="1">
                          <a:latin typeface="Cambria Math"/>
                        </a:rPr>
                        <m:t> 35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600" i="0" smtClean="0"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den>
                          </m:f>
                        </m:e>
                      </m:func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a:rPr lang="en-US" sz="1600" i="1">
                          <a:latin typeface="Cambria Math"/>
                        </a:rPr>
                        <m:t> 18.3</m:t>
                      </m:r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p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den>
                          </m:f>
                          <m:r>
                            <a:rPr lang="en-US" sz="1600" i="1">
                              <a:latin typeface="Cambria Math"/>
                            </a:rPr>
                            <m:t>−0.46</m:t>
                          </m:r>
                        </m:sup>
                      </m:sSup>
                      <m:r>
                        <a:rPr lang="en-US" sz="1600" i="1">
                          <a:latin typeface="Cambria Math"/>
                        </a:rPr>
                        <m:t> + 5</m:t>
                      </m:r>
                      <m:r>
                        <a:rPr lang="en-US" sz="16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1600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41" y="1912163"/>
                <a:ext cx="5273487" cy="10263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/>
          <p:cNvSpPr/>
          <p:nvPr/>
        </p:nvSpPr>
        <p:spPr>
          <a:xfrm>
            <a:off x="683568" y="3292528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W: number </a:t>
            </a:r>
            <a:r>
              <a:rPr lang="en-US" sz="1600" dirty="0"/>
              <a:t>of walls traversed in x-direction plus number of </a:t>
            </a:r>
            <a:r>
              <a:rPr lang="en-US" sz="1600" dirty="0" smtClean="0"/>
              <a:t>walls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	traversed </a:t>
            </a:r>
            <a:r>
              <a:rPr lang="en-US" sz="1600" dirty="0"/>
              <a:t>in </a:t>
            </a:r>
            <a:r>
              <a:rPr lang="en-US" sz="1600" dirty="0" smtClean="0"/>
              <a:t>y-direction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F: number of floors traversed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f</a:t>
            </a:r>
            <a:r>
              <a:rPr lang="en-US" sz="1600" baseline="-25000" dirty="0"/>
              <a:t>c</a:t>
            </a:r>
            <a:r>
              <a:rPr lang="en-US" sz="1600" dirty="0"/>
              <a:t>: frequency [GHz]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d: distance [m</a:t>
            </a:r>
            <a:r>
              <a:rPr lang="en-US" sz="1600" dirty="0" smtClean="0"/>
              <a:t>]</a:t>
            </a:r>
            <a:endParaRPr lang="en-US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Loss Model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Beacon Collisions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Beacon collision </a:t>
            </a:r>
            <a:r>
              <a:rPr lang="en-US" b="0" dirty="0" smtClean="0"/>
              <a:t>is collision at a STA between a beacon from its own AP and a beacon from an alien AP.</a:t>
            </a:r>
          </a:p>
          <a:p>
            <a:pPr marL="0" indent="0">
              <a:buNone/>
            </a:pPr>
            <a:r>
              <a:rPr lang="en-US" b="0" dirty="0" smtClean="0"/>
              <a:t>It occurs when </a:t>
            </a:r>
            <a:r>
              <a:rPr lang="en-US" dirty="0" smtClean="0"/>
              <a:t>all the following conditions</a:t>
            </a:r>
            <a:r>
              <a:rPr lang="en-US" b="0" dirty="0" smtClean="0"/>
              <a:t> are met</a:t>
            </a:r>
            <a:r>
              <a:rPr lang="en-US" dirty="0" smtClean="0"/>
              <a:t>:</a:t>
            </a:r>
          </a:p>
          <a:p>
            <a:r>
              <a:rPr lang="en-US" dirty="0" smtClean="0"/>
              <a:t>Channel condition: </a:t>
            </a:r>
            <a:r>
              <a:rPr lang="en-US" b="0" dirty="0" smtClean="0"/>
              <a:t>both APs send beacons in the same channel</a:t>
            </a:r>
          </a:p>
          <a:p>
            <a:r>
              <a:rPr lang="en-US" dirty="0" smtClean="0"/>
              <a:t>Time condition: </a:t>
            </a:r>
            <a:r>
              <a:rPr lang="en-US" b="0" dirty="0" smtClean="0"/>
              <a:t>beacons overlap in time</a:t>
            </a:r>
            <a:endParaRPr lang="en-US" dirty="0" smtClean="0"/>
          </a:p>
          <a:p>
            <a:r>
              <a:rPr lang="en-US" dirty="0" smtClean="0"/>
              <a:t>Location condition: </a:t>
            </a:r>
            <a:r>
              <a:rPr lang="en-US" b="0" dirty="0" smtClean="0"/>
              <a:t>the STA receives an alien beacon, while its own AP does not.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Condition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1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0" dirty="0" smtClean="0"/>
              <a:t>In 2.4 GHz, there are 3 non-overlapping 20 MHz channels.</a:t>
            </a:r>
          </a:p>
          <a:p>
            <a:pPr marL="0" indent="0">
              <a:buNone/>
            </a:pPr>
            <a:r>
              <a:rPr lang="en-US" b="0" dirty="0" smtClean="0"/>
              <a:t>In 5 GHz there are more than 20 non-overlapping 20 MHz channels</a:t>
            </a:r>
          </a:p>
          <a:p>
            <a:r>
              <a:rPr lang="en-US" b="0" dirty="0" err="1"/>
              <a:t>TGax</a:t>
            </a:r>
            <a:r>
              <a:rPr lang="en-US" b="0" dirty="0"/>
              <a:t> Simulation </a:t>
            </a:r>
            <a:r>
              <a:rPr lang="en-US" b="0" dirty="0" smtClean="0"/>
              <a:t>Scenarios document considers “</a:t>
            </a:r>
            <a:r>
              <a:rPr lang="en-GB" b="0" dirty="0" smtClean="0"/>
              <a:t>3 </a:t>
            </a:r>
            <a:r>
              <a:rPr lang="en-GB" b="0" dirty="0"/>
              <a:t>or 5 80MHz non-overlapping channels, with random selection of primary channel per operating </a:t>
            </a:r>
            <a:r>
              <a:rPr lang="en-GB" b="0" dirty="0" smtClean="0"/>
              <a:t>channel”, i.e. 9 or 15 non-overlapping primary-20 channels. </a:t>
            </a:r>
            <a:endParaRPr lang="en-US" b="0" dirty="0" smtClean="0"/>
          </a:p>
          <a:p>
            <a:pPr marL="0" indent="0">
              <a:buNone/>
            </a:pPr>
            <a:endParaRPr lang="en-US" b="0" dirty="0" smtClean="0"/>
          </a:p>
          <a:p>
            <a:pPr marL="0" indent="0">
              <a:buNone/>
            </a:pPr>
            <a:r>
              <a:rPr lang="en-US" b="0" dirty="0" smtClean="0"/>
              <a:t>If two APs are hidden from each other, they are more likely to select the same channel, rather than if they are direct neighbors.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5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Condition (1/3)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Time condition: </a:t>
            </a:r>
            <a:r>
              <a:rPr lang="en-US" sz="1800" b="0" dirty="0"/>
              <a:t>beacons overlap in time </a:t>
            </a:r>
            <a:endParaRPr lang="en-US" sz="1800" b="0" dirty="0" smtClean="0"/>
          </a:p>
          <a:p>
            <a:pPr marL="0" indent="0">
              <a:buNone/>
            </a:pPr>
            <a:r>
              <a:rPr lang="en-US" sz="1800" b="0" dirty="0" smtClean="0"/>
              <a:t>The </a:t>
            </a:r>
            <a:r>
              <a:rPr lang="en-US" sz="1800" b="0" dirty="0"/>
              <a:t>signal from its own AP is</a:t>
            </a:r>
            <a:r>
              <a:rPr lang="ru-RU" sz="1800" b="0" dirty="0"/>
              <a:t> </a:t>
            </a:r>
            <a:r>
              <a:rPr lang="en-US" sz="1800" b="0" dirty="0"/>
              <a:t>typically much higher than the signal from an alien AP (located in </a:t>
            </a:r>
            <a:r>
              <a:rPr lang="en-US" sz="1800" b="0" dirty="0" smtClean="0"/>
              <a:t>another flat).</a:t>
            </a:r>
          </a:p>
          <a:p>
            <a:r>
              <a:rPr lang="en-US" sz="1800" b="0" dirty="0" smtClean="0"/>
              <a:t>If the intra-BSS beacon (beacon from STA’s own AP) starts earlier, the alien beacon is just a small noise and cannot damage intra-BSS beacon.</a:t>
            </a:r>
          </a:p>
          <a:p>
            <a:r>
              <a:rPr lang="en-US" sz="1800" b="0" dirty="0" smtClean="0"/>
              <a:t>If the alien beacon starts earlier, the STA starts receiving this beacon and does not sync at the intra-BSS beacon.</a:t>
            </a:r>
            <a:endParaRPr lang="en-US" sz="1800" b="0" dirty="0"/>
          </a:p>
          <a:p>
            <a:pPr marL="0" indent="0">
              <a:buNone/>
            </a:pPr>
            <a:r>
              <a:rPr lang="en-US" sz="1800" b="0" dirty="0" smtClean="0"/>
              <a:t>In our analysis we consider </a:t>
            </a:r>
            <a:r>
              <a:rPr lang="en-US" sz="1800" dirty="0" smtClean="0"/>
              <a:t>time condition: </a:t>
            </a:r>
          </a:p>
          <a:p>
            <a:pPr marL="0" indent="0">
              <a:buNone/>
            </a:pPr>
            <a:r>
              <a:rPr lang="en-US" sz="1800" b="0" dirty="0" smtClean="0"/>
              <a:t>Beacons overlap in time, and </a:t>
            </a:r>
            <a:r>
              <a:rPr lang="en-US" sz="1800" b="0" dirty="0" smtClean="0">
                <a:solidFill>
                  <a:srgbClr val="FF0000"/>
                </a:solidFill>
              </a:rPr>
              <a:t>an alien beacon starts earlier than an intra-BSS beacon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1907704" y="6165304"/>
            <a:ext cx="532859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Прямоугольник 8"/>
          <p:cNvSpPr/>
          <p:nvPr/>
        </p:nvSpPr>
        <p:spPr bwMode="auto">
          <a:xfrm>
            <a:off x="3491881" y="5155985"/>
            <a:ext cx="3456384" cy="9746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Intra-BSS beacon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907704" y="5805264"/>
            <a:ext cx="3456384" cy="360040"/>
          </a:xfrm>
          <a:prstGeom prst="rect">
            <a:avLst/>
          </a:prstGeom>
          <a:solidFill>
            <a:srgbClr val="FFD1D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Alien beacon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Condition (2/3)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28800"/>
            <a:ext cx="7846640" cy="440012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What is the probability for a STA that a beacon from one hidden AP overlaps with its own AP’s beacon and alien beacon starts earlier?</a:t>
            </a:r>
          </a:p>
          <a:p>
            <a:r>
              <a:rPr lang="en-US" sz="2000" b="0" dirty="0" smtClean="0"/>
              <a:t>Assuming that </a:t>
            </a:r>
            <a:r>
              <a:rPr lang="en-US" sz="2000" b="0" dirty="0"/>
              <a:t>beacon duration is 500 us </a:t>
            </a:r>
            <a:r>
              <a:rPr lang="ru-RU" sz="2000" b="0" dirty="0" smtClean="0"/>
              <a:t> </a:t>
            </a:r>
            <a:r>
              <a:rPr lang="en-US" sz="2000" b="0" dirty="0" smtClean="0"/>
              <a:t>and BI=500 </a:t>
            </a:r>
            <a:r>
              <a:rPr lang="en-US" sz="2000" b="0" dirty="0" err="1" smtClean="0"/>
              <a:t>ms</a:t>
            </a:r>
            <a:r>
              <a:rPr lang="en-US" sz="2000" b="0" dirty="0" smtClean="0"/>
              <a:t>, i.e. BI is 1000 longer than the beacon, </a:t>
            </a:r>
            <a:r>
              <a:rPr lang="en-US" sz="2000" b="0" dirty="0"/>
              <a:t>than for one hidden AP the </a:t>
            </a:r>
            <a:r>
              <a:rPr lang="en-US" sz="2000" b="0" dirty="0" smtClean="0"/>
              <a:t>probability of time condition is 0.1%. </a:t>
            </a:r>
          </a:p>
          <a:p>
            <a:r>
              <a:rPr lang="en-US" sz="2000" b="0" dirty="0"/>
              <a:t>Since AP </a:t>
            </a:r>
            <a:r>
              <a:rPr lang="en-US" sz="2000" b="0" dirty="0" smtClean="0"/>
              <a:t>transmits </a:t>
            </a:r>
            <a:r>
              <a:rPr lang="en-US" sz="2000" b="0" dirty="0"/>
              <a:t>data </a:t>
            </a:r>
            <a:r>
              <a:rPr lang="en-US" sz="2000" b="0" dirty="0" smtClean="0"/>
              <a:t>packets </a:t>
            </a:r>
            <a:r>
              <a:rPr lang="en-US" sz="2000" b="0" dirty="0"/>
              <a:t>in addition to beacons, the probability that a beacon is damaged increases. </a:t>
            </a:r>
            <a:endParaRPr lang="en-US" sz="2000" b="0" dirty="0" smtClean="0"/>
          </a:p>
          <a:p>
            <a:pPr marL="0" indent="0">
              <a:buNone/>
            </a:pPr>
            <a:r>
              <a:rPr lang="en-US" sz="2000" dirty="0" smtClean="0"/>
              <a:t>For how long will the beacons collide?</a:t>
            </a:r>
          </a:p>
          <a:p>
            <a:r>
              <a:rPr lang="en-US" sz="2000" b="0" dirty="0" smtClean="0"/>
              <a:t>While the standard states that the clock drifting shall be less than 100ppm, in real devices it is less than 10ppm.</a:t>
            </a:r>
          </a:p>
          <a:p>
            <a:r>
              <a:rPr lang="en-US" sz="2000" b="0" dirty="0" smtClean="0"/>
              <a:t>If the clock drifting of the APs is in opposite directions and it is 10 ppm (</a:t>
            </a:r>
            <a:r>
              <a:rPr lang="en-US" sz="2000" dirty="0" smtClean="0"/>
              <a:t>relative drifting is 20ppm</a:t>
            </a:r>
            <a:r>
              <a:rPr lang="en-US" sz="2000" b="0" dirty="0" smtClean="0"/>
              <a:t>), the beacons will </a:t>
            </a:r>
            <a:r>
              <a:rPr lang="en-US" sz="2000" dirty="0" smtClean="0"/>
              <a:t>collide for 25 seconds</a:t>
            </a:r>
            <a:r>
              <a:rPr lang="en-US" sz="2000" b="0" dirty="0" smtClean="0"/>
              <a:t>.</a:t>
            </a:r>
            <a:endParaRPr lang="ru-RU" sz="2000" b="0" dirty="0" smtClean="0"/>
          </a:p>
          <a:p>
            <a:pPr lvl="1"/>
            <a:r>
              <a:rPr lang="en-US" sz="1600" dirty="0" smtClean="0"/>
              <a:t>Note that constant clock drifting in opposite directions is the best case. In fact, the clock drifting is a random process, so beacons will collide for much longer time.</a:t>
            </a:r>
          </a:p>
          <a:p>
            <a:pPr lvl="1"/>
            <a:r>
              <a:rPr lang="en-US" sz="1600" dirty="0" smtClean="0"/>
              <a:t>Such continuous beacon collisions can cause disassociation from the AP.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Condition (</a:t>
            </a:r>
            <a:r>
              <a:rPr lang="ru-RU" dirty="0" smtClean="0"/>
              <a:t>3</a:t>
            </a:r>
            <a:r>
              <a:rPr lang="en-US" dirty="0" smtClean="0"/>
              <a:t>/3)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981200"/>
            <a:ext cx="7846640" cy="4400128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/>
              <a:t>T</a:t>
            </a:r>
            <a:r>
              <a:rPr lang="en-US" sz="2000" b="0" dirty="0" smtClean="0"/>
              <a:t>he probability that the beacons of two APs overlap in time is small, however because of clock drifting </a:t>
            </a:r>
            <a:r>
              <a:rPr lang="en-US" sz="2000" dirty="0" smtClean="0"/>
              <a:t>sooner or later the problem arises.</a:t>
            </a:r>
            <a:endParaRPr lang="en-US" sz="2000" b="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1800" b="0" dirty="0" smtClean="0"/>
              <a:t>* </a:t>
            </a:r>
            <a:r>
              <a:rPr lang="en-US" sz="1800" b="0" dirty="0"/>
              <a:t>Beacon interval = 500 </a:t>
            </a:r>
            <a:r>
              <a:rPr lang="en-US" sz="1800" b="0" dirty="0" err="1"/>
              <a:t>ms</a:t>
            </a:r>
            <a:r>
              <a:rPr lang="en-US" sz="1800" b="0" dirty="0"/>
              <a:t>, </a:t>
            </a:r>
            <a:r>
              <a:rPr lang="en-US" sz="1800" b="0" dirty="0" smtClean="0"/>
              <a:t>duration </a:t>
            </a:r>
            <a:r>
              <a:rPr lang="en-US" sz="1800" b="0" dirty="0"/>
              <a:t>= 500 </a:t>
            </a:r>
            <a:r>
              <a:rPr lang="en-US" sz="1800" b="0" dirty="0" smtClean="0"/>
              <a:t>us (collision probability = 0.1%)</a:t>
            </a:r>
            <a:endParaRPr lang="en-US" sz="1800" b="0" dirty="0"/>
          </a:p>
          <a:p>
            <a:pPr marL="0" indent="0">
              <a:buNone/>
            </a:pPr>
            <a:r>
              <a:rPr lang="en-US" sz="2000" b="0" dirty="0" smtClean="0"/>
              <a:t>Even probability of 0.1% can cause “</a:t>
            </a:r>
            <a:r>
              <a:rPr lang="en-US" sz="2000" b="0" dirty="0"/>
              <a:t>inexplicable</a:t>
            </a:r>
            <a:r>
              <a:rPr lang="en-US" sz="2000" b="0" dirty="0" smtClean="0"/>
              <a:t>” occasional malfunction, which makes users to continuously reboot the AP. </a:t>
            </a:r>
          </a:p>
          <a:p>
            <a:pPr marL="0" indent="0">
              <a:buNone/>
            </a:pPr>
            <a:r>
              <a:rPr lang="en-US" sz="2000" dirty="0" smtClean="0"/>
              <a:t>Different beacon intervals cannot solve the problem, since APs transmit data packets in addition to beacons. </a:t>
            </a:r>
            <a:endParaRPr lang="ru-RU" sz="2000" dirty="0" smtClean="0"/>
          </a:p>
          <a:p>
            <a:pPr marL="0" indent="0">
              <a:buNone/>
            </a:pPr>
            <a:endParaRPr lang="en-US" sz="1600" b="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IITP RAS</a:t>
            </a:r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altLang="zh-CN" smtClean="0"/>
              <a:t>Mar 2016</a:t>
            </a:r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484039"/>
              </p:ext>
            </p:extLst>
          </p:nvPr>
        </p:nvGraphicFramePr>
        <p:xfrm>
          <a:off x="696913" y="2708920"/>
          <a:ext cx="7488831" cy="1854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3926024728"/>
                    </a:ext>
                  </a:extLst>
                </a:gridCol>
                <a:gridCol w="2256250">
                  <a:extLst>
                    <a:ext uri="{9D8B030D-6E8A-4147-A177-3AD203B41FA5}">
                      <a16:colId xmlns:a16="http://schemas.microsoft.com/office/drawing/2014/main" val="1047027486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val="140345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Relative</a:t>
                      </a:r>
                      <a:r>
                        <a:rPr lang="en-US" baseline="0" dirty="0" smtClean="0"/>
                        <a:t> Clock  Drifting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Collision Duration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Collision Period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17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ppm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8 min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r>
                        <a:rPr lang="en-US" baseline="0" dirty="0" smtClean="0"/>
                        <a:t> 6</a:t>
                      </a:r>
                      <a:r>
                        <a:rPr lang="en-US" dirty="0" smtClean="0"/>
                        <a:t> days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54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ppm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~1.5 min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~1</a:t>
                      </a:r>
                      <a:r>
                        <a:rPr lang="en-US" baseline="0" dirty="0" smtClean="0"/>
                        <a:t> day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257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ppm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14 hours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186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ppm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 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7 hours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838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A-proposal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BCA-proposal</Template>
  <TotalTime>1909</TotalTime>
  <Words>1259</Words>
  <Application>Microsoft Office PowerPoint</Application>
  <PresentationFormat>Экран (4:3)</PresentationFormat>
  <Paragraphs>287</Paragraphs>
  <Slides>26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Cambria Math</vt:lpstr>
      <vt:lpstr>Times New Roman</vt:lpstr>
      <vt:lpstr>BCA-proposal</vt:lpstr>
      <vt:lpstr>Results for Beacon Collisions</vt:lpstr>
      <vt:lpstr>Motivation</vt:lpstr>
      <vt:lpstr> Residential Scenario</vt:lpstr>
      <vt:lpstr>Path Loss Model</vt:lpstr>
      <vt:lpstr>Beacon Collisions</vt:lpstr>
      <vt:lpstr>Channel Condition</vt:lpstr>
      <vt:lpstr>Time Condition (1/3)</vt:lpstr>
      <vt:lpstr>Time Condition (2/3)</vt:lpstr>
      <vt:lpstr>Time Condition (3/3)</vt:lpstr>
      <vt:lpstr>Beacon Collision Location Condition</vt:lpstr>
      <vt:lpstr>Beacon Collision Location Condition</vt:lpstr>
      <vt:lpstr>Locations of STAs and APs in the Flats</vt:lpstr>
      <vt:lpstr>Number of Hidden APs  for Which Location Condition is Met  in a Non-edge Flat With APs in the Center</vt:lpstr>
      <vt:lpstr>Influence of ∆P </vt:lpstr>
      <vt:lpstr>Number of Hidden APs  for Which Location Condition is Met  in a Non-edge Flat With APs in the Corner</vt:lpstr>
      <vt:lpstr>Influence of ∆P </vt:lpstr>
      <vt:lpstr>Number of Hidden APs for Which  Location Condition is Met in a Non-edge Flat  With APs in the Center of Non-square Rooms</vt:lpstr>
      <vt:lpstr>Influence of ∆P </vt:lpstr>
      <vt:lpstr>Number of Hidden APs for Which  Location Condition is Met in a Non-edge Flat With APs in the Corner of Non-square Rooms</vt:lpstr>
      <vt:lpstr>Number of Hidden APs for Which  Location Condition is Met in a Non-edge Flat</vt:lpstr>
      <vt:lpstr>Influence of ∆P </vt:lpstr>
      <vt:lpstr>Number of Hidden APs  for Which Location Condition is Met  in a Non-edge Flat With APs in the Corner</vt:lpstr>
      <vt:lpstr>Influence of ∆P </vt:lpstr>
      <vt:lpstr>Conclusion</vt:lpstr>
      <vt:lpstr>Straw Poll </vt:lpstr>
      <vt:lpstr>References</vt:lpstr>
    </vt:vector>
  </TitlesOfParts>
  <Manager>khorov@frtk.ru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for Beacon Collisions In IEEE 802.11 networks</dc:title>
  <dc:creator>Dima;khorov@frtk.ru</dc:creator>
  <cp:lastModifiedBy>Evgeny Khorov</cp:lastModifiedBy>
  <cp:revision>158</cp:revision>
  <cp:lastPrinted>1998-02-10T13:28:06Z</cp:lastPrinted>
  <dcterms:created xsi:type="dcterms:W3CDTF">2016-02-17T11:18:16Z</dcterms:created>
  <dcterms:modified xsi:type="dcterms:W3CDTF">2016-03-14T03:41:32Z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s_pID_725343">
    <vt:lpwstr>(1)TaLO26QoDNq4tKYqUpSZgDFhr6CJfCj+tyNG5t5qDEujNcPgTDvTVTjc+SbmwrKU4lwFoT35_x000d_ mEi918zXEF4SYavvf2BcYpkdWIlI29AYRr/Pl2hTNzYjBPEWeQhePV4/mv+efLEeIZk6Osag_x000d_ 2i61edRzFK3HaiRnd0kcrekPYbY=</vt:lpwstr>
  </property>
  <property fmtid="{D5CDD505-2E9C-101B-9397-08002B2CF9AE}" pid="4" name="_new_ms_pID_72543">
    <vt:lpwstr>(4)h+I9xr9z3ispdb9+hLbgQpLOppbKZ9xokL3OLPf+hrfoq5yAYdWCUebDG5Z6JMeiI6RjlSdy
rg9K7iP4TMQ3N7lXpNRZHnUQVGsYmjakbbAcK9a1bLLHVMnf0zGEe+MASXFoi1I4ULz04Pqg
mIdRUNd5l4V+RJ82xYYkm22mGcyEpR5143+oPQS4RKE9tPwpiSY6mf5v8Glwzu0MuoBATo6E
9m/30z5oHkhUk/GbXX</vt:lpwstr>
  </property>
  <property fmtid="{D5CDD505-2E9C-101B-9397-08002B2CF9AE}" pid="5" name="_new_ms_pID_725431">
    <vt:lpwstr>cUaSf8SAODQEj8ojKBgAs3VOtqRzsmRSDbv49tjRiCSPdrqot+0t7D
OHLZB9tMvCXsSUSF0KObooyYI9hiVTDsuN0mqP2wlWPIZAJwobRYeWtacuhD2962fn967qST
4RMN20QAsw0y1v8J1h/KDPy4F/F+sKPOjM2VMrKqlfELlCXkSgwHU50dDOzDN5bhsY1bU32A
zF/ArWZ9fU6Pb79XIi+0pKTHbP4BH1TVZxwj</vt:lpwstr>
  </property>
  <property fmtid="{D5CDD505-2E9C-101B-9397-08002B2CF9AE}" pid="6" name="_new_ms_pID_725432">
    <vt:lpwstr>Xcrvt6q+VFCZzLnFJCwxYPyS5dR6WZ4/kqnx
sP9vv4ZOhrfAX+Mj5mIQHPVCgBz4JlmkKOYK1OfwuEIXemUsiXslOxQg8jpdxC4oNg46Saae
0OIH/PokHm/zbQYBJc/WSDEpL9iqQIbTHtTRuQmJVHd1Fi/oKW090RAcAylAbTmJt6OZCXOH
/D+LQ74+fW5xd60fKKsQZa+OjUKRItioXqbM3skRYXnv7lq8pI8rZ9</vt:lpwstr>
  </property>
  <property fmtid="{D5CDD505-2E9C-101B-9397-08002B2CF9AE}" pid="7" name="sflag">
    <vt:lpwstr>1441618681</vt:lpwstr>
  </property>
  <property fmtid="{D5CDD505-2E9C-101B-9397-08002B2CF9AE}" pid="8" name="_new_ms_pID_725433">
    <vt:lpwstr>raIMSJIdt6slyue+GG
+y581FIb15G5u19ds/V1J7mv/90=</vt:lpwstr>
  </property>
</Properties>
</file>