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6" r:id="rId3"/>
    <p:sldId id="277" r:id="rId4"/>
    <p:sldId id="278" r:id="rId5"/>
    <p:sldId id="279" r:id="rId6"/>
    <p:sldId id="282" r:id="rId7"/>
    <p:sldId id="283" r:id="rId8"/>
    <p:sldId id="284" r:id="rId9"/>
    <p:sldId id="263" r:id="rId10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62" userDrawn="1">
          <p15:clr>
            <a:srgbClr val="A4A3A4"/>
          </p15:clr>
        </p15:guide>
        <p15:guide id="2" pos="209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56" autoAdjust="0"/>
    <p:restoredTop sz="94660"/>
  </p:normalViewPr>
  <p:slideViewPr>
    <p:cSldViewPr>
      <p:cViewPr>
        <p:scale>
          <a:sx n="110" d="100"/>
          <a:sy n="110" d="100"/>
        </p:scale>
        <p:origin x="-276" y="33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3996" y="-456"/>
      </p:cViewPr>
      <p:guideLst>
        <p:guide orient="horz" pos="3062"/>
        <p:guide pos="209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082" y="0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082" y="9371817"/>
            <a:ext cx="2919140" cy="492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35763" cy="98663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78976" y="102951"/>
            <a:ext cx="621454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35333" y="102951"/>
            <a:ext cx="801877" cy="224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4900" cy="36861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39252" cy="44386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04488" y="9552401"/>
            <a:ext cx="895942" cy="192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30403" y="9552400"/>
            <a:ext cx="496547" cy="3864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1643" y="955240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4"/>
            <a:ext cx="5329395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2"/>
            <a:ext cx="5477434" cy="16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21086" y="745965"/>
            <a:ext cx="4493593" cy="36876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83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82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52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6133C-14A3-42C3-A83E-9FAF4C33DE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0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31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doc.: IEEE 802.11-yy/xxxxr0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Month Year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zh-CN" smtClean="0"/>
              <a:t>John Doe, Some Company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FCC03901-0007-43C2-A264-F96FAA371745}" type="slidenum">
              <a:rPr lang="en-US" altLang="zh-CN" smtClean="0"/>
              <a:pPr>
                <a:defRPr/>
              </a:pPr>
              <a:t>8</a:t>
            </a:fld>
            <a:endParaRPr lang="en-US" altLang="zh-CN" smtClean="0"/>
          </a:p>
        </p:txBody>
      </p:sp>
      <p:sp>
        <p:nvSpPr>
          <p:cNvPr id="1146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41363"/>
            <a:ext cx="4933950" cy="3700462"/>
          </a:xfrm>
          <a:ln/>
        </p:spPr>
      </p:sp>
      <p:sp>
        <p:nvSpPr>
          <p:cNvPr id="1146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885" y="4686754"/>
            <a:ext cx="5387994" cy="443865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97485" y="4686753"/>
            <a:ext cx="4940793" cy="453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Huang,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802.11-16/0295r1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/>
              <a:t> </a:t>
            </a:r>
            <a:r>
              <a:rPr lang="en-US" sz="3600" dirty="0"/>
              <a:t>Spatial Sharing Enhancement for MIMO Operation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3676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 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9600"/>
              </p:ext>
            </p:extLst>
          </p:nvPr>
        </p:nvGraphicFramePr>
        <p:xfrm>
          <a:off x="542925" y="3027363"/>
          <a:ext cx="7988300" cy="245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4" name="Document" r:id="rId4" imgW="8267080" imgH="2541699" progId="Word.Document.8">
                  <p:embed/>
                </p:oleObj>
              </mc:Choice>
              <mc:Fallback>
                <p:oleObj name="Document" r:id="rId4" imgW="8267080" imgH="25416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027363"/>
                        <a:ext cx="7988300" cy="2459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5268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609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11ad </a:t>
            </a:r>
            <a:r>
              <a:rPr lang="en-US" altLang="en-US" sz="3600" b="1" dirty="0" smtClean="0">
                <a:cs typeface="Arial" pitchFamily="34" charset="0"/>
              </a:rPr>
              <a:t>SPSH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21336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600" b="0" kern="100" dirty="0"/>
              <a:t>SPSH mechanism allows a candidate SP to be scheduled concurrently over the same channel with an existing SP</a:t>
            </a:r>
            <a:r>
              <a:rPr lang="en-US" sz="1600" b="0" kern="100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100" dirty="0" smtClean="0"/>
              <a:t>DMG STAs involved in </a:t>
            </a:r>
            <a:r>
              <a:rPr lang="en-US" altLang="zh-CN" sz="1600" b="0" kern="100" dirty="0"/>
              <a:t>candidate SP need to perform measurement before achieving SPSH. </a:t>
            </a:r>
            <a:r>
              <a:rPr lang="en-US" altLang="zh-CN" sz="1600" b="0" kern="100" dirty="0" smtClean="0"/>
              <a:t>DMG STAs involved in e</a:t>
            </a:r>
            <a:r>
              <a:rPr lang="en-US" sz="1600" b="0" kern="100" dirty="0" smtClean="0"/>
              <a:t>xisting </a:t>
            </a:r>
            <a:r>
              <a:rPr lang="en-US" sz="1600" b="0" kern="100" dirty="0"/>
              <a:t>SP </a:t>
            </a:r>
            <a:r>
              <a:rPr lang="en-US" sz="1600" b="0" kern="100" dirty="0" smtClean="0"/>
              <a:t>also need to perform measurement if possible.</a:t>
            </a:r>
            <a:r>
              <a:rPr lang="en-US" altLang="zh-CN" sz="1600" b="0" kern="100" dirty="0" smtClean="0"/>
              <a:t> </a:t>
            </a:r>
            <a:endParaRPr lang="en-US" altLang="zh-CN" sz="1600" b="0" kern="1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kern="100" dirty="0"/>
              <a:t>Before performing measurement, </a:t>
            </a:r>
            <a:r>
              <a:rPr lang="en-US" sz="1400" kern="100" dirty="0" smtClean="0"/>
              <a:t>DMG STAs involved in candidate </a:t>
            </a:r>
            <a:r>
              <a:rPr lang="en-US" sz="1400" kern="100" dirty="0"/>
              <a:t>SP </a:t>
            </a:r>
            <a:r>
              <a:rPr lang="en-US" sz="1400" kern="100" dirty="0" smtClean="0"/>
              <a:t>and existing SP </a:t>
            </a:r>
            <a:r>
              <a:rPr lang="en-US" sz="1400" kern="100" dirty="0"/>
              <a:t>need to be BF </a:t>
            </a:r>
            <a:r>
              <a:rPr lang="en-US" sz="1400" kern="100" dirty="0" smtClean="0"/>
              <a:t>trained </a:t>
            </a:r>
            <a:r>
              <a:rPr lang="en-US" sz="1400" kern="100" dirty="0"/>
              <a:t>with each other</a:t>
            </a:r>
            <a:r>
              <a:rPr lang="en-US" sz="1400" kern="100" dirty="0" smtClean="0"/>
              <a:t>.</a:t>
            </a:r>
            <a:r>
              <a:rPr lang="en-US" altLang="zh-CN" sz="1400" kern="100" dirty="0" smtClean="0"/>
              <a:t>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DMG STA shall carry out the measurement employing the same RX antenna configuration as is used when receiving the single spatial stream from the target DMG STA</a:t>
            </a:r>
          </a:p>
          <a:p>
            <a:pPr lvl="1"/>
            <a:endParaRPr lang="en-US" altLang="zh-CN" sz="1400" kern="100" dirty="0"/>
          </a:p>
          <a:p>
            <a:pPr lvl="1"/>
            <a:endParaRPr lang="en-US" altLang="zh-CN" sz="1400" kern="100" dirty="0"/>
          </a:p>
          <a:p>
            <a:pPr lvl="1"/>
            <a:endParaRPr lang="en-US" sz="1400" kern="100" dirty="0"/>
          </a:p>
          <a:p>
            <a:pPr lvl="1"/>
            <a:endParaRPr lang="en-US" sz="1400" kern="100" dirty="0"/>
          </a:p>
          <a:p>
            <a:pPr lvl="1"/>
            <a:endParaRPr lang="en-US" sz="1400" kern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25122"/>
              </p:ext>
            </p:extLst>
          </p:nvPr>
        </p:nvGraphicFramePr>
        <p:xfrm>
          <a:off x="5346700" y="4191000"/>
          <a:ext cx="37846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Visio" r:id="rId4" imgW="3412589" imgH="1310310" progId="Visio.Drawing.11">
                  <p:embed/>
                </p:oleObj>
              </mc:Choice>
              <mc:Fallback>
                <p:oleObj name="Visio" r:id="rId4" imgW="3412589" imgH="131031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6700" y="4191000"/>
                        <a:ext cx="3784600" cy="1600200"/>
                      </a:xfrm>
                      <a:prstGeom prst="rect">
                        <a:avLst/>
                      </a:prstGeom>
                      <a:noFill/>
                      <a:ln w="1587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721263"/>
              </p:ext>
            </p:extLst>
          </p:nvPr>
        </p:nvGraphicFramePr>
        <p:xfrm>
          <a:off x="152400" y="3429000"/>
          <a:ext cx="51054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Visio" r:id="rId6" imgW="3952585" imgH="2674620" progId="Visio.Drawing.11">
                  <p:embed/>
                </p:oleObj>
              </mc:Choice>
              <mc:Fallback>
                <p:oleObj name="Visio" r:id="rId6" imgW="3952585" imgH="267462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429000"/>
                        <a:ext cx="51054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15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11ad </a:t>
            </a:r>
            <a:r>
              <a:rPr lang="en-US" altLang="en-US" sz="3600" b="1" dirty="0" smtClean="0">
                <a:cs typeface="Arial" pitchFamily="34" charset="0"/>
              </a:rPr>
              <a:t>SPSH (cont.)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99736" y="1295400"/>
            <a:ext cx="8448964" cy="17526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n-US" sz="1800" b="0" kern="100" dirty="0" smtClean="0"/>
              <a:t>Directional Channel Quality request/report</a:t>
            </a:r>
            <a:endParaRPr lang="en-US" altLang="zh-CN" sz="1800" b="0" kern="100" dirty="0" smtClean="0">
              <a:cs typeface="Arial" pitchFamily="34" charset="0"/>
            </a:endParaRP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kern="100" dirty="0"/>
              <a:t>Operating Class and Channel </a:t>
            </a:r>
            <a:r>
              <a:rPr lang="en-US" sz="1400" kern="100" dirty="0" smtClean="0"/>
              <a:t>Number fields together </a:t>
            </a:r>
            <a:r>
              <a:rPr lang="en-US" sz="1400" kern="100" dirty="0"/>
              <a:t>specify the </a:t>
            </a:r>
            <a:r>
              <a:rPr lang="en-US" sz="1400" kern="100" dirty="0" smtClean="0"/>
              <a:t>measurement channel.</a:t>
            </a:r>
            <a:endParaRPr lang="en-US" sz="1400" kern="100" dirty="0"/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AID field indicates the target DMG STA</a:t>
            </a:r>
            <a:r>
              <a:rPr lang="en-US" sz="1400" kern="100" dirty="0" smtClean="0"/>
              <a:t>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Measurement Method field is set to ANIPI (</a:t>
            </a:r>
            <a:r>
              <a:rPr lang="en-US" sz="1400" u="sng" dirty="0" smtClean="0"/>
              <a:t>Average Noise </a:t>
            </a:r>
            <a:r>
              <a:rPr lang="en-US" sz="1400" u="sng" dirty="0"/>
              <a:t>plus </a:t>
            </a:r>
            <a:r>
              <a:rPr lang="en-US" sz="1400" u="sng" dirty="0" smtClean="0"/>
              <a:t>Interference Power Indicator</a:t>
            </a:r>
            <a:r>
              <a:rPr lang="en-US" sz="1400" dirty="0" smtClean="0"/>
              <a:t>).</a:t>
            </a:r>
          </a:p>
          <a:p>
            <a:pPr lvl="1">
              <a:buFont typeface="Calibri" panose="020F0502020204030204" pitchFamily="34" charset="0"/>
              <a:buChar char="−"/>
            </a:pPr>
            <a:r>
              <a:rPr lang="en-US" sz="1400" dirty="0" smtClean="0"/>
              <a:t>Measurement </a:t>
            </a:r>
            <a:r>
              <a:rPr lang="en-US" sz="1400" dirty="0"/>
              <a:t>for Time Block fields are set to </a:t>
            </a:r>
            <a:r>
              <a:rPr lang="en-US" sz="1400" dirty="0" smtClean="0"/>
              <a:t>the ANIPI </a:t>
            </a:r>
            <a:r>
              <a:rPr lang="en-US" sz="1400" dirty="0"/>
              <a:t>value measured during each </a:t>
            </a:r>
            <a:r>
              <a:rPr lang="en-US" sz="1400" dirty="0" smtClean="0"/>
              <a:t>measurement unit, which is </a:t>
            </a:r>
            <a:r>
              <a:rPr lang="en-US" sz="1400" dirty="0"/>
              <a:t>the ratio of Measurement Duration to Number of Time Blocks</a:t>
            </a:r>
            <a:r>
              <a:rPr lang="en-US" sz="1400" dirty="0" smtClean="0"/>
              <a:t>.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" y="32766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solidFill>
                  <a:schemeClr val="tx1"/>
                </a:solidFill>
              </a:rPr>
              <a:t>Measurement Request </a:t>
            </a:r>
            <a:r>
              <a:rPr lang="en-US" sz="1200" b="1" u="sng" dirty="0">
                <a:solidFill>
                  <a:schemeClr val="tx1"/>
                </a:solidFill>
              </a:rPr>
              <a:t>field format for Directional Channel Quality </a:t>
            </a:r>
            <a:r>
              <a:rPr lang="en-US" sz="1200" b="1" u="sng" dirty="0" smtClean="0">
                <a:solidFill>
                  <a:schemeClr val="tx1"/>
                </a:solidFill>
              </a:rPr>
              <a:t>request 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5112603"/>
            <a:ext cx="1562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solidFill>
                  <a:schemeClr val="tx1"/>
                </a:solidFill>
              </a:rPr>
              <a:t>Measurement </a:t>
            </a:r>
            <a:r>
              <a:rPr lang="en-US" sz="1200" b="1" u="sng" dirty="0" smtClean="0">
                <a:solidFill>
                  <a:schemeClr val="tx1"/>
                </a:solidFill>
              </a:rPr>
              <a:t>Report </a:t>
            </a:r>
            <a:r>
              <a:rPr lang="en-US" sz="1200" b="1" u="sng" dirty="0">
                <a:solidFill>
                  <a:schemeClr val="tx1"/>
                </a:solidFill>
              </a:rPr>
              <a:t>field format for Directional Channel Quality </a:t>
            </a:r>
            <a:r>
              <a:rPr lang="en-US" sz="1200" b="1" u="sng" dirty="0" smtClean="0">
                <a:solidFill>
                  <a:schemeClr val="tx1"/>
                </a:solidFill>
              </a:rPr>
              <a:t>report </a:t>
            </a:r>
            <a:endParaRPr lang="en-US" sz="1200" b="1" u="sng" dirty="0">
              <a:solidFill>
                <a:schemeClr val="tx1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532817"/>
              </p:ext>
            </p:extLst>
          </p:nvPr>
        </p:nvGraphicFramePr>
        <p:xfrm>
          <a:off x="1930112" y="3124200"/>
          <a:ext cx="6518563" cy="576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202"/>
                <a:gridCol w="1163113"/>
                <a:gridCol w="1405965"/>
                <a:gridCol w="511260"/>
                <a:gridCol w="1060865"/>
                <a:gridCol w="1687158"/>
              </a:tblGrid>
              <a:tr h="2286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690654"/>
              </p:ext>
            </p:extLst>
          </p:nvPr>
        </p:nvGraphicFramePr>
        <p:xfrm>
          <a:off x="1930110" y="3705840"/>
          <a:ext cx="651856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690"/>
                <a:gridCol w="1219200"/>
                <a:gridCol w="1371600"/>
                <a:gridCol w="1602761"/>
                <a:gridCol w="1664314"/>
              </a:tblGrid>
              <a:tr h="30226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Time Blocks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615436"/>
              </p:ext>
            </p:extLst>
          </p:nvPr>
        </p:nvGraphicFramePr>
        <p:xfrm>
          <a:off x="1819274" y="4876800"/>
          <a:ext cx="6638926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6"/>
                <a:gridCol w="838200"/>
                <a:gridCol w="1083979"/>
                <a:gridCol w="697196"/>
                <a:gridCol w="1038225"/>
                <a:gridCol w="1143000"/>
                <a:gridCol w="10668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751238"/>
              </p:ext>
            </p:extLst>
          </p:nvPr>
        </p:nvGraphicFramePr>
        <p:xfrm>
          <a:off x="1819275" y="5638800"/>
          <a:ext cx="663892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1525"/>
                <a:gridCol w="1066800"/>
                <a:gridCol w="1143000"/>
                <a:gridCol w="1207435"/>
                <a:gridCol w="208280"/>
                <a:gridCol w="1251285"/>
                <a:gridCol w="9906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Number of Time Blocks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Measurement for Time block M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38" y="609600"/>
            <a:ext cx="9144000" cy="7921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Problem Statement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4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534400" cy="2133600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100" dirty="0" smtClean="0"/>
              <a:t>11ay SU-MIMO operation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An EDMG STA with multiple TX antennas can transmit multiple streams to a peer EDMG STA with multiple RX antennas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An antenna is typically used with a single antenna configuration at a time for transmission or reception of a stream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Multiple TX/RX </a:t>
            </a:r>
            <a:r>
              <a:rPr lang="en-US" altLang="zh-CN" sz="1400" kern="100" dirty="0"/>
              <a:t>antenna configuration combinations for </a:t>
            </a:r>
            <a:r>
              <a:rPr lang="en-US" altLang="zh-CN" sz="1400" kern="100" dirty="0" smtClean="0"/>
              <a:t>SU-MIMO </a:t>
            </a:r>
            <a:r>
              <a:rPr lang="en-US" altLang="zh-CN" sz="1400" kern="100" dirty="0"/>
              <a:t>operation can be obtained via MIMO BF training [1</a:t>
            </a:r>
            <a:r>
              <a:rPr lang="en-US" altLang="zh-CN" sz="1400" kern="100" dirty="0" smtClean="0"/>
              <a:t>]</a:t>
            </a: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sz="1600" u="sng" kern="100" dirty="0" smtClean="0"/>
              <a:t>Problem:</a:t>
            </a:r>
            <a:r>
              <a:rPr lang="en-US" sz="1600" kern="100" dirty="0" smtClean="0"/>
              <a:t> 11ad SPSH does not consider existing or candidate SP with SU-MIMO transmission.</a:t>
            </a:r>
            <a:endParaRPr lang="en-US" sz="1200" kern="100" dirty="0"/>
          </a:p>
        </p:txBody>
      </p:sp>
      <p:grpSp>
        <p:nvGrpSpPr>
          <p:cNvPr id="9" name="Group 16"/>
          <p:cNvGrpSpPr>
            <a:grpSpLocks noChangeAspect="1"/>
          </p:cNvGrpSpPr>
          <p:nvPr/>
        </p:nvGrpSpPr>
        <p:grpSpPr>
          <a:xfrm>
            <a:off x="2209800" y="3505200"/>
            <a:ext cx="4888020" cy="2695644"/>
            <a:chOff x="2361072" y="3479519"/>
            <a:chExt cx="4037330" cy="2657133"/>
          </a:xfrm>
        </p:grpSpPr>
        <p:sp>
          <p:nvSpPr>
            <p:cNvPr id="10" name="Rectangle 9"/>
            <p:cNvSpPr/>
            <p:nvPr/>
          </p:nvSpPr>
          <p:spPr>
            <a:xfrm rot="16200000">
              <a:off x="2276299" y="4649507"/>
              <a:ext cx="767715" cy="59817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srgbClr val="000000"/>
                  </a:solidFill>
                  <a:latin typeface="Calibri" panose="020F0502020204030204" pitchFamily="34" charset="0"/>
                  <a:ea typeface="Times New Roman"/>
                </a:rPr>
                <a:t>EDMG STA 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1" name="Group 18"/>
            <p:cNvGrpSpPr/>
            <p:nvPr/>
          </p:nvGrpSpPr>
          <p:grpSpPr>
            <a:xfrm rot="16200000">
              <a:off x="2749694" y="4290414"/>
              <a:ext cx="106044" cy="404497"/>
              <a:chOff x="332742" y="1"/>
              <a:chExt cx="257198" cy="519440"/>
            </a:xfrm>
          </p:grpSpPr>
          <p:sp>
            <p:nvSpPr>
              <p:cNvPr id="43" name="Flowchart: Merge 42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4" name="Flowchart: Merge 43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5" name="Elbow Connector 44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46" name="Straight Connector 45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47" name="Flowchart: Merge 46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2" name="Group 19"/>
            <p:cNvGrpSpPr/>
            <p:nvPr/>
          </p:nvGrpSpPr>
          <p:grpSpPr>
            <a:xfrm>
              <a:off x="2983372" y="4985103"/>
              <a:ext cx="106680" cy="403859"/>
              <a:chOff x="337820" y="624205"/>
              <a:chExt cx="257200" cy="519440"/>
            </a:xfrm>
          </p:grpSpPr>
          <p:sp>
            <p:nvSpPr>
              <p:cNvPr id="38" name="Flowchart: Merge 37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39" name="Flowchart: Merge 38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0" name="Elbow Connector 39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42" name="Flowchart: Merge 41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 rot="16200000">
              <a:off x="5784674" y="4527587"/>
              <a:ext cx="915035" cy="31242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EDMG     STA 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5" name="Group 21"/>
            <p:cNvGrpSpPr/>
            <p:nvPr/>
          </p:nvGrpSpPr>
          <p:grpSpPr>
            <a:xfrm flipH="1">
              <a:off x="5960915" y="4169129"/>
              <a:ext cx="105408" cy="403860"/>
              <a:chOff x="3314712" y="-1"/>
              <a:chExt cx="257187" cy="519441"/>
            </a:xfrm>
          </p:grpSpPr>
          <p:sp>
            <p:nvSpPr>
              <p:cNvPr id="33" name="Flowchart: Merge 32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34" name="Flowchart: Merge 33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35" name="Elbow Connector 34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37" name="Flowchart: Merge 36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6" name="Group 22"/>
            <p:cNvGrpSpPr/>
            <p:nvPr/>
          </p:nvGrpSpPr>
          <p:grpSpPr>
            <a:xfrm flipH="1">
              <a:off x="5966601" y="4793333"/>
              <a:ext cx="105410" cy="403859"/>
              <a:chOff x="3320415" y="624204"/>
              <a:chExt cx="257199" cy="519440"/>
            </a:xfrm>
          </p:grpSpPr>
          <p:sp>
            <p:nvSpPr>
              <p:cNvPr id="28" name="Flowchart: Merge 27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29" name="Flowchart: Merge 28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30" name="Elbow Connector 29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sp>
            <p:nvSpPr>
              <p:cNvPr id="32" name="Flowchart: Merge 31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/>
                  </a:rPr>
                  <a:t> </a:t>
                </a:r>
                <a:endParaRPr kumimoji="0" lang="en-US" sz="3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7" name="Freeform 16"/>
            <p:cNvSpPr/>
            <p:nvPr/>
          </p:nvSpPr>
          <p:spPr>
            <a:xfrm rot="20520311">
              <a:off x="2796682" y="412912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kumimoji="0" lang="en-US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 rot="2897374">
              <a:off x="3065922" y="523211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 rot="798275" flipH="1">
              <a:off x="5259847" y="412975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 rot="19601334" flipH="1">
              <a:off x="5235082" y="4996534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Times New Roman"/>
                </a:rPr>
                <a:t> 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16200000">
              <a:off x="3268169" y="4695227"/>
              <a:ext cx="1524635" cy="23495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Blocker</a:t>
              </a:r>
              <a:endPara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 rot="494457">
              <a:off x="3658198" y="5953678"/>
              <a:ext cx="847916" cy="182974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Reflector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81591" y="3479519"/>
              <a:ext cx="843915" cy="21590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/>
                </a:rPr>
                <a:t>Reflector</a:t>
              </a:r>
              <a:endPara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3251342" y="5244819"/>
              <a:ext cx="730250" cy="661035"/>
            </a:xfrm>
            <a:prstGeom prst="line">
              <a:avLst/>
            </a:prstGeom>
            <a:noFill/>
            <a:ln w="19050" cap="flat" cmpd="sng" algn="ctr">
              <a:solidFill>
                <a:srgbClr val="00B0F0"/>
              </a:solidFill>
              <a:prstDash val="dash"/>
              <a:tailEnd type="triangle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>
            <a:xfrm flipH="1">
              <a:off x="3981592" y="4999090"/>
              <a:ext cx="1829375" cy="906129"/>
            </a:xfrm>
            <a:prstGeom prst="line">
              <a:avLst/>
            </a:prstGeom>
            <a:noFill/>
            <a:ln w="19050" cap="flat" cmpd="sng" algn="ctr">
              <a:solidFill>
                <a:srgbClr val="00B0F0"/>
              </a:solidFill>
              <a:prstDash val="dash"/>
              <a:headEnd type="triangle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>
            <a:xfrm flipV="1">
              <a:off x="2941462" y="3696054"/>
              <a:ext cx="1349375" cy="66929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tailEnd type="triangle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4297822" y="3710659"/>
              <a:ext cx="1501140" cy="654685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headEnd type="triangle"/>
            </a:ln>
            <a:effectLst/>
          </p:spPr>
        </p:cxnSp>
      </p:grpSp>
      <p:sp>
        <p:nvSpPr>
          <p:cNvPr id="4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4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957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839200" cy="762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Proposal </a:t>
            </a:r>
            <a:endParaRPr lang="en-US" sz="3600" b="1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28600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altLang="zh-CN" sz="1800" kern="100" dirty="0" smtClean="0"/>
              <a:t>EDMG PCP/AP sends an enhanced Directional Channel Quality Request to EDMG STA to request it to perform multiple measurements </a:t>
            </a:r>
            <a:r>
              <a:rPr lang="en-US" altLang="zh-CN" sz="1800" kern="100" dirty="0">
                <a:solidFill>
                  <a:srgbClr val="FF0000"/>
                </a:solidFill>
              </a:rPr>
              <a:t>concurrently</a:t>
            </a:r>
            <a:r>
              <a:rPr lang="en-US" altLang="zh-CN" sz="1800" kern="100" dirty="0"/>
              <a:t> </a:t>
            </a:r>
            <a:r>
              <a:rPr lang="en-US" altLang="zh-CN" sz="1800" kern="100" dirty="0" smtClean="0"/>
              <a:t>employing multiple RX </a:t>
            </a:r>
            <a:r>
              <a:rPr lang="en-US" altLang="zh-CN" sz="1800" kern="100" dirty="0"/>
              <a:t>antenna configurations </a:t>
            </a:r>
            <a:r>
              <a:rPr lang="en-US" altLang="zh-CN" sz="1800" kern="100" dirty="0" smtClean="0"/>
              <a:t>as </a:t>
            </a:r>
            <a:r>
              <a:rPr lang="en-US" altLang="zh-CN" sz="1800" kern="100" dirty="0"/>
              <a:t>are used for receiving </a:t>
            </a:r>
            <a:r>
              <a:rPr lang="en-US" altLang="zh-CN" sz="1800" kern="100" dirty="0" smtClean="0"/>
              <a:t>multiple streams </a:t>
            </a:r>
            <a:r>
              <a:rPr lang="en-US" altLang="zh-CN" sz="1800" kern="100" dirty="0"/>
              <a:t>from </a:t>
            </a:r>
            <a:r>
              <a:rPr lang="en-US" altLang="zh-CN" sz="1800" kern="100" dirty="0" smtClean="0"/>
              <a:t>the target EDMG STA.</a:t>
            </a:r>
            <a:endParaRPr lang="en-US" altLang="zh-CN" sz="1800" kern="100" dirty="0"/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Each of multiple RX antenna configurations corresponds to a specific RX antenna.</a:t>
            </a:r>
          </a:p>
          <a:p>
            <a:pPr marL="742950" lvl="2" indent="-342900">
              <a:buFont typeface="Wingdings" panose="05000000000000000000" pitchFamily="2" charset="2"/>
              <a:buChar char="§"/>
            </a:pPr>
            <a:r>
              <a:rPr lang="en-US" altLang="zh-CN" sz="1400" kern="100" dirty="0" smtClean="0"/>
              <a:t>All </a:t>
            </a:r>
            <a:r>
              <a:rPr lang="en-US" altLang="zh-CN" sz="1400" kern="100" dirty="0"/>
              <a:t>of </a:t>
            </a:r>
            <a:r>
              <a:rPr lang="en-US" altLang="zh-CN" sz="1400" kern="100" dirty="0" smtClean="0"/>
              <a:t>concurrent </a:t>
            </a:r>
            <a:r>
              <a:rPr lang="en-US" altLang="zh-CN" sz="1400" kern="100" dirty="0"/>
              <a:t>measurements </a:t>
            </a:r>
            <a:r>
              <a:rPr lang="en-US" altLang="zh-CN" sz="1400" kern="100" dirty="0" smtClean="0"/>
              <a:t>are </a:t>
            </a:r>
            <a:r>
              <a:rPr lang="en-US" altLang="zh-CN" sz="1400" kern="100" dirty="0"/>
              <a:t>based on </a:t>
            </a:r>
            <a:r>
              <a:rPr lang="en-US" altLang="zh-CN" sz="1400" kern="100" dirty="0">
                <a:solidFill>
                  <a:srgbClr val="FF0000"/>
                </a:solidFill>
              </a:rPr>
              <a:t>the same measurement configuration</a:t>
            </a:r>
            <a:r>
              <a:rPr lang="en-US" altLang="zh-CN" sz="1400" kern="100" dirty="0"/>
              <a:t> (e.g., Measurement Method, Measurement Start Time, Measurement Duration, Number of Time Blocks, </a:t>
            </a:r>
            <a:r>
              <a:rPr lang="en-US" altLang="zh-CN" sz="1400" kern="100" dirty="0" smtClean="0"/>
              <a:t>etc.).</a:t>
            </a:r>
            <a:endParaRPr lang="en-US" sz="1400" kern="100" dirty="0"/>
          </a:p>
          <a:p>
            <a:pPr lvl="1"/>
            <a:endParaRPr lang="en-US" sz="1800" kern="1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982260"/>
              </p:ext>
            </p:extLst>
          </p:nvPr>
        </p:nvGraphicFramePr>
        <p:xfrm>
          <a:off x="1752600" y="3759200"/>
          <a:ext cx="5105400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1" name="Visio" r:id="rId4" imgW="3952585" imgH="2440530" progId="Visio.Drawing.11">
                  <p:embed/>
                </p:oleObj>
              </mc:Choice>
              <mc:Fallback>
                <p:oleObj name="Visio" r:id="rId4" imgW="3952585" imgH="244053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52600" y="3759200"/>
                        <a:ext cx="5105400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35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Autofit/>
          </a:bodyPr>
          <a:lstStyle/>
          <a:p>
            <a:r>
              <a:rPr lang="en-US" sz="3600" dirty="0"/>
              <a:t>Example Frame Format </a:t>
            </a:r>
            <a:r>
              <a:rPr lang="en-US" sz="3600" b="1" dirty="0" smtClean="0"/>
              <a:t>(cont.) </a:t>
            </a:r>
            <a:endParaRPr lang="en-US" sz="3600" b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752109"/>
              </p:ext>
            </p:extLst>
          </p:nvPr>
        </p:nvGraphicFramePr>
        <p:xfrm>
          <a:off x="2923865" y="2133600"/>
          <a:ext cx="2834207" cy="699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615007"/>
                <a:gridCol w="762000"/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rgbClr val="FF0000"/>
                          </a:solidFill>
                        </a:rPr>
                        <a:t>Number of RX Antenna Configurations </a:t>
                      </a:r>
                      <a:endParaRPr lang="en-US" sz="11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</a:rPr>
                        <a:t>Reserved</a:t>
                      </a:r>
                      <a:endParaRPr lang="en-US" sz="11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3278">
                <a:tc>
                  <a:txBody>
                    <a:bodyPr/>
                    <a:lstStyle/>
                    <a:p>
                      <a:pPr marL="0" indent="0" algn="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Bits: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26364"/>
              </p:ext>
            </p:extLst>
          </p:nvPr>
        </p:nvGraphicFramePr>
        <p:xfrm>
          <a:off x="1073989" y="3461361"/>
          <a:ext cx="7183853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947"/>
                <a:gridCol w="1164053"/>
                <a:gridCol w="1143000"/>
                <a:gridCol w="533400"/>
                <a:gridCol w="1219200"/>
                <a:gridCol w="1261819"/>
                <a:gridCol w="1121434"/>
              </a:tblGrid>
              <a:tr h="230179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Operating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Class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Channel Number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AID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Method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Start Time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04308"/>
              </p:ext>
            </p:extLst>
          </p:nvPr>
        </p:nvGraphicFramePr>
        <p:xfrm>
          <a:off x="1066800" y="4160317"/>
          <a:ext cx="7183852" cy="68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947"/>
                <a:gridCol w="1060023"/>
                <a:gridCol w="1196196"/>
                <a:gridCol w="1345720"/>
                <a:gridCol w="373812"/>
                <a:gridCol w="1345720"/>
                <a:gridCol w="1121434"/>
              </a:tblGrid>
              <a:tr h="268542"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Duration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Number of Time Blocks (N)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Subelements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3381065" y="2560320"/>
            <a:ext cx="1283850" cy="914299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16" idx="3"/>
          </p:cNvCxnSpPr>
          <p:nvPr/>
        </p:nvCxnSpPr>
        <p:spPr>
          <a:xfrm flipH="1" flipV="1">
            <a:off x="5758072" y="2483599"/>
            <a:ext cx="116518" cy="991022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" y="14478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chemeClr val="tx1"/>
                </a:solidFill>
              </a:rPr>
              <a:t>Modifying the measurement </a:t>
            </a:r>
            <a:r>
              <a:rPr lang="en-US" sz="1600" dirty="0" smtClean="0">
                <a:solidFill>
                  <a:schemeClr val="tx1"/>
                </a:solidFill>
              </a:rPr>
              <a:t>report field </a:t>
            </a:r>
            <a:r>
              <a:rPr lang="en-US" sz="1600" dirty="0">
                <a:solidFill>
                  <a:schemeClr val="tx1"/>
                </a:solidFill>
              </a:rPr>
              <a:t>format for Directional Channel Quality </a:t>
            </a:r>
            <a:r>
              <a:rPr lang="en-US" sz="1600" dirty="0" smtClean="0">
                <a:solidFill>
                  <a:schemeClr val="tx1"/>
                </a:solidFill>
              </a:rPr>
              <a:t>report (</a:t>
            </a:r>
            <a:r>
              <a:rPr lang="en-US" sz="1600" dirty="0">
                <a:solidFill>
                  <a:schemeClr val="tx1"/>
                </a:solidFill>
              </a:rPr>
              <a:t>Clause </a:t>
            </a:r>
            <a:r>
              <a:rPr lang="en-US" sz="1600" dirty="0" smtClean="0">
                <a:solidFill>
                  <a:schemeClr val="tx1"/>
                </a:solidFill>
              </a:rPr>
              <a:t>9.4.2.22.15 </a:t>
            </a:r>
            <a:r>
              <a:rPr lang="en-US" sz="1600" dirty="0">
                <a:solidFill>
                  <a:schemeClr val="tx1"/>
                </a:solidFill>
              </a:rPr>
              <a:t>in P802.11REVmc </a:t>
            </a:r>
            <a:r>
              <a:rPr lang="en-US" sz="1600" dirty="0" smtClean="0">
                <a:solidFill>
                  <a:schemeClr val="tx1"/>
                </a:solidFill>
              </a:rPr>
              <a:t>D5.2) </a:t>
            </a:r>
            <a:r>
              <a:rPr lang="en-US" sz="1600" dirty="0">
                <a:solidFill>
                  <a:schemeClr val="tx1"/>
                </a:solidFill>
              </a:rPr>
              <a:t>as follows: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5104135"/>
            <a:ext cx="8077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5750">
              <a:buFont typeface="Wingdings" panose="05000000000000000000" pitchFamily="2" charset="2"/>
              <a:buChar char="§"/>
            </a:pPr>
            <a:r>
              <a:rPr lang="en-US" altLang="zh-CN" sz="1400" kern="100" dirty="0" smtClean="0">
                <a:solidFill>
                  <a:schemeClr val="tx1"/>
                </a:solidFill>
              </a:rPr>
              <a:t>The Number of RX Antenna Configurations field indicates the number of RX antenna configurations used by the EDMG STA to perform concurrent measurements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.</a:t>
            </a:r>
          </a:p>
          <a:p>
            <a:pPr marL="746125" lvl="2" indent="-285750">
              <a:buFont typeface="Arial" pitchFamily="34" charset="0"/>
              <a:buChar char="•"/>
            </a:pPr>
            <a:r>
              <a:rPr lang="en-US" altLang="zh-CN" sz="1400" kern="100" dirty="0">
                <a:solidFill>
                  <a:schemeClr val="tx1"/>
                </a:solidFill>
              </a:rPr>
              <a:t>Measurement results corresponding to 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the first RX </a:t>
            </a:r>
            <a:r>
              <a:rPr lang="en-US" altLang="zh-CN" sz="1400" kern="100" dirty="0">
                <a:solidFill>
                  <a:schemeClr val="tx1"/>
                </a:solidFill>
              </a:rPr>
              <a:t>antenna 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configuration </a:t>
            </a:r>
            <a:r>
              <a:rPr lang="en-US" altLang="zh-CN" sz="1400" kern="100" dirty="0">
                <a:solidFill>
                  <a:schemeClr val="tx1"/>
                </a:solidFill>
              </a:rPr>
              <a:t>are carried in the Measurement for Time Blocks fields of Measurement Report field. </a:t>
            </a:r>
          </a:p>
          <a:p>
            <a:pPr marL="746125" lvl="2" indent="-285750">
              <a:buFont typeface="Arial" pitchFamily="34" charset="0"/>
              <a:buChar char="•"/>
            </a:pPr>
            <a:r>
              <a:rPr lang="en-US" altLang="zh-CN" sz="1400" kern="100" dirty="0">
                <a:solidFill>
                  <a:schemeClr val="tx1"/>
                </a:solidFill>
              </a:rPr>
              <a:t>Measurement results corresponding to the remaining RX antenna configurations are carried in an Extended Measurement Report </a:t>
            </a:r>
            <a:r>
              <a:rPr lang="en-US" altLang="zh-CN" sz="1400" kern="100" dirty="0" err="1">
                <a:solidFill>
                  <a:schemeClr val="tx1"/>
                </a:solidFill>
              </a:rPr>
              <a:t>subelement</a:t>
            </a:r>
            <a:r>
              <a:rPr lang="en-US" altLang="zh-CN" sz="1400" kern="100" dirty="0">
                <a:solidFill>
                  <a:schemeClr val="tx1"/>
                </a:solidFill>
              </a:rPr>
              <a:t> of Measurement Report field</a:t>
            </a:r>
            <a:r>
              <a:rPr lang="en-US" altLang="zh-CN" sz="1400" kern="100" dirty="0" smtClean="0">
                <a:solidFill>
                  <a:schemeClr val="tx1"/>
                </a:solidFill>
              </a:rPr>
              <a:t>.</a:t>
            </a:r>
            <a:endParaRPr lang="en-US" altLang="zh-CN" sz="1400" kern="100" dirty="0" smtClean="0">
              <a:solidFill>
                <a:schemeClr val="tx1"/>
              </a:solidFill>
            </a:endParaRPr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6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549307"/>
              </p:ext>
            </p:extLst>
          </p:nvPr>
        </p:nvGraphicFramePr>
        <p:xfrm>
          <a:off x="1447800" y="2519642"/>
          <a:ext cx="6858000" cy="619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63"/>
                <a:gridCol w="1727971"/>
                <a:gridCol w="1040266"/>
                <a:gridCol w="3276600"/>
              </a:tblGrid>
              <a:tr h="315110">
                <a:tc>
                  <a:txBody>
                    <a:bodyPr/>
                    <a:lstStyle/>
                    <a:p>
                      <a:pPr algn="ctr"/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err="1" smtClean="0">
                          <a:solidFill>
                            <a:schemeClr val="tx1"/>
                          </a:solidFill>
                        </a:rPr>
                        <a:t>Subelement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Data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114415"/>
              </p:ext>
            </p:extLst>
          </p:nvPr>
        </p:nvGraphicFramePr>
        <p:xfrm>
          <a:off x="1162130" y="3710940"/>
          <a:ext cx="6781881" cy="89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066800"/>
                <a:gridCol w="381081"/>
                <a:gridCol w="1066800"/>
                <a:gridCol w="838200"/>
                <a:gridCol w="1066800"/>
                <a:gridCol w="533400"/>
                <a:gridCol w="1143000"/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</a:t>
                      </a:r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1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Calibri"/>
                        </a:rPr>
                        <a:t>…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Measurement for Time Block N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Octets: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 flipH="1">
            <a:off x="1847930" y="2839121"/>
            <a:ext cx="3181270" cy="871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</p:cNvCxnSpPr>
          <p:nvPr/>
        </p:nvCxnSpPr>
        <p:spPr>
          <a:xfrm flipH="1">
            <a:off x="7943930" y="2829597"/>
            <a:ext cx="361870" cy="8813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085850" y="1981200"/>
            <a:ext cx="39433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u="sng" kern="100" dirty="0" smtClean="0">
                <a:solidFill>
                  <a:schemeClr val="tx1"/>
                </a:solidFill>
              </a:rPr>
              <a:t>Extended </a:t>
            </a:r>
            <a:r>
              <a:rPr lang="en-US" altLang="zh-CN" sz="1400" b="1" u="sng" kern="100" dirty="0">
                <a:solidFill>
                  <a:schemeClr val="tx1"/>
                </a:solidFill>
              </a:rPr>
              <a:t>Measurement </a:t>
            </a:r>
            <a:r>
              <a:rPr lang="en-US" altLang="zh-CN" sz="1400" b="1" u="sng" kern="100" dirty="0" smtClean="0">
                <a:solidFill>
                  <a:schemeClr val="tx1"/>
                </a:solidFill>
              </a:rPr>
              <a:t>Report </a:t>
            </a:r>
            <a:r>
              <a:rPr lang="en-US" altLang="zh-CN" sz="1400" b="1" u="sng" kern="100" dirty="0" err="1" smtClean="0">
                <a:solidFill>
                  <a:schemeClr val="tx1"/>
                </a:solidFill>
              </a:rPr>
              <a:t>subelement</a:t>
            </a:r>
            <a:endParaRPr lang="en-US" sz="1400" b="1" u="sng" dirty="0">
              <a:solidFill>
                <a:schemeClr val="tx1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57200" y="609600"/>
            <a:ext cx="8229600" cy="5715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/>
              <a:t>Example Frame Format (cont.) </a:t>
            </a:r>
          </a:p>
        </p:txBody>
      </p:sp>
      <p:sp>
        <p:nvSpPr>
          <p:cNvPr id="2" name="Left Brace 1"/>
          <p:cNvSpPr/>
          <p:nvPr/>
        </p:nvSpPr>
        <p:spPr>
          <a:xfrm rot="16200000">
            <a:off x="4705431" y="1714501"/>
            <a:ext cx="380999" cy="6095998"/>
          </a:xfrm>
          <a:prstGeom prst="leftBrace">
            <a:avLst>
              <a:gd name="adj1" fmla="val 8333"/>
              <a:gd name="adj2" fmla="val 4952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5" name="TextBox 4"/>
          <p:cNvSpPr txBox="1"/>
          <p:nvPr/>
        </p:nvSpPr>
        <p:spPr>
          <a:xfrm>
            <a:off x="2590800" y="4648200"/>
            <a:ext cx="457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N*(Number of RX antenna configurations-1) fields</a:t>
            </a:r>
            <a:endParaRPr lang="en-US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2667000" y="5334000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N*(Number of RX antenna configurations-1) fields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46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7700" y="609600"/>
            <a:ext cx="7772400" cy="685800"/>
          </a:xfrm>
        </p:spPr>
        <p:txBody>
          <a:bodyPr lIns="91440" tIns="45720" rIns="91440" bIns="45720">
            <a:normAutofit fontScale="90000"/>
          </a:bodyPr>
          <a:lstStyle/>
          <a:p>
            <a:r>
              <a:rPr lang="en-US" altLang="zh-CN" sz="4000" b="1" dirty="0" smtClean="0">
                <a:ea typeface="宋体" pitchFamily="2" charset="-122"/>
              </a:rPr>
              <a:t>Summary</a:t>
            </a:r>
            <a:endParaRPr lang="en-US" altLang="zh-CN" sz="4000" b="1" dirty="0" smtClean="0">
              <a:solidFill>
                <a:srgbClr val="FF0000"/>
              </a:solidFill>
              <a:ea typeface="宋体" pitchFamily="2" charset="-122"/>
            </a:endParaRPr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381000" y="1620083"/>
            <a:ext cx="8305800" cy="424731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r>
              <a:rPr lang="en-US" altLang="zh-CN" sz="1800" dirty="0" smtClean="0">
                <a:solidFill>
                  <a:schemeClr val="tx1"/>
                </a:solidFill>
                <a:ea typeface="宋体" charset="-122"/>
              </a:rPr>
              <a:t>11ad spatial sharing mechanism should be enhanced for 11ay to support SU-MIMO transmission in candidate SP and existing SP.</a:t>
            </a:r>
          </a:p>
          <a:p>
            <a:pPr marL="342900" indent="-342900" eaLnBrk="0" hangingPunct="0">
              <a:lnSpc>
                <a:spcPct val="150000"/>
              </a:lnSpc>
              <a:buFont typeface="Wingdings" panose="05000000000000000000" pitchFamily="2" charset="2"/>
              <a:buChar char="q"/>
              <a:defRPr/>
            </a:pPr>
            <a:endParaRPr lang="en-US" altLang="zh-CN" sz="1800" dirty="0" smtClean="0">
              <a:solidFill>
                <a:schemeClr val="tx1"/>
              </a:solidFill>
              <a:ea typeface="宋体" charset="-122"/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altLang="zh-CN" sz="1800" kern="100" dirty="0" smtClean="0">
                <a:solidFill>
                  <a:schemeClr val="tx1"/>
                </a:solidFill>
              </a:rPr>
              <a:t>It is proposed that an EDMG STA </a:t>
            </a:r>
            <a:r>
              <a:rPr lang="en-US" altLang="zh-CN" sz="1800" kern="100" dirty="0">
                <a:solidFill>
                  <a:schemeClr val="tx1"/>
                </a:solidFill>
              </a:rPr>
              <a:t>can be requested by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EDMG PCP/AP </a:t>
            </a:r>
            <a:r>
              <a:rPr lang="en-US" altLang="zh-CN" sz="1800" kern="100" dirty="0">
                <a:solidFill>
                  <a:schemeClr val="tx1"/>
                </a:solidFill>
              </a:rPr>
              <a:t>to perform multiple measurements concurrently employing multiple RX antenna configurations as are used for receiving multiple streams from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the target EDMG STA based on the </a:t>
            </a:r>
            <a:r>
              <a:rPr lang="en-US" altLang="zh-CN" sz="1800" kern="100" dirty="0">
                <a:solidFill>
                  <a:schemeClr val="tx1"/>
                </a:solidFill>
              </a:rPr>
              <a:t>same measurement </a:t>
            </a:r>
            <a:r>
              <a:rPr lang="en-US" altLang="zh-CN" sz="1800" kern="100" dirty="0" smtClean="0">
                <a:solidFill>
                  <a:schemeClr val="tx1"/>
                </a:solidFill>
              </a:rPr>
              <a:t>configuration.</a:t>
            </a: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US" altLang="zh-CN" sz="1800" kern="100" dirty="0" smtClean="0">
              <a:solidFill>
                <a:schemeClr val="tx1"/>
              </a:solidFill>
            </a:endParaRPr>
          </a:p>
          <a:p>
            <a:pPr marL="342900" lvl="1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1800" kern="100" dirty="0" smtClean="0">
                <a:solidFill>
                  <a:schemeClr val="tx1"/>
                </a:solidFill>
              </a:rPr>
              <a:t>The proposed modifications on the Directional Channel Quality Request/Report frame format is backward compatible with 11ad.</a:t>
            </a:r>
            <a:endParaRPr lang="en-US" altLang="zh-CN" sz="2000" dirty="0" smtClean="0">
              <a:solidFill>
                <a:schemeClr val="tx1"/>
              </a:solidFill>
              <a:ea typeface="宋体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dirty="0" smtClean="0">
                <a:solidFill>
                  <a:schemeClr val="tx1"/>
                </a:solidFill>
              </a:rPr>
              <a:t>Lei Huang, Panasonic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March 2016</a:t>
            </a:r>
            <a:endParaRPr lang="en-GB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2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Lei Huang, Panasonic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924800" cy="4208463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ja-JP" dirty="0"/>
              <a:t>Do you agree to insert the following text into 11ay SFD?</a:t>
            </a: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ja-JP" dirty="0" smtClean="0"/>
              <a:t>The EDMG spatial </a:t>
            </a:r>
            <a:r>
              <a:rPr lang="en-US" altLang="ja-JP" dirty="0"/>
              <a:t>sharing mechanism shall enable </a:t>
            </a:r>
            <a:r>
              <a:rPr lang="en-US" altLang="ja-JP" dirty="0" smtClean="0"/>
              <a:t>an EDMG STA to perform </a:t>
            </a:r>
            <a:r>
              <a:rPr lang="en-US" altLang="ja-JP" dirty="0"/>
              <a:t>concurrent measurements </a:t>
            </a:r>
            <a:r>
              <a:rPr lang="en-US" altLang="ja-JP" dirty="0" smtClean="0"/>
              <a:t>employing </a:t>
            </a:r>
            <a:r>
              <a:rPr lang="en-US" altLang="ja-JP" dirty="0"/>
              <a:t>multiple RX antenna configurations as are used for receiving multiple streams from the target </a:t>
            </a:r>
            <a:r>
              <a:rPr lang="en-US" altLang="ja-JP" dirty="0" smtClean="0"/>
              <a:t>EDMG STA </a:t>
            </a:r>
            <a:r>
              <a:rPr lang="en-US" altLang="ja-JP" dirty="0"/>
              <a:t>based on the same measurement configuration.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dirty="0"/>
              <a:t>Yes:</a:t>
            </a:r>
          </a:p>
          <a:p>
            <a:pPr lvl="1"/>
            <a:r>
              <a:rPr lang="en-US" dirty="0"/>
              <a:t>No:</a:t>
            </a:r>
          </a:p>
          <a:p>
            <a:pPr lvl="1"/>
            <a:r>
              <a:rPr lang="en-US" dirty="0"/>
              <a:t>Abstain: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1781</TotalTime>
  <Words>977</Words>
  <Application>Microsoft Office PowerPoint</Application>
  <PresentationFormat>On-screen Show (4:3)</PresentationFormat>
  <Paragraphs>227</Paragraphs>
  <Slides>9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Office Theme</vt:lpstr>
      <vt:lpstr>Document</vt:lpstr>
      <vt:lpstr>Visio</vt:lpstr>
      <vt:lpstr> Spatial Sharing Enhancement for MIMO Operation</vt:lpstr>
      <vt:lpstr>11ad SPSH</vt:lpstr>
      <vt:lpstr>11ad SPSH (cont.)</vt:lpstr>
      <vt:lpstr>Problem Statement</vt:lpstr>
      <vt:lpstr>Proposal </vt:lpstr>
      <vt:lpstr>Example Frame Format (cont.) </vt:lpstr>
      <vt:lpstr>PowerPoint Presentation</vt:lpstr>
      <vt:lpstr>Summary</vt:lpstr>
      <vt:lpstr>Straw Poll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Yujin Noh</dc:creator>
  <cp:lastModifiedBy>Lei Huang</cp:lastModifiedBy>
  <cp:revision>286</cp:revision>
  <cp:lastPrinted>2016-01-13T23:55:13Z</cp:lastPrinted>
  <dcterms:created xsi:type="dcterms:W3CDTF">2016-01-12T23:40:51Z</dcterms:created>
  <dcterms:modified xsi:type="dcterms:W3CDTF">2016-03-14T09:54:19Z</dcterms:modified>
</cp:coreProperties>
</file>