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63" r:id="rId12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56" autoAdjust="0"/>
    <p:restoredTop sz="94660"/>
  </p:normalViewPr>
  <p:slideViewPr>
    <p:cSldViewPr>
      <p:cViewPr>
        <p:scale>
          <a:sx n="110" d="100"/>
          <a:sy n="110" d="100"/>
        </p:scale>
        <p:origin x="-1734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3996" y="-456"/>
      </p:cViewPr>
      <p:guideLst>
        <p:guide orient="horz" pos="3062"/>
        <p:guide pos="209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doc.: IEEE 802.11-yy/xxxxr0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Month Year</a:t>
            </a:r>
          </a:p>
        </p:txBody>
      </p:sp>
      <p:sp>
        <p:nvSpPr>
          <p:cNvPr id="460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zh-CN" smtClean="0"/>
              <a:t>John Doe, Some Company</a:t>
            </a:r>
          </a:p>
        </p:txBody>
      </p:sp>
      <p:sp>
        <p:nvSpPr>
          <p:cNvPr id="460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FCC03901-0007-43C2-A264-F96FAA371745}" type="slidenum">
              <a:rPr lang="en-US" altLang="zh-CN" smtClean="0"/>
              <a:pPr>
                <a:defRPr/>
              </a:pPr>
              <a:t>10</a:t>
            </a:fld>
            <a:endParaRPr lang="en-US" altLang="zh-CN" smtClean="0"/>
          </a:p>
        </p:txBody>
      </p:sp>
      <p:sp>
        <p:nvSpPr>
          <p:cNvPr id="1146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41363"/>
            <a:ext cx="4933950" cy="3700462"/>
          </a:xfrm>
          <a:ln/>
        </p:spPr>
      </p:sp>
      <p:sp>
        <p:nvSpPr>
          <p:cNvPr id="1146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885" y="4686754"/>
            <a:ext cx="5387994" cy="443865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zh-CN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297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83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82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52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54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03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03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31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802.11-16/0295r0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 </a:t>
            </a:r>
            <a:r>
              <a:rPr lang="en-US" sz="3600" dirty="0"/>
              <a:t>Spatial Sharing Enhancement for MIMO Operation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3676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2016-03-11 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9600"/>
              </p:ext>
            </p:extLst>
          </p:nvPr>
        </p:nvGraphicFramePr>
        <p:xfrm>
          <a:off x="542925" y="3027363"/>
          <a:ext cx="7988300" cy="245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2" name="Document" r:id="rId5" imgW="8267080" imgH="2541699" progId="Word.Document.8">
                  <p:embed/>
                </p:oleObj>
              </mc:Choice>
              <mc:Fallback>
                <p:oleObj name="Document" r:id="rId5" imgW="8267080" imgH="25416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3027363"/>
                        <a:ext cx="7988300" cy="2459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5268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7700" y="609600"/>
            <a:ext cx="7772400" cy="685800"/>
          </a:xfrm>
        </p:spPr>
        <p:txBody>
          <a:bodyPr lIns="91440" tIns="45720" rIns="91440" bIns="45720">
            <a:normAutofit fontScale="90000"/>
          </a:bodyPr>
          <a:lstStyle/>
          <a:p>
            <a:r>
              <a:rPr lang="en-US" altLang="zh-CN" sz="4000" b="1" dirty="0" smtClean="0">
                <a:ea typeface="宋体" pitchFamily="2" charset="-122"/>
              </a:rPr>
              <a:t>Summary</a:t>
            </a:r>
            <a:endParaRPr lang="en-US" altLang="zh-CN" sz="4000" b="1" dirty="0" smtClean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381000" y="1620083"/>
            <a:ext cx="8305800" cy="424731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zh-CN" sz="1800" dirty="0" smtClean="0">
                <a:solidFill>
                  <a:schemeClr val="tx1"/>
                </a:solidFill>
                <a:ea typeface="宋体" charset="-122"/>
              </a:rPr>
              <a:t>11ad spatial sharing mechanism should be enhanced for 11ay to support SU-MIMO transmission in candidate SP and existing SP.</a:t>
            </a:r>
          </a:p>
          <a:p>
            <a:pPr marL="342900" indent="-342900" eaLnBrk="0" hangingPunct="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endParaRPr lang="en-US" altLang="zh-CN" sz="1800" dirty="0" smtClean="0">
              <a:solidFill>
                <a:schemeClr val="tx1"/>
              </a:solidFill>
              <a:ea typeface="宋体" charset="-122"/>
            </a:endParaRPr>
          </a:p>
          <a:p>
            <a:pPr marL="3429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1800" kern="100" dirty="0" smtClean="0">
                <a:solidFill>
                  <a:schemeClr val="tx1"/>
                </a:solidFill>
              </a:rPr>
              <a:t>It is proposed that an EDMG STA </a:t>
            </a:r>
            <a:r>
              <a:rPr lang="en-US" altLang="zh-CN" sz="1800" kern="100" dirty="0">
                <a:solidFill>
                  <a:schemeClr val="tx1"/>
                </a:solidFill>
              </a:rPr>
              <a:t>can be requested by </a:t>
            </a:r>
            <a:r>
              <a:rPr lang="en-US" altLang="zh-CN" sz="1800" kern="100" dirty="0" smtClean="0">
                <a:solidFill>
                  <a:schemeClr val="tx1"/>
                </a:solidFill>
              </a:rPr>
              <a:t>EDMG PCP/AP </a:t>
            </a:r>
            <a:r>
              <a:rPr lang="en-US" altLang="zh-CN" sz="1800" kern="100" dirty="0">
                <a:solidFill>
                  <a:schemeClr val="tx1"/>
                </a:solidFill>
              </a:rPr>
              <a:t>to perform multiple measurements concurrently employing multiple RX antenna configurations as are used for receiving multiple streams from </a:t>
            </a:r>
            <a:r>
              <a:rPr lang="en-US" altLang="zh-CN" sz="1800" kern="100" dirty="0" smtClean="0">
                <a:solidFill>
                  <a:schemeClr val="tx1"/>
                </a:solidFill>
              </a:rPr>
              <a:t>the target EDMG STA based on the </a:t>
            </a:r>
            <a:r>
              <a:rPr lang="en-US" altLang="zh-CN" sz="1800" kern="100" dirty="0">
                <a:solidFill>
                  <a:schemeClr val="tx1"/>
                </a:solidFill>
              </a:rPr>
              <a:t>same measurement </a:t>
            </a:r>
            <a:r>
              <a:rPr lang="en-US" altLang="zh-CN" sz="1800" kern="100" dirty="0" smtClean="0">
                <a:solidFill>
                  <a:schemeClr val="tx1"/>
                </a:solidFill>
              </a:rPr>
              <a:t>configuration.</a:t>
            </a:r>
          </a:p>
          <a:p>
            <a:pPr marL="3429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altLang="zh-CN" sz="1800" kern="100" dirty="0" smtClean="0">
              <a:solidFill>
                <a:schemeClr val="tx1"/>
              </a:solidFill>
            </a:endParaRPr>
          </a:p>
          <a:p>
            <a:pPr marL="3429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800" kern="100" dirty="0" smtClean="0">
                <a:solidFill>
                  <a:schemeClr val="tx1"/>
                </a:solidFill>
              </a:rPr>
              <a:t>The proposed modifications on the Directional Channel Quality Request/Report frame format is backward compatible with 11ad.</a:t>
            </a:r>
            <a:endParaRPr lang="en-US" altLang="zh-CN" sz="2000" dirty="0" smtClean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Lei Huang, Panasonic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March 2016</a:t>
            </a:r>
            <a:endParaRPr lang="en-GB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24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3978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924800" cy="4208463"/>
          </a:xfrm>
          <a:ln/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ja-JP" dirty="0"/>
              <a:t>Do you agree to insert the following text into 11ay SFD?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ja-JP" dirty="0" smtClean="0"/>
              <a:t>The EDMG spatial </a:t>
            </a:r>
            <a:r>
              <a:rPr lang="en-US" altLang="ja-JP" dirty="0"/>
              <a:t>sharing mechanism shall enable </a:t>
            </a:r>
            <a:r>
              <a:rPr lang="en-US" altLang="ja-JP" dirty="0" smtClean="0"/>
              <a:t>an EDMG STA to perform </a:t>
            </a:r>
            <a:r>
              <a:rPr lang="en-US" altLang="ja-JP" dirty="0"/>
              <a:t>concurrent measurements </a:t>
            </a:r>
            <a:r>
              <a:rPr lang="en-US" altLang="ja-JP" dirty="0" smtClean="0"/>
              <a:t>employing </a:t>
            </a:r>
            <a:r>
              <a:rPr lang="en-US" altLang="ja-JP" dirty="0"/>
              <a:t>multiple RX antenna configurations as are used for receiving multiple streams from the target </a:t>
            </a:r>
            <a:r>
              <a:rPr lang="en-US" altLang="ja-JP" dirty="0" smtClean="0"/>
              <a:t>EDMG STA </a:t>
            </a:r>
            <a:r>
              <a:rPr lang="en-US" altLang="ja-JP" dirty="0"/>
              <a:t>based on the same measurement configuration.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dirty="0"/>
              <a:t>Yes:</a:t>
            </a:r>
          </a:p>
          <a:p>
            <a:pPr lvl="1"/>
            <a:r>
              <a:rPr lang="en-US" dirty="0"/>
              <a:t>No:</a:t>
            </a:r>
          </a:p>
          <a:p>
            <a:pPr lvl="1"/>
            <a:r>
              <a:rPr lang="en-US" dirty="0"/>
              <a:t>Abstain:</a:t>
            </a:r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839200" cy="6096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11ad </a:t>
            </a:r>
            <a:r>
              <a:rPr lang="en-US" altLang="en-US" sz="3600" b="1" dirty="0" smtClean="0">
                <a:cs typeface="Arial" pitchFamily="34" charset="0"/>
              </a:rPr>
              <a:t>SPSH</a:t>
            </a:r>
            <a:endParaRPr lang="en-US" sz="3600" b="1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153400" cy="2133600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600" b="0" kern="100" dirty="0"/>
              <a:t>SPSH mechanism allows a candidate SP to be scheduled concurrently over the same channel with an existing SP</a:t>
            </a:r>
            <a:r>
              <a:rPr lang="en-US" sz="1600" b="0" kern="100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600" b="0" kern="100" dirty="0" smtClean="0"/>
              <a:t>DMG STAs involved in </a:t>
            </a:r>
            <a:r>
              <a:rPr lang="en-US" altLang="zh-CN" sz="1600" b="0" kern="100" dirty="0"/>
              <a:t>candidate SP need to perform measurement before achieving SPSH. </a:t>
            </a:r>
            <a:r>
              <a:rPr lang="en-US" altLang="zh-CN" sz="1600" b="0" kern="100" dirty="0" smtClean="0"/>
              <a:t>DMG STAs involved in e</a:t>
            </a:r>
            <a:r>
              <a:rPr lang="en-US" sz="1600" b="0" kern="100" dirty="0" smtClean="0"/>
              <a:t>xisting </a:t>
            </a:r>
            <a:r>
              <a:rPr lang="en-US" sz="1600" b="0" kern="100" dirty="0"/>
              <a:t>SP </a:t>
            </a:r>
            <a:r>
              <a:rPr lang="en-US" sz="1600" b="0" kern="100" dirty="0" smtClean="0"/>
              <a:t>also need to perform measurement if possible.</a:t>
            </a:r>
            <a:r>
              <a:rPr lang="en-US" altLang="zh-CN" sz="1600" b="0" kern="100" dirty="0" smtClean="0"/>
              <a:t> </a:t>
            </a:r>
            <a:endParaRPr lang="en-US" altLang="zh-CN" sz="1600" b="0" kern="1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kern="100" dirty="0"/>
              <a:t>Before performing measurement, </a:t>
            </a:r>
            <a:r>
              <a:rPr lang="en-US" sz="1400" kern="100" dirty="0" smtClean="0"/>
              <a:t>DMG STAs involved in candidate </a:t>
            </a:r>
            <a:r>
              <a:rPr lang="en-US" sz="1400" kern="100" dirty="0"/>
              <a:t>SP </a:t>
            </a:r>
            <a:r>
              <a:rPr lang="en-US" sz="1400" kern="100" dirty="0" smtClean="0"/>
              <a:t>and existing SP </a:t>
            </a:r>
            <a:r>
              <a:rPr lang="en-US" sz="1400" kern="100" dirty="0"/>
              <a:t>need to be BF </a:t>
            </a:r>
            <a:r>
              <a:rPr lang="en-US" sz="1400" kern="100" dirty="0" smtClean="0"/>
              <a:t>trained </a:t>
            </a:r>
            <a:r>
              <a:rPr lang="en-US" sz="1400" kern="100" dirty="0"/>
              <a:t>with each other</a:t>
            </a:r>
            <a:r>
              <a:rPr lang="en-US" sz="1400" kern="100" dirty="0" smtClean="0"/>
              <a:t>.</a:t>
            </a:r>
            <a:r>
              <a:rPr lang="en-US" altLang="zh-CN" sz="1400" kern="100" dirty="0" smtClean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zh-CN" sz="1400" kern="100" dirty="0" smtClean="0"/>
              <a:t>DMG STA shall carry out the measurement employing the same RX antenna configuration as is used when receiving the single spatial stream from the target DMG STA</a:t>
            </a:r>
          </a:p>
          <a:p>
            <a:pPr lvl="1"/>
            <a:endParaRPr lang="en-US" altLang="zh-CN" sz="1400" kern="100" dirty="0"/>
          </a:p>
          <a:p>
            <a:pPr lvl="1"/>
            <a:endParaRPr lang="en-US" altLang="zh-CN" sz="1400" kern="100" dirty="0"/>
          </a:p>
          <a:p>
            <a:pPr lvl="1"/>
            <a:endParaRPr lang="en-US" sz="1400" kern="100" dirty="0"/>
          </a:p>
          <a:p>
            <a:pPr lvl="1"/>
            <a:endParaRPr lang="en-US" sz="1400" kern="100" dirty="0"/>
          </a:p>
          <a:p>
            <a:pPr lvl="1"/>
            <a:endParaRPr lang="en-US" sz="1400" kern="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25122"/>
              </p:ext>
            </p:extLst>
          </p:nvPr>
        </p:nvGraphicFramePr>
        <p:xfrm>
          <a:off x="5346700" y="4191000"/>
          <a:ext cx="37846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Visio" r:id="rId4" imgW="3412589" imgH="1310310" progId="Visio.Drawing.11">
                  <p:embed/>
                </p:oleObj>
              </mc:Choice>
              <mc:Fallback>
                <p:oleObj name="Visio" r:id="rId4" imgW="3412589" imgH="131031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6700" y="4191000"/>
                        <a:ext cx="3784600" cy="1600200"/>
                      </a:xfrm>
                      <a:prstGeom prst="rect">
                        <a:avLst/>
                      </a:prstGeom>
                      <a:noFill/>
                      <a:ln w="1587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5721263"/>
              </p:ext>
            </p:extLst>
          </p:nvPr>
        </p:nvGraphicFramePr>
        <p:xfrm>
          <a:off x="152400" y="3429000"/>
          <a:ext cx="51054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Visio" r:id="rId6" imgW="3952585" imgH="2674620" progId="Visio.Drawing.11">
                  <p:embed/>
                </p:oleObj>
              </mc:Choice>
              <mc:Fallback>
                <p:oleObj name="Visio" r:id="rId6" imgW="3952585" imgH="2674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429000"/>
                        <a:ext cx="510540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115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11ad </a:t>
            </a:r>
            <a:r>
              <a:rPr lang="en-US" altLang="en-US" sz="3600" b="1" dirty="0" smtClean="0">
                <a:cs typeface="Arial" pitchFamily="34" charset="0"/>
              </a:rPr>
              <a:t>SPSH (cont.)</a:t>
            </a:r>
            <a:endParaRPr lang="en-US" sz="3600" b="1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99736" y="1295400"/>
            <a:ext cx="8448964" cy="17526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1800" b="0" kern="100" dirty="0" smtClean="0"/>
              <a:t>Directional Channel Quality request/report</a:t>
            </a:r>
            <a:endParaRPr lang="en-US" altLang="zh-CN" sz="1800" b="0" kern="100" dirty="0" smtClean="0">
              <a:cs typeface="Arial" pitchFamily="34" charset="0"/>
            </a:endParaRP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1400" kern="100" dirty="0"/>
              <a:t>Operating Class and Channel </a:t>
            </a:r>
            <a:r>
              <a:rPr lang="en-US" sz="1400" kern="100" dirty="0" smtClean="0"/>
              <a:t>Number fields together </a:t>
            </a:r>
            <a:r>
              <a:rPr lang="en-US" sz="1400" kern="100" dirty="0"/>
              <a:t>specify the </a:t>
            </a:r>
            <a:r>
              <a:rPr lang="en-US" sz="1400" kern="100" dirty="0" smtClean="0"/>
              <a:t>measurement channel.</a:t>
            </a:r>
            <a:endParaRPr lang="en-US" sz="1400" kern="100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1400" dirty="0" smtClean="0"/>
              <a:t>AID field indicates the target DMG STA</a:t>
            </a:r>
            <a:r>
              <a:rPr lang="en-US" sz="1400" kern="100" dirty="0" smtClean="0"/>
              <a:t>.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1400" dirty="0" smtClean="0"/>
              <a:t>Measurement Method field is set to ANIPI (</a:t>
            </a:r>
            <a:r>
              <a:rPr lang="en-US" sz="1400" u="sng" dirty="0" smtClean="0"/>
              <a:t>Average Noise </a:t>
            </a:r>
            <a:r>
              <a:rPr lang="en-US" sz="1400" u="sng" dirty="0"/>
              <a:t>plus </a:t>
            </a:r>
            <a:r>
              <a:rPr lang="en-US" sz="1400" u="sng" dirty="0" smtClean="0"/>
              <a:t>Interference Power Indicator</a:t>
            </a:r>
            <a:r>
              <a:rPr lang="en-US" sz="1400" dirty="0" smtClean="0"/>
              <a:t>).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1400" dirty="0" smtClean="0"/>
              <a:t>Measurement </a:t>
            </a:r>
            <a:r>
              <a:rPr lang="en-US" sz="1400" dirty="0"/>
              <a:t>for Time Block fields are set to </a:t>
            </a:r>
            <a:r>
              <a:rPr lang="en-US" sz="1400" dirty="0" smtClean="0"/>
              <a:t>the ANIPI </a:t>
            </a:r>
            <a:r>
              <a:rPr lang="en-US" sz="1400" dirty="0"/>
              <a:t>value measured during each </a:t>
            </a:r>
            <a:r>
              <a:rPr lang="en-US" sz="1400" dirty="0" smtClean="0"/>
              <a:t>measurement unit, which is </a:t>
            </a:r>
            <a:r>
              <a:rPr lang="en-US" sz="1400" dirty="0"/>
              <a:t>the ratio of Measurement Duration to Number of Time Blocks</a:t>
            </a:r>
            <a:r>
              <a:rPr lang="en-US" sz="1400" dirty="0" smtClean="0"/>
              <a:t>.</a:t>
            </a:r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2400" y="32766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>
                <a:solidFill>
                  <a:schemeClr val="tx1"/>
                </a:solidFill>
              </a:rPr>
              <a:t>Measurement Request </a:t>
            </a:r>
            <a:r>
              <a:rPr lang="en-US" sz="1200" b="1" u="sng" dirty="0">
                <a:solidFill>
                  <a:schemeClr val="tx1"/>
                </a:solidFill>
              </a:rPr>
              <a:t>field format for Directional Channel Quality </a:t>
            </a:r>
            <a:r>
              <a:rPr lang="en-US" sz="1200" b="1" u="sng" dirty="0" smtClean="0">
                <a:solidFill>
                  <a:schemeClr val="tx1"/>
                </a:solidFill>
              </a:rPr>
              <a:t>request </a:t>
            </a:r>
            <a:endParaRPr lang="en-US" sz="1200" b="1" u="sng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5112603"/>
            <a:ext cx="15621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solidFill>
                  <a:schemeClr val="tx1"/>
                </a:solidFill>
              </a:rPr>
              <a:t>Measurement </a:t>
            </a:r>
            <a:r>
              <a:rPr lang="en-US" sz="1200" b="1" u="sng" dirty="0" smtClean="0">
                <a:solidFill>
                  <a:schemeClr val="tx1"/>
                </a:solidFill>
              </a:rPr>
              <a:t>Report </a:t>
            </a:r>
            <a:r>
              <a:rPr lang="en-US" sz="1200" b="1" u="sng" dirty="0">
                <a:solidFill>
                  <a:schemeClr val="tx1"/>
                </a:solidFill>
              </a:rPr>
              <a:t>field format for Directional Channel Quality </a:t>
            </a:r>
            <a:r>
              <a:rPr lang="en-US" sz="1200" b="1" u="sng" dirty="0" smtClean="0">
                <a:solidFill>
                  <a:schemeClr val="tx1"/>
                </a:solidFill>
              </a:rPr>
              <a:t>report </a:t>
            </a:r>
            <a:endParaRPr lang="en-US" sz="1200" b="1" u="sng" dirty="0">
              <a:solidFill>
                <a:schemeClr val="tx1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532817"/>
              </p:ext>
            </p:extLst>
          </p:nvPr>
        </p:nvGraphicFramePr>
        <p:xfrm>
          <a:off x="1930112" y="3124200"/>
          <a:ext cx="6518563" cy="576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202"/>
                <a:gridCol w="1163113"/>
                <a:gridCol w="1405965"/>
                <a:gridCol w="511260"/>
                <a:gridCol w="1060865"/>
                <a:gridCol w="1687158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Operating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Class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Channel Number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AID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Method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690654"/>
              </p:ext>
            </p:extLst>
          </p:nvPr>
        </p:nvGraphicFramePr>
        <p:xfrm>
          <a:off x="1930110" y="3705840"/>
          <a:ext cx="651856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690"/>
                <a:gridCol w="1219200"/>
                <a:gridCol w="1371600"/>
                <a:gridCol w="1602761"/>
                <a:gridCol w="1664314"/>
              </a:tblGrid>
              <a:tr h="30226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Start Time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Time Blocks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Optional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Subelements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Variable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615436"/>
              </p:ext>
            </p:extLst>
          </p:nvPr>
        </p:nvGraphicFramePr>
        <p:xfrm>
          <a:off x="1819274" y="4876800"/>
          <a:ext cx="6638926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526"/>
                <a:gridCol w="838200"/>
                <a:gridCol w="1083979"/>
                <a:gridCol w="697196"/>
                <a:gridCol w="1038225"/>
                <a:gridCol w="1143000"/>
                <a:gridCol w="1066800"/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Operating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Class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Channel Number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AID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Method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Start Time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751238"/>
              </p:ext>
            </p:extLst>
          </p:nvPr>
        </p:nvGraphicFramePr>
        <p:xfrm>
          <a:off x="1819275" y="5638800"/>
          <a:ext cx="6638925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525"/>
                <a:gridCol w="1066800"/>
                <a:gridCol w="1143000"/>
                <a:gridCol w="1207435"/>
                <a:gridCol w="208280"/>
                <a:gridCol w="1251285"/>
                <a:gridCol w="990600"/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Time Blocks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for Time block 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…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for Time block 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Optional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Subelements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Variable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9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38" y="609600"/>
            <a:ext cx="9144000" cy="7921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Problem Statement</a:t>
            </a:r>
            <a:endParaRPr lang="en-US" sz="3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4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534400" cy="2133600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zh-CN" sz="1600" b="0" kern="100" dirty="0" smtClean="0"/>
              <a:t>11ay SU-MIMO operation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zh-CN" sz="1400" kern="100" dirty="0" smtClean="0"/>
              <a:t>An EDMG STA with multiple TX antennas can transmit multiple streams to a peer EDMG STA with multiple RX antennas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zh-CN" sz="1400" kern="100" dirty="0" smtClean="0"/>
              <a:t>An antenna is typically used with a single antenna configuration at a time for transmission or reception of a stream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zh-CN" sz="1400" kern="100" dirty="0" smtClean="0"/>
              <a:t>Multiple TX/RX </a:t>
            </a:r>
            <a:r>
              <a:rPr lang="en-US" altLang="zh-CN" sz="1400" kern="100" dirty="0"/>
              <a:t>antenna configuration combinations for </a:t>
            </a:r>
            <a:r>
              <a:rPr lang="en-US" altLang="zh-CN" sz="1400" kern="100" dirty="0" smtClean="0"/>
              <a:t>SU-MIMO </a:t>
            </a:r>
            <a:r>
              <a:rPr lang="en-US" altLang="zh-CN" sz="1400" kern="100" dirty="0"/>
              <a:t>operation can be obtained via MIMO BF training [1</a:t>
            </a:r>
            <a:r>
              <a:rPr lang="en-US" altLang="zh-CN" sz="1400" kern="100" dirty="0" smtClean="0"/>
              <a:t>]</a:t>
            </a:r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1600" u="sng" kern="100" dirty="0" smtClean="0"/>
              <a:t>Problem:</a:t>
            </a:r>
            <a:r>
              <a:rPr lang="en-US" sz="1600" kern="100" dirty="0" smtClean="0"/>
              <a:t> 11ad SPSH does not consider existing or candidate SP with SU-MIMO transmission.</a:t>
            </a:r>
            <a:endParaRPr lang="en-US" sz="1200" kern="100" dirty="0"/>
          </a:p>
        </p:txBody>
      </p:sp>
      <p:grpSp>
        <p:nvGrpSpPr>
          <p:cNvPr id="9" name="Group 16"/>
          <p:cNvGrpSpPr>
            <a:grpSpLocks noChangeAspect="1"/>
          </p:cNvGrpSpPr>
          <p:nvPr/>
        </p:nvGrpSpPr>
        <p:grpSpPr>
          <a:xfrm>
            <a:off x="2209800" y="3505200"/>
            <a:ext cx="4888020" cy="2695644"/>
            <a:chOff x="2361072" y="3479519"/>
            <a:chExt cx="4037330" cy="2657133"/>
          </a:xfrm>
        </p:grpSpPr>
        <p:sp>
          <p:nvSpPr>
            <p:cNvPr id="10" name="Rectangle 9"/>
            <p:cNvSpPr/>
            <p:nvPr/>
          </p:nvSpPr>
          <p:spPr>
            <a:xfrm rot="16200000">
              <a:off x="2276299" y="4649507"/>
              <a:ext cx="767715" cy="59817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 smtClean="0">
                  <a:solidFill>
                    <a:srgbClr val="000000"/>
                  </a:solidFill>
                  <a:latin typeface="Calibri" panose="020F0502020204030204" pitchFamily="34" charset="0"/>
                  <a:ea typeface="Times New Roman"/>
                </a:rPr>
                <a:t>EDMG STA 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11" name="Group 18"/>
            <p:cNvGrpSpPr/>
            <p:nvPr/>
          </p:nvGrpSpPr>
          <p:grpSpPr>
            <a:xfrm rot="16200000">
              <a:off x="2749694" y="4290414"/>
              <a:ext cx="106044" cy="404497"/>
              <a:chOff x="332742" y="1"/>
              <a:chExt cx="257198" cy="519440"/>
            </a:xfrm>
          </p:grpSpPr>
          <p:sp>
            <p:nvSpPr>
              <p:cNvPr id="43" name="Flowchart: Merge 42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44" name="Flowchart: Merge 43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45" name="Elbow Connector 44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sp>
            <p:nvSpPr>
              <p:cNvPr id="47" name="Flowchart: Merge 46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12" name="Group 19"/>
            <p:cNvGrpSpPr/>
            <p:nvPr/>
          </p:nvGrpSpPr>
          <p:grpSpPr>
            <a:xfrm>
              <a:off x="2983372" y="4985103"/>
              <a:ext cx="106680" cy="403859"/>
              <a:chOff x="337820" y="624205"/>
              <a:chExt cx="257200" cy="519440"/>
            </a:xfrm>
          </p:grpSpPr>
          <p:sp>
            <p:nvSpPr>
              <p:cNvPr id="38" name="Flowchart: Merge 37"/>
              <p:cNvSpPr/>
              <p:nvPr/>
            </p:nvSpPr>
            <p:spPr>
              <a:xfrm rot="5400000">
                <a:off x="461070" y="637145"/>
                <a:ext cx="146649" cy="120769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39" name="Flowchart: Merge 38"/>
              <p:cNvSpPr/>
              <p:nvPr/>
            </p:nvSpPr>
            <p:spPr>
              <a:xfrm rot="5400000">
                <a:off x="461670" y="1010294"/>
                <a:ext cx="146050" cy="120651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40" name="Elbow Connector 39"/>
              <p:cNvCxnSpPr/>
              <p:nvPr/>
            </p:nvCxnSpPr>
            <p:spPr>
              <a:xfrm rot="10800000" flipH="1" flipV="1">
                <a:off x="474010" y="697529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337820" y="885767"/>
                <a:ext cx="134719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sp>
            <p:nvSpPr>
              <p:cNvPr id="42" name="Flowchart: Merge 41"/>
              <p:cNvSpPr/>
              <p:nvPr/>
            </p:nvSpPr>
            <p:spPr>
              <a:xfrm rot="5400000">
                <a:off x="459838" y="825119"/>
                <a:ext cx="146050" cy="120651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14" name="Rectangle 13"/>
            <p:cNvSpPr/>
            <p:nvPr/>
          </p:nvSpPr>
          <p:spPr>
            <a:xfrm rot="16200000">
              <a:off x="5784674" y="4527587"/>
              <a:ext cx="915035" cy="31242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</a:rPr>
                <a:t>EDMG     STA 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15" name="Group 21"/>
            <p:cNvGrpSpPr/>
            <p:nvPr/>
          </p:nvGrpSpPr>
          <p:grpSpPr>
            <a:xfrm flipH="1">
              <a:off x="5960915" y="4169129"/>
              <a:ext cx="105408" cy="403860"/>
              <a:chOff x="3314712" y="-1"/>
              <a:chExt cx="257187" cy="519441"/>
            </a:xfrm>
          </p:grpSpPr>
          <p:sp>
            <p:nvSpPr>
              <p:cNvPr id="33" name="Flowchart: Merge 32"/>
              <p:cNvSpPr/>
              <p:nvPr/>
            </p:nvSpPr>
            <p:spPr>
              <a:xfrm rot="5400000">
                <a:off x="3437949" y="12939"/>
                <a:ext cx="146649" cy="120770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34" name="Flowchart: Merge 33"/>
              <p:cNvSpPr/>
              <p:nvPr/>
            </p:nvSpPr>
            <p:spPr>
              <a:xfrm rot="5400000">
                <a:off x="3438549" y="386089"/>
                <a:ext cx="146050" cy="120651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35" name="Elbow Connector 34"/>
              <p:cNvCxnSpPr/>
              <p:nvPr/>
            </p:nvCxnSpPr>
            <p:spPr>
              <a:xfrm rot="10800000" flipH="1" flipV="1">
                <a:off x="3450903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3314712" y="261562"/>
                <a:ext cx="134719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sp>
            <p:nvSpPr>
              <p:cNvPr id="37" name="Flowchart: Merge 36"/>
              <p:cNvSpPr/>
              <p:nvPr/>
            </p:nvSpPr>
            <p:spPr>
              <a:xfrm rot="5400000">
                <a:off x="3436733" y="200914"/>
                <a:ext cx="146050" cy="120652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16" name="Group 22"/>
            <p:cNvGrpSpPr/>
            <p:nvPr/>
          </p:nvGrpSpPr>
          <p:grpSpPr>
            <a:xfrm flipH="1">
              <a:off x="5966601" y="4793333"/>
              <a:ext cx="105410" cy="403859"/>
              <a:chOff x="3320415" y="624204"/>
              <a:chExt cx="257199" cy="519440"/>
            </a:xfrm>
          </p:grpSpPr>
          <p:sp>
            <p:nvSpPr>
              <p:cNvPr id="28" name="Flowchart: Merge 27"/>
              <p:cNvSpPr/>
              <p:nvPr/>
            </p:nvSpPr>
            <p:spPr>
              <a:xfrm rot="5400000">
                <a:off x="3443664" y="637145"/>
                <a:ext cx="146649" cy="120768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29" name="Flowchart: Merge 28"/>
              <p:cNvSpPr/>
              <p:nvPr/>
            </p:nvSpPr>
            <p:spPr>
              <a:xfrm rot="5400000">
                <a:off x="3444264" y="1010293"/>
                <a:ext cx="146050" cy="120651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30" name="Elbow Connector 29"/>
              <p:cNvCxnSpPr/>
              <p:nvPr/>
            </p:nvCxnSpPr>
            <p:spPr>
              <a:xfrm rot="10800000" flipH="1" flipV="1">
                <a:off x="3456606" y="697530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3320415" y="885767"/>
                <a:ext cx="134721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sp>
            <p:nvSpPr>
              <p:cNvPr id="32" name="Flowchart: Merge 31"/>
              <p:cNvSpPr/>
              <p:nvPr/>
            </p:nvSpPr>
            <p:spPr>
              <a:xfrm rot="5400000">
                <a:off x="3442433" y="825119"/>
                <a:ext cx="146050" cy="120651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17" name="Freeform 16"/>
            <p:cNvSpPr/>
            <p:nvPr/>
          </p:nvSpPr>
          <p:spPr>
            <a:xfrm rot="20520311">
              <a:off x="2796682" y="4129124"/>
              <a:ext cx="718185" cy="243840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 rot="2897374">
              <a:off x="3065922" y="5232119"/>
              <a:ext cx="718185" cy="24320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 rot="798275" flipH="1">
              <a:off x="5259847" y="4129759"/>
              <a:ext cx="718185" cy="24320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 rot="19601334" flipH="1">
              <a:off x="5235082" y="4996534"/>
              <a:ext cx="718185" cy="24320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 rot="16200000">
              <a:off x="3268169" y="4695227"/>
              <a:ext cx="1524635" cy="23495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</a:rPr>
                <a:t>Blocker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 rot="494457">
              <a:off x="3658198" y="5953678"/>
              <a:ext cx="847916" cy="182974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</a:rPr>
                <a:t>Reflector</a:t>
              </a: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981591" y="3479519"/>
              <a:ext cx="843915" cy="21590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</a:rPr>
                <a:t>Reflector</a:t>
              </a: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3251342" y="5244819"/>
              <a:ext cx="730250" cy="661035"/>
            </a:xfrm>
            <a:prstGeom prst="line">
              <a:avLst/>
            </a:prstGeom>
            <a:noFill/>
            <a:ln w="19050" cap="flat" cmpd="sng" algn="ctr">
              <a:solidFill>
                <a:srgbClr val="00B0F0"/>
              </a:solidFill>
              <a:prstDash val="dash"/>
              <a:tailEnd type="triangl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>
            <a:xfrm flipH="1">
              <a:off x="3981592" y="4999090"/>
              <a:ext cx="1829375" cy="906129"/>
            </a:xfrm>
            <a:prstGeom prst="line">
              <a:avLst/>
            </a:prstGeom>
            <a:noFill/>
            <a:ln w="19050" cap="flat" cmpd="sng" algn="ctr">
              <a:solidFill>
                <a:srgbClr val="00B0F0"/>
              </a:solidFill>
              <a:prstDash val="dash"/>
              <a:headEnd type="triangle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 flipV="1">
              <a:off x="2941462" y="3696054"/>
              <a:ext cx="1349375" cy="66929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tailEnd type="triangle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>
            <a:xfrm flipH="1" flipV="1">
              <a:off x="4297822" y="3710659"/>
              <a:ext cx="1501140" cy="654685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headEnd type="triangle"/>
            </a:ln>
            <a:effectLst/>
          </p:spPr>
        </p:cxnSp>
      </p:grpSp>
      <p:sp>
        <p:nvSpPr>
          <p:cNvPr id="4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4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57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839200" cy="762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Proposal </a:t>
            </a:r>
            <a:endParaRPr lang="en-US" sz="3600" b="1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2286000"/>
          </a:xfrm>
        </p:spPr>
        <p:txBody>
          <a:bodyPr vert="horz" lIns="91440" tIns="45720" rIns="91440" bIns="45720" rtlCol="0">
            <a:noAutofit/>
          </a:bodyPr>
          <a:lstStyle/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altLang="zh-CN" sz="1800" kern="100" dirty="0" smtClean="0"/>
              <a:t>EDMG PCP/AP sends an enhanced Directional Channel Quality Request to EDMG STA to request it to perform multiple measurements </a:t>
            </a:r>
            <a:r>
              <a:rPr lang="en-US" altLang="zh-CN" sz="1800" kern="100" dirty="0">
                <a:solidFill>
                  <a:srgbClr val="FF0000"/>
                </a:solidFill>
              </a:rPr>
              <a:t>concurrently</a:t>
            </a:r>
            <a:r>
              <a:rPr lang="en-US" altLang="zh-CN" sz="1800" kern="100" dirty="0"/>
              <a:t> </a:t>
            </a:r>
            <a:r>
              <a:rPr lang="en-US" altLang="zh-CN" sz="1800" kern="100" dirty="0" smtClean="0"/>
              <a:t>employing multiple RX </a:t>
            </a:r>
            <a:r>
              <a:rPr lang="en-US" altLang="zh-CN" sz="1800" kern="100" dirty="0"/>
              <a:t>antenna configurations </a:t>
            </a:r>
            <a:r>
              <a:rPr lang="en-US" altLang="zh-CN" sz="1800" kern="100" dirty="0" smtClean="0"/>
              <a:t>as </a:t>
            </a:r>
            <a:r>
              <a:rPr lang="en-US" altLang="zh-CN" sz="1800" kern="100" dirty="0"/>
              <a:t>are used for receiving </a:t>
            </a:r>
            <a:r>
              <a:rPr lang="en-US" altLang="zh-CN" sz="1800" kern="100" dirty="0" smtClean="0"/>
              <a:t>multiple streams </a:t>
            </a:r>
            <a:r>
              <a:rPr lang="en-US" altLang="zh-CN" sz="1800" kern="100" dirty="0"/>
              <a:t>from </a:t>
            </a:r>
            <a:r>
              <a:rPr lang="en-US" altLang="zh-CN" sz="1800" kern="100" dirty="0" smtClean="0"/>
              <a:t>the target EDMG STA.</a:t>
            </a:r>
            <a:endParaRPr lang="en-US" altLang="zh-CN" sz="1800" kern="100" dirty="0"/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zh-CN" sz="1400" kern="100" dirty="0" smtClean="0"/>
              <a:t>Each of multiple RX antenna configurations corresponds to a specific RX antenna.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zh-CN" sz="1400" kern="100" dirty="0" smtClean="0"/>
              <a:t>All </a:t>
            </a:r>
            <a:r>
              <a:rPr lang="en-US" altLang="zh-CN" sz="1400" kern="100" dirty="0"/>
              <a:t>of </a:t>
            </a:r>
            <a:r>
              <a:rPr lang="en-US" altLang="zh-CN" sz="1400" kern="100" dirty="0" smtClean="0"/>
              <a:t>concurrent </a:t>
            </a:r>
            <a:r>
              <a:rPr lang="en-US" altLang="zh-CN" sz="1400" kern="100" dirty="0"/>
              <a:t>measurements </a:t>
            </a:r>
            <a:r>
              <a:rPr lang="en-US" altLang="zh-CN" sz="1400" kern="100" dirty="0" smtClean="0"/>
              <a:t>are </a:t>
            </a:r>
            <a:r>
              <a:rPr lang="en-US" altLang="zh-CN" sz="1400" kern="100" dirty="0"/>
              <a:t>based on </a:t>
            </a:r>
            <a:r>
              <a:rPr lang="en-US" altLang="zh-CN" sz="1400" kern="100" dirty="0">
                <a:solidFill>
                  <a:srgbClr val="FF0000"/>
                </a:solidFill>
              </a:rPr>
              <a:t>the same measurement configuration</a:t>
            </a:r>
            <a:r>
              <a:rPr lang="en-US" altLang="zh-CN" sz="1400" kern="100" dirty="0"/>
              <a:t> (e.g., Measurement Method, Measurement Start Time, Measurement Duration, Number of Time Blocks, </a:t>
            </a:r>
            <a:r>
              <a:rPr lang="en-US" altLang="zh-CN" sz="1400" kern="100" dirty="0" smtClean="0"/>
              <a:t>etc.).</a:t>
            </a:r>
            <a:endParaRPr lang="en-US" sz="1400" kern="100" dirty="0"/>
          </a:p>
          <a:p>
            <a:pPr lvl="1"/>
            <a:endParaRPr lang="en-US" sz="1800" kern="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3982260"/>
              </p:ext>
            </p:extLst>
          </p:nvPr>
        </p:nvGraphicFramePr>
        <p:xfrm>
          <a:off x="1752600" y="3759200"/>
          <a:ext cx="5105400" cy="264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Visio" r:id="rId4" imgW="3952585" imgH="2440530" progId="Visio.Drawing.11">
                  <p:embed/>
                </p:oleObj>
              </mc:Choice>
              <mc:Fallback>
                <p:oleObj name="Visio" r:id="rId4" imgW="3952585" imgH="244053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52600" y="3759200"/>
                        <a:ext cx="5105400" cy="264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35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55638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Proposal (Cont.)</a:t>
            </a:r>
            <a:endParaRPr lang="en-US" sz="36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6</a:t>
            </a:fld>
            <a:endParaRPr 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676400"/>
            <a:ext cx="8153400" cy="304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buFont typeface="Wingdings" panose="05000000000000000000" pitchFamily="2" charset="2"/>
              <a:buChar char="q"/>
            </a:pPr>
            <a:r>
              <a:rPr lang="en-US" sz="1800" dirty="0" smtClean="0"/>
              <a:t>The requested EDMG STA sends an enhanced Directional Channel Quality Report to EDMG PCP/AP,  which shall report results of concurrent measurements according to one of the two following measurement report methods: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zh-CN" sz="1600" b="1" u="sng" kern="100" dirty="0" smtClean="0"/>
              <a:t>Method 1</a:t>
            </a:r>
            <a:r>
              <a:rPr lang="en-US" altLang="zh-CN" sz="1600" kern="100" dirty="0" smtClean="0"/>
              <a:t>: The results of concurrent measurements during each measurement time block are </a:t>
            </a:r>
            <a:r>
              <a:rPr lang="en-US" altLang="zh-CN" sz="1600" kern="100" dirty="0" smtClean="0">
                <a:solidFill>
                  <a:srgbClr val="FF0000"/>
                </a:solidFill>
              </a:rPr>
              <a:t>individually</a:t>
            </a:r>
            <a:r>
              <a:rPr lang="en-US" altLang="zh-CN" sz="1600" kern="100" dirty="0" smtClean="0"/>
              <a:t> reported. </a:t>
            </a:r>
            <a:endParaRPr lang="en-US" altLang="zh-CN" sz="1600" kern="1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zh-CN" sz="1600" b="1" u="sng" kern="100" dirty="0" smtClean="0"/>
              <a:t>Method 2</a:t>
            </a:r>
            <a:r>
              <a:rPr lang="en-US" altLang="zh-CN" sz="1600" kern="100" dirty="0" smtClean="0"/>
              <a:t>: </a:t>
            </a:r>
            <a:r>
              <a:rPr lang="en-US" altLang="zh-CN" sz="1600" kern="100" dirty="0" smtClean="0">
                <a:solidFill>
                  <a:srgbClr val="FF0000"/>
                </a:solidFill>
              </a:rPr>
              <a:t>The average </a:t>
            </a:r>
            <a:r>
              <a:rPr lang="en-US" altLang="zh-CN" sz="1600" kern="100" dirty="0" smtClean="0"/>
              <a:t>of the </a:t>
            </a:r>
            <a:r>
              <a:rPr lang="en-US" altLang="zh-CN" sz="1600" kern="100" dirty="0"/>
              <a:t>results of </a:t>
            </a:r>
            <a:r>
              <a:rPr lang="en-US" altLang="zh-CN" sz="1600" kern="100" dirty="0" smtClean="0"/>
              <a:t>concurrent </a:t>
            </a:r>
            <a:r>
              <a:rPr lang="en-US" altLang="zh-CN" sz="1600" kern="100" dirty="0"/>
              <a:t>measurements during </a:t>
            </a:r>
            <a:r>
              <a:rPr lang="en-US" altLang="zh-CN" sz="1600" kern="100" dirty="0" smtClean="0"/>
              <a:t>each </a:t>
            </a:r>
            <a:r>
              <a:rPr lang="en-US" altLang="zh-CN" sz="1600" kern="100" dirty="0"/>
              <a:t>measurement time block </a:t>
            </a:r>
            <a:r>
              <a:rPr lang="en-US" altLang="zh-CN" sz="1600" kern="100" dirty="0" smtClean="0"/>
              <a:t>is reported</a:t>
            </a:r>
            <a:r>
              <a:rPr lang="en-US" altLang="zh-CN" sz="1600" kern="100" dirty="0"/>
              <a:t>. </a:t>
            </a:r>
            <a:endParaRPr lang="en-US" altLang="zh-CN" sz="1600" kern="100" dirty="0" smtClean="0"/>
          </a:p>
          <a:p>
            <a:pPr lvl="1"/>
            <a:endParaRPr lang="en-US" altLang="zh-CN" sz="1600" kern="1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2000" kern="100" dirty="0" smtClean="0"/>
              <a:t>Compared with Method 1, Method 2 has a much shorter measurement report. But Method 1 is able to provide more detailed measurement results.</a:t>
            </a:r>
          </a:p>
          <a:p>
            <a:pPr lvl="2"/>
            <a:endParaRPr lang="en-US" altLang="zh-CN" sz="1400" kern="100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39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12" y="609600"/>
            <a:ext cx="8229600" cy="762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Example Frame Format</a:t>
            </a:r>
            <a:endParaRPr lang="en-US" sz="36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663104"/>
              </p:ext>
            </p:extLst>
          </p:nvPr>
        </p:nvGraphicFramePr>
        <p:xfrm>
          <a:off x="3945388" y="2182209"/>
          <a:ext cx="2798324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568"/>
                <a:gridCol w="1246356"/>
                <a:gridCol w="914400"/>
              </a:tblGrid>
              <a:tr h="30480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Measurement Report Method 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278">
                <a:tc>
                  <a:txBody>
                    <a:bodyPr/>
                    <a:lstStyle/>
                    <a:p>
                      <a:pPr marL="0" indent="0"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Bits: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41263"/>
              </p:ext>
            </p:extLst>
          </p:nvPr>
        </p:nvGraphicFramePr>
        <p:xfrm>
          <a:off x="920910" y="3630009"/>
          <a:ext cx="7183852" cy="53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225"/>
                <a:gridCol w="1118638"/>
                <a:gridCol w="1295400"/>
                <a:gridCol w="533400"/>
                <a:gridCol w="1905000"/>
                <a:gridCol w="1531189"/>
              </a:tblGrid>
              <a:tr h="260869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Operating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Class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Channel Number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AID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Method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453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186275"/>
              </p:ext>
            </p:extLst>
          </p:nvPr>
        </p:nvGraphicFramePr>
        <p:xfrm>
          <a:off x="838200" y="4191000"/>
          <a:ext cx="7183851" cy="53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060"/>
                <a:gridCol w="1623266"/>
                <a:gridCol w="1524000"/>
                <a:gridCol w="1600200"/>
                <a:gridCol w="1607325"/>
              </a:tblGrid>
              <a:tr h="230179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Start Time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Duration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Number of Time Blocks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Optional </a:t>
                      </a:r>
                      <a:r>
                        <a:rPr lang="en-US" sz="1100" b="0" dirty="0" err="1" smtClean="0">
                          <a:solidFill>
                            <a:schemeClr val="tx1"/>
                          </a:solidFill>
                        </a:rPr>
                        <a:t>Subelements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Variable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4610112" y="2639409"/>
            <a:ext cx="76200" cy="9906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591312" y="2639409"/>
            <a:ext cx="152400" cy="88392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2334" y="13716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 smtClean="0">
                <a:solidFill>
                  <a:schemeClr val="tx1"/>
                </a:solidFill>
              </a:rPr>
              <a:t>Modifying the measurement request field format for Directional Channel Quality request (Clause 9.4.2.21.16 in </a:t>
            </a:r>
            <a:r>
              <a:rPr lang="en-US" sz="1800" smtClean="0">
                <a:solidFill>
                  <a:schemeClr val="tx1"/>
                </a:solidFill>
              </a:rPr>
              <a:t>P802.11REVmc </a:t>
            </a:r>
            <a:r>
              <a:rPr lang="en-US" sz="1800" smtClean="0">
                <a:solidFill>
                  <a:schemeClr val="tx1"/>
                </a:solidFill>
              </a:rPr>
              <a:t>D5.2) </a:t>
            </a:r>
            <a:r>
              <a:rPr lang="en-US" sz="1800" dirty="0" smtClean="0">
                <a:solidFill>
                  <a:schemeClr val="tx1"/>
                </a:solidFill>
              </a:rPr>
              <a:t>as follows: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74" y="4876800"/>
            <a:ext cx="822007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5750">
              <a:buFont typeface="Wingdings" panose="05000000000000000000" pitchFamily="2" charset="2"/>
              <a:buChar char="§"/>
            </a:pPr>
            <a:r>
              <a:rPr lang="en-US" altLang="zh-CN" sz="1600" kern="100" dirty="0" smtClean="0">
                <a:solidFill>
                  <a:schemeClr val="tx1"/>
                </a:solidFill>
              </a:rPr>
              <a:t>The Measurement Report Method field indicates the method that is to be used by  the requested EDMG STA to report the results of concurrent measurements in the measurement report. </a:t>
            </a:r>
          </a:p>
          <a:p>
            <a:pPr marL="746125" lvl="2" indent="-285750">
              <a:buFont typeface="Courier New" panose="02070309020205020404" pitchFamily="49" charset="0"/>
              <a:buChar char="o"/>
            </a:pPr>
            <a:r>
              <a:rPr lang="en-US" altLang="zh-CN" sz="1400" kern="100" dirty="0" smtClean="0">
                <a:solidFill>
                  <a:schemeClr val="tx1"/>
                </a:solidFill>
              </a:rPr>
              <a:t>If this field is set to 0, it indicates that the </a:t>
            </a:r>
            <a:r>
              <a:rPr lang="en-US" altLang="zh-CN" sz="1400" kern="100" dirty="0">
                <a:solidFill>
                  <a:schemeClr val="tx1"/>
                </a:solidFill>
              </a:rPr>
              <a:t>results of concurrent measurements during </a:t>
            </a:r>
            <a:r>
              <a:rPr lang="en-US" altLang="zh-CN" sz="1400" kern="100" dirty="0" smtClean="0">
                <a:solidFill>
                  <a:schemeClr val="tx1"/>
                </a:solidFill>
              </a:rPr>
              <a:t>each </a:t>
            </a:r>
            <a:r>
              <a:rPr lang="en-US" altLang="zh-CN" sz="1400" kern="100" dirty="0">
                <a:solidFill>
                  <a:schemeClr val="tx1"/>
                </a:solidFill>
              </a:rPr>
              <a:t>measurement time block are individually reported. </a:t>
            </a:r>
            <a:endParaRPr lang="en-US" altLang="zh-CN" sz="1400" kern="100" dirty="0" smtClean="0">
              <a:solidFill>
                <a:schemeClr val="tx1"/>
              </a:solidFill>
            </a:endParaRPr>
          </a:p>
          <a:p>
            <a:pPr marL="746125" lvl="2" indent="-285750">
              <a:buFont typeface="Courier New" panose="02070309020205020404" pitchFamily="49" charset="0"/>
              <a:buChar char="o"/>
            </a:pPr>
            <a:r>
              <a:rPr lang="en-US" altLang="zh-CN" sz="1400" kern="100" dirty="0" smtClean="0">
                <a:solidFill>
                  <a:schemeClr val="tx1"/>
                </a:solidFill>
              </a:rPr>
              <a:t>If this field is set to 1, it indicates that the </a:t>
            </a:r>
            <a:r>
              <a:rPr lang="en-US" altLang="zh-CN" sz="1400" kern="100" dirty="0">
                <a:solidFill>
                  <a:schemeClr val="tx1"/>
                </a:solidFill>
              </a:rPr>
              <a:t>average of the results of concurrent measurements during </a:t>
            </a:r>
            <a:r>
              <a:rPr lang="en-US" altLang="zh-CN" sz="1400" kern="100" dirty="0" smtClean="0">
                <a:solidFill>
                  <a:schemeClr val="tx1"/>
                </a:solidFill>
              </a:rPr>
              <a:t>each measurement </a:t>
            </a:r>
            <a:r>
              <a:rPr lang="en-US" altLang="zh-CN" sz="1400" kern="100" dirty="0">
                <a:solidFill>
                  <a:schemeClr val="tx1"/>
                </a:solidFill>
              </a:rPr>
              <a:t>time block is reported.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28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>
            <a:noAutofit/>
          </a:bodyPr>
          <a:lstStyle/>
          <a:p>
            <a:r>
              <a:rPr lang="en-US" sz="3600" dirty="0"/>
              <a:t>Example Frame Format </a:t>
            </a:r>
            <a:r>
              <a:rPr lang="en-US" sz="3600" b="1" dirty="0" smtClean="0"/>
              <a:t>(cont.) </a:t>
            </a:r>
            <a:endParaRPr lang="en-US" sz="36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400796"/>
              </p:ext>
            </p:extLst>
          </p:nvPr>
        </p:nvGraphicFramePr>
        <p:xfrm>
          <a:off x="3200400" y="2438400"/>
          <a:ext cx="4038600" cy="699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1615007"/>
                <a:gridCol w="1204393"/>
                <a:gridCol w="762000"/>
              </a:tblGrid>
              <a:tr h="304800">
                <a:tc>
                  <a:txBody>
                    <a:bodyPr/>
                    <a:lstStyle/>
                    <a:p>
                      <a:pPr algn="ctr"/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rgbClr val="FF0000"/>
                          </a:solidFill>
                        </a:rPr>
                        <a:t>Number of RX Antenna Configurations </a:t>
                      </a:r>
                      <a:endParaRPr lang="en-US" sz="11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FF0000"/>
                          </a:solidFill>
                        </a:rPr>
                        <a:t>Measurement Report Method </a:t>
                      </a:r>
                      <a:endParaRPr lang="en-US" sz="11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</a:rPr>
                        <a:t>Reserved</a:t>
                      </a:r>
                      <a:endParaRPr lang="en-US" sz="11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278">
                <a:tc>
                  <a:txBody>
                    <a:bodyPr/>
                    <a:lstStyle/>
                    <a:p>
                      <a:pPr marL="0" indent="0" algn="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Bits: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80508"/>
              </p:ext>
            </p:extLst>
          </p:nvPr>
        </p:nvGraphicFramePr>
        <p:xfrm>
          <a:off x="1350524" y="3766161"/>
          <a:ext cx="7183853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947"/>
                <a:gridCol w="1164053"/>
                <a:gridCol w="1143000"/>
                <a:gridCol w="533400"/>
                <a:gridCol w="1219200"/>
                <a:gridCol w="1261819"/>
                <a:gridCol w="1121434"/>
              </a:tblGrid>
              <a:tr h="230179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Operating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Class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Channel Number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AID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Method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Start Time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100807"/>
              </p:ext>
            </p:extLst>
          </p:nvPr>
        </p:nvGraphicFramePr>
        <p:xfrm>
          <a:off x="1343335" y="4465117"/>
          <a:ext cx="7183852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947"/>
                <a:gridCol w="1060023"/>
                <a:gridCol w="1196196"/>
                <a:gridCol w="1345720"/>
                <a:gridCol w="373812"/>
                <a:gridCol w="1345720"/>
                <a:gridCol w="1121434"/>
              </a:tblGrid>
              <a:tr h="268542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Duration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Number of Time Blocks (N)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for Time block 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for Time block N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Optional </a:t>
                      </a:r>
                      <a:r>
                        <a:rPr lang="en-US" sz="1100" b="0" dirty="0" err="1" smtClean="0">
                          <a:solidFill>
                            <a:schemeClr val="tx1"/>
                          </a:solidFill>
                        </a:rPr>
                        <a:t>Subelements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Variable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3657600" y="2865120"/>
            <a:ext cx="1283850" cy="914299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151124" y="2865120"/>
            <a:ext cx="325876" cy="914299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1000" y="14478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tx1"/>
                </a:solidFill>
              </a:rPr>
              <a:t>Modifying the measurement </a:t>
            </a:r>
            <a:r>
              <a:rPr lang="en-US" sz="1800" dirty="0" smtClean="0">
                <a:solidFill>
                  <a:schemeClr val="tx1"/>
                </a:solidFill>
              </a:rPr>
              <a:t>report field </a:t>
            </a:r>
            <a:r>
              <a:rPr lang="en-US" sz="1800" dirty="0">
                <a:solidFill>
                  <a:schemeClr val="tx1"/>
                </a:solidFill>
              </a:rPr>
              <a:t>format for Directional Channel Quality </a:t>
            </a:r>
            <a:r>
              <a:rPr lang="en-US" sz="1800" dirty="0" smtClean="0">
                <a:solidFill>
                  <a:schemeClr val="tx1"/>
                </a:solidFill>
              </a:rPr>
              <a:t>report (</a:t>
            </a:r>
            <a:r>
              <a:rPr lang="en-US" sz="1800" dirty="0">
                <a:solidFill>
                  <a:schemeClr val="tx1"/>
                </a:solidFill>
              </a:rPr>
              <a:t>Clause </a:t>
            </a:r>
            <a:r>
              <a:rPr lang="en-US" sz="1800" dirty="0" smtClean="0">
                <a:solidFill>
                  <a:schemeClr val="tx1"/>
                </a:solidFill>
              </a:rPr>
              <a:t>9.4.2.22.15 </a:t>
            </a:r>
            <a:r>
              <a:rPr lang="en-US" sz="1800" dirty="0">
                <a:solidFill>
                  <a:schemeClr val="tx1"/>
                </a:solidFill>
              </a:rPr>
              <a:t>in P802.11REVmc </a:t>
            </a:r>
            <a:r>
              <a:rPr lang="en-US" sz="1800" dirty="0" smtClean="0">
                <a:solidFill>
                  <a:schemeClr val="tx1"/>
                </a:solidFill>
              </a:rPr>
              <a:t>D5.2) </a:t>
            </a:r>
            <a:r>
              <a:rPr lang="en-US" sz="1800" dirty="0">
                <a:solidFill>
                  <a:schemeClr val="tx1"/>
                </a:solidFill>
              </a:rPr>
              <a:t>as follows: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" y="56388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5750">
              <a:buFont typeface="Wingdings" panose="05000000000000000000" pitchFamily="2" charset="2"/>
              <a:buChar char="§"/>
            </a:pPr>
            <a:r>
              <a:rPr lang="en-US" altLang="zh-CN" sz="1400" kern="100" dirty="0" smtClean="0">
                <a:solidFill>
                  <a:schemeClr val="tx1"/>
                </a:solidFill>
              </a:rPr>
              <a:t>The Number of RX Antenna Configurations field indicates the number of RX antenna configurations used by the EDMG STA to perform concurrent measurements.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64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472736"/>
              </p:ext>
            </p:extLst>
          </p:nvPr>
        </p:nvGraphicFramePr>
        <p:xfrm>
          <a:off x="1447800" y="3891242"/>
          <a:ext cx="6858000" cy="619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63"/>
                <a:gridCol w="1727971"/>
                <a:gridCol w="1040266"/>
                <a:gridCol w="3276600"/>
              </a:tblGrid>
              <a:tr h="315110">
                <a:tc>
                  <a:txBody>
                    <a:bodyPr/>
                    <a:lstStyle/>
                    <a:p>
                      <a:pPr algn="ctr"/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err="1" smtClean="0">
                          <a:solidFill>
                            <a:schemeClr val="tx1"/>
                          </a:solidFill>
                        </a:rPr>
                        <a:t>Subelement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 ID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Length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Variable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617461"/>
              </p:ext>
            </p:extLst>
          </p:nvPr>
        </p:nvGraphicFramePr>
        <p:xfrm>
          <a:off x="1162130" y="5082540"/>
          <a:ext cx="6781881" cy="89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066800"/>
                <a:gridCol w="381081"/>
                <a:gridCol w="1066800"/>
                <a:gridCol w="838200"/>
                <a:gridCol w="1066800"/>
                <a:gridCol w="533400"/>
                <a:gridCol w="1143000"/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for Time Block 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</a:t>
                      </a:r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 Time Block N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for Time Block 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for Time Block N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flipH="1">
            <a:off x="1847930" y="4210721"/>
            <a:ext cx="3181270" cy="8718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3"/>
          </p:cNvCxnSpPr>
          <p:nvPr/>
        </p:nvCxnSpPr>
        <p:spPr>
          <a:xfrm flipH="1">
            <a:off x="7943930" y="4201197"/>
            <a:ext cx="361870" cy="8813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085850" y="3352800"/>
            <a:ext cx="3943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u="sng" kern="100" dirty="0" smtClean="0">
                <a:solidFill>
                  <a:schemeClr val="tx1"/>
                </a:solidFill>
              </a:rPr>
              <a:t>Extended </a:t>
            </a:r>
            <a:r>
              <a:rPr lang="en-US" altLang="zh-CN" sz="1400" b="1" u="sng" kern="100" dirty="0">
                <a:solidFill>
                  <a:schemeClr val="tx1"/>
                </a:solidFill>
              </a:rPr>
              <a:t>Measurement </a:t>
            </a:r>
            <a:r>
              <a:rPr lang="en-US" altLang="zh-CN" sz="1400" b="1" u="sng" kern="100" dirty="0" smtClean="0">
                <a:solidFill>
                  <a:schemeClr val="tx1"/>
                </a:solidFill>
              </a:rPr>
              <a:t>Report </a:t>
            </a:r>
            <a:r>
              <a:rPr lang="en-US" altLang="zh-CN" sz="1400" b="1" u="sng" kern="100" dirty="0" err="1" smtClean="0">
                <a:solidFill>
                  <a:schemeClr val="tx1"/>
                </a:solidFill>
              </a:rPr>
              <a:t>subelement</a:t>
            </a:r>
            <a:endParaRPr lang="en-US" sz="1400" b="1" u="sng" dirty="0">
              <a:solidFill>
                <a:schemeClr val="tx1"/>
              </a:solidFill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57200" y="609600"/>
            <a:ext cx="82296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Example Frame Format (cont.) 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381000" y="1295400"/>
            <a:ext cx="8305800" cy="2095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925" lvl="1">
              <a:buFont typeface="Wingdings" panose="05000000000000000000" pitchFamily="2" charset="2"/>
              <a:buChar char="§"/>
            </a:pPr>
            <a:r>
              <a:rPr lang="en-US" altLang="zh-CN" sz="1400" kern="100" dirty="0"/>
              <a:t>The Measurement Report Method field indicates the method used by the </a:t>
            </a:r>
            <a:r>
              <a:rPr lang="en-US" altLang="zh-CN" sz="1400" kern="100" dirty="0" smtClean="0"/>
              <a:t>EDMG STA </a:t>
            </a:r>
            <a:r>
              <a:rPr lang="en-US" altLang="zh-CN" sz="1400" kern="100" dirty="0"/>
              <a:t>to report the results of concurrent measurements. </a:t>
            </a:r>
          </a:p>
          <a:p>
            <a:pPr marL="746125" lvl="2" indent="-285750">
              <a:buFont typeface="Courier New" panose="02070309020205020404" pitchFamily="49" charset="0"/>
              <a:buChar char="o"/>
            </a:pPr>
            <a:r>
              <a:rPr lang="en-US" altLang="zh-CN" sz="1200" kern="100" dirty="0"/>
              <a:t>If this field is set to 0, it indicates that the results of concurrent measurements during </a:t>
            </a:r>
            <a:r>
              <a:rPr lang="en-US" altLang="zh-CN" sz="1200" kern="100" dirty="0" smtClean="0"/>
              <a:t>each measurement </a:t>
            </a:r>
            <a:r>
              <a:rPr lang="en-US" altLang="zh-CN" sz="1200" kern="100" dirty="0"/>
              <a:t>time block are individually reported. </a:t>
            </a:r>
            <a:endParaRPr lang="en-US" altLang="zh-CN" sz="1200" kern="100" dirty="0" smtClean="0"/>
          </a:p>
          <a:p>
            <a:pPr marL="1203325" lvl="3" indent="-285750">
              <a:buFont typeface="Wingdings" panose="05000000000000000000" pitchFamily="2" charset="2"/>
              <a:buChar char="§"/>
            </a:pPr>
            <a:r>
              <a:rPr lang="en-US" altLang="zh-CN" sz="1100" kern="100" dirty="0" smtClean="0"/>
              <a:t>Measurement r</a:t>
            </a:r>
            <a:r>
              <a:rPr lang="en-US" sz="1100" kern="100" dirty="0" smtClean="0"/>
              <a:t>esults corresponding </a:t>
            </a:r>
            <a:r>
              <a:rPr lang="en-US" sz="1100" kern="100" dirty="0"/>
              <a:t>to one of RX antenna configurations are carried in the </a:t>
            </a:r>
            <a:r>
              <a:rPr lang="en-US" sz="1100" kern="100" dirty="0" smtClean="0"/>
              <a:t>Measurement for Time Blocks fields of Measurement Report field. </a:t>
            </a:r>
          </a:p>
          <a:p>
            <a:pPr marL="1203325" lvl="3" indent="-285750">
              <a:buFont typeface="Wingdings" panose="05000000000000000000" pitchFamily="2" charset="2"/>
              <a:buChar char="§"/>
            </a:pPr>
            <a:r>
              <a:rPr lang="en-US" sz="1100" kern="100" dirty="0" smtClean="0"/>
              <a:t>Measurement results corresponding </a:t>
            </a:r>
            <a:r>
              <a:rPr lang="en-US" sz="1100" kern="100" dirty="0"/>
              <a:t>to the remaining RX antenna </a:t>
            </a:r>
            <a:r>
              <a:rPr lang="en-US" sz="1100" kern="100" dirty="0" smtClean="0"/>
              <a:t>configurations are carried in an Extended </a:t>
            </a:r>
            <a:r>
              <a:rPr lang="en-US" sz="1100" kern="100" dirty="0"/>
              <a:t>Measurement Report </a:t>
            </a:r>
            <a:r>
              <a:rPr lang="en-US" sz="1100" kern="100" dirty="0" err="1" smtClean="0"/>
              <a:t>subelement</a:t>
            </a:r>
            <a:r>
              <a:rPr lang="en-US" sz="1100" kern="100" dirty="0" smtClean="0"/>
              <a:t> of Measurement Report field.</a:t>
            </a:r>
            <a:endParaRPr lang="en-US" altLang="zh-CN" sz="1100" kern="100" dirty="0"/>
          </a:p>
          <a:p>
            <a:pPr marL="746125" lvl="2" indent="-285750">
              <a:buFont typeface="Courier New" panose="02070309020205020404" pitchFamily="49" charset="0"/>
              <a:buChar char="o"/>
            </a:pPr>
            <a:r>
              <a:rPr lang="en-US" altLang="zh-CN" sz="1200" kern="100" dirty="0"/>
              <a:t>If this field is set to 1, it indicates that the average of the results of concurrent measurements during a measurement time block is reported. </a:t>
            </a:r>
            <a:endParaRPr lang="en-US" sz="1200" dirty="0" smtClean="0"/>
          </a:p>
        </p:txBody>
      </p:sp>
      <p:sp>
        <p:nvSpPr>
          <p:cNvPr id="2" name="Left Brace 1"/>
          <p:cNvSpPr/>
          <p:nvPr/>
        </p:nvSpPr>
        <p:spPr>
          <a:xfrm rot="16200000">
            <a:off x="4705431" y="3086101"/>
            <a:ext cx="380999" cy="6095998"/>
          </a:xfrm>
          <a:prstGeom prst="leftBrace">
            <a:avLst>
              <a:gd name="adj1" fmla="val 8333"/>
              <a:gd name="adj2" fmla="val 4952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" name="TextBox 4"/>
          <p:cNvSpPr txBox="1"/>
          <p:nvPr/>
        </p:nvSpPr>
        <p:spPr>
          <a:xfrm>
            <a:off x="2590800" y="6019800"/>
            <a:ext cx="457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N*(Number of RX antenna configurations-1) fields</a:t>
            </a:r>
            <a:endParaRPr lang="en-US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2590800" y="6169223"/>
            <a:ext cx="457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N*(Number of RX antenna configurations-1) fields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46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1775</TotalTime>
  <Words>1328</Words>
  <Application>Microsoft Office PowerPoint</Application>
  <PresentationFormat>On-screen Show (4:3)</PresentationFormat>
  <Paragraphs>280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Document</vt:lpstr>
      <vt:lpstr>Visio</vt:lpstr>
      <vt:lpstr> Spatial Sharing Enhancement for MIMO Operation</vt:lpstr>
      <vt:lpstr>11ad SPSH</vt:lpstr>
      <vt:lpstr>11ad SPSH (cont.)</vt:lpstr>
      <vt:lpstr>Problem Statement</vt:lpstr>
      <vt:lpstr>Proposal </vt:lpstr>
      <vt:lpstr>Proposal (Cont.)</vt:lpstr>
      <vt:lpstr>Example Frame Format</vt:lpstr>
      <vt:lpstr>Example Frame Format (cont.) </vt:lpstr>
      <vt:lpstr>PowerPoint Presentation</vt:lpstr>
      <vt:lpstr>Summary</vt:lpstr>
      <vt:lpstr>Straw Poll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Yujin Noh</dc:creator>
  <cp:lastModifiedBy>Huang Lei</cp:lastModifiedBy>
  <cp:revision>285</cp:revision>
  <cp:lastPrinted>2016-01-13T23:55:13Z</cp:lastPrinted>
  <dcterms:created xsi:type="dcterms:W3CDTF">2016-01-12T23:40:51Z</dcterms:created>
  <dcterms:modified xsi:type="dcterms:W3CDTF">2016-03-08T01:41:53Z</dcterms:modified>
</cp:coreProperties>
</file>