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6"/>
  </p:notesMasterIdLst>
  <p:handoutMasterIdLst>
    <p:handoutMasterId r:id="rId17"/>
  </p:handoutMasterIdLst>
  <p:sldIdLst>
    <p:sldId id="269" r:id="rId2"/>
    <p:sldId id="257" r:id="rId3"/>
    <p:sldId id="296" r:id="rId4"/>
    <p:sldId id="307" r:id="rId5"/>
    <p:sldId id="300" r:id="rId6"/>
    <p:sldId id="309" r:id="rId7"/>
    <p:sldId id="310" r:id="rId8"/>
    <p:sldId id="311" r:id="rId9"/>
    <p:sldId id="272" r:id="rId10"/>
    <p:sldId id="304" r:id="rId11"/>
    <p:sldId id="305" r:id="rId12"/>
    <p:sldId id="306" r:id="rId13"/>
    <p:sldId id="308" r:id="rId14"/>
    <p:sldId id="297" r:id="rId15"/>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84"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84"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84"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84"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84" charset="0"/>
        <a:ea typeface="+mn-ea"/>
        <a:cs typeface="+mn-cs"/>
      </a:defRPr>
    </a:lvl5pPr>
    <a:lvl6pPr marL="2286000" algn="l" defTabSz="457200" rtl="0" eaLnBrk="1" latinLnBrk="0" hangingPunct="1">
      <a:defRPr sz="1200" kern="1200">
        <a:solidFill>
          <a:schemeClr val="tx1"/>
        </a:solidFill>
        <a:latin typeface="Times New Roman" pitchFamily="-84" charset="0"/>
        <a:ea typeface="+mn-ea"/>
        <a:cs typeface="+mn-cs"/>
      </a:defRPr>
    </a:lvl6pPr>
    <a:lvl7pPr marL="2743200" algn="l" defTabSz="457200" rtl="0" eaLnBrk="1" latinLnBrk="0" hangingPunct="1">
      <a:defRPr sz="1200" kern="1200">
        <a:solidFill>
          <a:schemeClr val="tx1"/>
        </a:solidFill>
        <a:latin typeface="Times New Roman" pitchFamily="-84" charset="0"/>
        <a:ea typeface="+mn-ea"/>
        <a:cs typeface="+mn-cs"/>
      </a:defRPr>
    </a:lvl7pPr>
    <a:lvl8pPr marL="3200400" algn="l" defTabSz="457200" rtl="0" eaLnBrk="1" latinLnBrk="0" hangingPunct="1">
      <a:defRPr sz="1200" kern="1200">
        <a:solidFill>
          <a:schemeClr val="tx1"/>
        </a:solidFill>
        <a:latin typeface="Times New Roman" pitchFamily="-84" charset="0"/>
        <a:ea typeface="+mn-ea"/>
        <a:cs typeface="+mn-cs"/>
      </a:defRPr>
    </a:lvl8pPr>
    <a:lvl9pPr marL="3657600" algn="l" defTabSz="457200" rtl="0" eaLnBrk="1" latinLnBrk="0" hangingPunct="1">
      <a:defRPr sz="1200" kern="1200">
        <a:solidFill>
          <a:schemeClr val="tx1"/>
        </a:solidFill>
        <a:latin typeface="Times New Roman" pitchFamily="-8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showComments="0">
  <p:normalViewPr>
    <p:restoredLeft sz="49068" autoAdjust="0"/>
    <p:restoredTop sz="94786" autoAdjust="0"/>
  </p:normalViewPr>
  <p:slideViewPr>
    <p:cSldViewPr showGuides="1">
      <p:cViewPr varScale="1">
        <p:scale>
          <a:sx n="66" d="100"/>
          <a:sy n="66" d="100"/>
        </p:scale>
        <p:origin x="200" y="62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50" d="100"/>
        <a:sy n="150" d="100"/>
      </p:scale>
      <p:origin x="0" y="5320"/>
    </p:cViewPr>
  </p:sorterViewPr>
  <p:notesViewPr>
    <p:cSldViewPr showGuides="1">
      <p:cViewPr varScale="1">
        <p:scale>
          <a:sx n="61" d="100"/>
          <a:sy n="61" d="100"/>
        </p:scale>
        <p:origin x="-1878" y="-9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theme" Target="theme/theme1.xml"/><Relationship Id="rId21"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notesMaster" Target="notesMasters/notesMaster1.xml"/><Relationship Id="rId17" Type="http://schemas.openxmlformats.org/officeDocument/2006/relationships/handoutMaster" Target="handoutMasters/handoutMaster1.xml"/><Relationship Id="rId18" Type="http://schemas.openxmlformats.org/officeDocument/2006/relationships/presProps" Target="presProps.xml"/><Relationship Id="rId19" Type="http://schemas.openxmlformats.org/officeDocument/2006/relationships/viewProps" Target="viewProp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defRPr>
            </a:lvl1pPr>
          </a:lstStyle>
          <a:p>
            <a:pPr>
              <a:defRPr/>
            </a:pPr>
            <a:r>
              <a:rPr lang="de-DE" smtClean="0"/>
              <a:t>doc.: IEEE 802.19-09/xxxxr0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de-DE" smtClean="0"/>
              <a:t>April 2009</a:t>
            </a:r>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defRPr>
            </a:lvl1pPr>
          </a:lstStyle>
          <a:p>
            <a:pPr>
              <a:defRPr/>
            </a:pPr>
            <a:r>
              <a:rPr lang="en-US"/>
              <a:t>Rich Kennedy, Research In Motion</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ltLang="ja-JP"/>
              <a:t>Page </a:t>
            </a:r>
            <a:fld id="{1B15A73D-2729-C841-A0C8-2260809962CB}" type="slidenum">
              <a:rPr lang="en-US" altLang="ja-JP"/>
              <a:pPr>
                <a:defRPr/>
              </a:pPr>
              <a:t>‹#›</a:t>
            </a:fld>
            <a:endParaRPr lang="en-US" altLang="ja-JP"/>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latin typeface="Times New Roman" pitchFamily="18" charset="0"/>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Tree>
    <p:extLst>
      <p:ext uri="{BB962C8B-B14F-4D97-AF65-F5344CB8AC3E}">
        <p14:creationId xmlns:p14="http://schemas.microsoft.com/office/powerpoint/2010/main" val="18738686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defRPr>
            </a:lvl1pPr>
          </a:lstStyle>
          <a:p>
            <a:pPr>
              <a:defRPr/>
            </a:pPr>
            <a:r>
              <a:rPr lang="de-DE" smtClean="0"/>
              <a:t>doc.: IEEE 802.19-09/xxxxr0</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de-DE" smtClean="0"/>
              <a:t>April 2009</a:t>
            </a:r>
            <a:endParaRPr lang="en-US"/>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defRPr>
            </a:lvl5pPr>
          </a:lstStyle>
          <a:p>
            <a:pPr lvl="4">
              <a:defRPr/>
            </a:pPr>
            <a:r>
              <a:rPr lang="en-US"/>
              <a:t>Rich Kennedy, Research In Motion</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r>
              <a:rPr lang="en-US" altLang="ja-JP"/>
              <a:t>Page </a:t>
            </a:r>
            <a:fld id="{8E2D98FB-119A-E048-AA5A-47A81CB58398}" type="slidenum">
              <a:rPr lang="en-US" altLang="ja-JP"/>
              <a:pPr>
                <a:defRPr/>
              </a:pPr>
              <a:t>‹#›</a:t>
            </a:fld>
            <a:endParaRPr lang="en-US" altLang="ja-JP"/>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latin typeface="Times New Roman" pitchFamily="18" charset="0"/>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Tree>
    <p:extLst>
      <p:ext uri="{BB962C8B-B14F-4D97-AF65-F5344CB8AC3E}">
        <p14:creationId xmlns:p14="http://schemas.microsoft.com/office/powerpoint/2010/main" val="973294814"/>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ＭＳ Ｐゴシック" charset="-128"/>
      </a:defRPr>
    </a:lvl1pPr>
    <a:lvl2pPr marL="1143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2pPr>
    <a:lvl3pPr marL="2286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3pPr>
    <a:lvl4pPr marL="3429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4pPr>
    <a:lvl5pPr marL="4572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p:spPr>
        <p:txBody>
          <a:bodyPr/>
          <a:lstStyle/>
          <a:p>
            <a:r>
              <a:rPr lang="de-DE" altLang="ja-JP" smtClean="0">
                <a:latin typeface="Times New Roman" pitchFamily="-84" charset="0"/>
                <a:cs typeface="ＭＳ Ｐゴシック" pitchFamily="-84" charset="-128"/>
              </a:rPr>
              <a:t>doc.: IEEE 802.19-09/xxxxr0</a:t>
            </a:r>
            <a:endParaRPr lang="en-US" altLang="ja-JP">
              <a:latin typeface="Times New Roman" pitchFamily="-84" charset="0"/>
              <a:cs typeface="ＭＳ Ｐゴシック" pitchFamily="-84" charset="-128"/>
            </a:endParaRPr>
          </a:p>
        </p:txBody>
      </p:sp>
      <p:sp>
        <p:nvSpPr>
          <p:cNvPr id="16387" name="Rectangle 3"/>
          <p:cNvSpPr>
            <a:spLocks noGrp="1" noChangeArrowheads="1"/>
          </p:cNvSpPr>
          <p:nvPr>
            <p:ph type="dt" sz="quarter" idx="1"/>
          </p:nvPr>
        </p:nvSpPr>
        <p:spPr>
          <a:noFill/>
        </p:spPr>
        <p:txBody>
          <a:bodyPr/>
          <a:lstStyle/>
          <a:p>
            <a:r>
              <a:rPr lang="de-DE" altLang="ja-JP" smtClean="0">
                <a:latin typeface="Times New Roman" pitchFamily="-84" charset="0"/>
                <a:cs typeface="ＭＳ Ｐゴシック" pitchFamily="-84" charset="-128"/>
              </a:rPr>
              <a:t>April 2009</a:t>
            </a:r>
            <a:endParaRPr lang="en-US" altLang="ja-JP">
              <a:latin typeface="Times New Roman" pitchFamily="-84" charset="0"/>
              <a:cs typeface="ＭＳ Ｐゴシック" pitchFamily="-84" charset="-128"/>
            </a:endParaRPr>
          </a:p>
        </p:txBody>
      </p:sp>
      <p:sp>
        <p:nvSpPr>
          <p:cNvPr id="16388" name="Rectangle 6"/>
          <p:cNvSpPr>
            <a:spLocks noGrp="1" noChangeArrowheads="1"/>
          </p:cNvSpPr>
          <p:nvPr>
            <p:ph type="ftr" sz="quarter" idx="4"/>
          </p:nvPr>
        </p:nvSpPr>
        <p:spPr>
          <a:noFill/>
        </p:spPr>
        <p:txBody>
          <a:bodyPr/>
          <a:lstStyle/>
          <a:p>
            <a:pPr lvl="4"/>
            <a:r>
              <a:rPr lang="en-US" altLang="ja-JP">
                <a:latin typeface="Times New Roman" pitchFamily="-84" charset="0"/>
                <a:cs typeface="ＭＳ Ｐゴシック" pitchFamily="-84" charset="-128"/>
              </a:rPr>
              <a:t>Rich Kennedy, Research In Motion</a:t>
            </a:r>
          </a:p>
        </p:txBody>
      </p:sp>
      <p:sp>
        <p:nvSpPr>
          <p:cNvPr id="16389" name="Rectangle 7"/>
          <p:cNvSpPr>
            <a:spLocks noGrp="1" noChangeArrowheads="1"/>
          </p:cNvSpPr>
          <p:nvPr>
            <p:ph type="sldNum" sz="quarter" idx="5"/>
          </p:nvPr>
        </p:nvSpPr>
        <p:spPr>
          <a:noFill/>
        </p:spPr>
        <p:txBody>
          <a:bodyPr/>
          <a:lstStyle/>
          <a:p>
            <a:r>
              <a:rPr lang="en-US" altLang="ja-JP">
                <a:latin typeface="Times New Roman" pitchFamily="-84" charset="0"/>
                <a:cs typeface="ＭＳ Ｐゴシック" pitchFamily="-84" charset="-128"/>
              </a:rPr>
              <a:t>Page </a:t>
            </a:r>
            <a:fld id="{2F52460F-8741-4243-93ED-7ED54ACE1EDE}" type="slidenum">
              <a:rPr lang="en-US" altLang="ja-JP">
                <a:latin typeface="Times New Roman" pitchFamily="-84" charset="0"/>
                <a:cs typeface="ＭＳ Ｐゴシック" pitchFamily="-84" charset="-128"/>
              </a:rPr>
              <a:pPr/>
              <a:t>1</a:t>
            </a:fld>
            <a:endParaRPr lang="en-US" altLang="ja-JP">
              <a:latin typeface="Times New Roman" pitchFamily="-84" charset="0"/>
              <a:cs typeface="ＭＳ Ｐゴシック" pitchFamily="-84" charset="-128"/>
            </a:endParaRPr>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p:spPr>
        <p:txBody>
          <a:bodyPr/>
          <a:lstStyle/>
          <a:p>
            <a:endParaRPr kumimoji="0" lang="ja-JP" altLang="en-US">
              <a:latin typeface="Times New Roman" pitchFamily="-84" charset="0"/>
              <a:ea typeface="ＭＳ Ｐゴシック" pitchFamily="-84" charset="-128"/>
              <a:cs typeface="ＭＳ Ｐゴシック" pitchFamily="-84" charset="-128"/>
            </a:endParaRPr>
          </a:p>
        </p:txBody>
      </p:sp>
    </p:spTree>
    <p:extLst>
      <p:ext uri="{BB962C8B-B14F-4D97-AF65-F5344CB8AC3E}">
        <p14:creationId xmlns:p14="http://schemas.microsoft.com/office/powerpoint/2010/main" val="121960086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noFill/>
        </p:spPr>
        <p:txBody>
          <a:bodyPr/>
          <a:lstStyle/>
          <a:p>
            <a:r>
              <a:rPr lang="de-DE" altLang="ja-JP" smtClean="0">
                <a:latin typeface="Times New Roman" pitchFamily="-84" charset="0"/>
                <a:cs typeface="ＭＳ Ｐゴシック" pitchFamily="-84" charset="-128"/>
              </a:rPr>
              <a:t>doc.: IEEE 802.19-09/xxxxr0</a:t>
            </a:r>
            <a:endParaRPr lang="en-US" altLang="ja-JP">
              <a:latin typeface="Times New Roman" pitchFamily="-84" charset="0"/>
              <a:cs typeface="ＭＳ Ｐゴシック" pitchFamily="-84" charset="-128"/>
            </a:endParaRPr>
          </a:p>
        </p:txBody>
      </p:sp>
      <p:sp>
        <p:nvSpPr>
          <p:cNvPr id="18435" name="Rectangle 3"/>
          <p:cNvSpPr>
            <a:spLocks noGrp="1" noChangeArrowheads="1"/>
          </p:cNvSpPr>
          <p:nvPr>
            <p:ph type="dt" sz="quarter" idx="1"/>
          </p:nvPr>
        </p:nvSpPr>
        <p:spPr>
          <a:noFill/>
        </p:spPr>
        <p:txBody>
          <a:bodyPr/>
          <a:lstStyle/>
          <a:p>
            <a:r>
              <a:rPr lang="de-DE" altLang="ja-JP" smtClean="0">
                <a:latin typeface="Times New Roman" pitchFamily="-84" charset="0"/>
                <a:cs typeface="ＭＳ Ｐゴシック" pitchFamily="-84" charset="-128"/>
              </a:rPr>
              <a:t>April 2009</a:t>
            </a:r>
            <a:endParaRPr lang="en-US" altLang="ja-JP">
              <a:latin typeface="Times New Roman" pitchFamily="-84" charset="0"/>
              <a:cs typeface="ＭＳ Ｐゴシック" pitchFamily="-84" charset="-128"/>
            </a:endParaRPr>
          </a:p>
        </p:txBody>
      </p:sp>
      <p:sp>
        <p:nvSpPr>
          <p:cNvPr id="18436" name="Rectangle 6"/>
          <p:cNvSpPr>
            <a:spLocks noGrp="1" noChangeArrowheads="1"/>
          </p:cNvSpPr>
          <p:nvPr>
            <p:ph type="ftr" sz="quarter" idx="4"/>
          </p:nvPr>
        </p:nvSpPr>
        <p:spPr>
          <a:noFill/>
        </p:spPr>
        <p:txBody>
          <a:bodyPr/>
          <a:lstStyle/>
          <a:p>
            <a:pPr lvl="4"/>
            <a:r>
              <a:rPr lang="en-US" altLang="ja-JP">
                <a:latin typeface="Times New Roman" pitchFamily="-84" charset="0"/>
                <a:cs typeface="ＭＳ Ｐゴシック" pitchFamily="-84" charset="-128"/>
              </a:rPr>
              <a:t>Rich Kennedy, Research In Motion</a:t>
            </a:r>
          </a:p>
        </p:txBody>
      </p:sp>
      <p:sp>
        <p:nvSpPr>
          <p:cNvPr id="18437" name="Rectangle 7"/>
          <p:cNvSpPr>
            <a:spLocks noGrp="1" noChangeArrowheads="1"/>
          </p:cNvSpPr>
          <p:nvPr>
            <p:ph type="sldNum" sz="quarter" idx="5"/>
          </p:nvPr>
        </p:nvSpPr>
        <p:spPr>
          <a:noFill/>
        </p:spPr>
        <p:txBody>
          <a:bodyPr/>
          <a:lstStyle/>
          <a:p>
            <a:r>
              <a:rPr lang="en-US" altLang="ja-JP">
                <a:latin typeface="Times New Roman" pitchFamily="-84" charset="0"/>
                <a:cs typeface="ＭＳ Ｐゴシック" pitchFamily="-84" charset="-128"/>
              </a:rPr>
              <a:t>Page </a:t>
            </a:r>
            <a:fld id="{08270BE4-8291-8B49-A57B-7D877F9F0417}" type="slidenum">
              <a:rPr lang="en-US" altLang="ja-JP">
                <a:latin typeface="Times New Roman" pitchFamily="-84" charset="0"/>
                <a:cs typeface="ＭＳ Ｐゴシック" pitchFamily="-84" charset="-128"/>
              </a:rPr>
              <a:pPr/>
              <a:t>2</a:t>
            </a:fld>
            <a:endParaRPr lang="en-US" altLang="ja-JP">
              <a:latin typeface="Times New Roman" pitchFamily="-84" charset="0"/>
              <a:cs typeface="ＭＳ Ｐゴシック" pitchFamily="-84" charset="-128"/>
            </a:endParaRPr>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p:spPr>
        <p:txBody>
          <a:bodyPr lIns="95250" rIns="95250"/>
          <a:lstStyle/>
          <a:p>
            <a:endParaRPr kumimoji="0" lang="ja-JP" altLang="en-US">
              <a:latin typeface="Times New Roman" pitchFamily="-84" charset="0"/>
              <a:ea typeface="ＭＳ Ｐゴシック" pitchFamily="-84" charset="-128"/>
              <a:cs typeface="ＭＳ Ｐゴシック" pitchFamily="-84" charset="-128"/>
            </a:endParaRPr>
          </a:p>
        </p:txBody>
      </p:sp>
    </p:spTree>
    <p:extLst>
      <p:ext uri="{BB962C8B-B14F-4D97-AF65-F5344CB8AC3E}">
        <p14:creationId xmlns:p14="http://schemas.microsoft.com/office/powerpoint/2010/main" val="117933946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pPr>
              <a:defRPr/>
            </a:pPr>
            <a:r>
              <a:rPr lang="de-DE" smtClean="0"/>
              <a:t>doc.: IEEE 802.19-09/xxxxr0</a:t>
            </a:r>
            <a:endParaRPr lang="en-US"/>
          </a:p>
        </p:txBody>
      </p:sp>
      <p:sp>
        <p:nvSpPr>
          <p:cNvPr id="5" name="日付プレースホルダー 4"/>
          <p:cNvSpPr>
            <a:spLocks noGrp="1"/>
          </p:cNvSpPr>
          <p:nvPr>
            <p:ph type="dt" idx="11"/>
          </p:nvPr>
        </p:nvSpPr>
        <p:spPr/>
        <p:txBody>
          <a:bodyPr/>
          <a:lstStyle/>
          <a:p>
            <a:pPr>
              <a:defRPr/>
            </a:pPr>
            <a:r>
              <a:rPr lang="de-DE" smtClean="0"/>
              <a:t>April 2009</a:t>
            </a:r>
            <a:endParaRPr lang="en-US"/>
          </a:p>
        </p:txBody>
      </p:sp>
      <p:sp>
        <p:nvSpPr>
          <p:cNvPr id="6" name="フッター プレースホルダー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ー 6"/>
          <p:cNvSpPr>
            <a:spLocks noGrp="1"/>
          </p:cNvSpPr>
          <p:nvPr>
            <p:ph type="sldNum" sz="quarter" idx="13"/>
          </p:nvPr>
        </p:nvSpPr>
        <p:spPr/>
        <p:txBody>
          <a:bodyPr/>
          <a:lstStyle/>
          <a:p>
            <a:pPr>
              <a:defRPr/>
            </a:pPr>
            <a:r>
              <a:rPr lang="en-US" altLang="ja-JP" smtClean="0"/>
              <a:t>Page </a:t>
            </a:r>
            <a:fld id="{8E2D98FB-119A-E048-AA5A-47A81CB58398}" type="slidenum">
              <a:rPr lang="en-US" altLang="ja-JP" smtClean="0"/>
              <a:pPr>
                <a:defRPr/>
              </a:pPr>
              <a:t>4</a:t>
            </a:fld>
            <a:endParaRPr lang="en-US" altLang="ja-JP"/>
          </a:p>
        </p:txBody>
      </p:sp>
    </p:spTree>
    <p:extLst>
      <p:ext uri="{BB962C8B-B14F-4D97-AF65-F5344CB8AC3E}">
        <p14:creationId xmlns:p14="http://schemas.microsoft.com/office/powerpoint/2010/main" val="116258950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de-DE" smtClean="0"/>
              <a:t>doc.: IEEE 802.19-09/xxxxr0</a:t>
            </a:r>
            <a:endParaRPr lang="en-US"/>
          </a:p>
        </p:txBody>
      </p:sp>
      <p:sp>
        <p:nvSpPr>
          <p:cNvPr id="5" name="日付プレースホルダ 4"/>
          <p:cNvSpPr>
            <a:spLocks noGrp="1"/>
          </p:cNvSpPr>
          <p:nvPr>
            <p:ph type="dt" idx="11"/>
          </p:nvPr>
        </p:nvSpPr>
        <p:spPr/>
        <p:txBody>
          <a:bodyPr/>
          <a:lstStyle/>
          <a:p>
            <a:pPr>
              <a:defRPr/>
            </a:pPr>
            <a:r>
              <a:rPr lang="de-DE"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8E2D98FB-119A-E048-AA5A-47A81CB58398}" type="slidenum">
              <a:rPr lang="en-US" altLang="ja-JP" smtClean="0"/>
              <a:pPr>
                <a:defRPr/>
              </a:pPr>
              <a:t>5</a:t>
            </a:fld>
            <a:endParaRPr lang="en-US" altLang="ja-JP"/>
          </a:p>
        </p:txBody>
      </p:sp>
    </p:spTree>
    <p:extLst>
      <p:ext uri="{BB962C8B-B14F-4D97-AF65-F5344CB8AC3E}">
        <p14:creationId xmlns:p14="http://schemas.microsoft.com/office/powerpoint/2010/main" val="109350892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de-DE" smtClean="0"/>
              <a:t>doc.: IEEE 802.19-09/xxxxr0</a:t>
            </a:r>
            <a:endParaRPr lang="en-US"/>
          </a:p>
        </p:txBody>
      </p:sp>
      <p:sp>
        <p:nvSpPr>
          <p:cNvPr id="5" name="日付プレースホルダ 4"/>
          <p:cNvSpPr>
            <a:spLocks noGrp="1"/>
          </p:cNvSpPr>
          <p:nvPr>
            <p:ph type="dt" idx="11"/>
          </p:nvPr>
        </p:nvSpPr>
        <p:spPr/>
        <p:txBody>
          <a:bodyPr/>
          <a:lstStyle/>
          <a:p>
            <a:pPr>
              <a:defRPr/>
            </a:pPr>
            <a:r>
              <a:rPr lang="de-DE"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8E2D98FB-119A-E048-AA5A-47A81CB58398}" type="slidenum">
              <a:rPr lang="en-US" altLang="ja-JP" smtClean="0"/>
              <a:pPr>
                <a:defRPr/>
              </a:pPr>
              <a:t>6</a:t>
            </a:fld>
            <a:endParaRPr lang="en-US" altLang="ja-JP"/>
          </a:p>
        </p:txBody>
      </p:sp>
    </p:spTree>
    <p:extLst>
      <p:ext uri="{BB962C8B-B14F-4D97-AF65-F5344CB8AC3E}">
        <p14:creationId xmlns:p14="http://schemas.microsoft.com/office/powerpoint/2010/main" val="9218097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de-DE" smtClean="0"/>
              <a:t>doc.: IEEE 802.19-09/xxxxr0</a:t>
            </a:r>
            <a:endParaRPr lang="en-US"/>
          </a:p>
        </p:txBody>
      </p:sp>
      <p:sp>
        <p:nvSpPr>
          <p:cNvPr id="5" name="日付プレースホルダ 4"/>
          <p:cNvSpPr>
            <a:spLocks noGrp="1"/>
          </p:cNvSpPr>
          <p:nvPr>
            <p:ph type="dt" idx="11"/>
          </p:nvPr>
        </p:nvSpPr>
        <p:spPr/>
        <p:txBody>
          <a:bodyPr/>
          <a:lstStyle/>
          <a:p>
            <a:pPr>
              <a:defRPr/>
            </a:pPr>
            <a:r>
              <a:rPr lang="de-DE"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8E2D98FB-119A-E048-AA5A-47A81CB58398}" type="slidenum">
              <a:rPr lang="en-US" altLang="ja-JP" smtClean="0"/>
              <a:pPr>
                <a:defRPr/>
              </a:pPr>
              <a:t>7</a:t>
            </a:fld>
            <a:endParaRPr lang="en-US" altLang="ja-JP"/>
          </a:p>
        </p:txBody>
      </p:sp>
    </p:spTree>
    <p:extLst>
      <p:ext uri="{BB962C8B-B14F-4D97-AF65-F5344CB8AC3E}">
        <p14:creationId xmlns:p14="http://schemas.microsoft.com/office/powerpoint/2010/main" val="194037161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de-DE" smtClean="0"/>
              <a:t>doc.: IEEE 802.19-09/xxxxr0</a:t>
            </a:r>
            <a:endParaRPr lang="en-US"/>
          </a:p>
        </p:txBody>
      </p:sp>
      <p:sp>
        <p:nvSpPr>
          <p:cNvPr id="5" name="日付プレースホルダ 4"/>
          <p:cNvSpPr>
            <a:spLocks noGrp="1"/>
          </p:cNvSpPr>
          <p:nvPr>
            <p:ph type="dt" idx="11"/>
          </p:nvPr>
        </p:nvSpPr>
        <p:spPr/>
        <p:txBody>
          <a:bodyPr/>
          <a:lstStyle/>
          <a:p>
            <a:pPr>
              <a:defRPr/>
            </a:pPr>
            <a:r>
              <a:rPr lang="de-DE"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8E2D98FB-119A-E048-AA5A-47A81CB58398}" type="slidenum">
              <a:rPr lang="en-US" altLang="ja-JP" smtClean="0"/>
              <a:pPr>
                <a:defRPr/>
              </a:pPr>
              <a:t>8</a:t>
            </a:fld>
            <a:endParaRPr lang="en-US" altLang="ja-JP"/>
          </a:p>
        </p:txBody>
      </p:sp>
    </p:spTree>
    <p:extLst>
      <p:ext uri="{BB962C8B-B14F-4D97-AF65-F5344CB8AC3E}">
        <p14:creationId xmlns:p14="http://schemas.microsoft.com/office/powerpoint/2010/main" val="201985497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xfrm>
            <a:off x="3658444" y="8985250"/>
            <a:ext cx="76944" cy="18466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fld id="{CCFC3D35-DAC2-6347-8D39-D1FE9831D6DD}" type="slidenum">
              <a:rPr lang="en-US"/>
              <a:pPr/>
              <a:t>10</a:t>
            </a:fld>
            <a:endParaRPr lang="en-US"/>
          </a:p>
        </p:txBody>
      </p:sp>
      <p:sp>
        <p:nvSpPr>
          <p:cNvPr id="13315" name="Rectangle 1026"/>
          <p:cNvSpPr>
            <a:spLocks noGrp="1" noChangeArrowheads="1"/>
          </p:cNvSpPr>
          <p:nvPr>
            <p:ph type="body" idx="1"/>
          </p:nvPr>
        </p:nvSpPr>
        <p:spPr>
          <a:noFill/>
          <a:ln/>
        </p:spPr>
        <p:txBody>
          <a:bodyPr lIns="91678" tIns="45035" rIns="91678" bIns="45035"/>
          <a:lstStyle/>
          <a:p>
            <a:endParaRPr lang="en-GB">
              <a:latin typeface="Times New Roman" pitchFamily="-101" charset="0"/>
            </a:endParaRPr>
          </a:p>
        </p:txBody>
      </p:sp>
      <p:sp>
        <p:nvSpPr>
          <p:cNvPr id="1331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extLst>
      <p:ext uri="{BB962C8B-B14F-4D97-AF65-F5344CB8AC3E}">
        <p14:creationId xmlns:p14="http://schemas.microsoft.com/office/powerpoint/2010/main" val="48657761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xfrm>
            <a:off x="3658444" y="8985250"/>
            <a:ext cx="76944" cy="18466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fld id="{78E30CDE-C948-7B49-AE34-C50883FF4445}" type="slidenum">
              <a:rPr lang="en-US"/>
              <a:pPr/>
              <a:t>13</a:t>
            </a:fld>
            <a:endParaRPr lang="en-US"/>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p:spPr>
        <p:txBody>
          <a:bodyPr/>
          <a:lstStyle/>
          <a:p>
            <a:endParaRPr lang="en-GB">
              <a:latin typeface="Times New Roman" pitchFamily="-101" charset="0"/>
            </a:endParaRPr>
          </a:p>
        </p:txBody>
      </p:sp>
    </p:spTree>
    <p:extLst>
      <p:ext uri="{BB962C8B-B14F-4D97-AF65-F5344CB8AC3E}">
        <p14:creationId xmlns:p14="http://schemas.microsoft.com/office/powerpoint/2010/main" val="12580957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Feb-May 2016</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de-DE" altLang="ja-JP" smtClean="0"/>
              <a:t>Hiroshi Mano (KDTI)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E963F534-9713-2244-A928-37BD29A7E147}" type="slidenum">
              <a:rPr lang="en-US" altLang="ja-JP"/>
              <a:pPr>
                <a:defRPr/>
              </a:pPr>
              <a:t>‹#›</a:t>
            </a:fld>
            <a:endParaRPr lang="en-US" altLang="ja-JP"/>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Feb-May 2016</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de-DE" altLang="ja-JP" smtClean="0"/>
              <a:t>Hiroshi Mano (KDTI)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6F9B9DE2-2E3B-B04B-9631-E09E085942D1}" type="slidenum">
              <a:rPr lang="en-US" altLang="ja-JP"/>
              <a:pPr>
                <a:defRPr/>
              </a:pPr>
              <a:t>‹#›</a:t>
            </a:fld>
            <a:endParaRPr lang="en-US" altLang="ja-JP"/>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Feb-May 2016</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de-DE" altLang="ja-JP" smtClean="0"/>
              <a:t>Hiroshi Mano (KDTI)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CEF8E101-C624-5747-AAFB-5C1222B8B73C}" type="slidenum">
              <a:rPr lang="en-US" altLang="ja-JP"/>
              <a:pPr>
                <a:defRPr/>
              </a:pPr>
              <a: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Feb-May 2016</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de-DE" altLang="ja-JP" smtClean="0"/>
              <a:t>Hiroshi Mano (KDTI)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419EC3EA-5192-654C-B357-836151568C37}" type="slidenum">
              <a:rPr lang="en-US" altLang="ja-JP"/>
              <a:pPr>
                <a:defRPr/>
              </a:pPr>
              <a:t>‹#›</a:t>
            </a:fld>
            <a:endParaRPr lang="en-US" altLang="ja-JP"/>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Feb-May 2016</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de-DE" altLang="ja-JP" smtClean="0"/>
              <a:t>Hiroshi Mano (KDTI)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53610151-7D73-234B-938B-C71460CDC554}" type="slidenum">
              <a:rPr lang="en-US" altLang="ja-JP"/>
              <a:pPr>
                <a:defRPr/>
              </a:pPr>
              <a:t>‹#›</a:t>
            </a:fld>
            <a:endParaRPr lang="en-US" altLang="ja-JP"/>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Feb-May 2016</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de-DE" altLang="ja-JP" smtClean="0"/>
              <a:t>Hiroshi Mano (KDTI)</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CAD53D0D-9D19-0743-9E15-774C4AACF384}" type="slidenum">
              <a:rPr lang="en-US" altLang="ja-JP"/>
              <a:pPr>
                <a:defRPr/>
              </a:pPr>
              <a:t>‹#›</a:t>
            </a:fld>
            <a:endParaRPr lang="en-US" altLang="ja-JP"/>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altLang="ja-JP" smtClean="0"/>
              <a:t>Feb-May 2016</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de-DE" altLang="ja-JP" smtClean="0"/>
              <a:t>Hiroshi Mano (KDTI)</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ja-JP"/>
              <a:t>Slide </a:t>
            </a:r>
            <a:fld id="{CDCE8922-396A-B347-838E-594609B8EA78}" type="slidenum">
              <a:rPr lang="en-US" altLang="ja-JP"/>
              <a:pPr>
                <a:defRPr/>
              </a:pPr>
              <a:t>‹#›</a:t>
            </a:fld>
            <a:endParaRPr lang="en-US" alt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ja-JP" smtClean="0"/>
              <a:t>Feb-May 2016</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de-DE" altLang="ja-JP" smtClean="0"/>
              <a:t>Hiroshi Mano (KDTI)</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ja-JP"/>
              <a:t>Slide </a:t>
            </a:r>
            <a:fld id="{0501E922-5124-2E47-B2B0-EFF3A185D8DD}" type="slidenum">
              <a:rPr lang="en-US" altLang="ja-JP"/>
              <a:pPr>
                <a:defRPr/>
              </a:pPr>
              <a:t>‹#›</a:t>
            </a:fld>
            <a:endParaRPr lang="en-US"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ja-JP" smtClean="0"/>
              <a:t>Feb-May 2016</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de-DE" altLang="ja-JP" smtClean="0"/>
              <a:t>Hiroshi Mano (KDTI)</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ja-JP"/>
              <a:t>Slide </a:t>
            </a:r>
            <a:fld id="{F76C5618-3F7F-6E4D-8D9E-2E431707367A}" type="slidenum">
              <a:rPr lang="en-US" altLang="ja-JP"/>
              <a:pPr>
                <a:defRPr/>
              </a:pPr>
              <a:t>‹#›</a:t>
            </a:fld>
            <a:endParaRPr lang="en-US" altLang="ja-JP"/>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Feb-May 2016</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de-DE" altLang="ja-JP" smtClean="0"/>
              <a:t>Hiroshi Mano (KDTI)</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845777C9-DE3B-AA42-8FE6-682CF2682AAE}" type="slidenum">
              <a:rPr lang="en-US" altLang="ja-JP"/>
              <a:pPr>
                <a:defRPr/>
              </a:pPr>
              <a:t>‹#›</a:t>
            </a:fld>
            <a:endParaRPr lang="en-US" altLang="ja-JP"/>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Feb-May 2016</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de-DE" altLang="ja-JP" smtClean="0"/>
              <a:t>Hiroshi Mano (KDTI)</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5E6DE478-DD4B-4246-A753-A3BC12B5C7DD}" type="slidenum">
              <a:rPr lang="en-US" altLang="ja-JP"/>
              <a:pPr>
                <a:defRPr/>
              </a:pPr>
              <a:t>‹#›</a:t>
            </a:fld>
            <a:endParaRPr lang="en-US" altLang="ja-JP"/>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ja-JP"/>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ja-JP" dirty="0"/>
              <a:t>Click to edit Master text styles</a:t>
            </a:r>
          </a:p>
          <a:p>
            <a:pPr lvl="1"/>
            <a:r>
              <a:rPr lang="en-US" altLang="ja-JP" dirty="0"/>
              <a:t>Second level</a:t>
            </a:r>
          </a:p>
          <a:p>
            <a:pPr lvl="2"/>
            <a:r>
              <a:rPr lang="en-US" altLang="ja-JP" dirty="0"/>
              <a:t>Third level</a:t>
            </a:r>
          </a:p>
          <a:p>
            <a:pPr lvl="3"/>
            <a:r>
              <a:rPr lang="en-US" altLang="ja-JP" dirty="0"/>
              <a:t>Fourth level</a:t>
            </a:r>
          </a:p>
          <a:p>
            <a:pPr lvl="4"/>
            <a:r>
              <a:rPr lang="en-US" altLang="ja-JP" dirty="0"/>
              <a:t>Fifth level</a:t>
            </a:r>
          </a:p>
        </p:txBody>
      </p:sp>
      <p:sp>
        <p:nvSpPr>
          <p:cNvPr id="1028" name="Rectangle 4"/>
          <p:cNvSpPr>
            <a:spLocks noGrp="1" noChangeArrowheads="1"/>
          </p:cNvSpPr>
          <p:nvPr>
            <p:ph type="dt" sz="half" idx="2"/>
          </p:nvPr>
        </p:nvSpPr>
        <p:spPr bwMode="auto">
          <a:xfrm>
            <a:off x="696913" y="332601"/>
            <a:ext cx="89127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smtClean="0">
                <a:latin typeface="Times New Roman" pitchFamily="18" charset="0"/>
              </a:defRPr>
            </a:lvl1pPr>
          </a:lstStyle>
          <a:p>
            <a:pPr>
              <a:defRPr/>
            </a:pPr>
            <a:r>
              <a:rPr lang="en-US" altLang="ja-JP" smtClean="0"/>
              <a:t>Feb-May 2016</a:t>
            </a:r>
            <a:endParaRPr lang="en-US" dirty="0"/>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smtClean="0">
                <a:latin typeface="Times New Roman" pitchFamily="18" charset="0"/>
              </a:defRPr>
            </a:lvl1pPr>
          </a:lstStyle>
          <a:p>
            <a:pPr>
              <a:defRPr/>
            </a:pPr>
            <a:r>
              <a:rPr lang="de-DE" altLang="ja-JP" smtClean="0"/>
              <a:t>Hiroshi Mano (KDTI)</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atin typeface="Times New Roman" charset="0"/>
              </a:defRPr>
            </a:lvl1pPr>
          </a:lstStyle>
          <a:p>
            <a:pPr>
              <a:defRPr/>
            </a:pPr>
            <a:r>
              <a:rPr lang="en-US" altLang="ja-JP"/>
              <a:t>Slide </a:t>
            </a:r>
            <a:fld id="{C27CBB8A-5920-C543-BE13-988F31577948}" type="slidenum">
              <a:rPr lang="en-US" altLang="ja-JP"/>
              <a:pPr>
                <a:defRPr/>
              </a:pPr>
              <a:t>‹#›</a:t>
            </a:fld>
            <a:endParaRPr lang="en-US" altLang="ja-JP"/>
          </a:p>
        </p:txBody>
      </p:sp>
      <p:sp>
        <p:nvSpPr>
          <p:cNvPr id="1031" name="Rectangle 7"/>
          <p:cNvSpPr>
            <a:spLocks noChangeArrowheads="1"/>
          </p:cNvSpPr>
          <p:nvPr/>
        </p:nvSpPr>
        <p:spPr bwMode="auto">
          <a:xfrm>
            <a:off x="6130635" y="332601"/>
            <a:ext cx="2314865" cy="276999"/>
          </a:xfrm>
          <a:prstGeom prst="rect">
            <a:avLst/>
          </a:prstGeom>
          <a:noFill/>
          <a:ln w="9525">
            <a:noFill/>
            <a:miter lim="800000"/>
            <a:headEnd/>
            <a:tailEnd/>
          </a:ln>
          <a:effectLst/>
        </p:spPr>
        <p:txBody>
          <a:bodyPr wrap="none" lIns="0" tIns="0" rIns="0" bIns="0" anchor="b">
            <a:prstTxWarp prst="textNoShape">
              <a:avLst/>
            </a:prstTxWarp>
            <a:spAutoFit/>
          </a:bodyPr>
          <a:lstStyle/>
          <a:p>
            <a:pPr marL="457200" lvl="4" algn="r"/>
            <a:r>
              <a:rPr lang="en-US" altLang="ja-JP" sz="1800" b="1" dirty="0" smtClean="0"/>
              <a:t>doc.:11-16-0271-01</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1033" name="Rectangle 9"/>
          <p:cNvSpPr>
            <a:spLocks noChangeArrowheads="1"/>
          </p:cNvSpPr>
          <p:nvPr/>
        </p:nvSpPr>
        <p:spPr bwMode="auto">
          <a:xfrm>
            <a:off x="685800" y="6475413"/>
            <a:ext cx="491396" cy="184666"/>
          </a:xfrm>
          <a:prstGeom prst="rect">
            <a:avLst/>
          </a:prstGeom>
          <a:noFill/>
          <a:ln w="9525">
            <a:noFill/>
            <a:miter lim="800000"/>
            <a:headEnd/>
            <a:tailEnd/>
          </a:ln>
          <a:effectLst/>
        </p:spPr>
        <p:txBody>
          <a:bodyPr wrap="none" lIns="0" tIns="0" rIns="0" bIns="0">
            <a:spAutoFit/>
          </a:bodyPr>
          <a:lstStyle/>
          <a:p>
            <a:pPr>
              <a:defRPr/>
            </a:pPr>
            <a:r>
              <a:rPr lang="en-US" dirty="0" smtClean="0">
                <a:latin typeface="Times New Roman" pitchFamily="18" charset="0"/>
              </a:rPr>
              <a:t>Agenda</a:t>
            </a:r>
            <a:endParaRPr lang="en-US" dirty="0">
              <a:latin typeface="Times New Roman" pitchFamily="18" charset="0"/>
            </a:endParaRP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11" name="テキスト ボックス 10"/>
          <p:cNvSpPr txBox="1"/>
          <p:nvPr userDrawn="1"/>
        </p:nvSpPr>
        <p:spPr>
          <a:xfrm>
            <a:off x="-1808163" y="1539875"/>
            <a:ext cx="184150" cy="276225"/>
          </a:xfrm>
          <a:prstGeom prst="rect">
            <a:avLst/>
          </a:prstGeom>
          <a:noFill/>
        </p:spPr>
        <p:txBody>
          <a:bodyPr wrap="none">
            <a:prstTxWarp prst="textNoShape">
              <a:avLst/>
            </a:prstTxWarp>
            <a:spAutoFit/>
          </a:bodyPr>
          <a:lstStyle/>
          <a:p>
            <a:pPr>
              <a:defRPr/>
            </a:pPr>
            <a:endParaRPr kumimoji="1" lang="ja-JP" altLang="en-US">
              <a:latin typeface="Times New Roman" charset="0"/>
              <a:ea typeface="ＭＳ Ｐゴシック" charset="-128"/>
              <a:cs typeface="ＭＳ Ｐゴシック" charset="-128"/>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kumimoji="1"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kumimoji="1">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kumimoji="1"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kumimoji="1"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mano@koden-ti.com" TargetMode="External"/><Relationship Id="rId4" Type="http://schemas.openxmlformats.org/officeDocument/2006/relationships/hyperlink" Target="mailto:hiroshi@manosan.org" TargetMode="External"/><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hyperlink" Target="mailto:hmorioka@root-hq.com" TargetMode="External"/><Relationship Id="rId3" Type="http://schemas.openxmlformats.org/officeDocument/2006/relationships/hyperlink" Target="mailto:hmano@root-hq.com"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8.xml.rels><?xml version="1.0" encoding="UTF-8" standalone="yes"?>
<Relationships xmlns="http://schemas.openxmlformats.org/package/2006/relationships"><Relationship Id="rId3" Type="http://schemas.openxmlformats.org/officeDocument/2006/relationships/hyperlink" Target="https://mentor.ieee.org/802.11/dcn/16/11-16-0505-00-00ai-tgai-comments-from-sb-1st-recirc.xlsx" TargetMode="External"/><Relationship Id="rId4" Type="http://schemas.openxmlformats.org/officeDocument/2006/relationships/hyperlink" Target="https://mentor.ieee.org/802.11/dcn/16/11-16-0510-00-00ai-resolution-to-editorial-comments-from-tgai-sb-1st-recir.xlsx" TargetMode="External"/><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4" Type="http://schemas.openxmlformats.org/officeDocument/2006/relationships/hyperlink" Target="http://standards.ieee.org/board/pat/loa.pdf" TargetMode="External"/><Relationship Id="rId5" Type="http://schemas.openxmlformats.org/officeDocument/2006/relationships/hyperlink" Target="http://standards.ieee.org/faqs/affiliationFAQ.html" TargetMode="External"/><Relationship Id="rId6" Type="http://schemas.openxmlformats.org/officeDocument/2006/relationships/hyperlink" Target="http://standards.ieee.org/resources/antitrust-guidelines.pdf" TargetMode="External"/><Relationship Id="rId7" Type="http://schemas.openxmlformats.org/officeDocument/2006/relationships/hyperlink" Target="http://www.ieee.org/portal/cms_docs/about/CoE_poster.pdf" TargetMode="External"/><Relationship Id="rId8" Type="http://schemas.openxmlformats.org/officeDocument/2006/relationships/hyperlink" Target="https://mentor.ieee.org/802.11/public-file/07/11-07-0360-04-0000-802-11-policies-and-procedures.doc" TargetMode="External"/><Relationship Id="rId9" Type="http://schemas.openxmlformats.org/officeDocument/2006/relationships/hyperlink" Target="mailto:hmorioka@root-hq.com" TargetMode="External"/><Relationship Id="rId10" Type="http://schemas.openxmlformats.org/officeDocument/2006/relationships/hyperlink" Target="mailto:hmano@root-hq.com" TargetMode="External"/><Relationship Id="rId1" Type="http://schemas.openxmlformats.org/officeDocument/2006/relationships/slideLayout" Target="../slideLayouts/slideLayout2.xml"/><Relationship Id="rId2" Type="http://schemas.openxmlformats.org/officeDocument/2006/relationships/hyperlink" Target="http://standards.ieee.org/board/pat/pat-slideset.ppt"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Footer Placeholder 4"/>
          <p:cNvSpPr>
            <a:spLocks noGrp="1"/>
          </p:cNvSpPr>
          <p:nvPr>
            <p:ph type="ftr" sz="quarter" idx="11"/>
          </p:nvPr>
        </p:nvSpPr>
        <p:spPr>
          <a:noFill/>
        </p:spPr>
        <p:txBody>
          <a:bodyPr/>
          <a:lstStyle/>
          <a:p>
            <a:r>
              <a:rPr lang="de-DE" altLang="ja-JP" smtClean="0">
                <a:latin typeface="Times New Roman" pitchFamily="-84" charset="0"/>
              </a:rPr>
              <a:t>Hiroshi Mano (KDTI)</a:t>
            </a:r>
            <a:endParaRPr lang="en-US" altLang="ja-JP">
              <a:latin typeface="Times New Roman" pitchFamily="-84" charset="0"/>
            </a:endParaRPr>
          </a:p>
        </p:txBody>
      </p:sp>
      <p:sp>
        <p:nvSpPr>
          <p:cNvPr id="15364" name="Slide Number Placeholder 5"/>
          <p:cNvSpPr>
            <a:spLocks noGrp="1"/>
          </p:cNvSpPr>
          <p:nvPr>
            <p:ph type="sldNum" sz="quarter" idx="12"/>
          </p:nvPr>
        </p:nvSpPr>
        <p:spPr>
          <a:noFill/>
        </p:spPr>
        <p:txBody>
          <a:bodyPr/>
          <a:lstStyle/>
          <a:p>
            <a:r>
              <a:rPr lang="en-US" altLang="ja-JP">
                <a:latin typeface="Times New Roman" pitchFamily="-84" charset="0"/>
              </a:rPr>
              <a:t>Slide </a:t>
            </a:r>
            <a:fld id="{25B1B982-F348-F945-8DAD-59725D4323E0}" type="slidenum">
              <a:rPr lang="en-US" altLang="ja-JP">
                <a:latin typeface="Times New Roman" pitchFamily="-84" charset="0"/>
              </a:rPr>
              <a:pPr/>
              <a:t>1</a:t>
            </a:fld>
            <a:endParaRPr lang="en-US" altLang="ja-JP">
              <a:latin typeface="Times New Roman" pitchFamily="-84" charset="0"/>
            </a:endParaRPr>
          </a:p>
        </p:txBody>
      </p:sp>
      <p:sp>
        <p:nvSpPr>
          <p:cNvPr id="15365" name="Rectangle 2"/>
          <p:cNvSpPr>
            <a:spLocks noGrp="1" noChangeArrowheads="1"/>
          </p:cNvSpPr>
          <p:nvPr>
            <p:ph type="title"/>
          </p:nvPr>
        </p:nvSpPr>
        <p:spPr>
          <a:xfrm>
            <a:off x="685800" y="838200"/>
            <a:ext cx="7772400" cy="1066800"/>
          </a:xfrm>
        </p:spPr>
        <p:txBody>
          <a:bodyPr/>
          <a:lstStyle/>
          <a:p>
            <a:r>
              <a:rPr lang="en-US" altLang="ja-JP" sz="2100" dirty="0">
                <a:ea typeface="ＭＳ Ｐゴシック" pitchFamily="-84" charset="-128"/>
                <a:cs typeface="ＭＳ Ｐゴシック" pitchFamily="-84" charset="-128"/>
              </a:rPr>
              <a:t>IEEE 802.11 </a:t>
            </a:r>
            <a:r>
              <a:rPr lang="en-US" altLang="ja-JP" sz="2100" dirty="0" err="1">
                <a:ea typeface="ＭＳ Ｐゴシック" pitchFamily="-84" charset="-128"/>
                <a:cs typeface="ＭＳ Ｐゴシック" pitchFamily="-84" charset="-128"/>
              </a:rPr>
              <a:t>TGai</a:t>
            </a:r>
            <a:r>
              <a:rPr lang="en-US" altLang="ja-JP" sz="2100" dirty="0">
                <a:ea typeface="ＭＳ Ｐゴシック" pitchFamily="-84" charset="-128"/>
                <a:cs typeface="ＭＳ Ｐゴシック" pitchFamily="-84" charset="-128"/>
              </a:rPr>
              <a:t/>
            </a:r>
            <a:br>
              <a:rPr lang="en-US" altLang="ja-JP" sz="2100" dirty="0">
                <a:ea typeface="ＭＳ Ｐゴシック" pitchFamily="-84" charset="-128"/>
                <a:cs typeface="ＭＳ Ｐゴシック" pitchFamily="-84" charset="-128"/>
              </a:rPr>
            </a:br>
            <a:r>
              <a:rPr lang="en-US" altLang="ja-JP" sz="2100" dirty="0">
                <a:ea typeface="ＭＳ Ｐゴシック" pitchFamily="-84" charset="-128"/>
                <a:cs typeface="ＭＳ Ｐゴシック" pitchFamily="-84" charset="-128"/>
              </a:rPr>
              <a:t>Fast Initial Link Setup </a:t>
            </a:r>
            <a:br>
              <a:rPr lang="en-US" altLang="ja-JP" sz="2100" dirty="0">
                <a:ea typeface="ＭＳ Ｐゴシック" pitchFamily="-84" charset="-128"/>
                <a:cs typeface="ＭＳ Ｐゴシック" pitchFamily="-84" charset="-128"/>
              </a:rPr>
            </a:br>
            <a:r>
              <a:rPr lang="en-US" altLang="ja-JP" sz="2100" dirty="0">
                <a:ea typeface="ＭＳ Ｐゴシック" pitchFamily="-84" charset="-128"/>
                <a:cs typeface="ＭＳ Ｐゴシック" pitchFamily="-84" charset="-128"/>
              </a:rPr>
              <a:t>Teleconference Agenda </a:t>
            </a:r>
            <a:r>
              <a:rPr lang="en-US" altLang="ja-JP" sz="2100" dirty="0" smtClean="0">
                <a:ea typeface="ＭＳ Ｐゴシック" pitchFamily="-84" charset="-128"/>
                <a:cs typeface="ＭＳ Ｐゴシック" pitchFamily="-84" charset="-128"/>
              </a:rPr>
              <a:t>for Feb – May 2016 </a:t>
            </a:r>
            <a:endParaRPr lang="en-US" altLang="ja-JP" sz="2100" dirty="0">
              <a:ea typeface="ＭＳ Ｐゴシック" pitchFamily="-84" charset="-128"/>
              <a:cs typeface="ＭＳ Ｐゴシック" pitchFamily="-84" charset="-128"/>
            </a:endParaRPr>
          </a:p>
        </p:txBody>
      </p:sp>
      <p:sp>
        <p:nvSpPr>
          <p:cNvPr id="15366" name="Rectangle 6"/>
          <p:cNvSpPr>
            <a:spLocks noGrp="1" noChangeArrowheads="1"/>
          </p:cNvSpPr>
          <p:nvPr>
            <p:ph type="body" idx="1"/>
          </p:nvPr>
        </p:nvSpPr>
        <p:spPr>
          <a:xfrm>
            <a:off x="762000" y="2286000"/>
            <a:ext cx="7772400" cy="381000"/>
          </a:xfrm>
        </p:spPr>
        <p:txBody>
          <a:bodyPr/>
          <a:lstStyle/>
          <a:p>
            <a:pPr algn="ctr">
              <a:lnSpc>
                <a:spcPct val="90000"/>
              </a:lnSpc>
              <a:buFontTx/>
              <a:buNone/>
            </a:pPr>
            <a:r>
              <a:rPr lang="en-US" altLang="ja-JP" sz="2000" dirty="0">
                <a:ea typeface="ＭＳ Ｐゴシック" pitchFamily="-84" charset="-128"/>
                <a:cs typeface="ＭＳ Ｐゴシック" pitchFamily="-84" charset="-128"/>
              </a:rPr>
              <a:t>Date:</a:t>
            </a:r>
            <a:r>
              <a:rPr lang="en-US" altLang="ja-JP" sz="2000" b="0" dirty="0">
                <a:ea typeface="ＭＳ Ｐゴシック" pitchFamily="-84" charset="-128"/>
                <a:cs typeface="ＭＳ Ｐゴシック" pitchFamily="-84" charset="-128"/>
              </a:rPr>
              <a:t> </a:t>
            </a:r>
            <a:r>
              <a:rPr lang="en-US" altLang="ja-JP" sz="2000" b="0" dirty="0" smtClean="0">
                <a:ea typeface="ＭＳ Ｐゴシック" pitchFamily="-84" charset="-128"/>
                <a:cs typeface="ＭＳ Ｐゴシック" pitchFamily="-84" charset="-128"/>
              </a:rPr>
              <a:t>2016-02-16</a:t>
            </a:r>
            <a:endParaRPr lang="en-US" altLang="ja-JP" sz="2000" b="0" dirty="0">
              <a:ea typeface="ＭＳ Ｐゴシック" pitchFamily="-84" charset="-128"/>
              <a:cs typeface="ＭＳ Ｐゴシック" pitchFamily="-84" charset="-128"/>
            </a:endParaRPr>
          </a:p>
        </p:txBody>
      </p:sp>
      <p:sp>
        <p:nvSpPr>
          <p:cNvPr id="15367" name="Rectangle 12"/>
          <p:cNvSpPr>
            <a:spLocks noChangeArrowheads="1"/>
          </p:cNvSpPr>
          <p:nvPr/>
        </p:nvSpPr>
        <p:spPr bwMode="auto">
          <a:xfrm>
            <a:off x="533400" y="2667000"/>
            <a:ext cx="1447800" cy="381000"/>
          </a:xfrm>
          <a:prstGeom prst="rect">
            <a:avLst/>
          </a:prstGeom>
          <a:noFill/>
          <a:ln w="9525">
            <a:noFill/>
            <a:miter lim="800000"/>
            <a:headEnd/>
            <a:tailEnd/>
          </a:ln>
        </p:spPr>
        <p:txBody>
          <a:bodyPr lIns="92075" tIns="46038" rIns="92075" bIns="46038">
            <a:prstTxWarp prst="textNoShape">
              <a:avLst/>
            </a:prstTxWarp>
          </a:bodyPr>
          <a:lstStyle/>
          <a:p>
            <a:pPr marL="342900" indent="-342900">
              <a:spcBef>
                <a:spcPct val="20000"/>
              </a:spcBef>
            </a:pPr>
            <a:r>
              <a:rPr lang="en-US" altLang="ja-JP" sz="2000" b="1"/>
              <a:t>Authors:</a:t>
            </a:r>
            <a:endParaRPr lang="en-US" altLang="ja-JP" sz="2000"/>
          </a:p>
        </p:txBody>
      </p:sp>
      <p:graphicFrame>
        <p:nvGraphicFramePr>
          <p:cNvPr id="9" name="Group 80"/>
          <p:cNvGraphicFramePr>
            <a:graphicFrameLocks noGrp="1"/>
          </p:cNvGraphicFramePr>
          <p:nvPr>
            <p:extLst>
              <p:ext uri="{D42A27DB-BD31-4B8C-83A1-F6EECF244321}">
                <p14:modId xmlns:p14="http://schemas.microsoft.com/office/powerpoint/2010/main" val="1563502489"/>
              </p:ext>
            </p:extLst>
          </p:nvPr>
        </p:nvGraphicFramePr>
        <p:xfrm>
          <a:off x="533400" y="3429000"/>
          <a:ext cx="8085859" cy="968693"/>
        </p:xfrm>
        <a:graphic>
          <a:graphicData uri="http://schemas.openxmlformats.org/drawingml/2006/table">
            <a:tbl>
              <a:tblPr/>
              <a:tblGrid>
                <a:gridCol w="1616075"/>
                <a:gridCol w="1000125"/>
                <a:gridCol w="2306638"/>
                <a:gridCol w="1392959"/>
                <a:gridCol w="1770062"/>
              </a:tblGrid>
              <a:tr h="328613">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65" charset="0"/>
                          <a:ea typeface="Times New Roman" pitchFamily="-65" charset="0"/>
                          <a:cs typeface="Times New Roman" pitchFamily="-65" charset="0"/>
                        </a:rPr>
                        <a:t>Name</a:t>
                      </a:r>
                      <a:endParaRPr kumimoji="1" lang="ja-JP" sz="1600" b="1" i="0" u="none" strike="noStrike" cap="none" normalizeH="0" baseline="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65" charset="0"/>
                          <a:ea typeface="Times New Roman" pitchFamily="-65" charset="0"/>
                          <a:cs typeface="Times New Roman" pitchFamily="-65" charset="0"/>
                        </a:rPr>
                        <a:t>Company</a:t>
                      </a:r>
                      <a:endParaRPr kumimoji="1" lang="ja-JP" sz="1600" b="0" i="0" u="none" strike="noStrike" cap="none" normalizeH="0" baseline="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65" charset="0"/>
                          <a:ea typeface="Times New Roman" pitchFamily="-65" charset="0"/>
                          <a:cs typeface="Times New Roman" pitchFamily="-65" charset="0"/>
                        </a:rPr>
                        <a:t>Address</a:t>
                      </a:r>
                      <a:endParaRPr kumimoji="1" lang="ja-JP" sz="1600" b="0" i="0" u="none" strike="noStrike" cap="none" normalizeH="0" baseline="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65" charset="0"/>
                          <a:ea typeface="Times New Roman" pitchFamily="-65" charset="0"/>
                          <a:cs typeface="Times New Roman" pitchFamily="-65" charset="0"/>
                        </a:rPr>
                        <a:t>Phone</a:t>
                      </a:r>
                      <a:endParaRPr kumimoji="1" lang="ja-JP" sz="1600" b="0" i="0" u="none" strike="noStrike" cap="none" normalizeH="0" baseline="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65" charset="0"/>
                          <a:ea typeface="Times New Roman" pitchFamily="-65" charset="0"/>
                          <a:cs typeface="Times New Roman" pitchFamily="-65" charset="0"/>
                        </a:rPr>
                        <a:t>email</a:t>
                      </a:r>
                      <a:endParaRPr kumimoji="1" lang="ja-JP" sz="1600" b="0" i="0" u="none" strike="noStrike" cap="none" normalizeH="0" baseline="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27063">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1"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Hiroshi MANO</a:t>
                      </a:r>
                      <a:endParaRPr kumimoji="1" lang="ja-JP" sz="1300" b="1" i="0" u="none" strike="noStrike" cap="none" normalizeH="0" baseline="0" dirty="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err="1" smtClean="0">
                          <a:ln>
                            <a:noFill/>
                          </a:ln>
                          <a:solidFill>
                            <a:schemeClr val="tx1"/>
                          </a:solidFill>
                          <a:effectLst/>
                          <a:latin typeface="Times New Roman" pitchFamily="-65" charset="0"/>
                          <a:ea typeface="Times New Roman" pitchFamily="-65" charset="0"/>
                          <a:cs typeface="Times New Roman" pitchFamily="-65" charset="0"/>
                        </a:rPr>
                        <a:t>Koden</a:t>
                      </a:r>
                      <a:r>
                        <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rPr>
                        <a:t> Techno Info K.K.</a:t>
                      </a:r>
                      <a:endParaRPr kumimoji="1" lang="ja-JP" sz="1300" b="0" i="0" u="none" strike="noStrike" cap="none" normalizeH="0" baseline="0" dirty="0" smtClean="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lang="en-US" altLang="ja-JP" sz="1400" dirty="0" smtClean="0"/>
                        <a:t>Fuji </a:t>
                      </a:r>
                      <a:r>
                        <a:rPr lang="en-US" altLang="ja-JP" sz="1400" dirty="0" err="1" smtClean="0"/>
                        <a:t>Blg</a:t>
                      </a:r>
                      <a:r>
                        <a:rPr lang="en-US" altLang="ja-JP" sz="1400" dirty="0" smtClean="0"/>
                        <a:t> 28 2F, 2-7-26 Kita-Aoyama, Minato-</a:t>
                      </a:r>
                      <a:r>
                        <a:rPr lang="en-US" altLang="ja-JP" sz="1400" dirty="0" err="1" smtClean="0"/>
                        <a:t>ku</a:t>
                      </a:r>
                      <a:r>
                        <a:rPr lang="en-US" altLang="ja-JP" sz="1400" dirty="0" smtClean="0"/>
                        <a:t>, Tokyo, 107-0061, Japan </a:t>
                      </a:r>
                      <a:endParaRPr kumimoji="1" lang="ja-JP" sz="1300" b="0" i="0" u="none" strike="noStrike" cap="none" normalizeH="0" baseline="0" dirty="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lang="en-US" altLang="ja-JP" sz="1400" dirty="0" smtClean="0"/>
                        <a:t>+81-3-6890-0594 </a:t>
                      </a:r>
                      <a:endParaRPr kumimoji="1" lang="ja-JP" sz="1300" b="0" i="0" u="none" strike="noStrike" cap="none" normalizeH="0" baseline="0" dirty="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hlinkClick r:id="rId3"/>
                        </a:rPr>
                        <a:t>mano@koden-ti.com</a:t>
                      </a:r>
                      <a:endPar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endParaRPr>
                    </a:p>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hlinkClick r:id="rId4"/>
                        </a:rPr>
                        <a:t>hiroshi@manosan.org</a:t>
                      </a:r>
                      <a:endPar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0" name="日付プレースホルダ 9"/>
          <p:cNvSpPr>
            <a:spLocks noGrp="1"/>
          </p:cNvSpPr>
          <p:nvPr>
            <p:ph type="dt" sz="half" idx="10"/>
          </p:nvPr>
        </p:nvSpPr>
        <p:spPr>
          <a:xfrm>
            <a:off x="696913" y="332601"/>
            <a:ext cx="916918" cy="276999"/>
          </a:xfrm>
        </p:spPr>
        <p:txBody>
          <a:bodyPr/>
          <a:lstStyle/>
          <a:p>
            <a:pPr>
              <a:defRPr/>
            </a:pPr>
            <a:r>
              <a:rPr lang="en-US" altLang="ja-JP" smtClean="0"/>
              <a:t>Feb-May 2016</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27"/>
          <p:cNvSpPr>
            <a:spLocks noGrp="1" noChangeArrowheads="1"/>
          </p:cNvSpPr>
          <p:nvPr>
            <p:ph type="body" idx="1"/>
          </p:nvPr>
        </p:nvSpPr>
        <p:spPr>
          <a:xfrm>
            <a:off x="152400" y="533400"/>
            <a:ext cx="8763000" cy="5943600"/>
          </a:xfrm>
        </p:spPr>
        <p:txBody>
          <a:bodyPr lIns="90487" tIns="44450" rIns="90487" bIns="44450"/>
          <a:lstStyle/>
          <a:p>
            <a:pPr>
              <a:lnSpc>
                <a:spcPct val="80000"/>
              </a:lnSpc>
              <a:spcAft>
                <a:spcPct val="30000"/>
              </a:spcAft>
              <a:buFont typeface="Monotype Sorts" pitchFamily="-101" charset="2"/>
              <a:buNone/>
            </a:pPr>
            <a:r>
              <a:rPr lang="en-US" sz="1800" b="1" dirty="0" smtClean="0"/>
              <a:t>	</a:t>
            </a:r>
            <a:r>
              <a:rPr lang="en-US" sz="1400" b="1" dirty="0" smtClean="0"/>
              <a:t>Advise </a:t>
            </a:r>
            <a:r>
              <a:rPr lang="en-US" sz="1400" b="1" dirty="0"/>
              <a:t>the WG attendees that:</a:t>
            </a:r>
            <a:r>
              <a:rPr lang="en-US" sz="1400" dirty="0"/>
              <a:t> </a:t>
            </a:r>
          </a:p>
          <a:p>
            <a:pPr lvl="2">
              <a:lnSpc>
                <a:spcPct val="80000"/>
              </a:lnSpc>
              <a:buFont typeface="Arial" pitchFamily="-101" charset="0"/>
              <a:buChar char="•"/>
            </a:pPr>
            <a:r>
              <a:rPr lang="en-US" sz="1400" dirty="0"/>
              <a:t>The IEEE’s patent policy is described in Clause 6 of the </a:t>
            </a:r>
            <a:r>
              <a:rPr lang="en-US" sz="1400" i="1" dirty="0"/>
              <a:t>IEEE-SA Standards Board Bylaws</a:t>
            </a:r>
            <a:r>
              <a:rPr lang="en-US" sz="1400" dirty="0"/>
              <a:t>;</a:t>
            </a:r>
          </a:p>
          <a:p>
            <a:pPr lvl="2">
              <a:lnSpc>
                <a:spcPct val="80000"/>
              </a:lnSpc>
              <a:buFont typeface="Arial" pitchFamily="-101" charset="0"/>
              <a:buChar char="•"/>
            </a:pPr>
            <a:r>
              <a:rPr lang="en-US" sz="1400" dirty="0"/>
              <a:t>Early identification of patent claims which may be essential for the use of standards under development is strongly encouraged; </a:t>
            </a:r>
          </a:p>
          <a:p>
            <a:pPr lvl="2">
              <a:lnSpc>
                <a:spcPct val="80000"/>
              </a:lnSpc>
              <a:buFont typeface="Arial" pitchFamily="-101" charset="0"/>
              <a:buChar char="•"/>
            </a:pPr>
            <a:r>
              <a:rPr lang="en-US" sz="1400" dirty="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400" dirty="0"/>
            </a:br>
            <a:endParaRPr lang="en-US" sz="1400" dirty="0"/>
          </a:p>
          <a:p>
            <a:pPr lvl="1">
              <a:lnSpc>
                <a:spcPct val="20000"/>
              </a:lnSpc>
              <a:buFont typeface="Arial" pitchFamily="-101" charset="0"/>
              <a:buChar char="•"/>
            </a:pPr>
            <a:r>
              <a:rPr lang="en-US" sz="1400" b="1" dirty="0"/>
              <a:t>Instruct the WG Secretary to record in the minutes of the relevant WG meeting:</a:t>
            </a:r>
            <a:r>
              <a:rPr lang="en-US" sz="900" dirty="0"/>
              <a:t> </a:t>
            </a:r>
          </a:p>
          <a:p>
            <a:pPr lvl="2">
              <a:lnSpc>
                <a:spcPct val="80000"/>
              </a:lnSpc>
              <a:buFont typeface="Arial" pitchFamily="-101" charset="0"/>
              <a:buChar char="•"/>
            </a:pPr>
            <a:r>
              <a:rPr lang="en-US" sz="1400" dirty="0"/>
              <a:t>That the foregoing information was provided and that slides 1 through 4 (and this slide 0, if applicable) were shown; </a:t>
            </a:r>
          </a:p>
          <a:p>
            <a:pPr lvl="2">
              <a:lnSpc>
                <a:spcPct val="80000"/>
              </a:lnSpc>
              <a:buFont typeface="Arial" pitchFamily="-101" charset="0"/>
              <a:buChar char="•"/>
            </a:pPr>
            <a:r>
              <a:rPr lang="en-US" sz="1400" dirty="0"/>
              <a:t>That the chair or designee provided an opportunity for participants to identify patent </a:t>
            </a:r>
            <a:r>
              <a:rPr lang="en-US" sz="1400" dirty="0" err="1"/>
              <a:t>claim(s</a:t>
            </a:r>
            <a:r>
              <a:rPr lang="en-US" sz="1400" dirty="0"/>
              <a:t>)/patent application </a:t>
            </a:r>
            <a:r>
              <a:rPr lang="en-US" sz="1400" dirty="0" err="1"/>
              <a:t>claim(s</a:t>
            </a:r>
            <a:r>
              <a:rPr lang="en-US" sz="1400" dirty="0"/>
              <a:t>) and/or the holder of patent </a:t>
            </a:r>
            <a:r>
              <a:rPr lang="en-US" sz="1400" dirty="0" err="1"/>
              <a:t>claim(s</a:t>
            </a:r>
            <a:r>
              <a:rPr lang="en-US" sz="1400" dirty="0"/>
              <a:t>)/patent application </a:t>
            </a:r>
            <a:r>
              <a:rPr lang="en-US" sz="1400" dirty="0" err="1"/>
              <a:t>claim(s</a:t>
            </a:r>
            <a:r>
              <a:rPr lang="en-US" sz="1400" dirty="0"/>
              <a:t>) of which the participant is personally aware and that may be essential for the use of that standard </a:t>
            </a:r>
          </a:p>
          <a:p>
            <a:pPr lvl="2">
              <a:lnSpc>
                <a:spcPct val="80000"/>
              </a:lnSpc>
              <a:buFont typeface="Arial" pitchFamily="-101" charset="0"/>
              <a:buChar char="•"/>
            </a:pPr>
            <a:r>
              <a:rPr lang="en-US" sz="1400" dirty="0"/>
              <a:t>Any responses that were given, specifically the patent </a:t>
            </a:r>
            <a:r>
              <a:rPr lang="en-US" sz="1400" dirty="0" err="1"/>
              <a:t>claim(s</a:t>
            </a:r>
            <a:r>
              <a:rPr lang="en-US" sz="1400" dirty="0"/>
              <a:t>)/patent application </a:t>
            </a:r>
            <a:r>
              <a:rPr lang="en-US" sz="1400" dirty="0" err="1"/>
              <a:t>claim(s</a:t>
            </a:r>
            <a:r>
              <a:rPr lang="en-US" sz="1400" dirty="0"/>
              <a:t>) and/or the holder of the patent </a:t>
            </a:r>
            <a:r>
              <a:rPr lang="en-US" sz="1400" dirty="0" err="1"/>
              <a:t>claim(s</a:t>
            </a:r>
            <a:r>
              <a:rPr lang="en-US" sz="1400" dirty="0"/>
              <a:t>)/patent application </a:t>
            </a:r>
            <a:r>
              <a:rPr lang="en-US" sz="1400" dirty="0" err="1"/>
              <a:t>claim(s</a:t>
            </a:r>
            <a:r>
              <a:rPr lang="en-US" sz="1400" dirty="0"/>
              <a:t>) that were identified (if any) and by whom.</a:t>
            </a:r>
          </a:p>
          <a:p>
            <a:pPr lvl="2">
              <a:lnSpc>
                <a:spcPct val="80000"/>
              </a:lnSpc>
              <a:buFont typeface="Arial" pitchFamily="-101" charset="0"/>
              <a:buChar char="•"/>
            </a:pPr>
            <a:endParaRPr lang="en-US" sz="800" dirty="0"/>
          </a:p>
          <a:p>
            <a:pPr lvl="1">
              <a:lnSpc>
                <a:spcPct val="80000"/>
              </a:lnSpc>
              <a:spcBef>
                <a:spcPct val="5000"/>
              </a:spcBef>
              <a:buFont typeface="Arial" pitchFamily="-101" charset="0"/>
              <a:buChar char="•"/>
            </a:pPr>
            <a:r>
              <a:rPr lang="en-US" sz="1400" dirty="0"/>
              <a:t>The WG Chair shall ensure that a request is made to any identified holders of potential essential patent </a:t>
            </a:r>
            <a:r>
              <a:rPr lang="en-US" sz="1400" dirty="0" err="1"/>
              <a:t>claim(s</a:t>
            </a:r>
            <a:r>
              <a:rPr lang="en-US" sz="1400" dirty="0"/>
              <a:t>) to complete and submit a Letter of Assurance.</a:t>
            </a:r>
          </a:p>
          <a:p>
            <a:pPr lvl="1">
              <a:lnSpc>
                <a:spcPct val="80000"/>
              </a:lnSpc>
              <a:spcBef>
                <a:spcPct val="5000"/>
              </a:spcBef>
              <a:buFont typeface="Arial" pitchFamily="-101" charset="0"/>
              <a:buChar char="•"/>
            </a:pPr>
            <a:r>
              <a:rPr lang="en-US" sz="1400" dirty="0"/>
              <a:t>It is recommended that the WG chair review the guidance in </a:t>
            </a:r>
            <a:r>
              <a:rPr lang="en-US" sz="1400" i="1" dirty="0"/>
              <a:t>IEEE-SA Standards Board Operations Manual</a:t>
            </a:r>
            <a:r>
              <a:rPr lang="en-US" sz="1400" dirty="0"/>
              <a:t> 6.3.5 and in </a:t>
            </a:r>
            <a:r>
              <a:rPr lang="en-US" sz="1400" dirty="0" err="1"/>
              <a:t>FAQs</a:t>
            </a:r>
            <a:r>
              <a:rPr lang="en-US" sz="1400" dirty="0"/>
              <a:t> 14 and 15 on inclusion of potential Essential Patent Claims by incorporation or by reference.</a:t>
            </a:r>
            <a:r>
              <a:rPr lang="en-US" sz="1400" dirty="0">
                <a:solidFill>
                  <a:srgbClr val="FF3300"/>
                </a:solidFill>
              </a:rPr>
              <a:t> </a:t>
            </a:r>
          </a:p>
          <a:p>
            <a:pPr lvl="1">
              <a:lnSpc>
                <a:spcPct val="80000"/>
              </a:lnSpc>
              <a:spcBef>
                <a:spcPct val="5000"/>
              </a:spcBef>
              <a:buFont typeface="Monotype Sorts" pitchFamily="-101" charset="2"/>
              <a:buNone/>
            </a:pPr>
            <a:endParaRPr lang="en-US" sz="1200" dirty="0"/>
          </a:p>
          <a:p>
            <a:pPr lvl="1">
              <a:lnSpc>
                <a:spcPct val="80000"/>
              </a:lnSpc>
              <a:spcBef>
                <a:spcPct val="5000"/>
              </a:spcBef>
              <a:buFont typeface="Monotype Sorts" pitchFamily="-101" charset="2"/>
              <a:buNone/>
            </a:pPr>
            <a:r>
              <a:rPr lang="en-US" sz="1200" dirty="0"/>
              <a:t>	Note: </a:t>
            </a:r>
            <a:r>
              <a:rPr lang="en-US" sz="1200" b="1" dirty="0"/>
              <a:t>WG</a:t>
            </a:r>
            <a:r>
              <a:rPr lang="en-US" sz="1200" dirty="0"/>
              <a:t> includes Working Groups, Task Groups, and other standards-developing committees with a PAR approved by the IEEE-SA Standards Board.</a:t>
            </a:r>
          </a:p>
        </p:txBody>
      </p:sp>
      <p:sp>
        <p:nvSpPr>
          <p:cNvPr id="7171" name="Rectangle 1026"/>
          <p:cNvSpPr>
            <a:spLocks noGrp="1" noChangeArrowheads="1"/>
          </p:cNvSpPr>
          <p:nvPr>
            <p:ph type="title"/>
          </p:nvPr>
        </p:nvSpPr>
        <p:spPr>
          <a:xfrm>
            <a:off x="685800" y="0"/>
            <a:ext cx="7772400" cy="609600"/>
          </a:xfrm>
        </p:spPr>
        <p:txBody>
          <a:bodyPr lIns="90487" tIns="44450" rIns="90487" bIns="44450"/>
          <a:lstStyle/>
          <a:p>
            <a:r>
              <a:rPr lang="en-US" sz="2800" u="sng" dirty="0" smtClean="0"/>
              <a:t>Patent policy notice</a:t>
            </a:r>
            <a:endParaRPr lang="en-US" sz="2800" u="sng" dirty="0"/>
          </a:p>
        </p:txBody>
      </p:sp>
      <p:sp>
        <p:nvSpPr>
          <p:cNvPr id="7172" name="Rectangle 1028"/>
          <p:cNvSpPr>
            <a:spLocks noChangeArrowheads="1"/>
          </p:cNvSpPr>
          <p:nvPr/>
        </p:nvSpPr>
        <p:spPr bwMode="auto">
          <a:xfrm>
            <a:off x="685800" y="-228600"/>
            <a:ext cx="7772400" cy="1069975"/>
          </a:xfrm>
          <a:prstGeom prst="rect">
            <a:avLst/>
          </a:prstGeom>
          <a:noFill/>
          <a:ln w="9525">
            <a:noFill/>
            <a:miter lim="800000"/>
            <a:headEnd/>
            <a:tailEnd/>
          </a:ln>
        </p:spPr>
        <p:txBody>
          <a:bodyPr anchor="ctr">
            <a:prstTxWarp prst="textNoShape">
              <a:avLst/>
            </a:prstTxWarp>
          </a:bodyPr>
          <a:lstStyle/>
          <a:p>
            <a:pPr algn="ctr" eaLnBrk="0" hangingPunct="0"/>
            <a:endParaRPr lang="en-GB" sz="3200" b="1" u="sng">
              <a:solidFill>
                <a:srgbClr val="000099"/>
              </a:solidFill>
              <a:latin typeface="Arial" pitchFamily="-101" charset="0"/>
            </a:endParaRPr>
          </a:p>
        </p:txBody>
      </p:sp>
      <p:sp>
        <p:nvSpPr>
          <p:cNvPr id="7173" name="Rectangle 1029"/>
          <p:cNvSpPr>
            <a:spLocks noChangeArrowheads="1"/>
          </p:cNvSpPr>
          <p:nvPr/>
        </p:nvSpPr>
        <p:spPr bwMode="auto">
          <a:xfrm>
            <a:off x="381000" y="838200"/>
            <a:ext cx="8458200" cy="5562600"/>
          </a:xfrm>
          <a:prstGeom prst="rect">
            <a:avLst/>
          </a:prstGeom>
          <a:noFill/>
          <a:ln w="9525">
            <a:noFill/>
            <a:miter lim="800000"/>
            <a:headEnd/>
            <a:tailEnd/>
          </a:ln>
        </p:spPr>
        <p:txBody>
          <a:bodyPr>
            <a:prstTxWarp prst="textNoShape">
              <a:avLst/>
            </a:prstTxWarp>
          </a:bodyPr>
          <a:lstStyle/>
          <a:p>
            <a:pPr marL="233363" indent="-180975" eaLnBrk="0" hangingPunct="0">
              <a:spcBef>
                <a:spcPct val="20000"/>
              </a:spcBef>
              <a:buClr>
                <a:srgbClr val="CC3300"/>
              </a:buClr>
              <a:buSzPct val="50000"/>
              <a:buFont typeface="Monotype Sorts" pitchFamily="-101" charset="2"/>
              <a:buChar char="l"/>
            </a:pPr>
            <a:endParaRPr lang="en-GB" sz="1800">
              <a:solidFill>
                <a:srgbClr val="000099"/>
              </a:solidFill>
              <a:latin typeface="Arial" pitchFamily="-101" charset="0"/>
            </a:endParaRPr>
          </a:p>
        </p:txBody>
      </p:sp>
      <p:sp>
        <p:nvSpPr>
          <p:cNvPr id="6" name="Datumsplatzhalter 5"/>
          <p:cNvSpPr>
            <a:spLocks noGrp="1"/>
          </p:cNvSpPr>
          <p:nvPr>
            <p:ph type="dt" sz="half" idx="10"/>
          </p:nvPr>
        </p:nvSpPr>
        <p:spPr/>
        <p:txBody>
          <a:bodyPr/>
          <a:lstStyle/>
          <a:p>
            <a:pPr>
              <a:defRPr/>
            </a:pPr>
            <a:r>
              <a:rPr lang="en-US" altLang="ja-JP" smtClean="0"/>
              <a:t>Feb-May 2016</a:t>
            </a:r>
            <a:endParaRPr lang="en-US" dirty="0"/>
          </a:p>
        </p:txBody>
      </p:sp>
      <p:sp>
        <p:nvSpPr>
          <p:cNvPr id="7" name="Foliennummernplatzhalter 6"/>
          <p:cNvSpPr>
            <a:spLocks noGrp="1"/>
          </p:cNvSpPr>
          <p:nvPr>
            <p:ph type="sldNum" sz="quarter" idx="12"/>
          </p:nvPr>
        </p:nvSpPr>
        <p:spPr/>
        <p:txBody>
          <a:bodyPr/>
          <a:lstStyle/>
          <a:p>
            <a:pPr>
              <a:defRPr/>
            </a:pPr>
            <a:r>
              <a:rPr lang="en-US" altLang="ja-JP" smtClean="0"/>
              <a:t>Slide </a:t>
            </a:r>
            <a:fld id="{419EC3EA-5192-654C-B357-836151568C37}" type="slidenum">
              <a:rPr lang="en-US" altLang="ja-JP" smtClean="0"/>
              <a:pPr>
                <a:defRPr/>
              </a:pPr>
              <a:t>10</a:t>
            </a:fld>
            <a:endParaRPr lang="en-US" altLang="ja-JP"/>
          </a:p>
        </p:txBody>
      </p:sp>
      <p:sp>
        <p:nvSpPr>
          <p:cNvPr id="8" name="Fußzeilenplatzhalter 7"/>
          <p:cNvSpPr>
            <a:spLocks noGrp="1"/>
          </p:cNvSpPr>
          <p:nvPr>
            <p:ph type="ftr" sz="quarter" idx="11"/>
          </p:nvPr>
        </p:nvSpPr>
        <p:spPr/>
        <p:txBody>
          <a:bodyPr/>
          <a:lstStyle/>
          <a:p>
            <a:pPr>
              <a:defRPr/>
            </a:pPr>
            <a:r>
              <a:rPr lang="de-DE" altLang="ja-JP" smtClean="0"/>
              <a:t>Hiroshi Mano (KDTI)</a:t>
            </a:r>
            <a:endParaRPr lang="en-US"/>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304800" y="762000"/>
            <a:ext cx="8839200" cy="838200"/>
          </a:xfrm>
        </p:spPr>
        <p:txBody>
          <a:bodyPr/>
          <a:lstStyle/>
          <a:p>
            <a:r>
              <a:rPr lang="en-US" sz="3200" u="sng" dirty="0"/>
              <a:t>Participants, Patents, and Duty to Inform</a:t>
            </a:r>
            <a:endParaRPr lang="en-US" sz="3200" dirty="0"/>
          </a:p>
        </p:txBody>
      </p:sp>
      <p:sp>
        <p:nvSpPr>
          <p:cNvPr id="8195" name="Rectangle 1027"/>
          <p:cNvSpPr>
            <a:spLocks noGrp="1" noChangeArrowheads="1"/>
          </p:cNvSpPr>
          <p:nvPr>
            <p:ph type="body" idx="1"/>
          </p:nvPr>
        </p:nvSpPr>
        <p:spPr>
          <a:xfrm>
            <a:off x="0" y="1524000"/>
            <a:ext cx="9144000" cy="4876800"/>
          </a:xfrm>
        </p:spPr>
        <p:txBody>
          <a:bodyPr/>
          <a:lstStyle/>
          <a:p>
            <a:pPr algn="ctr">
              <a:buFont typeface="Monotype Sorts" pitchFamily="-101" charset="2"/>
              <a:buNone/>
            </a:pPr>
            <a:r>
              <a:rPr lang="en-US" sz="1600" b="1" dirty="0"/>
              <a:t>All participants in this meeting have certain obligations under the IEEE-SA Patent Policy. </a:t>
            </a:r>
          </a:p>
          <a:p>
            <a:pPr lvl="1">
              <a:buFont typeface="Arial" pitchFamily="-101" charset="0"/>
              <a:buChar char="•"/>
            </a:pPr>
            <a:r>
              <a:rPr lang="en-US" sz="1600" b="1" dirty="0">
                <a:solidFill>
                  <a:srgbClr val="003399"/>
                </a:solidFill>
              </a:rPr>
              <a:t>Participants [Note: </a:t>
            </a:r>
            <a:r>
              <a:rPr lang="en-GB" sz="1600" b="1" dirty="0">
                <a:solidFill>
                  <a:srgbClr val="003399"/>
                </a:solidFill>
              </a:rPr>
              <a:t>Quoted text excerpted from IEEE-SA Standards Board Bylaws </a:t>
            </a:r>
            <a:r>
              <a:rPr lang="en-GB" sz="1600" b="1" dirty="0" err="1">
                <a:solidFill>
                  <a:srgbClr val="003399"/>
                </a:solidFill>
              </a:rPr>
              <a:t>subclause</a:t>
            </a:r>
            <a:r>
              <a:rPr lang="en-GB" sz="1600" b="1" dirty="0">
                <a:solidFill>
                  <a:srgbClr val="003399"/>
                </a:solidFill>
              </a:rPr>
              <a:t> 6.2</a:t>
            </a:r>
            <a:r>
              <a:rPr lang="en-US" sz="1600" b="1" dirty="0">
                <a:solidFill>
                  <a:srgbClr val="003399"/>
                </a:solidFill>
              </a:rPr>
              <a:t>]:</a:t>
            </a:r>
          </a:p>
          <a:p>
            <a:pPr lvl="2">
              <a:buFont typeface="Arial" pitchFamily="-101" charset="0"/>
              <a:buChar char="•"/>
            </a:pPr>
            <a:r>
              <a:rPr lang="en-US" sz="1600" b="1" dirty="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sz="1600" dirty="0"/>
          </a:p>
          <a:p>
            <a:pPr lvl="2">
              <a:buFont typeface="Arial" pitchFamily="-101" charset="0"/>
              <a:buChar char="•"/>
            </a:pPr>
            <a:r>
              <a:rPr lang="en-US" sz="1600" b="1" dirty="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itchFamily="-101" charset="0"/>
              <a:buChar char="•"/>
            </a:pPr>
            <a:r>
              <a:rPr lang="en-US" sz="1600" b="1" dirty="0">
                <a:solidFill>
                  <a:srgbClr val="003399"/>
                </a:solidFill>
              </a:rPr>
              <a:t>The above does not apply if the patent claim is already the subject of an Accepted Letter of Assurance that applies to the proposed </a:t>
            </a:r>
            <a:r>
              <a:rPr lang="en-US" sz="1600" b="1" dirty="0" err="1">
                <a:solidFill>
                  <a:srgbClr val="003399"/>
                </a:solidFill>
              </a:rPr>
              <a:t>standard(s</a:t>
            </a:r>
            <a:r>
              <a:rPr lang="en-US" sz="1600" b="1" dirty="0">
                <a:solidFill>
                  <a:srgbClr val="003399"/>
                </a:solidFill>
              </a:rPr>
              <a:t>) under consideration by this group</a:t>
            </a:r>
          </a:p>
          <a:p>
            <a:pPr lvl="1">
              <a:buFont typeface="Arial" pitchFamily="-101" charset="0"/>
              <a:buChar char="•"/>
            </a:pPr>
            <a:r>
              <a:rPr lang="en-US" sz="1600" b="1" dirty="0">
                <a:solidFill>
                  <a:srgbClr val="003399"/>
                </a:solidFill>
              </a:rPr>
              <a:t>Early identification of holders of potential Essential Patent Claims is strongly encouraged</a:t>
            </a:r>
          </a:p>
          <a:p>
            <a:pPr lvl="1">
              <a:buFont typeface="Arial" pitchFamily="-101" charset="0"/>
              <a:buChar char="•"/>
            </a:pPr>
            <a:r>
              <a:rPr lang="en-US" sz="1600" b="1" dirty="0">
                <a:solidFill>
                  <a:srgbClr val="003399"/>
                </a:solidFill>
              </a:rPr>
              <a:t>No duty to perform a patent search</a:t>
            </a:r>
            <a:endParaRPr lang="en-US" sz="1600" dirty="0"/>
          </a:p>
        </p:txBody>
      </p:sp>
      <p:sp>
        <p:nvSpPr>
          <p:cNvPr id="4" name="Datumsplatzhalter 3"/>
          <p:cNvSpPr>
            <a:spLocks noGrp="1"/>
          </p:cNvSpPr>
          <p:nvPr>
            <p:ph type="dt" sz="half" idx="10"/>
          </p:nvPr>
        </p:nvSpPr>
        <p:spPr/>
        <p:txBody>
          <a:bodyPr/>
          <a:lstStyle/>
          <a:p>
            <a:pPr>
              <a:defRPr/>
            </a:pPr>
            <a:r>
              <a:rPr lang="en-US" altLang="ja-JP" smtClean="0"/>
              <a:t>Feb-May 2016</a:t>
            </a:r>
            <a:endParaRPr lang="en-US" dirty="0"/>
          </a:p>
        </p:txBody>
      </p:sp>
      <p:sp>
        <p:nvSpPr>
          <p:cNvPr id="5" name="Foliennummernplatzhalter 4"/>
          <p:cNvSpPr>
            <a:spLocks noGrp="1"/>
          </p:cNvSpPr>
          <p:nvPr>
            <p:ph type="sldNum" sz="quarter" idx="12"/>
          </p:nvPr>
        </p:nvSpPr>
        <p:spPr/>
        <p:txBody>
          <a:bodyPr/>
          <a:lstStyle/>
          <a:p>
            <a:pPr>
              <a:defRPr/>
            </a:pPr>
            <a:r>
              <a:rPr lang="en-US" altLang="ja-JP" smtClean="0"/>
              <a:t>Slide </a:t>
            </a:r>
            <a:fld id="{419EC3EA-5192-654C-B357-836151568C37}" type="slidenum">
              <a:rPr lang="en-US" altLang="ja-JP" smtClean="0"/>
              <a:pPr>
                <a:defRPr/>
              </a:pPr>
              <a:t>11</a:t>
            </a:fld>
            <a:endParaRPr lang="en-US" altLang="ja-JP"/>
          </a:p>
        </p:txBody>
      </p:sp>
      <p:sp>
        <p:nvSpPr>
          <p:cNvPr id="6" name="Fußzeilenplatzhalter 5"/>
          <p:cNvSpPr>
            <a:spLocks noGrp="1"/>
          </p:cNvSpPr>
          <p:nvPr>
            <p:ph type="ftr" sz="quarter" idx="11"/>
          </p:nvPr>
        </p:nvSpPr>
        <p:spPr/>
        <p:txBody>
          <a:bodyPr/>
          <a:lstStyle/>
          <a:p>
            <a:pPr>
              <a:defRPr/>
            </a:pPr>
            <a:r>
              <a:rPr lang="de-DE" altLang="ja-JP" smtClean="0"/>
              <a:t>Hiroshi Mano (KDTI)</a:t>
            </a:r>
            <a:endParaRPr 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85800" y="533400"/>
            <a:ext cx="7772400" cy="762000"/>
          </a:xfrm>
        </p:spPr>
        <p:txBody>
          <a:bodyPr/>
          <a:lstStyle/>
          <a:p>
            <a:r>
              <a:rPr lang="en-GB" u="sng" dirty="0"/>
              <a:t>Patent Related Links</a:t>
            </a:r>
            <a:endParaRPr lang="en-US" u="sng" dirty="0"/>
          </a:p>
        </p:txBody>
      </p:sp>
      <p:sp>
        <p:nvSpPr>
          <p:cNvPr id="9219" name="Rectangle 3"/>
          <p:cNvSpPr>
            <a:spLocks noGrp="1" noChangeArrowheads="1"/>
          </p:cNvSpPr>
          <p:nvPr>
            <p:ph type="body" idx="1"/>
          </p:nvPr>
        </p:nvSpPr>
        <p:spPr>
          <a:xfrm>
            <a:off x="0" y="1295400"/>
            <a:ext cx="8991600" cy="3886200"/>
          </a:xfrm>
        </p:spPr>
        <p:txBody>
          <a:bodyPr/>
          <a:lstStyle/>
          <a:p>
            <a:pPr lvl="1">
              <a:lnSpc>
                <a:spcPct val="90000"/>
              </a:lnSpc>
              <a:buFont typeface="Monotype Sorts" pitchFamily="-101" charset="2"/>
              <a:buNone/>
            </a:pPr>
            <a:r>
              <a:rPr lang="en-US" sz="2400">
                <a:ea typeface="Times New Roman" pitchFamily="-101" charset="0"/>
                <a:cs typeface="Times New Roman" pitchFamily="-101" charset="0"/>
              </a:rPr>
              <a:t>	All participants should be familiar with their obligations under the IEEE-SA Policies &amp; Procedures for standards development.</a:t>
            </a:r>
          </a:p>
          <a:p>
            <a:pPr lvl="1">
              <a:lnSpc>
                <a:spcPct val="90000"/>
              </a:lnSpc>
              <a:buFont typeface="Monotype Sorts" pitchFamily="-101" charset="2"/>
              <a:buNone/>
            </a:pPr>
            <a:r>
              <a:rPr lang="en-US" sz="2400">
                <a:ea typeface="Times New Roman" pitchFamily="-101" charset="0"/>
                <a:cs typeface="Times New Roman" pitchFamily="-101" charset="0"/>
              </a:rPr>
              <a:t>	Patent Policy is stated in these sources:</a:t>
            </a:r>
          </a:p>
          <a:p>
            <a:pPr lvl="1">
              <a:lnSpc>
                <a:spcPct val="90000"/>
              </a:lnSpc>
              <a:buFont typeface="Monotype Sorts" pitchFamily="-101" charset="2"/>
              <a:buNone/>
            </a:pPr>
            <a:r>
              <a:rPr lang="en-GB" sz="2400"/>
              <a:t>		IEEE-SA Standards Boards Bylaws</a:t>
            </a:r>
          </a:p>
          <a:p>
            <a:pPr lvl="1">
              <a:lnSpc>
                <a:spcPct val="90000"/>
              </a:lnSpc>
              <a:buFont typeface="Monotype Sorts" pitchFamily="-101" charset="2"/>
              <a:buNone/>
            </a:pPr>
            <a:r>
              <a:rPr lang="en-US" sz="2100"/>
              <a:t>		</a:t>
            </a:r>
            <a:r>
              <a:rPr lang="en-US" sz="2100" i="1"/>
              <a:t>http://standards.ieee.org/develop/policies/bylaws/sect6-7.html#6</a:t>
            </a:r>
          </a:p>
          <a:p>
            <a:pPr lvl="1">
              <a:lnSpc>
                <a:spcPct val="90000"/>
              </a:lnSpc>
              <a:buFont typeface="Monotype Sorts" pitchFamily="-101" charset="2"/>
              <a:buNone/>
            </a:pPr>
            <a:r>
              <a:rPr lang="en-GB" sz="2400"/>
              <a:t>		IEEE-SA Standards Board Operations Manual</a:t>
            </a:r>
          </a:p>
          <a:p>
            <a:pPr lvl="1">
              <a:lnSpc>
                <a:spcPct val="90000"/>
              </a:lnSpc>
              <a:buFont typeface="Monotype Sorts" pitchFamily="-101" charset="2"/>
              <a:buNone/>
            </a:pPr>
            <a:r>
              <a:rPr lang="en-US" sz="2400"/>
              <a:t>		</a:t>
            </a:r>
            <a:r>
              <a:rPr lang="en-US" sz="2100" i="1"/>
              <a:t>http://standards.ieee.org/develop/policies/opman/sect6.html#6.3</a:t>
            </a:r>
            <a:endParaRPr lang="en-US" sz="2400"/>
          </a:p>
          <a:p>
            <a:pPr lvl="1">
              <a:lnSpc>
                <a:spcPct val="90000"/>
              </a:lnSpc>
              <a:buFont typeface="Monotype Sorts" pitchFamily="-101" charset="2"/>
              <a:buNone/>
            </a:pPr>
            <a:r>
              <a:rPr lang="en-US" sz="2400">
                <a:ea typeface="Times New Roman" pitchFamily="-101" charset="0"/>
                <a:cs typeface="Times New Roman" pitchFamily="-101" charset="0"/>
              </a:rPr>
              <a:t>	Material about the patent policy is available at</a:t>
            </a:r>
            <a:r>
              <a:rPr lang="en-US" sz="2400"/>
              <a:t> </a:t>
            </a:r>
          </a:p>
          <a:p>
            <a:pPr lvl="1">
              <a:lnSpc>
                <a:spcPct val="90000"/>
              </a:lnSpc>
              <a:buFont typeface="Monotype Sorts" pitchFamily="-101" charset="2"/>
              <a:buNone/>
            </a:pPr>
            <a:r>
              <a:rPr lang="en-US" sz="2400"/>
              <a:t>		</a:t>
            </a:r>
            <a:r>
              <a:rPr lang="en-US" sz="2100" i="1"/>
              <a:t>http://standards.ieee.org/about/sasb/patcom/materials.html</a:t>
            </a:r>
          </a:p>
        </p:txBody>
      </p:sp>
      <p:sp>
        <p:nvSpPr>
          <p:cNvPr id="9221" name="Rectangle 7"/>
          <p:cNvSpPr>
            <a:spLocks noChangeArrowheads="1"/>
          </p:cNvSpPr>
          <p:nvPr/>
        </p:nvSpPr>
        <p:spPr bwMode="auto">
          <a:xfrm>
            <a:off x="1295400" y="5181600"/>
            <a:ext cx="6781800" cy="1163638"/>
          </a:xfrm>
          <a:prstGeom prst="rect">
            <a:avLst/>
          </a:prstGeom>
          <a:noFill/>
          <a:ln w="9525">
            <a:noFill/>
            <a:miter lim="800000"/>
            <a:headEnd/>
            <a:tailEnd/>
          </a:ln>
        </p:spPr>
        <p:txBody>
          <a:bodyPr>
            <a:prstTxWarp prst="textNoShape">
              <a:avLst/>
            </a:prstTxWarp>
            <a:spAutoFit/>
          </a:bodyPr>
          <a:lstStyle/>
          <a:p>
            <a:pPr eaLnBrk="0" hangingPunct="0"/>
            <a:r>
              <a:rPr lang="en-US" sz="1200" b="1">
                <a:solidFill>
                  <a:srgbClr val="000099"/>
                </a:solidFill>
                <a:latin typeface="Arial" pitchFamily="-101" charset="0"/>
              </a:rPr>
              <a:t>If you have questions, contact the IEEE-SA Standards Board Patent Committee Administrator at patcom@ieee.org or visit http://standards.ieee.org/about/sasb/patcom/index.html</a:t>
            </a:r>
          </a:p>
          <a:p>
            <a:pPr algn="ctr" eaLnBrk="0" hangingPunct="0">
              <a:lnSpc>
                <a:spcPct val="80000"/>
              </a:lnSpc>
              <a:spcBef>
                <a:spcPct val="20000"/>
              </a:spcBef>
              <a:buClr>
                <a:srgbClr val="CC3300"/>
              </a:buClr>
              <a:buSzPct val="50000"/>
              <a:buFont typeface="Monotype Sorts" pitchFamily="-101" charset="2"/>
              <a:buNone/>
            </a:pPr>
            <a:endParaRPr lang="en-US" sz="1200" b="1">
              <a:solidFill>
                <a:srgbClr val="000099"/>
              </a:solidFill>
              <a:latin typeface="Arial" pitchFamily="-101" charset="0"/>
            </a:endParaRPr>
          </a:p>
          <a:p>
            <a:pPr algn="ctr" eaLnBrk="0" hangingPunct="0">
              <a:lnSpc>
                <a:spcPct val="80000"/>
              </a:lnSpc>
              <a:spcBef>
                <a:spcPct val="20000"/>
              </a:spcBef>
              <a:buClr>
                <a:srgbClr val="CC3300"/>
              </a:buClr>
              <a:buSzPct val="50000"/>
              <a:buFont typeface="Monotype Sorts" pitchFamily="-101" charset="2"/>
              <a:buNone/>
            </a:pPr>
            <a:r>
              <a:rPr lang="en-US" sz="1200" b="1">
                <a:solidFill>
                  <a:srgbClr val="000099"/>
                </a:solidFill>
                <a:latin typeface="Arial" pitchFamily="-101" charset="0"/>
              </a:rPr>
              <a:t>This slide set is available at https://development.standards.ieee.org/myproject/Public/mytools/mob/slideset.ppt</a:t>
            </a:r>
          </a:p>
        </p:txBody>
      </p:sp>
      <p:sp>
        <p:nvSpPr>
          <p:cNvPr id="5" name="Datumsplatzhalter 4"/>
          <p:cNvSpPr>
            <a:spLocks noGrp="1"/>
          </p:cNvSpPr>
          <p:nvPr>
            <p:ph type="dt" sz="half" idx="10"/>
          </p:nvPr>
        </p:nvSpPr>
        <p:spPr/>
        <p:txBody>
          <a:bodyPr/>
          <a:lstStyle/>
          <a:p>
            <a:pPr>
              <a:defRPr/>
            </a:pPr>
            <a:r>
              <a:rPr lang="en-US" altLang="ja-JP" smtClean="0"/>
              <a:t>Feb-May 2016</a:t>
            </a:r>
            <a:endParaRPr lang="en-US" dirty="0"/>
          </a:p>
        </p:txBody>
      </p:sp>
      <p:sp>
        <p:nvSpPr>
          <p:cNvPr id="6" name="Foliennummernplatzhalter 5"/>
          <p:cNvSpPr>
            <a:spLocks noGrp="1"/>
          </p:cNvSpPr>
          <p:nvPr>
            <p:ph type="sldNum" sz="quarter" idx="12"/>
          </p:nvPr>
        </p:nvSpPr>
        <p:spPr/>
        <p:txBody>
          <a:bodyPr/>
          <a:lstStyle/>
          <a:p>
            <a:pPr>
              <a:defRPr/>
            </a:pPr>
            <a:r>
              <a:rPr lang="en-US" altLang="ja-JP" smtClean="0"/>
              <a:t>Slide </a:t>
            </a:r>
            <a:fld id="{419EC3EA-5192-654C-B357-836151568C37}" type="slidenum">
              <a:rPr lang="en-US" altLang="ja-JP" smtClean="0"/>
              <a:pPr>
                <a:defRPr/>
              </a:pPr>
              <a:t>12</a:t>
            </a:fld>
            <a:endParaRPr lang="en-US" altLang="ja-JP"/>
          </a:p>
        </p:txBody>
      </p:sp>
      <p:sp>
        <p:nvSpPr>
          <p:cNvPr id="7" name="Fußzeilenplatzhalter 6"/>
          <p:cNvSpPr>
            <a:spLocks noGrp="1"/>
          </p:cNvSpPr>
          <p:nvPr>
            <p:ph type="ftr" sz="quarter" idx="11"/>
          </p:nvPr>
        </p:nvSpPr>
        <p:spPr/>
        <p:txBody>
          <a:bodyPr/>
          <a:lstStyle/>
          <a:p>
            <a:pPr>
              <a:defRPr/>
            </a:pPr>
            <a:r>
              <a:rPr lang="de-DE" altLang="ja-JP" smtClean="0"/>
              <a:t>Hiroshi Mano (KDTI)</a:t>
            </a:r>
            <a:endParaRPr 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342900" y="533400"/>
            <a:ext cx="8458200" cy="609600"/>
          </a:xfrm>
        </p:spPr>
        <p:txBody>
          <a:bodyPr/>
          <a:lstStyle/>
          <a:p>
            <a:r>
              <a:rPr lang="en-US" sz="3200" u="sng" dirty="0"/>
              <a:t>Other Guidelines for IEEE WG Meetings</a:t>
            </a:r>
          </a:p>
        </p:txBody>
      </p:sp>
      <p:sp>
        <p:nvSpPr>
          <p:cNvPr id="1126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prstTxWarp prst="textNoShape">
              <a:avLst/>
            </a:prstTxWarp>
          </a:bodyPr>
          <a:lstStyle/>
          <a:p>
            <a:pPr algn="ctr" eaLnBrk="0" hangingPunct="0"/>
            <a:endParaRPr lang="en-GB" b="1" u="sng">
              <a:solidFill>
                <a:srgbClr val="000099"/>
              </a:solidFill>
              <a:latin typeface="Helvetica" pitchFamily="-101" charset="0"/>
            </a:endParaRPr>
          </a:p>
        </p:txBody>
      </p:sp>
      <p:sp>
        <p:nvSpPr>
          <p:cNvPr id="11268" name="Rectangle 4"/>
          <p:cNvSpPr>
            <a:spLocks noChangeArrowheads="1"/>
          </p:cNvSpPr>
          <p:nvPr/>
        </p:nvSpPr>
        <p:spPr bwMode="auto">
          <a:xfrm>
            <a:off x="533400" y="1066800"/>
            <a:ext cx="8229600" cy="5181600"/>
          </a:xfrm>
          <a:prstGeom prst="rect">
            <a:avLst/>
          </a:prstGeom>
          <a:noFill/>
          <a:ln w="9525">
            <a:noFill/>
            <a:miter lim="800000"/>
            <a:headEnd/>
            <a:tailEnd/>
          </a:ln>
        </p:spPr>
        <p:txBody>
          <a:bodyPr>
            <a:prstTxWarp prst="textNoShape">
              <a:avLst/>
            </a:prstTxWarp>
          </a:bodyPr>
          <a:lstStyle/>
          <a:p>
            <a:pPr marL="230188" indent="-230188" eaLnBrk="0" hangingPunct="0">
              <a:lnSpc>
                <a:spcPct val="80000"/>
              </a:lnSpc>
              <a:spcBef>
                <a:spcPct val="20000"/>
              </a:spcBef>
              <a:buClr>
                <a:srgbClr val="CC3300"/>
              </a:buClr>
              <a:buSzPct val="50000"/>
              <a:buFont typeface="Monotype Sorts" pitchFamily="-101" charset="2"/>
              <a:buChar char="l"/>
            </a:pPr>
            <a:endParaRPr lang="en-US" sz="700" u="sng" dirty="0">
              <a:solidFill>
                <a:srgbClr val="FF0000"/>
              </a:solidFill>
              <a:latin typeface="Arial" pitchFamily="-101" charset="0"/>
            </a:endParaRPr>
          </a:p>
          <a:p>
            <a:pPr marL="230188" indent="-230188" eaLnBrk="0" hangingPunct="0">
              <a:lnSpc>
                <a:spcPct val="80000"/>
              </a:lnSpc>
              <a:spcBef>
                <a:spcPct val="20000"/>
              </a:spcBef>
              <a:spcAft>
                <a:spcPct val="40000"/>
              </a:spcAft>
              <a:buClr>
                <a:srgbClr val="CC3300"/>
              </a:buClr>
              <a:buSzPct val="50000"/>
              <a:buFont typeface="Arial" pitchFamily="-101" charset="0"/>
              <a:buChar char="•"/>
            </a:pPr>
            <a:r>
              <a:rPr lang="en-US" sz="1800" b="1" dirty="0">
                <a:solidFill>
                  <a:srgbClr val="000099"/>
                </a:solidFill>
                <a:latin typeface="Arial" pitchFamily="-101" charset="0"/>
              </a:rPr>
              <a:t>All IEEE-SA standards meetings shall be conducted in compliance with all applicable laws, including antitrust and competition laws. </a:t>
            </a:r>
          </a:p>
          <a:p>
            <a:pPr marL="630238" lvl="1" indent="-285750" eaLnBrk="0" hangingPunct="0">
              <a:lnSpc>
                <a:spcPct val="80000"/>
              </a:lnSpc>
              <a:spcBef>
                <a:spcPct val="20000"/>
              </a:spcBef>
              <a:spcAft>
                <a:spcPct val="40000"/>
              </a:spcAft>
              <a:buClr>
                <a:srgbClr val="CC3300"/>
              </a:buClr>
              <a:buSzPct val="50000"/>
              <a:buFont typeface="Arial" pitchFamily="-101" charset="0"/>
              <a:buChar char="•"/>
            </a:pPr>
            <a:r>
              <a:rPr lang="en-US" sz="1600" b="1" dirty="0">
                <a:solidFill>
                  <a:srgbClr val="000099"/>
                </a:solidFill>
                <a:latin typeface="Arial" pitchFamily="-101" charset="0"/>
              </a:rPr>
              <a:t>Don’t discuss the interpretation, validity, or essentiality of patents/patent claims. </a:t>
            </a:r>
          </a:p>
          <a:p>
            <a:pPr marL="630238" lvl="1" indent="-285750" eaLnBrk="0" hangingPunct="0">
              <a:lnSpc>
                <a:spcPct val="80000"/>
              </a:lnSpc>
              <a:spcBef>
                <a:spcPct val="20000"/>
              </a:spcBef>
              <a:spcAft>
                <a:spcPct val="40000"/>
              </a:spcAft>
              <a:buClr>
                <a:srgbClr val="CC3300"/>
              </a:buClr>
              <a:buSzPct val="50000"/>
              <a:buFont typeface="Arial" pitchFamily="-101" charset="0"/>
              <a:buChar char="•"/>
            </a:pPr>
            <a:r>
              <a:rPr lang="en-US" sz="1600" b="1" dirty="0">
                <a:solidFill>
                  <a:srgbClr val="000099"/>
                </a:solidFill>
                <a:latin typeface="Arial" pitchFamily="-101" charset="0"/>
              </a:rPr>
              <a:t>Don’t discuss specific license rates, terms, or conditions.</a:t>
            </a:r>
          </a:p>
          <a:p>
            <a:pPr marL="1143000" lvl="2" indent="-228600" eaLnBrk="0" hangingPunct="0">
              <a:lnSpc>
                <a:spcPct val="80000"/>
              </a:lnSpc>
              <a:spcBef>
                <a:spcPct val="20000"/>
              </a:spcBef>
              <a:spcAft>
                <a:spcPct val="40000"/>
              </a:spcAft>
              <a:buClr>
                <a:srgbClr val="CC3300"/>
              </a:buClr>
              <a:buSzPct val="50000"/>
              <a:buFont typeface="Arial" pitchFamily="-101" charset="0"/>
              <a:buChar char="•"/>
            </a:pPr>
            <a:r>
              <a:rPr lang="en-US" sz="1400" dirty="0">
                <a:solidFill>
                  <a:srgbClr val="000099"/>
                </a:solidFill>
                <a:latin typeface="Arial" pitchFamily="-101" charset="0"/>
              </a:rPr>
              <a:t>Relative costs, including licensing costs of essential patent claims, of different technical approaches may be discussed in standards development meetings. </a:t>
            </a:r>
          </a:p>
          <a:p>
            <a:pPr marL="1600200" lvl="3" indent="-228600" eaLnBrk="0" hangingPunct="0">
              <a:lnSpc>
                <a:spcPct val="80000"/>
              </a:lnSpc>
              <a:spcBef>
                <a:spcPct val="20000"/>
              </a:spcBef>
              <a:spcAft>
                <a:spcPct val="40000"/>
              </a:spcAft>
              <a:buClr>
                <a:srgbClr val="CC3300"/>
              </a:buClr>
              <a:buSzPct val="50000"/>
              <a:buFont typeface="Arial" pitchFamily="-101" charset="0"/>
              <a:buChar char="•"/>
            </a:pPr>
            <a:r>
              <a:rPr lang="en-GB" sz="1400" dirty="0">
                <a:solidFill>
                  <a:srgbClr val="000099"/>
                </a:solidFill>
                <a:latin typeface="Arial" pitchFamily="-101" charset="0"/>
              </a:rPr>
              <a:t>Technical considerations remain primary focus</a:t>
            </a:r>
            <a:endParaRPr lang="en-US" sz="1400" dirty="0">
              <a:solidFill>
                <a:srgbClr val="000099"/>
              </a:solidFill>
              <a:latin typeface="Arial" pitchFamily="-101" charset="0"/>
            </a:endParaRPr>
          </a:p>
          <a:p>
            <a:pPr marL="630238" lvl="1" indent="-285750" eaLnBrk="0" hangingPunct="0">
              <a:lnSpc>
                <a:spcPct val="80000"/>
              </a:lnSpc>
              <a:spcBef>
                <a:spcPct val="20000"/>
              </a:spcBef>
              <a:spcAft>
                <a:spcPct val="40000"/>
              </a:spcAft>
              <a:buClr>
                <a:srgbClr val="CC3300"/>
              </a:buClr>
              <a:buSzPct val="50000"/>
              <a:buFont typeface="Arial" pitchFamily="-101" charset="0"/>
              <a:buChar char="•"/>
            </a:pPr>
            <a:r>
              <a:rPr lang="en-US" sz="1600" b="1" dirty="0">
                <a:solidFill>
                  <a:srgbClr val="000099"/>
                </a:solidFill>
                <a:latin typeface="Arial" pitchFamily="-101" charset="0"/>
              </a:rPr>
              <a:t>Don’t discuss or engage in the fixing of product prices, allocation of customers, or division of sales markets.</a:t>
            </a:r>
          </a:p>
          <a:p>
            <a:pPr marL="630238" lvl="1" indent="-285750" eaLnBrk="0" hangingPunct="0">
              <a:lnSpc>
                <a:spcPct val="80000"/>
              </a:lnSpc>
              <a:spcBef>
                <a:spcPct val="20000"/>
              </a:spcBef>
              <a:spcAft>
                <a:spcPct val="40000"/>
              </a:spcAft>
              <a:buClr>
                <a:srgbClr val="CC3300"/>
              </a:buClr>
              <a:buSzPct val="50000"/>
              <a:buFont typeface="Arial" pitchFamily="-101" charset="0"/>
              <a:buChar char="•"/>
            </a:pPr>
            <a:r>
              <a:rPr lang="en-US" sz="1600" b="1" dirty="0">
                <a:solidFill>
                  <a:srgbClr val="000099"/>
                </a:solidFill>
                <a:latin typeface="Arial" pitchFamily="-101" charset="0"/>
              </a:rPr>
              <a:t>Don’t discuss the status or substance of ongoing or threatened litigation.</a:t>
            </a:r>
          </a:p>
          <a:p>
            <a:pPr marL="630238" lvl="1" indent="-285750" eaLnBrk="0" hangingPunct="0">
              <a:lnSpc>
                <a:spcPct val="80000"/>
              </a:lnSpc>
              <a:spcBef>
                <a:spcPct val="20000"/>
              </a:spcBef>
              <a:spcAft>
                <a:spcPct val="40000"/>
              </a:spcAft>
              <a:buClr>
                <a:srgbClr val="CC3300"/>
              </a:buClr>
              <a:buSzPct val="50000"/>
              <a:buFont typeface="Arial" pitchFamily="-101" charset="0"/>
              <a:buChar char="•"/>
            </a:pPr>
            <a:r>
              <a:rPr lang="en-US" sz="1600" b="1" dirty="0">
                <a:solidFill>
                  <a:srgbClr val="000099"/>
                </a:solidFill>
                <a:latin typeface="Arial" pitchFamily="-101" charset="0"/>
              </a:rPr>
              <a:t>Don’t be silent if inappropriate topics are discussed … do formally object.</a:t>
            </a:r>
          </a:p>
          <a:p>
            <a:pPr marL="230188" indent="-230188" algn="ctr" eaLnBrk="0" hangingPunct="0">
              <a:lnSpc>
                <a:spcPct val="80000"/>
              </a:lnSpc>
              <a:spcBef>
                <a:spcPct val="20000"/>
              </a:spcBef>
              <a:buClr>
                <a:srgbClr val="CC3300"/>
              </a:buClr>
              <a:buSzPct val="50000"/>
              <a:buFont typeface="Monotype Sorts" pitchFamily="-101" charset="2"/>
              <a:buNone/>
            </a:pPr>
            <a:r>
              <a:rPr lang="en-US" sz="1000" b="1" dirty="0">
                <a:solidFill>
                  <a:srgbClr val="000099"/>
                </a:solidFill>
                <a:latin typeface="Arial" pitchFamily="-101" charset="0"/>
              </a:rPr>
              <a:t>---------------------------------------------------------------   </a:t>
            </a:r>
            <a:endParaRPr lang="en-US" sz="1200" b="1" dirty="0">
              <a:solidFill>
                <a:srgbClr val="000099"/>
              </a:solidFill>
              <a:latin typeface="Arial" pitchFamily="-101" charset="0"/>
            </a:endParaRPr>
          </a:p>
          <a:p>
            <a:pPr marL="230188" indent="-230188" algn="ctr" eaLnBrk="0" hangingPunct="0">
              <a:lnSpc>
                <a:spcPct val="80000"/>
              </a:lnSpc>
              <a:spcBef>
                <a:spcPct val="20000"/>
              </a:spcBef>
              <a:buClr>
                <a:srgbClr val="CC3300"/>
              </a:buClr>
              <a:buSzPct val="50000"/>
              <a:buFont typeface="Monotype Sorts" pitchFamily="-101" charset="2"/>
              <a:buNone/>
            </a:pPr>
            <a:r>
              <a:rPr lang="en-US" sz="1200" b="1" dirty="0">
                <a:solidFill>
                  <a:srgbClr val="000099"/>
                </a:solidFill>
                <a:latin typeface="Arial" pitchFamily="-101" charset="0"/>
              </a:rPr>
              <a:t>See </a:t>
            </a:r>
            <a:r>
              <a:rPr lang="en-US" sz="1200" b="1" i="1" dirty="0">
                <a:solidFill>
                  <a:srgbClr val="000099"/>
                </a:solidFill>
                <a:latin typeface="Arial" pitchFamily="-101" charset="0"/>
              </a:rPr>
              <a:t>IEEE-SA Standards Board Operations Manual</a:t>
            </a:r>
            <a:r>
              <a:rPr lang="en-US" sz="1200" b="1" dirty="0">
                <a:solidFill>
                  <a:srgbClr val="000099"/>
                </a:solidFill>
                <a:latin typeface="Arial" pitchFamily="-101" charset="0"/>
              </a:rPr>
              <a:t>, clause 5.3.10 and </a:t>
            </a:r>
            <a:r>
              <a:rPr lang="en-GB" sz="1200" b="1" dirty="0">
                <a:solidFill>
                  <a:srgbClr val="000099"/>
                </a:solidFill>
                <a:latin typeface="Arial" pitchFamily="-101" charset="0"/>
              </a:rPr>
              <a:t>“Promoting Competition and Innovation: What You Need to Know about the IEEE Standards Association's Antitrust and Competition Policy”</a:t>
            </a:r>
            <a:r>
              <a:rPr lang="en-US" sz="1200" b="1" dirty="0">
                <a:solidFill>
                  <a:srgbClr val="000099"/>
                </a:solidFill>
                <a:latin typeface="Arial" pitchFamily="-101" charset="0"/>
              </a:rPr>
              <a:t> for more details.</a:t>
            </a:r>
          </a:p>
        </p:txBody>
      </p:sp>
      <p:sp>
        <p:nvSpPr>
          <p:cNvPr id="5" name="Datumsplatzhalter 4"/>
          <p:cNvSpPr>
            <a:spLocks noGrp="1"/>
          </p:cNvSpPr>
          <p:nvPr>
            <p:ph type="dt" sz="half" idx="10"/>
          </p:nvPr>
        </p:nvSpPr>
        <p:spPr/>
        <p:txBody>
          <a:bodyPr/>
          <a:lstStyle/>
          <a:p>
            <a:pPr>
              <a:defRPr/>
            </a:pPr>
            <a:r>
              <a:rPr lang="en-US" altLang="ja-JP" smtClean="0"/>
              <a:t>Feb-May 2016</a:t>
            </a:r>
            <a:endParaRPr lang="en-US" dirty="0"/>
          </a:p>
        </p:txBody>
      </p:sp>
      <p:sp>
        <p:nvSpPr>
          <p:cNvPr id="6" name="Foliennummernplatzhalter 5"/>
          <p:cNvSpPr>
            <a:spLocks noGrp="1"/>
          </p:cNvSpPr>
          <p:nvPr>
            <p:ph type="sldNum" sz="quarter" idx="12"/>
          </p:nvPr>
        </p:nvSpPr>
        <p:spPr/>
        <p:txBody>
          <a:bodyPr/>
          <a:lstStyle/>
          <a:p>
            <a:pPr>
              <a:defRPr/>
            </a:pPr>
            <a:r>
              <a:rPr lang="en-US" altLang="ja-JP" smtClean="0"/>
              <a:t>Slide </a:t>
            </a:r>
            <a:fld id="{419EC3EA-5192-654C-B357-836151568C37}" type="slidenum">
              <a:rPr lang="en-US" altLang="ja-JP" smtClean="0"/>
              <a:pPr>
                <a:defRPr/>
              </a:pPr>
              <a:t>13</a:t>
            </a:fld>
            <a:endParaRPr lang="en-US" altLang="ja-JP"/>
          </a:p>
        </p:txBody>
      </p:sp>
      <p:sp>
        <p:nvSpPr>
          <p:cNvPr id="7" name="Fußzeilenplatzhalter 6"/>
          <p:cNvSpPr>
            <a:spLocks noGrp="1"/>
          </p:cNvSpPr>
          <p:nvPr>
            <p:ph type="ftr" sz="quarter" idx="11"/>
          </p:nvPr>
        </p:nvSpPr>
        <p:spPr/>
        <p:txBody>
          <a:bodyPr/>
          <a:lstStyle/>
          <a:p>
            <a:pPr>
              <a:defRPr/>
            </a:pPr>
            <a:r>
              <a:rPr lang="de-DE" altLang="ja-JP" smtClean="0"/>
              <a:t>Hiroshi Mano (KDTI)</a:t>
            </a:r>
            <a:endParaRPr lang="en-US"/>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el 1"/>
          <p:cNvSpPr>
            <a:spLocks noGrp="1"/>
          </p:cNvSpPr>
          <p:nvPr>
            <p:ph type="title"/>
          </p:nvPr>
        </p:nvSpPr>
        <p:spPr>
          <a:xfrm>
            <a:off x="685800" y="685800"/>
            <a:ext cx="7848600" cy="609600"/>
          </a:xfrm>
        </p:spPr>
        <p:txBody>
          <a:bodyPr/>
          <a:lstStyle/>
          <a:p>
            <a:r>
              <a:rPr lang="en-US" altLang="ja-JP" smtClean="0">
                <a:ea typeface="ＭＳ Ｐゴシック" pitchFamily="-84" charset="-128"/>
                <a:cs typeface="ＭＳ Ｐゴシック" pitchFamily="-84" charset="-128"/>
              </a:rPr>
              <a:t> Guidelines for Telcos</a:t>
            </a:r>
          </a:p>
        </p:txBody>
      </p:sp>
      <p:sp>
        <p:nvSpPr>
          <p:cNvPr id="3" name="Inhaltsplatzhalter 2"/>
          <p:cNvSpPr>
            <a:spLocks noGrp="1"/>
          </p:cNvSpPr>
          <p:nvPr>
            <p:ph idx="1"/>
          </p:nvPr>
        </p:nvSpPr>
        <p:spPr>
          <a:xfrm>
            <a:off x="609600" y="1295400"/>
            <a:ext cx="8077200" cy="4953000"/>
          </a:xfrm>
        </p:spPr>
        <p:txBody>
          <a:bodyPr>
            <a:normAutofit fontScale="77500" lnSpcReduction="20000"/>
          </a:bodyPr>
          <a:lstStyle/>
          <a:p>
            <a:pPr>
              <a:defRPr/>
            </a:pPr>
            <a:r>
              <a:rPr lang="en-US" dirty="0" err="1" smtClean="0"/>
              <a:t>Telecons</a:t>
            </a:r>
            <a:r>
              <a:rPr lang="en-US" dirty="0" smtClean="0"/>
              <a:t> operate under the rules as described in the 802.11 Operations Manual (11-09/0002r5)</a:t>
            </a:r>
          </a:p>
          <a:p>
            <a:pPr>
              <a:defRPr/>
            </a:pPr>
            <a:r>
              <a:rPr lang="en-US" dirty="0" smtClean="0"/>
              <a:t>Anybody may attend (not limited to voting members)</a:t>
            </a:r>
          </a:p>
          <a:p>
            <a:pPr>
              <a:defRPr/>
            </a:pPr>
            <a:r>
              <a:rPr lang="en-US" dirty="0" smtClean="0"/>
              <a:t>Hence:</a:t>
            </a:r>
          </a:p>
          <a:p>
            <a:pPr lvl="1">
              <a:defRPr/>
            </a:pPr>
            <a:r>
              <a:rPr lang="en-US" dirty="0" err="1" smtClean="0"/>
              <a:t>Telecons</a:t>
            </a:r>
            <a:r>
              <a:rPr lang="en-US" dirty="0" smtClean="0"/>
              <a:t> can only be run if a secretary taking minutes is present; minutes are approved during next interim / </a:t>
            </a:r>
            <a:r>
              <a:rPr lang="en-US" dirty="0" err="1" smtClean="0"/>
              <a:t>pleanary</a:t>
            </a:r>
            <a:r>
              <a:rPr lang="en-US" dirty="0" smtClean="0"/>
              <a:t> session</a:t>
            </a:r>
          </a:p>
          <a:p>
            <a:pPr lvl="1">
              <a:defRPr/>
            </a:pPr>
            <a:r>
              <a:rPr lang="en-US" dirty="0" smtClean="0"/>
              <a:t>Presented documents need to use the template for </a:t>
            </a:r>
            <a:r>
              <a:rPr lang="en-US" dirty="0" err="1" smtClean="0"/>
              <a:t>submisstion</a:t>
            </a:r>
            <a:r>
              <a:rPr lang="en-US" dirty="0" smtClean="0"/>
              <a:t>, need to have a document number, and should be uploaded on mentor before presenting the document</a:t>
            </a:r>
          </a:p>
          <a:p>
            <a:pPr>
              <a:defRPr/>
            </a:pPr>
            <a:r>
              <a:rPr lang="en-US" dirty="0" smtClean="0"/>
              <a:t>Agenda needs (only) to list a summary / review of relevant antitrust and </a:t>
            </a:r>
            <a:r>
              <a:rPr lang="en-US" dirty="0" err="1" smtClean="0"/>
              <a:t>P&amp;Ps</a:t>
            </a:r>
            <a:r>
              <a:rPr lang="en-US" dirty="0" smtClean="0"/>
              <a:t>; call for essential patents required</a:t>
            </a:r>
          </a:p>
          <a:p>
            <a:pPr>
              <a:defRPr/>
            </a:pPr>
            <a:r>
              <a:rPr lang="en-US" dirty="0" smtClean="0"/>
              <a:t>Formal motions are not permitted (exception: acting as Comment Resolution Committee; relevant once we are in Sponsor Ballot)</a:t>
            </a:r>
          </a:p>
          <a:p>
            <a:pPr>
              <a:defRPr/>
            </a:pPr>
            <a:endParaRPr lang="en-US" dirty="0" smtClean="0"/>
          </a:p>
          <a:p>
            <a:pPr>
              <a:defRPr/>
            </a:pPr>
            <a:r>
              <a:rPr lang="en-US" dirty="0" smtClean="0"/>
              <a:t>In practice, it is fruitful to present material during telephone conferences, foster discussion and reach consensus during the </a:t>
            </a:r>
            <a:r>
              <a:rPr lang="en-US" dirty="0" err="1" smtClean="0"/>
              <a:t>telco</a:t>
            </a:r>
            <a:r>
              <a:rPr lang="en-US" dirty="0" smtClean="0"/>
              <a:t>.</a:t>
            </a:r>
          </a:p>
          <a:p>
            <a:pPr>
              <a:defRPr/>
            </a:pPr>
            <a:r>
              <a:rPr lang="en-US" dirty="0" smtClean="0"/>
              <a:t>Straw polls are one valid (non binding) and useful scheme for probing the groups opinion. Any formal motions (resulting from presentations) have to be put on the floor during an upcoming plenary / interim session </a:t>
            </a:r>
          </a:p>
        </p:txBody>
      </p:sp>
      <p:sp>
        <p:nvSpPr>
          <p:cNvPr id="28676" name="日付プレースホルダ 3"/>
          <p:cNvSpPr>
            <a:spLocks noGrp="1"/>
          </p:cNvSpPr>
          <p:nvPr>
            <p:ph type="dt" sz="quarter" idx="10"/>
          </p:nvPr>
        </p:nvSpPr>
        <p:spPr>
          <a:noFill/>
        </p:spPr>
        <p:txBody>
          <a:bodyPr/>
          <a:lstStyle/>
          <a:p>
            <a:r>
              <a:rPr lang="en-US" altLang="ja-JP" smtClean="0">
                <a:latin typeface="Times New Roman" pitchFamily="-84" charset="0"/>
              </a:rPr>
              <a:t>Feb-May 2016</a:t>
            </a:r>
            <a:endParaRPr lang="en-US" altLang="ja-JP">
              <a:latin typeface="Times New Roman" pitchFamily="-84" charset="0"/>
            </a:endParaRPr>
          </a:p>
        </p:txBody>
      </p:sp>
      <p:sp>
        <p:nvSpPr>
          <p:cNvPr id="28677" name="スライド番号プレースホルダ 4"/>
          <p:cNvSpPr>
            <a:spLocks noGrp="1"/>
          </p:cNvSpPr>
          <p:nvPr>
            <p:ph type="sldNum" sz="quarter" idx="12"/>
          </p:nvPr>
        </p:nvSpPr>
        <p:spPr>
          <a:noFill/>
        </p:spPr>
        <p:txBody>
          <a:bodyPr/>
          <a:lstStyle/>
          <a:p>
            <a:r>
              <a:rPr lang="en-US" altLang="ja-JP" smtClean="0">
                <a:latin typeface="Times New Roman" pitchFamily="-84" charset="0"/>
              </a:rPr>
              <a:t>Slide </a:t>
            </a:r>
            <a:fld id="{C2D49AB7-2CE5-4245-9A68-83D38CA449BC}" type="slidenum">
              <a:rPr lang="en-US" altLang="ja-JP" smtClean="0">
                <a:latin typeface="Times New Roman" pitchFamily="-84" charset="0"/>
              </a:rPr>
              <a:pPr/>
              <a:t>14</a:t>
            </a:fld>
            <a:endParaRPr lang="en-US" altLang="ja-JP" smtClean="0">
              <a:latin typeface="Times New Roman" pitchFamily="-84" charset="0"/>
            </a:endParaRPr>
          </a:p>
        </p:txBody>
      </p:sp>
      <p:sp>
        <p:nvSpPr>
          <p:cNvPr id="28678" name="フッター プレースホルダ 5"/>
          <p:cNvSpPr>
            <a:spLocks noGrp="1"/>
          </p:cNvSpPr>
          <p:nvPr>
            <p:ph type="ftr" sz="quarter" idx="11"/>
          </p:nvPr>
        </p:nvSpPr>
        <p:spPr>
          <a:noFill/>
        </p:spPr>
        <p:txBody>
          <a:bodyPr/>
          <a:lstStyle/>
          <a:p>
            <a:r>
              <a:rPr lang="de-DE" altLang="ja-JP" smtClean="0">
                <a:latin typeface="Times New Roman" pitchFamily="-84" charset="0"/>
              </a:rPr>
              <a:t>Hiroshi Mano (KDTI)</a:t>
            </a:r>
            <a:endParaRPr lang="en-US" altLang="ja-JP">
              <a:latin typeface="Times New Roman" pitchFamily="-8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Date Placeholder 3"/>
          <p:cNvSpPr>
            <a:spLocks noGrp="1"/>
          </p:cNvSpPr>
          <p:nvPr>
            <p:ph type="dt" sz="quarter" idx="10"/>
          </p:nvPr>
        </p:nvSpPr>
        <p:spPr>
          <a:noFill/>
        </p:spPr>
        <p:txBody>
          <a:bodyPr/>
          <a:lstStyle/>
          <a:p>
            <a:r>
              <a:rPr lang="en-US" altLang="ja-JP" smtClean="0">
                <a:latin typeface="Times New Roman" pitchFamily="-84" charset="0"/>
              </a:rPr>
              <a:t>Feb-May 2016</a:t>
            </a:r>
            <a:endParaRPr lang="en-US" altLang="ja-JP">
              <a:latin typeface="Times New Roman" pitchFamily="-84" charset="0"/>
            </a:endParaRPr>
          </a:p>
        </p:txBody>
      </p:sp>
      <p:sp>
        <p:nvSpPr>
          <p:cNvPr id="17411" name="Footer Placeholder 4"/>
          <p:cNvSpPr>
            <a:spLocks noGrp="1"/>
          </p:cNvSpPr>
          <p:nvPr>
            <p:ph type="ftr" sz="quarter" idx="11"/>
          </p:nvPr>
        </p:nvSpPr>
        <p:spPr>
          <a:noFill/>
        </p:spPr>
        <p:txBody>
          <a:bodyPr/>
          <a:lstStyle/>
          <a:p>
            <a:r>
              <a:rPr lang="de-DE" altLang="ja-JP" smtClean="0">
                <a:latin typeface="Times New Roman" pitchFamily="-84" charset="0"/>
              </a:rPr>
              <a:t>Hiroshi Mano (KDTI)</a:t>
            </a:r>
            <a:endParaRPr lang="en-US" altLang="ja-JP">
              <a:latin typeface="Times New Roman" pitchFamily="-84" charset="0"/>
            </a:endParaRPr>
          </a:p>
        </p:txBody>
      </p:sp>
      <p:sp>
        <p:nvSpPr>
          <p:cNvPr id="17412" name="Slide Number Placeholder 5"/>
          <p:cNvSpPr>
            <a:spLocks noGrp="1"/>
          </p:cNvSpPr>
          <p:nvPr>
            <p:ph type="sldNum" sz="quarter" idx="12"/>
          </p:nvPr>
        </p:nvSpPr>
        <p:spPr>
          <a:noFill/>
        </p:spPr>
        <p:txBody>
          <a:bodyPr/>
          <a:lstStyle/>
          <a:p>
            <a:r>
              <a:rPr lang="en-US" altLang="ja-JP">
                <a:latin typeface="Times New Roman" pitchFamily="-84" charset="0"/>
              </a:rPr>
              <a:t>Slide </a:t>
            </a:r>
            <a:fld id="{D26EDE74-2A6B-BC4D-BEA4-1C98789B6691}" type="slidenum">
              <a:rPr lang="en-US" altLang="ja-JP">
                <a:latin typeface="Times New Roman" pitchFamily="-84" charset="0"/>
              </a:rPr>
              <a:pPr/>
              <a:t>2</a:t>
            </a:fld>
            <a:endParaRPr lang="en-US" altLang="ja-JP">
              <a:latin typeface="Times New Roman" pitchFamily="-84" charset="0"/>
            </a:endParaRPr>
          </a:p>
        </p:txBody>
      </p:sp>
      <p:sp>
        <p:nvSpPr>
          <p:cNvPr id="17413" name="Rectangle 2"/>
          <p:cNvSpPr>
            <a:spLocks noGrp="1" noChangeArrowheads="1"/>
          </p:cNvSpPr>
          <p:nvPr>
            <p:ph type="title"/>
          </p:nvPr>
        </p:nvSpPr>
        <p:spPr>
          <a:noFill/>
        </p:spPr>
        <p:txBody>
          <a:bodyPr/>
          <a:lstStyle/>
          <a:p>
            <a:r>
              <a:rPr lang="en-US" altLang="ja-JP" sz="4000" dirty="0" smtClean="0">
                <a:ea typeface="ＭＳ Ｐゴシック" pitchFamily="-84" charset="-128"/>
                <a:cs typeface="ＭＳ Ｐゴシック" pitchFamily="-84" charset="-128"/>
              </a:rPr>
              <a:t>Abstract</a:t>
            </a:r>
          </a:p>
        </p:txBody>
      </p:sp>
      <p:sp>
        <p:nvSpPr>
          <p:cNvPr id="17414" name="Rectangle 3"/>
          <p:cNvSpPr>
            <a:spLocks noGrp="1" noChangeArrowheads="1"/>
          </p:cNvSpPr>
          <p:nvPr>
            <p:ph type="body" idx="1"/>
          </p:nvPr>
        </p:nvSpPr>
        <p:spPr>
          <a:xfrm>
            <a:off x="304800" y="1752600"/>
            <a:ext cx="8534400" cy="1066800"/>
          </a:xfrm>
          <a:noFill/>
        </p:spPr>
        <p:txBody>
          <a:bodyPr/>
          <a:lstStyle/>
          <a:p>
            <a:pPr algn="ctr">
              <a:buFontTx/>
              <a:buNone/>
            </a:pPr>
            <a:r>
              <a:rPr lang="en-US" altLang="ja-JP" dirty="0" smtClean="0">
                <a:ea typeface="ＭＳ Ｐゴシック" pitchFamily="-84" charset="-128"/>
                <a:cs typeface="ＭＳ Ｐゴシック" pitchFamily="-84" charset="-128"/>
              </a:rPr>
              <a:t>IEEE 802.11 </a:t>
            </a:r>
            <a:r>
              <a:rPr lang="en-US" altLang="ja-JP" dirty="0" err="1" smtClean="0">
                <a:ea typeface="ＭＳ Ｐゴシック" pitchFamily="-84" charset="-128"/>
                <a:cs typeface="ＭＳ Ｐゴシック" pitchFamily="-84" charset="-128"/>
              </a:rPr>
              <a:t>TGai</a:t>
            </a:r>
            <a:r>
              <a:rPr lang="en-US" altLang="ja-JP" dirty="0" smtClean="0">
                <a:ea typeface="ＭＳ Ｐゴシック" pitchFamily="-84" charset="-128"/>
                <a:cs typeface="ＭＳ Ｐゴシック" pitchFamily="-84" charset="-128"/>
              </a:rPr>
              <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Fast Initial Link Setup </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Teleconference Agenda for Feb-May 2016</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日付プレースホルダ 1"/>
          <p:cNvSpPr>
            <a:spLocks noGrp="1"/>
          </p:cNvSpPr>
          <p:nvPr>
            <p:ph type="dt" sz="quarter" idx="10"/>
          </p:nvPr>
        </p:nvSpPr>
        <p:spPr>
          <a:noFill/>
        </p:spPr>
        <p:txBody>
          <a:bodyPr/>
          <a:lstStyle/>
          <a:p>
            <a:r>
              <a:rPr lang="en-US" altLang="ja-JP" smtClean="0">
                <a:latin typeface="Times New Roman" pitchFamily="-84" charset="0"/>
              </a:rPr>
              <a:t>Feb-May 2016</a:t>
            </a:r>
            <a:endParaRPr lang="en-US" altLang="ja-JP">
              <a:latin typeface="Times New Roman" pitchFamily="-84" charset="0"/>
            </a:endParaRPr>
          </a:p>
        </p:txBody>
      </p:sp>
      <p:sp>
        <p:nvSpPr>
          <p:cNvPr id="19459" name="フッター プレースホルダ 2"/>
          <p:cNvSpPr>
            <a:spLocks noGrp="1"/>
          </p:cNvSpPr>
          <p:nvPr>
            <p:ph type="ftr" sz="quarter" idx="11"/>
          </p:nvPr>
        </p:nvSpPr>
        <p:spPr>
          <a:noFill/>
        </p:spPr>
        <p:txBody>
          <a:bodyPr/>
          <a:lstStyle/>
          <a:p>
            <a:r>
              <a:rPr lang="de-DE" altLang="ja-JP" smtClean="0">
                <a:latin typeface="Times New Roman" pitchFamily="-84" charset="0"/>
              </a:rPr>
              <a:t>Hiroshi Mano (KDTI)</a:t>
            </a:r>
            <a:endParaRPr lang="en-US" altLang="ja-JP">
              <a:latin typeface="Times New Roman" pitchFamily="-84" charset="0"/>
            </a:endParaRPr>
          </a:p>
        </p:txBody>
      </p:sp>
      <p:sp>
        <p:nvSpPr>
          <p:cNvPr id="19460" name="スライド番号プレースホルダ 3"/>
          <p:cNvSpPr>
            <a:spLocks noGrp="1"/>
          </p:cNvSpPr>
          <p:nvPr>
            <p:ph type="sldNum" sz="quarter" idx="12"/>
          </p:nvPr>
        </p:nvSpPr>
        <p:spPr>
          <a:noFill/>
        </p:spPr>
        <p:txBody>
          <a:bodyPr/>
          <a:lstStyle/>
          <a:p>
            <a:r>
              <a:rPr lang="en-US" altLang="ja-JP">
                <a:latin typeface="Times New Roman" pitchFamily="-84" charset="0"/>
              </a:rPr>
              <a:t>Slide </a:t>
            </a:r>
            <a:fld id="{72181D44-129F-EE4C-B052-2939B9555972}" type="slidenum">
              <a:rPr lang="en-US" altLang="ja-JP">
                <a:latin typeface="Times New Roman" pitchFamily="-84" charset="0"/>
              </a:rPr>
              <a:pPr/>
              <a:t>3</a:t>
            </a:fld>
            <a:endParaRPr lang="en-US" altLang="ja-JP">
              <a:latin typeface="Times New Roman" pitchFamily="-84" charset="0"/>
            </a:endParaRPr>
          </a:p>
        </p:txBody>
      </p:sp>
      <p:sp>
        <p:nvSpPr>
          <p:cNvPr id="19461"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prstTxWarp prst="textNoShape">
              <a:avLst/>
            </a:prstTxWarp>
            <a:spAutoFit/>
          </a:bodyPr>
          <a:lstStyle/>
          <a:p>
            <a:pPr algn="ctr"/>
            <a:r>
              <a:rPr lang="en-US" altLang="ja-JP"/>
              <a:t>Slide </a:t>
            </a:r>
            <a:fld id="{966FBF78-9216-4641-96B0-6020102D1FDA}" type="slidenum">
              <a:rPr lang="en-US" altLang="ja-JP"/>
              <a:pPr algn="ctr"/>
              <a:t>3</a:t>
            </a:fld>
            <a:endParaRPr lang="en-US" altLang="ja-JP"/>
          </a:p>
        </p:txBody>
      </p:sp>
      <p:sp>
        <p:nvSpPr>
          <p:cNvPr id="19462" name="Rectangle 2"/>
          <p:cNvSpPr>
            <a:spLocks noGrp="1" noChangeArrowheads="1"/>
          </p:cNvSpPr>
          <p:nvPr>
            <p:ph type="title" idx="4294967295"/>
          </p:nvPr>
        </p:nvSpPr>
        <p:spPr/>
        <p:txBody>
          <a:bodyPr/>
          <a:lstStyle/>
          <a:p>
            <a:r>
              <a:rPr lang="en-US" altLang="ja-JP">
                <a:ea typeface="ＭＳ Ｐゴシック" pitchFamily="-84" charset="-128"/>
                <a:cs typeface="ＭＳ Ｐゴシック" pitchFamily="-84" charset="-128"/>
              </a:rPr>
              <a:t>Meeting Protocol</a:t>
            </a:r>
          </a:p>
        </p:txBody>
      </p:sp>
      <p:sp>
        <p:nvSpPr>
          <p:cNvPr id="19463" name="Rectangle 3"/>
          <p:cNvSpPr>
            <a:spLocks noGrp="1" noChangeArrowheads="1"/>
          </p:cNvSpPr>
          <p:nvPr>
            <p:ph type="body" idx="4294967295"/>
          </p:nvPr>
        </p:nvSpPr>
        <p:spPr>
          <a:xfrm>
            <a:off x="381000" y="2057400"/>
            <a:ext cx="8458200" cy="1676400"/>
          </a:xfrm>
        </p:spPr>
        <p:txBody>
          <a:bodyPr/>
          <a:lstStyle/>
          <a:p>
            <a:r>
              <a:rPr lang="en-US" altLang="ja-JP" sz="3200" dirty="0">
                <a:ea typeface="ＭＳ Ｐゴシック" pitchFamily="-84" charset="-128"/>
                <a:cs typeface="ＭＳ Ｐゴシック" pitchFamily="-84" charset="-128"/>
              </a:rPr>
              <a:t>Please announce your affiliation when you first address the group during a meeting slot</a:t>
            </a:r>
          </a:p>
          <a:p>
            <a:endParaRPr lang="en-US" altLang="ja-JP" sz="3200" dirty="0">
              <a:ea typeface="ＭＳ Ｐゴシック" pitchFamily="-84" charset="-128"/>
              <a:cs typeface="ＭＳ Ｐゴシック" pitchFamily="-84" charset="-128"/>
            </a:endParaRPr>
          </a:p>
          <a:p>
            <a:r>
              <a:rPr lang="en-US" altLang="ja-JP" sz="3200" dirty="0">
                <a:ea typeface="ＭＳ Ｐゴシック" pitchFamily="-84" charset="-128"/>
                <a:cs typeface="ＭＳ Ｐゴシック" pitchFamily="-84" charset="-128"/>
              </a:rPr>
              <a:t>If you whish to have your attendance recorded in the minutes, please send an e-mail including your name and affiliation to </a:t>
            </a:r>
            <a:r>
              <a:rPr lang="en-US" altLang="ja-JP" sz="3200" dirty="0">
                <a:ea typeface="ＭＳ Ｐゴシック" pitchFamily="-84" charset="-128"/>
                <a:cs typeface="ＭＳ Ｐゴシック" pitchFamily="-84" charset="-128"/>
                <a:hlinkClick r:id="rId2"/>
              </a:rPr>
              <a:t>hmorioka@root-hq.com</a:t>
            </a:r>
            <a:r>
              <a:rPr lang="en-US" altLang="ja-JP" sz="3200" dirty="0">
                <a:ea typeface="ＭＳ Ｐゴシック" pitchFamily="-84" charset="-128"/>
                <a:cs typeface="ＭＳ Ｐゴシック" pitchFamily="-84" charset="-128"/>
              </a:rPr>
              <a:t> and</a:t>
            </a:r>
            <a:r>
              <a:rPr lang="en-US" altLang="ja-JP" sz="3200" dirty="0" smtClean="0">
                <a:ea typeface="ＭＳ Ｐゴシック" pitchFamily="-84" charset="-128"/>
                <a:cs typeface="ＭＳ Ｐゴシック" pitchFamily="-84" charset="-128"/>
              </a:rPr>
              <a:t> </a:t>
            </a:r>
            <a:r>
              <a:rPr lang="de-DE" altLang="ja-JP" sz="3200" dirty="0" smtClean="0">
                <a:ea typeface="ＭＳ Ｐゴシック" pitchFamily="-84" charset="-128"/>
                <a:cs typeface="ＭＳ Ｐゴシック" pitchFamily="-84" charset="-128"/>
                <a:hlinkClick r:id="rId3"/>
              </a:rPr>
              <a:t>hiroshi@manosan.com</a:t>
            </a:r>
            <a:r>
              <a:rPr lang="de-DE" altLang="ja-JP" sz="3200" dirty="0" smtClean="0">
                <a:ea typeface="ＭＳ Ｐゴシック" pitchFamily="-84" charset="-128"/>
                <a:cs typeface="ＭＳ Ｐゴシック" pitchFamily="-84" charset="-128"/>
              </a:rPr>
              <a:t> </a:t>
            </a:r>
            <a:endParaRPr lang="de-DE" altLang="ja-JP" sz="3200" dirty="0">
              <a:ea typeface="ＭＳ Ｐゴシック" pitchFamily="-84" charset="-128"/>
              <a:cs typeface="ＭＳ Ｐゴシック" pitchFamily="-84" charset="-128"/>
            </a:endParaRPr>
          </a:p>
          <a:p>
            <a:endParaRPr lang="en-US" altLang="ja-JP" sz="3200" dirty="0">
              <a:ea typeface="ＭＳ Ｐゴシック" pitchFamily="-84" charset="-128"/>
              <a:cs typeface="ＭＳ Ｐゴシック" pitchFamily="-84" charset="-128"/>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381000"/>
            <a:ext cx="8686800" cy="1143000"/>
          </a:xfrm>
        </p:spPr>
        <p:txBody>
          <a:bodyPr/>
          <a:lstStyle/>
          <a:p>
            <a:r>
              <a:rPr lang="en-US"/>
              <a:t>Call for Potentially Essential Patents</a:t>
            </a:r>
          </a:p>
        </p:txBody>
      </p:sp>
      <p:sp>
        <p:nvSpPr>
          <p:cNvPr id="10243" name="Rectangle 1027"/>
          <p:cNvSpPr>
            <a:spLocks noGrp="1" noChangeArrowheads="1"/>
          </p:cNvSpPr>
          <p:nvPr>
            <p:ph type="body" idx="1"/>
          </p:nvPr>
        </p:nvSpPr>
        <p:spPr/>
        <p:txBody>
          <a:bodyPr/>
          <a:lstStyle/>
          <a:p>
            <a:pPr>
              <a:buFont typeface="Arial" pitchFamily="-101" charset="0"/>
              <a:buChar char="•"/>
            </a:pPr>
            <a:r>
              <a:rPr lang="en-US" sz="280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itchFamily="-101" charset="0"/>
              <a:buChar char="•"/>
            </a:pPr>
            <a:r>
              <a:rPr lang="en-US" sz="2000"/>
              <a:t>Either speak up now or</a:t>
            </a:r>
          </a:p>
          <a:p>
            <a:pPr lvl="1">
              <a:buFont typeface="Arial" pitchFamily="-101" charset="0"/>
              <a:buChar char="•"/>
            </a:pPr>
            <a:r>
              <a:rPr lang="en-US" sz="2000"/>
              <a:t>Provide the chair of this group with the identity of the holder(s) of any and all such claims as soon as possible or</a:t>
            </a:r>
          </a:p>
          <a:p>
            <a:pPr lvl="1">
              <a:buFont typeface="Arial" pitchFamily="-101" charset="0"/>
              <a:buChar char="•"/>
            </a:pPr>
            <a:r>
              <a:rPr lang="en-US" sz="2000"/>
              <a:t>Cause an LOA to be submitted</a:t>
            </a:r>
          </a:p>
        </p:txBody>
      </p:sp>
      <p:sp>
        <p:nvSpPr>
          <p:cNvPr id="4" name="Datumsplatzhalter 3"/>
          <p:cNvSpPr>
            <a:spLocks noGrp="1"/>
          </p:cNvSpPr>
          <p:nvPr>
            <p:ph type="dt" sz="half" idx="10"/>
          </p:nvPr>
        </p:nvSpPr>
        <p:spPr/>
        <p:txBody>
          <a:bodyPr/>
          <a:lstStyle/>
          <a:p>
            <a:pPr>
              <a:defRPr/>
            </a:pPr>
            <a:r>
              <a:rPr lang="en-US" altLang="ja-JP" smtClean="0"/>
              <a:t>Feb-May 2016</a:t>
            </a:r>
            <a:endParaRPr lang="en-US" dirty="0"/>
          </a:p>
        </p:txBody>
      </p:sp>
      <p:sp>
        <p:nvSpPr>
          <p:cNvPr id="5" name="Foliennummernplatzhalter 4"/>
          <p:cNvSpPr>
            <a:spLocks noGrp="1"/>
          </p:cNvSpPr>
          <p:nvPr>
            <p:ph type="sldNum" sz="quarter" idx="12"/>
          </p:nvPr>
        </p:nvSpPr>
        <p:spPr/>
        <p:txBody>
          <a:bodyPr/>
          <a:lstStyle/>
          <a:p>
            <a:pPr>
              <a:defRPr/>
            </a:pPr>
            <a:r>
              <a:rPr lang="en-US" altLang="ja-JP" smtClean="0"/>
              <a:t>Slide </a:t>
            </a:r>
            <a:fld id="{419EC3EA-5192-654C-B357-836151568C37}" type="slidenum">
              <a:rPr lang="en-US" altLang="ja-JP" smtClean="0"/>
              <a:pPr>
                <a:defRPr/>
              </a:pPr>
              <a:t>4</a:t>
            </a:fld>
            <a:endParaRPr lang="en-US" altLang="ja-JP"/>
          </a:p>
        </p:txBody>
      </p:sp>
      <p:sp>
        <p:nvSpPr>
          <p:cNvPr id="6" name="Fußzeilenplatzhalter 5"/>
          <p:cNvSpPr>
            <a:spLocks noGrp="1"/>
          </p:cNvSpPr>
          <p:nvPr>
            <p:ph type="ftr" sz="quarter" idx="11"/>
          </p:nvPr>
        </p:nvSpPr>
        <p:spPr/>
        <p:txBody>
          <a:bodyPr/>
          <a:lstStyle/>
          <a:p>
            <a:pPr>
              <a:defRPr/>
            </a:pPr>
            <a:r>
              <a:rPr lang="de-DE" altLang="ja-JP" smtClean="0"/>
              <a:t>Hiroshi Mano (KDTI)</a:t>
            </a:r>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p:txBody>
          <a:bodyPr/>
          <a:lstStyle/>
          <a:p>
            <a:r>
              <a:rPr lang="en-US" altLang="ja-JP" dirty="0" smtClean="0">
                <a:ea typeface="ＭＳ Ｐゴシック" pitchFamily="-84" charset="-128"/>
                <a:cs typeface="ＭＳ Ｐゴシック" pitchFamily="-84" charset="-128"/>
              </a:rPr>
              <a:t>Agenda for Feb 16</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2016</a:t>
            </a:r>
          </a:p>
        </p:txBody>
      </p:sp>
      <p:sp>
        <p:nvSpPr>
          <p:cNvPr id="20483" name="Content Placeholder 2"/>
          <p:cNvSpPr>
            <a:spLocks noGrp="1"/>
          </p:cNvSpPr>
          <p:nvPr>
            <p:ph idx="1"/>
          </p:nvPr>
        </p:nvSpPr>
        <p:spPr/>
        <p:txBody>
          <a:bodyPr>
            <a:normAutofit/>
          </a:bodyPr>
          <a:lstStyle/>
          <a:p>
            <a:pPr>
              <a:defRPr/>
            </a:pPr>
            <a:r>
              <a:rPr lang="en-US" altLang="ja-JP" dirty="0" err="1" smtClean="0"/>
              <a:t>TGai</a:t>
            </a:r>
            <a:r>
              <a:rPr lang="en-US" altLang="ja-JP" dirty="0" smtClean="0"/>
              <a:t> meeting call to order</a:t>
            </a:r>
          </a:p>
          <a:p>
            <a:pPr>
              <a:defRPr/>
            </a:pPr>
            <a:r>
              <a:rPr lang="en-US" altLang="ja-JP" dirty="0" smtClean="0"/>
              <a:t>Call for essential patents and policies &amp; procedures reminder </a:t>
            </a:r>
          </a:p>
          <a:p>
            <a:pPr>
              <a:defRPr/>
            </a:pPr>
            <a:r>
              <a:rPr lang="en-US" altLang="ja-JP" dirty="0" smtClean="0"/>
              <a:t>Approval of agenda</a:t>
            </a:r>
            <a:endParaRPr lang="en-US" altLang="ja-JP" dirty="0"/>
          </a:p>
          <a:p>
            <a:r>
              <a:rPr lang="en-US" altLang="ja-JP" dirty="0"/>
              <a:t>Editors’ Report</a:t>
            </a:r>
          </a:p>
          <a:p>
            <a:r>
              <a:rPr lang="en-US" altLang="ja-JP" dirty="0"/>
              <a:t>Call for volunteers to review draft</a:t>
            </a:r>
          </a:p>
          <a:p>
            <a:r>
              <a:rPr lang="en-US" altLang="ja-JP" dirty="0"/>
              <a:t>AOB</a:t>
            </a:r>
          </a:p>
          <a:p>
            <a:pPr>
              <a:defRPr/>
            </a:pPr>
            <a:r>
              <a:rPr lang="en-US" altLang="ja-JP" smtClean="0"/>
              <a:t>Adjourn</a:t>
            </a:r>
            <a:endParaRPr lang="en-US" altLang="ja-JP" dirty="0"/>
          </a:p>
        </p:txBody>
      </p:sp>
      <p:sp>
        <p:nvSpPr>
          <p:cNvPr id="20484" name="Date Placeholder 3"/>
          <p:cNvSpPr>
            <a:spLocks noGrp="1"/>
          </p:cNvSpPr>
          <p:nvPr>
            <p:ph type="dt" sz="half" idx="10"/>
          </p:nvPr>
        </p:nvSpPr>
        <p:spPr>
          <a:noFill/>
        </p:spPr>
        <p:txBody>
          <a:bodyPr/>
          <a:lstStyle/>
          <a:p>
            <a:r>
              <a:rPr lang="en-US" altLang="ja-JP" smtClean="0">
                <a:latin typeface="Times New Roman" pitchFamily="-84" charset="0"/>
              </a:rPr>
              <a:t>Feb-May 2016</a:t>
            </a:r>
            <a:endParaRPr lang="en-US" altLang="ja-JP">
              <a:latin typeface="Times New Roman" pitchFamily="-84" charset="0"/>
            </a:endParaRPr>
          </a:p>
        </p:txBody>
      </p:sp>
      <p:sp>
        <p:nvSpPr>
          <p:cNvPr id="20485" name="Footer Placeholder 5"/>
          <p:cNvSpPr>
            <a:spLocks noGrp="1"/>
          </p:cNvSpPr>
          <p:nvPr>
            <p:ph type="ftr" sz="quarter" idx="11"/>
          </p:nvPr>
        </p:nvSpPr>
        <p:spPr>
          <a:noFill/>
        </p:spPr>
        <p:txBody>
          <a:bodyPr/>
          <a:lstStyle/>
          <a:p>
            <a:r>
              <a:rPr lang="de-DE" altLang="ja-JP" smtClean="0">
                <a:latin typeface="Times New Roman" pitchFamily="-84" charset="0"/>
              </a:rPr>
              <a:t>Hiroshi Mano (KDTI)</a:t>
            </a:r>
            <a:endParaRPr lang="en-US" altLang="ja-JP">
              <a:latin typeface="Times New Roman" pitchFamily="-84" charset="0"/>
            </a:endParaRPr>
          </a:p>
        </p:txBody>
      </p:sp>
      <p:sp>
        <p:nvSpPr>
          <p:cNvPr id="20486"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4A030D5D-31E2-8046-8D95-4D165BE176A1}" type="slidenum">
              <a:rPr lang="en-US" altLang="ja-JP" smtClean="0">
                <a:latin typeface="Times New Roman" pitchFamily="-84" charset="0"/>
              </a:rPr>
              <a:pPr/>
              <a:t>5</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p:txBody>
          <a:bodyPr/>
          <a:lstStyle/>
          <a:p>
            <a:r>
              <a:rPr lang="en-US" altLang="ja-JP" dirty="0" smtClean="0">
                <a:ea typeface="ＭＳ Ｐゴシック" pitchFamily="-84" charset="-128"/>
                <a:cs typeface="ＭＳ Ｐゴシック" pitchFamily="-84" charset="-128"/>
              </a:rPr>
              <a:t>Agenda for Mar 1</a:t>
            </a:r>
            <a:r>
              <a:rPr lang="en-US" altLang="ja-JP" baseline="30000" dirty="0" smtClean="0">
                <a:ea typeface="ＭＳ Ｐゴシック" pitchFamily="-84" charset="-128"/>
                <a:cs typeface="ＭＳ Ｐゴシック" pitchFamily="-84" charset="-128"/>
              </a:rPr>
              <a:t>st</a:t>
            </a:r>
            <a:r>
              <a:rPr lang="en-US" altLang="ja-JP" dirty="0" smtClean="0">
                <a:ea typeface="ＭＳ Ｐゴシック" pitchFamily="-84" charset="-128"/>
                <a:cs typeface="ＭＳ Ｐゴシック" pitchFamily="-84" charset="-128"/>
              </a:rPr>
              <a:t>, 2016</a:t>
            </a:r>
          </a:p>
        </p:txBody>
      </p:sp>
      <p:sp>
        <p:nvSpPr>
          <p:cNvPr id="20483" name="Content Placeholder 2"/>
          <p:cNvSpPr>
            <a:spLocks noGrp="1"/>
          </p:cNvSpPr>
          <p:nvPr>
            <p:ph idx="1"/>
          </p:nvPr>
        </p:nvSpPr>
        <p:spPr/>
        <p:txBody>
          <a:bodyPr>
            <a:normAutofit/>
          </a:bodyPr>
          <a:lstStyle/>
          <a:p>
            <a:pPr>
              <a:defRPr/>
            </a:pPr>
            <a:r>
              <a:rPr lang="en-US" altLang="ja-JP" dirty="0" err="1" smtClean="0"/>
              <a:t>TGai</a:t>
            </a:r>
            <a:r>
              <a:rPr lang="en-US" altLang="ja-JP" dirty="0" smtClean="0"/>
              <a:t> meeting call to order</a:t>
            </a:r>
          </a:p>
          <a:p>
            <a:pPr>
              <a:defRPr/>
            </a:pPr>
            <a:r>
              <a:rPr lang="en-US" altLang="ja-JP" dirty="0" smtClean="0"/>
              <a:t>Call for essential patents and policies &amp; procedures reminder </a:t>
            </a:r>
          </a:p>
          <a:p>
            <a:pPr>
              <a:defRPr/>
            </a:pPr>
            <a:r>
              <a:rPr lang="en-US" altLang="ja-JP" dirty="0" smtClean="0"/>
              <a:t>Approval of agenda</a:t>
            </a:r>
            <a:endParaRPr lang="en-US" altLang="ja-JP" dirty="0"/>
          </a:p>
          <a:p>
            <a:r>
              <a:rPr lang="en-US" altLang="ja-JP" dirty="0"/>
              <a:t>Editors’ </a:t>
            </a:r>
            <a:r>
              <a:rPr lang="en-US" altLang="ja-JP" dirty="0" smtClean="0"/>
              <a:t>Report</a:t>
            </a:r>
          </a:p>
          <a:p>
            <a:pPr lvl="1"/>
            <a:r>
              <a:rPr lang="en-US" altLang="ja-JP" dirty="0" smtClean="0"/>
              <a:t>D6.4</a:t>
            </a:r>
            <a:endParaRPr lang="en-US" altLang="ja-JP" dirty="0"/>
          </a:p>
          <a:p>
            <a:r>
              <a:rPr lang="en-US" altLang="ja-JP" dirty="0"/>
              <a:t>Call for volunteers to review draft</a:t>
            </a:r>
          </a:p>
          <a:p>
            <a:r>
              <a:rPr lang="en-US" altLang="ja-JP" dirty="0"/>
              <a:t>AOB</a:t>
            </a:r>
          </a:p>
          <a:p>
            <a:pPr>
              <a:defRPr/>
            </a:pPr>
            <a:r>
              <a:rPr lang="en-US" altLang="ja-JP" dirty="0" smtClean="0"/>
              <a:t>Adjourn</a:t>
            </a:r>
            <a:endParaRPr lang="en-US" altLang="ja-JP" dirty="0"/>
          </a:p>
        </p:txBody>
      </p:sp>
      <p:sp>
        <p:nvSpPr>
          <p:cNvPr id="20484" name="Date Placeholder 3"/>
          <p:cNvSpPr>
            <a:spLocks noGrp="1"/>
          </p:cNvSpPr>
          <p:nvPr>
            <p:ph type="dt" sz="half" idx="10"/>
          </p:nvPr>
        </p:nvSpPr>
        <p:spPr>
          <a:noFill/>
        </p:spPr>
        <p:txBody>
          <a:bodyPr/>
          <a:lstStyle/>
          <a:p>
            <a:r>
              <a:rPr lang="en-US" altLang="ja-JP" smtClean="0">
                <a:latin typeface="Times New Roman" pitchFamily="-84" charset="0"/>
              </a:rPr>
              <a:t>Feb-May 2016</a:t>
            </a:r>
            <a:endParaRPr lang="en-US" altLang="ja-JP">
              <a:latin typeface="Times New Roman" pitchFamily="-84" charset="0"/>
            </a:endParaRPr>
          </a:p>
        </p:txBody>
      </p:sp>
      <p:sp>
        <p:nvSpPr>
          <p:cNvPr id="20485" name="Footer Placeholder 5"/>
          <p:cNvSpPr>
            <a:spLocks noGrp="1"/>
          </p:cNvSpPr>
          <p:nvPr>
            <p:ph type="ftr" sz="quarter" idx="11"/>
          </p:nvPr>
        </p:nvSpPr>
        <p:spPr>
          <a:noFill/>
        </p:spPr>
        <p:txBody>
          <a:bodyPr/>
          <a:lstStyle/>
          <a:p>
            <a:r>
              <a:rPr lang="de-DE" altLang="ja-JP" smtClean="0">
                <a:latin typeface="Times New Roman" pitchFamily="-84" charset="0"/>
              </a:rPr>
              <a:t>Hiroshi Mano (KDTI)</a:t>
            </a:r>
            <a:endParaRPr lang="en-US" altLang="ja-JP">
              <a:latin typeface="Times New Roman" pitchFamily="-84" charset="0"/>
            </a:endParaRPr>
          </a:p>
        </p:txBody>
      </p:sp>
      <p:sp>
        <p:nvSpPr>
          <p:cNvPr id="20486"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4A030D5D-31E2-8046-8D95-4D165BE176A1}" type="slidenum">
              <a:rPr lang="en-US" altLang="ja-JP" smtClean="0">
                <a:latin typeface="Times New Roman" pitchFamily="-84" charset="0"/>
              </a:rPr>
              <a:pPr/>
              <a:t>6</a:t>
            </a:fld>
            <a:endParaRPr lang="en-US" altLang="ja-JP" smtClean="0">
              <a:latin typeface="Times New Roman" pitchFamily="-84" charset="0"/>
            </a:endParaRPr>
          </a:p>
        </p:txBody>
      </p:sp>
    </p:spTree>
    <p:extLst>
      <p:ext uri="{BB962C8B-B14F-4D97-AF65-F5344CB8AC3E}">
        <p14:creationId xmlns:p14="http://schemas.microsoft.com/office/powerpoint/2010/main" val="47199957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p:txBody>
          <a:bodyPr/>
          <a:lstStyle/>
          <a:p>
            <a:r>
              <a:rPr lang="en-US" altLang="ja-JP" dirty="0" smtClean="0">
                <a:ea typeface="ＭＳ Ｐゴシック" pitchFamily="-84" charset="-128"/>
                <a:cs typeface="ＭＳ Ｐゴシック" pitchFamily="-84" charset="-128"/>
              </a:rPr>
              <a:t>Agenda for Mar 8</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2016</a:t>
            </a:r>
          </a:p>
        </p:txBody>
      </p:sp>
      <p:sp>
        <p:nvSpPr>
          <p:cNvPr id="20483" name="Content Placeholder 2"/>
          <p:cNvSpPr>
            <a:spLocks noGrp="1"/>
          </p:cNvSpPr>
          <p:nvPr>
            <p:ph idx="1"/>
          </p:nvPr>
        </p:nvSpPr>
        <p:spPr/>
        <p:txBody>
          <a:bodyPr>
            <a:normAutofit/>
          </a:bodyPr>
          <a:lstStyle/>
          <a:p>
            <a:pPr>
              <a:defRPr/>
            </a:pPr>
            <a:r>
              <a:rPr lang="en-US" altLang="ja-JP" dirty="0" err="1" smtClean="0"/>
              <a:t>TGai</a:t>
            </a:r>
            <a:r>
              <a:rPr lang="en-US" altLang="ja-JP" dirty="0" smtClean="0"/>
              <a:t> meeting call to order</a:t>
            </a:r>
          </a:p>
          <a:p>
            <a:pPr>
              <a:defRPr/>
            </a:pPr>
            <a:r>
              <a:rPr lang="en-US" altLang="ja-JP" dirty="0" smtClean="0"/>
              <a:t>Call for essential patents and policies &amp; procedures reminder </a:t>
            </a:r>
          </a:p>
          <a:p>
            <a:pPr>
              <a:defRPr/>
            </a:pPr>
            <a:r>
              <a:rPr lang="en-US" altLang="ja-JP" dirty="0" smtClean="0"/>
              <a:t>Approval of agenda</a:t>
            </a:r>
            <a:endParaRPr lang="en-US" altLang="ja-JP" dirty="0"/>
          </a:p>
          <a:p>
            <a:r>
              <a:rPr lang="en-US" altLang="ja-JP" dirty="0"/>
              <a:t>Editors’ </a:t>
            </a:r>
            <a:r>
              <a:rPr lang="en-US" altLang="ja-JP" dirty="0" smtClean="0"/>
              <a:t>Report</a:t>
            </a:r>
          </a:p>
          <a:p>
            <a:pPr lvl="1"/>
            <a:r>
              <a:rPr lang="en-US" altLang="ja-JP" dirty="0" smtClean="0"/>
              <a:t>D7.0 for the </a:t>
            </a:r>
            <a:r>
              <a:rPr lang="en-US" altLang="ja-JP" dirty="0" err="1" smtClean="0"/>
              <a:t>recirc</a:t>
            </a:r>
            <a:r>
              <a:rPr lang="en-US" altLang="ja-JP" dirty="0" smtClean="0"/>
              <a:t> SB.</a:t>
            </a:r>
            <a:endParaRPr lang="en-US" altLang="ja-JP" dirty="0"/>
          </a:p>
          <a:p>
            <a:r>
              <a:rPr lang="en-US" altLang="ja-JP" dirty="0"/>
              <a:t>Call for volunteers to review draft</a:t>
            </a:r>
          </a:p>
          <a:p>
            <a:r>
              <a:rPr lang="en-US" altLang="ja-JP" dirty="0"/>
              <a:t>AOB</a:t>
            </a:r>
          </a:p>
          <a:p>
            <a:pPr>
              <a:defRPr/>
            </a:pPr>
            <a:r>
              <a:rPr lang="en-US" altLang="ja-JP" dirty="0" smtClean="0"/>
              <a:t>Adjourn</a:t>
            </a:r>
            <a:endParaRPr lang="en-US" altLang="ja-JP" dirty="0"/>
          </a:p>
        </p:txBody>
      </p:sp>
      <p:sp>
        <p:nvSpPr>
          <p:cNvPr id="20484" name="Date Placeholder 3"/>
          <p:cNvSpPr>
            <a:spLocks noGrp="1"/>
          </p:cNvSpPr>
          <p:nvPr>
            <p:ph type="dt" sz="half" idx="10"/>
          </p:nvPr>
        </p:nvSpPr>
        <p:spPr>
          <a:noFill/>
        </p:spPr>
        <p:txBody>
          <a:bodyPr/>
          <a:lstStyle/>
          <a:p>
            <a:r>
              <a:rPr lang="en-US" altLang="ja-JP" smtClean="0">
                <a:latin typeface="Times New Roman" pitchFamily="-84" charset="0"/>
              </a:rPr>
              <a:t>Feb-May 2016</a:t>
            </a:r>
            <a:endParaRPr lang="en-US" altLang="ja-JP">
              <a:latin typeface="Times New Roman" pitchFamily="-84" charset="0"/>
            </a:endParaRPr>
          </a:p>
        </p:txBody>
      </p:sp>
      <p:sp>
        <p:nvSpPr>
          <p:cNvPr id="20485" name="Footer Placeholder 5"/>
          <p:cNvSpPr>
            <a:spLocks noGrp="1"/>
          </p:cNvSpPr>
          <p:nvPr>
            <p:ph type="ftr" sz="quarter" idx="11"/>
          </p:nvPr>
        </p:nvSpPr>
        <p:spPr>
          <a:noFill/>
        </p:spPr>
        <p:txBody>
          <a:bodyPr/>
          <a:lstStyle/>
          <a:p>
            <a:r>
              <a:rPr lang="de-DE" altLang="ja-JP" smtClean="0">
                <a:latin typeface="Times New Roman" pitchFamily="-84" charset="0"/>
              </a:rPr>
              <a:t>Hiroshi Mano (KDTI)</a:t>
            </a:r>
            <a:endParaRPr lang="en-US" altLang="ja-JP">
              <a:latin typeface="Times New Roman" pitchFamily="-84" charset="0"/>
            </a:endParaRPr>
          </a:p>
        </p:txBody>
      </p:sp>
      <p:sp>
        <p:nvSpPr>
          <p:cNvPr id="20486"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4A030D5D-31E2-8046-8D95-4D165BE176A1}" type="slidenum">
              <a:rPr lang="en-US" altLang="ja-JP" smtClean="0">
                <a:latin typeface="Times New Roman" pitchFamily="-84" charset="0"/>
              </a:rPr>
              <a:pPr/>
              <a:t>7</a:t>
            </a:fld>
            <a:endParaRPr lang="en-US" altLang="ja-JP" smtClean="0">
              <a:latin typeface="Times New Roman" pitchFamily="-84" charset="0"/>
            </a:endParaRPr>
          </a:p>
        </p:txBody>
      </p:sp>
    </p:spTree>
    <p:extLst>
      <p:ext uri="{BB962C8B-B14F-4D97-AF65-F5344CB8AC3E}">
        <p14:creationId xmlns:p14="http://schemas.microsoft.com/office/powerpoint/2010/main" val="6962405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p:txBody>
          <a:bodyPr/>
          <a:lstStyle/>
          <a:p>
            <a:r>
              <a:rPr lang="en-US" altLang="ja-JP" dirty="0" smtClean="0">
                <a:ea typeface="ＭＳ Ｐゴシック" pitchFamily="-84" charset="-128"/>
                <a:cs typeface="ＭＳ Ｐゴシック" pitchFamily="-84" charset="-128"/>
              </a:rPr>
              <a:t>Agenda for </a:t>
            </a:r>
            <a:r>
              <a:rPr lang="en-US" altLang="ja-JP" dirty="0" smtClean="0">
                <a:ea typeface="ＭＳ Ｐゴシック" pitchFamily="-84" charset="-128"/>
                <a:cs typeface="ＭＳ Ｐゴシック" pitchFamily="-84" charset="-128"/>
              </a:rPr>
              <a:t>Apr 5</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2016</a:t>
            </a:r>
          </a:p>
        </p:txBody>
      </p:sp>
      <p:sp>
        <p:nvSpPr>
          <p:cNvPr id="20483" name="Content Placeholder 2"/>
          <p:cNvSpPr>
            <a:spLocks noGrp="1"/>
          </p:cNvSpPr>
          <p:nvPr>
            <p:ph idx="1"/>
          </p:nvPr>
        </p:nvSpPr>
        <p:spPr/>
        <p:txBody>
          <a:bodyPr>
            <a:normAutofit fontScale="92500" lnSpcReduction="10000"/>
          </a:bodyPr>
          <a:lstStyle/>
          <a:p>
            <a:pPr>
              <a:defRPr/>
            </a:pPr>
            <a:r>
              <a:rPr lang="en-US" altLang="ja-JP" dirty="0" err="1" smtClean="0"/>
              <a:t>TGai</a:t>
            </a:r>
            <a:r>
              <a:rPr lang="en-US" altLang="ja-JP" dirty="0" smtClean="0"/>
              <a:t> meeting call to order</a:t>
            </a:r>
          </a:p>
          <a:p>
            <a:pPr>
              <a:defRPr/>
            </a:pPr>
            <a:r>
              <a:rPr lang="en-US" altLang="ja-JP" dirty="0" smtClean="0"/>
              <a:t>Call for essential patents and policies &amp; procedures reminder </a:t>
            </a:r>
          </a:p>
          <a:p>
            <a:pPr>
              <a:defRPr/>
            </a:pPr>
            <a:r>
              <a:rPr lang="en-US" altLang="ja-JP" dirty="0" smtClean="0"/>
              <a:t>Approval of agenda</a:t>
            </a:r>
            <a:endParaRPr lang="en-US" altLang="ja-JP" dirty="0"/>
          </a:p>
          <a:p>
            <a:r>
              <a:rPr lang="en-US" altLang="ja-JP" dirty="0" smtClean="0"/>
              <a:t>Call </a:t>
            </a:r>
            <a:r>
              <a:rPr lang="en-US" altLang="ja-JP" dirty="0"/>
              <a:t>for volunteers to review </a:t>
            </a:r>
            <a:r>
              <a:rPr lang="en-US" altLang="ja-JP" dirty="0" smtClean="0"/>
              <a:t>draft</a:t>
            </a:r>
          </a:p>
          <a:p>
            <a:pPr lvl="1"/>
            <a:r>
              <a:rPr lang="en-US" altLang="ja-JP" dirty="0">
                <a:hlinkClick r:id="rId3"/>
              </a:rPr>
              <a:t>https://</a:t>
            </a:r>
            <a:r>
              <a:rPr lang="en-US" altLang="ja-JP" dirty="0" smtClean="0">
                <a:hlinkClick r:id="rId3"/>
              </a:rPr>
              <a:t>mentor.ieee.org/802.11/dcn/16/11-16-0505-00-00ai-tgai-comments-from-sb-1st-recirc.xlsx</a:t>
            </a:r>
            <a:endParaRPr lang="en-US" altLang="ja-JP" dirty="0" smtClean="0"/>
          </a:p>
          <a:p>
            <a:r>
              <a:rPr lang="en-US" altLang="ja-JP" dirty="0" smtClean="0"/>
              <a:t>Comment Resolution</a:t>
            </a:r>
          </a:p>
          <a:p>
            <a:pPr lvl="1"/>
            <a:r>
              <a:rPr lang="en-US" altLang="ja-JP" dirty="0">
                <a:hlinkClick r:id="rId4"/>
              </a:rPr>
              <a:t>https://mentor.ieee.org/802.11/dcn</a:t>
            </a:r>
            <a:r>
              <a:rPr lang="en-US" altLang="ja-JP">
                <a:hlinkClick r:id="rId4"/>
              </a:rPr>
              <a:t>/16/11-16-0510-00-00ai-resolution-to-editorial-comments-from-tgai-sb-1st-recir.xlsx</a:t>
            </a:r>
            <a:endParaRPr lang="en-US" altLang="ja-JP" dirty="0"/>
          </a:p>
          <a:p>
            <a:r>
              <a:rPr lang="en-US" altLang="ja-JP" dirty="0"/>
              <a:t>AOB</a:t>
            </a:r>
          </a:p>
          <a:p>
            <a:pPr>
              <a:defRPr/>
            </a:pPr>
            <a:r>
              <a:rPr lang="en-US" altLang="ja-JP" dirty="0" smtClean="0"/>
              <a:t>Adjourn</a:t>
            </a:r>
            <a:endParaRPr lang="en-US" altLang="ja-JP" dirty="0"/>
          </a:p>
        </p:txBody>
      </p:sp>
      <p:sp>
        <p:nvSpPr>
          <p:cNvPr id="20484" name="Date Placeholder 3"/>
          <p:cNvSpPr>
            <a:spLocks noGrp="1"/>
          </p:cNvSpPr>
          <p:nvPr>
            <p:ph type="dt" sz="half" idx="10"/>
          </p:nvPr>
        </p:nvSpPr>
        <p:spPr>
          <a:noFill/>
        </p:spPr>
        <p:txBody>
          <a:bodyPr/>
          <a:lstStyle/>
          <a:p>
            <a:r>
              <a:rPr lang="en-US" altLang="ja-JP" smtClean="0">
                <a:latin typeface="Times New Roman" pitchFamily="-84" charset="0"/>
              </a:rPr>
              <a:t>Feb-May 2016</a:t>
            </a:r>
            <a:endParaRPr lang="en-US" altLang="ja-JP">
              <a:latin typeface="Times New Roman" pitchFamily="-84" charset="0"/>
            </a:endParaRPr>
          </a:p>
        </p:txBody>
      </p:sp>
      <p:sp>
        <p:nvSpPr>
          <p:cNvPr id="20485" name="Footer Placeholder 5"/>
          <p:cNvSpPr>
            <a:spLocks noGrp="1"/>
          </p:cNvSpPr>
          <p:nvPr>
            <p:ph type="ftr" sz="quarter" idx="11"/>
          </p:nvPr>
        </p:nvSpPr>
        <p:spPr>
          <a:noFill/>
        </p:spPr>
        <p:txBody>
          <a:bodyPr/>
          <a:lstStyle/>
          <a:p>
            <a:r>
              <a:rPr lang="de-DE" altLang="ja-JP" smtClean="0">
                <a:latin typeface="Times New Roman" pitchFamily="-84" charset="0"/>
              </a:rPr>
              <a:t>Hiroshi Mano (KDTI)</a:t>
            </a:r>
            <a:endParaRPr lang="en-US" altLang="ja-JP">
              <a:latin typeface="Times New Roman" pitchFamily="-84" charset="0"/>
            </a:endParaRPr>
          </a:p>
        </p:txBody>
      </p:sp>
      <p:sp>
        <p:nvSpPr>
          <p:cNvPr id="20486"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4A030D5D-31E2-8046-8D95-4D165BE176A1}" type="slidenum">
              <a:rPr lang="en-US" altLang="ja-JP" smtClean="0">
                <a:latin typeface="Times New Roman" pitchFamily="-84" charset="0"/>
              </a:rPr>
              <a:pPr/>
              <a:t>8</a:t>
            </a:fld>
            <a:endParaRPr lang="en-US" altLang="ja-JP" smtClean="0">
              <a:latin typeface="Times New Roman" pitchFamily="-84" charset="0"/>
            </a:endParaRPr>
          </a:p>
        </p:txBody>
      </p:sp>
    </p:spTree>
    <p:extLst>
      <p:ext uri="{BB962C8B-B14F-4D97-AF65-F5344CB8AC3E}">
        <p14:creationId xmlns:p14="http://schemas.microsoft.com/office/powerpoint/2010/main" val="37692325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r>
              <a:rPr lang="en-US" altLang="ja-JP" sz="4000" dirty="0">
                <a:ea typeface="ＭＳ Ｐゴシック" pitchFamily="-84" charset="-128"/>
                <a:cs typeface="ＭＳ Ｐゴシック" pitchFamily="-84" charset="-128"/>
              </a:rPr>
              <a:t>Administrative Items</a:t>
            </a:r>
          </a:p>
        </p:txBody>
      </p:sp>
      <p:sp>
        <p:nvSpPr>
          <p:cNvPr id="21507" name="Content Placeholder 2"/>
          <p:cNvSpPr>
            <a:spLocks noGrp="1"/>
          </p:cNvSpPr>
          <p:nvPr>
            <p:ph idx="1"/>
          </p:nvPr>
        </p:nvSpPr>
        <p:spPr>
          <a:xfrm>
            <a:off x="457200" y="1600200"/>
            <a:ext cx="8229600" cy="4876800"/>
          </a:xfrm>
        </p:spPr>
        <p:txBody>
          <a:bodyPr/>
          <a:lstStyle/>
          <a:p>
            <a:pPr>
              <a:lnSpc>
                <a:spcPct val="80000"/>
              </a:lnSpc>
            </a:pPr>
            <a:r>
              <a:rPr lang="en-US" altLang="ja-JP" sz="1900" dirty="0">
                <a:ea typeface="ＭＳ Ｐゴシック" pitchFamily="-84" charset="-128"/>
                <a:cs typeface="ＭＳ Ｐゴシック" pitchFamily="-84" charset="-128"/>
              </a:rPr>
              <a:t>Please be familiar with the documents at the following links:</a:t>
            </a:r>
          </a:p>
          <a:p>
            <a:pPr lvl="1">
              <a:lnSpc>
                <a:spcPct val="80000"/>
              </a:lnSpc>
            </a:pPr>
            <a:r>
              <a:rPr kumimoji="0" lang="en-US" altLang="ja-JP" sz="1500" dirty="0"/>
              <a:t>IEEE Patent Policy - </a:t>
            </a:r>
            <a:r>
              <a:rPr kumimoji="0" lang="en-US" altLang="ja-JP" sz="1500" u="sng" dirty="0">
                <a:hlinkClick r:id="rId2"/>
              </a:rPr>
              <a:t>http://standards.ieee.org/board/pat/pat-slideset.ppt</a:t>
            </a:r>
            <a:endParaRPr kumimoji="0" lang="en-US" altLang="ja-JP" sz="1500" dirty="0"/>
          </a:p>
          <a:p>
            <a:pPr lvl="1">
              <a:lnSpc>
                <a:spcPct val="80000"/>
              </a:lnSpc>
            </a:pPr>
            <a:r>
              <a:rPr kumimoji="0" lang="en-US" altLang="ja-JP" sz="1500" dirty="0"/>
              <a:t>Patent FAQ - </a:t>
            </a:r>
            <a:r>
              <a:rPr kumimoji="0" lang="en-US" altLang="ja-JP" sz="1500" u="sng" dirty="0">
                <a:hlinkClick r:id="rId3"/>
              </a:rPr>
              <a:t>http://standards.ieee.org/board/pat/</a:t>
            </a:r>
            <a:r>
              <a:rPr kumimoji="0" lang="en-US" altLang="ja-JP" sz="1500" u="sng" dirty="0" smtClean="0">
                <a:hlinkClick r:id="rId3"/>
              </a:rPr>
              <a:t>faq.pdf</a:t>
            </a:r>
            <a:endParaRPr kumimoji="0" lang="en-US" altLang="ja-JP" sz="1500" u="sng" dirty="0" smtClean="0"/>
          </a:p>
          <a:p>
            <a:pPr lvl="1">
              <a:lnSpc>
                <a:spcPct val="80000"/>
              </a:lnSpc>
            </a:pPr>
            <a:r>
              <a:rPr kumimoji="0" lang="en-US" altLang="ja-JP" sz="1500" dirty="0" smtClean="0"/>
              <a:t>http://</a:t>
            </a:r>
            <a:r>
              <a:rPr kumimoji="0" lang="en-US" altLang="ja-JP" sz="1500" dirty="0" err="1" smtClean="0"/>
              <a:t>standards.ieee.org/faqs/patents.pdf</a:t>
            </a:r>
            <a:endParaRPr kumimoji="0" lang="en-US" altLang="ja-JP" sz="1500" dirty="0" smtClean="0"/>
          </a:p>
          <a:p>
            <a:pPr lvl="1">
              <a:lnSpc>
                <a:spcPct val="80000"/>
              </a:lnSpc>
            </a:pPr>
            <a:r>
              <a:rPr kumimoji="0" lang="en-US" altLang="ja-JP" sz="1500" dirty="0" err="1"/>
              <a:t>LoA</a:t>
            </a:r>
            <a:r>
              <a:rPr kumimoji="0" lang="en-US" altLang="ja-JP" sz="1500" dirty="0"/>
              <a:t> Form - </a:t>
            </a:r>
            <a:r>
              <a:rPr kumimoji="0" lang="en-US" altLang="ja-JP" sz="1500" u="sng" dirty="0">
                <a:hlinkClick r:id="rId4"/>
              </a:rPr>
              <a:t>http://standards.ieee.org/board/pat/</a:t>
            </a:r>
            <a:r>
              <a:rPr kumimoji="0" lang="en-US" altLang="ja-JP" sz="1500" u="sng" dirty="0" smtClean="0">
                <a:hlinkClick r:id="rId4"/>
              </a:rPr>
              <a:t>loa.pdf</a:t>
            </a:r>
            <a:endParaRPr kumimoji="0" lang="en-US" altLang="ja-JP" sz="1500" u="sng" dirty="0" smtClean="0"/>
          </a:p>
          <a:p>
            <a:pPr lvl="1">
              <a:lnSpc>
                <a:spcPct val="80000"/>
              </a:lnSpc>
            </a:pPr>
            <a:r>
              <a:rPr kumimoji="0" lang="en-US" altLang="ja-JP" sz="1500" dirty="0" err="1" smtClean="0"/>
              <a:t>https://development.standards.ieee.org/myproject/Public/mytools/mob/loa.pdf</a:t>
            </a:r>
            <a:endParaRPr kumimoji="0" lang="en-US" altLang="ja-JP" sz="1500" dirty="0" smtClean="0"/>
          </a:p>
          <a:p>
            <a:pPr lvl="1">
              <a:lnSpc>
                <a:spcPct val="80000"/>
              </a:lnSpc>
            </a:pPr>
            <a:r>
              <a:rPr kumimoji="0" lang="en-US" altLang="ja-JP" sz="1500" dirty="0"/>
              <a:t>Affiliation FAQ - </a:t>
            </a:r>
            <a:r>
              <a:rPr kumimoji="0" lang="en-US" altLang="ja-JP" sz="1500" u="sng" dirty="0">
                <a:hlinkClick r:id="rId5"/>
              </a:rPr>
              <a:t>http://standards.ieee.org/faqs/affiliationFAQ.html</a:t>
            </a:r>
            <a:endParaRPr kumimoji="0" lang="en-US" altLang="ja-JP" sz="1500" dirty="0"/>
          </a:p>
          <a:p>
            <a:pPr lvl="1">
              <a:lnSpc>
                <a:spcPct val="80000"/>
              </a:lnSpc>
            </a:pPr>
            <a:r>
              <a:rPr kumimoji="0" lang="en-US" altLang="ja-JP" sz="1500" dirty="0"/>
              <a:t>Anti-Trust FAQ - </a:t>
            </a:r>
            <a:r>
              <a:rPr kumimoji="0" lang="en-US" altLang="ja-JP" sz="1500" u="sng" dirty="0">
                <a:hlinkClick r:id="rId6"/>
              </a:rPr>
              <a:t>http://standards.ieee.org/resources/antitrust-guidelines.pdf</a:t>
            </a:r>
            <a:endParaRPr kumimoji="0" lang="en-US" altLang="ja-JP" sz="1500" dirty="0"/>
          </a:p>
          <a:p>
            <a:pPr lvl="1">
              <a:lnSpc>
                <a:spcPct val="80000"/>
              </a:lnSpc>
            </a:pPr>
            <a:r>
              <a:rPr kumimoji="0" lang="en-US" altLang="ja-JP" sz="1500" dirty="0"/>
              <a:t>Ethics - </a:t>
            </a:r>
            <a:r>
              <a:rPr kumimoji="0" lang="en-US" altLang="ja-JP" sz="1500" u="sng" dirty="0">
                <a:hlinkClick r:id="rId7"/>
              </a:rPr>
              <a:t>http://www.ieee.org/portal/cms_docs/about/CoE_poster.pdf</a:t>
            </a:r>
            <a:endParaRPr kumimoji="0" lang="en-US" altLang="ja-JP" sz="1500" dirty="0"/>
          </a:p>
          <a:p>
            <a:pPr lvl="1">
              <a:lnSpc>
                <a:spcPct val="80000"/>
              </a:lnSpc>
            </a:pPr>
            <a:r>
              <a:rPr kumimoji="0" lang="en-US" altLang="ja-JP" sz="1500" dirty="0"/>
              <a:t>IEEE 802.11 Working Group Policies and Procedures - </a:t>
            </a:r>
            <a:r>
              <a:rPr kumimoji="0" lang="en-US" altLang="ja-JP" sz="1500" u="sng" dirty="0">
                <a:hlinkClick r:id="rId8"/>
              </a:rPr>
              <a:t>https://mentor.ieee.org/802.11/public-file/07/11-07-0360-04-0000-802-11-policies-and-procedures.doc</a:t>
            </a:r>
            <a:endParaRPr lang="en-US" altLang="ja-JP" sz="1900" dirty="0"/>
          </a:p>
          <a:p>
            <a:pPr>
              <a:lnSpc>
                <a:spcPct val="80000"/>
              </a:lnSpc>
            </a:pPr>
            <a:r>
              <a:rPr lang="en-US" altLang="ja-JP" sz="1900" dirty="0">
                <a:ea typeface="ＭＳ Ｐゴシック" pitchFamily="-84" charset="-128"/>
                <a:cs typeface="ＭＳ Ｐゴシック" pitchFamily="-84" charset="-128"/>
              </a:rPr>
              <a:t>Chair and secretary</a:t>
            </a:r>
          </a:p>
          <a:p>
            <a:pPr lvl="1">
              <a:lnSpc>
                <a:spcPct val="80000"/>
              </a:lnSpc>
            </a:pPr>
            <a:r>
              <a:rPr kumimoji="0" lang="en-US" altLang="ja-JP" sz="1500" dirty="0"/>
              <a:t>Chair: Hiroshi </a:t>
            </a:r>
            <a:r>
              <a:rPr kumimoji="0" lang="en-US" altLang="ja-JP" sz="1500" dirty="0" err="1"/>
              <a:t>Mano</a:t>
            </a:r>
            <a:r>
              <a:rPr kumimoji="0" lang="en-US" altLang="ja-JP" sz="1500" dirty="0"/>
              <a:t> (Root Inc)</a:t>
            </a:r>
          </a:p>
          <a:p>
            <a:pPr lvl="1">
              <a:lnSpc>
                <a:spcPct val="80000"/>
              </a:lnSpc>
            </a:pPr>
            <a:r>
              <a:rPr kumimoji="0" lang="en-US" altLang="ja-JP" sz="1500" dirty="0"/>
              <a:t>Vice Chair : Marc </a:t>
            </a:r>
            <a:r>
              <a:rPr kumimoji="0" lang="en-US" altLang="ja-JP" sz="1500" dirty="0" err="1"/>
              <a:t>Emmelman</a:t>
            </a:r>
            <a:r>
              <a:rPr kumimoji="0" lang="en-US" altLang="ja-JP" sz="1500" dirty="0"/>
              <a:t> (</a:t>
            </a:r>
            <a:r>
              <a:rPr kumimoji="0" lang="en-US" altLang="ja-JP" sz="1500" dirty="0" err="1"/>
              <a:t>Fraunhofer</a:t>
            </a:r>
            <a:r>
              <a:rPr kumimoji="0" lang="en-US" altLang="ja-JP" sz="1500" dirty="0"/>
              <a:t> FOKUS)</a:t>
            </a:r>
            <a:endParaRPr kumimoji="0" lang="en-US" altLang="ja-JP" sz="1500" dirty="0" smtClean="0"/>
          </a:p>
          <a:p>
            <a:pPr lvl="1">
              <a:lnSpc>
                <a:spcPct val="80000"/>
              </a:lnSpc>
            </a:pPr>
            <a:r>
              <a:rPr kumimoji="0" lang="en-US" altLang="ja-JP" sz="1500" dirty="0" smtClean="0"/>
              <a:t>Recording </a:t>
            </a:r>
            <a:r>
              <a:rPr kumimoji="0" lang="en-US" altLang="ja-JP" sz="1500" dirty="0"/>
              <a:t>Secretary: Hitoshi Morioka (</a:t>
            </a:r>
            <a:r>
              <a:rPr kumimoji="0" lang="en-US" altLang="ja-JP" sz="1500" dirty="0" err="1"/>
              <a:t>Root,Inc</a:t>
            </a:r>
            <a:r>
              <a:rPr kumimoji="0" lang="en-US" altLang="ja-JP" sz="1500" dirty="0"/>
              <a:t>.)</a:t>
            </a:r>
          </a:p>
          <a:p>
            <a:pPr lvl="1">
              <a:lnSpc>
                <a:spcPct val="80000"/>
              </a:lnSpc>
            </a:pPr>
            <a:r>
              <a:rPr kumimoji="0" lang="en-US" altLang="ja-JP" sz="1500" dirty="0"/>
              <a:t>Technical Editor:</a:t>
            </a:r>
            <a:r>
              <a:rPr kumimoji="0" lang="en-US" altLang="ja-JP" sz="1500" dirty="0" smtClean="0"/>
              <a:t> </a:t>
            </a:r>
            <a:r>
              <a:rPr lang="en-US" altLang="ja-JP" sz="1600" dirty="0" smtClean="0"/>
              <a:t>Lee Armstrong (</a:t>
            </a:r>
            <a:r>
              <a:rPr lang="en-US" altLang="ja-JP" sz="1600" dirty="0" err="1" smtClean="0"/>
              <a:t>DoT</a:t>
            </a:r>
            <a:r>
              <a:rPr lang="en-US" altLang="ja-JP" sz="1600" dirty="0" smtClean="0"/>
              <a:t>)</a:t>
            </a:r>
            <a:endParaRPr kumimoji="0" lang="en-US" altLang="ja-JP" sz="1500" dirty="0" smtClean="0"/>
          </a:p>
          <a:p>
            <a:pPr>
              <a:lnSpc>
                <a:spcPct val="80000"/>
              </a:lnSpc>
            </a:pPr>
            <a:r>
              <a:rPr lang="en-US" altLang="ja-JP" sz="1900" dirty="0">
                <a:ea typeface="ＭＳ Ｐゴシック" pitchFamily="-84" charset="-128"/>
                <a:cs typeface="ＭＳ Ｐゴシック" pitchFamily="-84" charset="-128"/>
              </a:rPr>
              <a:t>Recording your attendance</a:t>
            </a:r>
          </a:p>
          <a:p>
            <a:pPr lvl="1">
              <a:lnSpc>
                <a:spcPct val="80000"/>
              </a:lnSpc>
            </a:pPr>
            <a:r>
              <a:rPr kumimoji="0" lang="en-US" altLang="ja-JP" sz="1900" dirty="0"/>
              <a:t>Please send e-mail including name and affiliation to </a:t>
            </a:r>
            <a:r>
              <a:rPr lang="en-US" altLang="ja-JP" sz="1800" dirty="0">
                <a:hlinkClick r:id="rId9"/>
              </a:rPr>
              <a:t>hmorioka@root-hq.com</a:t>
            </a:r>
            <a:r>
              <a:rPr lang="en-US" altLang="ja-JP" sz="1800" dirty="0"/>
              <a:t> and </a:t>
            </a:r>
            <a:r>
              <a:rPr lang="de-DE" altLang="ja-JP" sz="1800" dirty="0">
                <a:hlinkClick r:id="rId10"/>
              </a:rPr>
              <a:t>hmano@root-hq.com</a:t>
            </a:r>
            <a:r>
              <a:rPr lang="de-DE" altLang="ja-JP" sz="1800" dirty="0"/>
              <a:t> </a:t>
            </a:r>
            <a:r>
              <a:rPr kumimoji="0" lang="en-US" altLang="ja-JP" sz="1500" dirty="0"/>
              <a:t/>
            </a:r>
            <a:br>
              <a:rPr kumimoji="0" lang="en-US" altLang="ja-JP" sz="1500" dirty="0"/>
            </a:br>
            <a:endParaRPr kumimoji="0" lang="en-US" altLang="ja-JP" sz="1500" dirty="0"/>
          </a:p>
        </p:txBody>
      </p:sp>
      <p:sp>
        <p:nvSpPr>
          <p:cNvPr id="21508" name="Date Placeholder 3"/>
          <p:cNvSpPr>
            <a:spLocks noGrp="1"/>
          </p:cNvSpPr>
          <p:nvPr>
            <p:ph type="dt" sz="quarter" idx="10"/>
          </p:nvPr>
        </p:nvSpPr>
        <p:spPr>
          <a:noFill/>
        </p:spPr>
        <p:txBody>
          <a:bodyPr/>
          <a:lstStyle/>
          <a:p>
            <a:r>
              <a:rPr lang="en-US" altLang="ja-JP" smtClean="0">
                <a:latin typeface="Times New Roman" pitchFamily="-84" charset="0"/>
              </a:rPr>
              <a:t>Feb-May 2016</a:t>
            </a:r>
            <a:endParaRPr lang="en-US" altLang="ja-JP">
              <a:latin typeface="Times New Roman" pitchFamily="-84" charset="0"/>
            </a:endParaRPr>
          </a:p>
        </p:txBody>
      </p:sp>
      <p:sp>
        <p:nvSpPr>
          <p:cNvPr id="21509" name="Slide Number Placeholder 4"/>
          <p:cNvSpPr>
            <a:spLocks noGrp="1"/>
          </p:cNvSpPr>
          <p:nvPr>
            <p:ph type="sldNum" sz="quarter" idx="12"/>
          </p:nvPr>
        </p:nvSpPr>
        <p:spPr>
          <a:noFill/>
        </p:spPr>
        <p:txBody>
          <a:bodyPr/>
          <a:lstStyle/>
          <a:p>
            <a:r>
              <a:rPr lang="en-US" altLang="ja-JP">
                <a:latin typeface="Times New Roman" pitchFamily="-84" charset="0"/>
              </a:rPr>
              <a:t>Slide </a:t>
            </a:r>
            <a:fld id="{7147F6EF-1727-3F4F-B408-2B4FB7F206C2}" type="slidenum">
              <a:rPr lang="en-US" altLang="ja-JP">
                <a:latin typeface="Times New Roman" pitchFamily="-84" charset="0"/>
              </a:rPr>
              <a:pPr/>
              <a:t>9</a:t>
            </a:fld>
            <a:endParaRPr lang="en-US" altLang="ja-JP">
              <a:latin typeface="Times New Roman" pitchFamily="-84" charset="0"/>
            </a:endParaRPr>
          </a:p>
        </p:txBody>
      </p:sp>
      <p:sp>
        <p:nvSpPr>
          <p:cNvPr id="21510" name="Footer Placeholder 5"/>
          <p:cNvSpPr>
            <a:spLocks noGrp="1"/>
          </p:cNvSpPr>
          <p:nvPr>
            <p:ph type="ftr" sz="quarter" idx="11"/>
          </p:nvPr>
        </p:nvSpPr>
        <p:spPr>
          <a:noFill/>
        </p:spPr>
        <p:txBody>
          <a:bodyPr/>
          <a:lstStyle/>
          <a:p>
            <a:r>
              <a:rPr lang="de-DE" altLang="ja-JP" smtClean="0">
                <a:latin typeface="Times New Roman" pitchFamily="-84" charset="0"/>
              </a:rPr>
              <a:t>Hiroshi Mano (KDTI)</a:t>
            </a:r>
            <a:endParaRPr lang="en-US" altLang="ja-JP">
              <a:latin typeface="Times New Roman" pitchFamily="-84"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2110</TotalTime>
  <Words>1247</Words>
  <Application>Microsoft Macintosh PowerPoint</Application>
  <PresentationFormat>画面に合わせる (4:3)</PresentationFormat>
  <Paragraphs>209</Paragraphs>
  <Slides>14</Slides>
  <Notes>9</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14</vt:i4>
      </vt:variant>
    </vt:vector>
  </HeadingPairs>
  <TitlesOfParts>
    <vt:vector size="21" baseType="lpstr">
      <vt:lpstr>Helvetica</vt:lpstr>
      <vt:lpstr>Monotype Sorts</vt:lpstr>
      <vt:lpstr>ＭＳ Ｐゴシック</vt:lpstr>
      <vt:lpstr>ＭＳ 明朝</vt:lpstr>
      <vt:lpstr>Times New Roman</vt:lpstr>
      <vt:lpstr>Arial</vt:lpstr>
      <vt:lpstr>802-11-Submission</vt:lpstr>
      <vt:lpstr>IEEE 802.11 TGai Fast Initial Link Setup  Teleconference Agenda for Feb – May 2016 </vt:lpstr>
      <vt:lpstr>Abstract</vt:lpstr>
      <vt:lpstr>Meeting Protocol</vt:lpstr>
      <vt:lpstr>Call for Potentially Essential Patents</vt:lpstr>
      <vt:lpstr>Agenda for Feb 16th, 2016</vt:lpstr>
      <vt:lpstr>Agenda for Mar 1st, 2016</vt:lpstr>
      <vt:lpstr>Agenda for Mar 8th, 2016</vt:lpstr>
      <vt:lpstr>Agenda for Apr 5th, 2016</vt:lpstr>
      <vt:lpstr>Administrative Items</vt:lpstr>
      <vt:lpstr>Patent policy notice</vt:lpstr>
      <vt:lpstr>Participants, Patents, and Duty to Inform</vt:lpstr>
      <vt:lpstr>Patent Related Links</vt:lpstr>
      <vt:lpstr>Other Guidelines for IEEE WG Meetings</vt:lpstr>
      <vt:lpstr> Guidelines for Telcos</vt:lpstr>
    </vt:vector>
  </TitlesOfParts>
  <Manager/>
  <Company>SELF</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TGai Teleconference Agenda </dc:title>
  <dc:subject/>
  <dc:creator>Marc Emmelmann</dc:creator>
  <cp:keywords/>
  <dc:description/>
  <cp:lastModifiedBy>h.mano@every-sense.com</cp:lastModifiedBy>
  <cp:revision>422</cp:revision>
  <cp:lastPrinted>1998-02-10T13:28:06Z</cp:lastPrinted>
  <dcterms:created xsi:type="dcterms:W3CDTF">2015-06-09T10:04:35Z</dcterms:created>
  <dcterms:modified xsi:type="dcterms:W3CDTF">2016-04-05T12:42:45Z</dcterms:modified>
  <cp:category/>
</cp:coreProperties>
</file>