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9"/>
  </p:notesMasterIdLst>
  <p:handoutMasterIdLst>
    <p:handoutMasterId r:id="rId20"/>
  </p:handoutMasterIdLst>
  <p:sldIdLst>
    <p:sldId id="256" r:id="rId2"/>
    <p:sldId id="257" r:id="rId3"/>
    <p:sldId id="274" r:id="rId4"/>
    <p:sldId id="275" r:id="rId5"/>
    <p:sldId id="277" r:id="rId6"/>
    <p:sldId id="278" r:id="rId7"/>
    <p:sldId id="279" r:id="rId8"/>
    <p:sldId id="280" r:id="rId9"/>
    <p:sldId id="281" r:id="rId10"/>
    <p:sldId id="282" r:id="rId11"/>
    <p:sldId id="283" r:id="rId12"/>
    <p:sldId id="284" r:id="rId13"/>
    <p:sldId id="285" r:id="rId14"/>
    <p:sldId id="286" r:id="rId15"/>
    <p:sldId id="287" r:id="rId16"/>
    <p:sldId id="276"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20" autoAdjust="0"/>
    <p:restoredTop sz="86444" autoAdjust="0"/>
  </p:normalViewPr>
  <p:slideViewPr>
    <p:cSldViewPr>
      <p:cViewPr varScale="1">
        <p:scale>
          <a:sx n="57" d="100"/>
          <a:sy n="57" d="100"/>
        </p:scale>
        <p:origin x="72" y="144"/>
      </p:cViewPr>
      <p:guideLst>
        <p:guide orient="horz" pos="2160"/>
        <p:guide pos="2880"/>
      </p:guideLst>
    </p:cSldViewPr>
  </p:slideViewPr>
  <p:outlineViewPr>
    <p:cViewPr varScale="1">
      <p:scale>
        <a:sx n="33" d="100"/>
        <a:sy n="33" d="100"/>
      </p:scale>
      <p:origin x="48"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802-11-16/02472r1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802-11-16/02472r1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802-11-16/02472r1</a:t>
            </a:r>
            <a:endParaRPr lang="en-US"/>
          </a:p>
        </p:txBody>
      </p:sp>
      <p:sp>
        <p:nvSpPr>
          <p:cNvPr id="5" name="Rectangle 3"/>
          <p:cNvSpPr>
            <a:spLocks noGrp="1" noChangeArrowheads="1"/>
          </p:cNvSpPr>
          <p:nvPr>
            <p:ph type="dt"/>
          </p:nvPr>
        </p:nvSpPr>
        <p:spPr>
          <a:ln/>
        </p:spPr>
        <p:txBody>
          <a:bodyPr/>
          <a:lstStyle/>
          <a:p>
            <a:r>
              <a:rPr lang="en-US" smtClean="0"/>
              <a:t>March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802-11-16/02472r1</a:t>
            </a:r>
            <a:endParaRPr lang="en-US"/>
          </a:p>
        </p:txBody>
      </p:sp>
      <p:sp>
        <p:nvSpPr>
          <p:cNvPr id="5" name="Rectangle 3"/>
          <p:cNvSpPr>
            <a:spLocks noGrp="1" noChangeArrowheads="1"/>
          </p:cNvSpPr>
          <p:nvPr>
            <p:ph type="dt"/>
          </p:nvPr>
        </p:nvSpPr>
        <p:spPr>
          <a:ln/>
        </p:spPr>
        <p:txBody>
          <a:bodyPr/>
          <a:lstStyle/>
          <a:p>
            <a:r>
              <a:rPr lang="en-US" smtClean="0"/>
              <a:t>March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802-11-16/02472r1</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802-11-16/02472r1</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1142988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802-11-16/02472r1</a:t>
            </a:r>
            <a:endParaRPr lang="en-US"/>
          </a:p>
        </p:txBody>
      </p:sp>
      <p:sp>
        <p:nvSpPr>
          <p:cNvPr id="5" name="Rectangle 3"/>
          <p:cNvSpPr>
            <a:spLocks noGrp="1" noChangeArrowheads="1"/>
          </p:cNvSpPr>
          <p:nvPr>
            <p:ph type="dt"/>
          </p:nvPr>
        </p:nvSpPr>
        <p:spPr>
          <a:ln/>
        </p:spPr>
        <p:txBody>
          <a:bodyPr/>
          <a:lstStyle/>
          <a:p>
            <a:r>
              <a:rPr lang="en-US" smtClean="0"/>
              <a:t>March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March 2016</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March 2016</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userDrawn="1"/>
        </p:nvSpPr>
        <p:spPr bwMode="auto">
          <a:xfrm>
            <a:off x="662933" y="6475412"/>
            <a:ext cx="1244771"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11-16-0247r1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15/15-15-0768-06-0llc-802-15-12-draft-csd.docx" TargetMode="External"/><Relationship Id="rId2" Type="http://schemas.openxmlformats.org/officeDocument/2006/relationships/hyperlink" Target="https://mentor.ieee.org/802.15/dcn/15/15-15-0760-07-0llc-802-15-12-par-draf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15/15-15-0768-06-0llc-802-15-12-draft-csd.docx" TargetMode="External"/><Relationship Id="rId2" Type="http://schemas.openxmlformats.org/officeDocument/2006/relationships/hyperlink" Target="https://mentor.ieee.org/802.15/dcn/15/15-15-0760-07-0llc-802-15-12-par-draf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15/15-15-0768-06-0llc-802-15-12-draft-csd.docx" TargetMode="External"/><Relationship Id="rId2" Type="http://schemas.openxmlformats.org/officeDocument/2006/relationships/hyperlink" Target="https://mentor.ieee.org/802.15/dcn/15/15-15-0760-07-0llc-802-15-12-par-draf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6/15-16-0131-00-0000-15-4v-regional-sub-ghz-csd-draft.docx" TargetMode="External"/><Relationship Id="rId2" Type="http://schemas.openxmlformats.org/officeDocument/2006/relationships/hyperlink" Target="https://mentor.ieee.org/802.15/dcn/16/15-16-0130-01-0000-p802-15-4v-par-regional-sub-ghz-draft.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6/dcn/16/16-0013-01.docx" TargetMode="External"/><Relationship Id="rId2" Type="http://schemas.openxmlformats.org/officeDocument/2006/relationships/hyperlink" Target="https://mentor.ieee.org/802.16/dcn/16/16-0012-01.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6/dcn/16/16-0012-01.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6/dcn/16/16-0013-01.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3/bt/P802d3bt_5Criteria.pdf" TargetMode="External"/><Relationship Id="rId13" Type="http://schemas.openxmlformats.org/officeDocument/2006/relationships/hyperlink" Target="https://mentor.ieee.org/802.15/dcn/15/15-15-0760-07-0llc-802-15-12-par-draft.pdf" TargetMode="External"/><Relationship Id="rId18" Type="http://schemas.openxmlformats.org/officeDocument/2006/relationships/hyperlink" Target="https://mentor.ieee.org/802.16/dcn/16/16-0013-01.docx" TargetMode="External"/><Relationship Id="rId3" Type="http://schemas.openxmlformats.org/officeDocument/2006/relationships/hyperlink" Target="http://www.ieee802.org/1/files/public/docs2016/cr-draft-PAR-0216-v01.pdf" TargetMode="External"/><Relationship Id="rId7" Type="http://schemas.openxmlformats.org/officeDocument/2006/relationships/hyperlink" Target="http://ieee802.org/3/bt/P802_3bt_PAR_Jan_21_16.pdf" TargetMode="External"/><Relationship Id="rId12" Type="http://schemas.openxmlformats.org/officeDocument/2006/relationships/hyperlink" Target="http://ieee802.org/3/50G/public/CSD_50G_NGOATH_01_0116.pdf" TargetMode="External"/><Relationship Id="rId17" Type="http://schemas.openxmlformats.org/officeDocument/2006/relationships/hyperlink" Target="https://mentor.ieee.org/802.16/dcn/16/16-0012-01.docx" TargetMode="External"/><Relationship Id="rId2" Type="http://schemas.openxmlformats.org/officeDocument/2006/relationships/notesSlide" Target="../notesSlides/notesSlide2.xml"/><Relationship Id="rId16" Type="http://schemas.openxmlformats.org/officeDocument/2006/relationships/hyperlink" Target="https://mentor.ieee.org/802.15/dcn/16/15-16-0131-00-0000-15-4v-regional-sub-ghz-csd-draft.docx" TargetMode="External"/><Relationship Id="rId1" Type="http://schemas.openxmlformats.org/officeDocument/2006/relationships/slideLayout" Target="../slideLayouts/slideLayout2.xml"/><Relationship Id="rId6" Type="http://schemas.openxmlformats.org/officeDocument/2006/relationships/hyperlink" Target="http://www.ieee802.org/3/50G/public/NGAOTH_802d3bs_CSD_modification_0116.pdf" TargetMode="External"/><Relationship Id="rId11" Type="http://schemas.openxmlformats.org/officeDocument/2006/relationships/hyperlink" Target="http://ieee802.org/3/50G/public/50G_NGOATH_PAR_0116.pdf" TargetMode="External"/><Relationship Id="rId5" Type="http://schemas.openxmlformats.org/officeDocument/2006/relationships/hyperlink" Target="http://www.ieee802.org/3/50G/public/NGAOTH_802d3bs_PAR_modification_0116.pdf" TargetMode="External"/><Relationship Id="rId15" Type="http://schemas.openxmlformats.org/officeDocument/2006/relationships/hyperlink" Target="https://mentor.ieee.org/802.15/dcn/16/15-16-0130-01-0000-p802-15-4v-par-regional-sub-ghz-draft.pdf" TargetMode="External"/><Relationship Id="rId10" Type="http://schemas.openxmlformats.org/officeDocument/2006/relationships/hyperlink" Target="http://ieee802.org/3/25GSMF/lewis_25gsmf_02b_0116.pdf" TargetMode="External"/><Relationship Id="rId4" Type="http://schemas.openxmlformats.org/officeDocument/2006/relationships/hyperlink" Target="http://www.ieee802.org/1/files/public/docs2016/cr-draft-CSD-0216-v01.pdf" TargetMode="External"/><Relationship Id="rId9" Type="http://schemas.openxmlformats.org/officeDocument/2006/relationships/hyperlink" Target="http://ieee802.org/3/25GSMF/law_25gsmf_01_0116.pdf" TargetMode="External"/><Relationship Id="rId14" Type="http://schemas.openxmlformats.org/officeDocument/2006/relationships/hyperlink" Target="https://mentor.ieee.org/802.15/dcn/15/15-15-0768-06-0llc-802-15-12-draft-csd.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files/public/docs2016/cr-draft-CSD-0216-v01.pdf" TargetMode="External"/><Relationship Id="rId2" Type="http://schemas.openxmlformats.org/officeDocument/2006/relationships/hyperlink" Target="http://www.ieee802.org/1/files/public/docs2016/cr-draft-PAR-0216-v0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3/50G/public/NGAOTH_802d3bs_CSD_modification_0116.pdf" TargetMode="External"/><Relationship Id="rId2" Type="http://schemas.openxmlformats.org/officeDocument/2006/relationships/hyperlink" Target="http://www.ieee802.org/3/50G/public/NGAOTH_802d3bs_PAR_modification_0116.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ieee802.org/3/bt/P802d3bt_5Criteria.pdf" TargetMode="External"/><Relationship Id="rId2" Type="http://schemas.openxmlformats.org/officeDocument/2006/relationships/hyperlink" Target="http://ieee802.org/3/bt/P802_3bt_PAR_Jan_21_16.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3/25GSMF/lewis_25gsmf_02b_0116.pdf" TargetMode="External"/><Relationship Id="rId2" Type="http://schemas.openxmlformats.org/officeDocument/2006/relationships/hyperlink" Target="http://ieee802.org/3/25GSMF/law_25gsmf_01_0116.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3/50G/public/CSD_50G_NGOATH_01_0116.pdf" TargetMode="External"/><Relationship Id="rId2" Type="http://schemas.openxmlformats.org/officeDocument/2006/relationships/hyperlink" Target="http://ieee802.org/3/50G/public/50G_NGOATH_PAR_011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Agenda and Meeting slides - March 2016</a:t>
            </a:r>
            <a:endParaRPr lang="en-GB" dirty="0"/>
          </a:p>
        </p:txBody>
      </p:sp>
      <p:sp>
        <p:nvSpPr>
          <p:cNvPr id="3074" name="Rectangle 2"/>
          <p:cNvSpPr>
            <a:spLocks noGrp="1" noChangeArrowheads="1"/>
          </p:cNvSpPr>
          <p:nvPr>
            <p:ph idx="1"/>
          </p:nvPr>
        </p:nvSpPr>
        <p:spPr>
          <a:xfrm>
            <a:off x="597694" y="16224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2016-02-12</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March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533400" y="2590800"/>
          <a:ext cx="8001000" cy="2422525"/>
        </p:xfrm>
        <a:graphic>
          <a:graphicData uri="http://schemas.openxmlformats.org/presentationml/2006/ole">
            <mc:AlternateContent xmlns:mc="http://schemas.openxmlformats.org/markup-compatibility/2006">
              <mc:Choice xmlns:v="urn:schemas-microsoft-com:vml" Requires="v">
                <p:oleObj spid="_x0000_s3137"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533400" y="2590800"/>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97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963613"/>
          </a:xfrm>
        </p:spPr>
        <p:txBody>
          <a:bodyPr/>
          <a:lstStyle/>
          <a:p>
            <a:r>
              <a:rPr lang="en-US" dirty="0" smtClean="0"/>
              <a:t>802.15.12 - Amendment: Upper Layer Interface (ULI), </a:t>
            </a:r>
            <a:r>
              <a:rPr lang="en-US" dirty="0" smtClean="0">
                <a:hlinkClick r:id="rId2"/>
              </a:rPr>
              <a:t>PAR</a:t>
            </a:r>
            <a:r>
              <a:rPr lang="en-US" dirty="0" smtClean="0"/>
              <a:t> and </a:t>
            </a:r>
            <a:r>
              <a:rPr lang="en-US" dirty="0" smtClean="0">
                <a:hlinkClick r:id="rId3"/>
              </a:rPr>
              <a:t>CSD</a:t>
            </a:r>
            <a:endParaRPr lang="en-US" dirty="0"/>
          </a:p>
        </p:txBody>
      </p:sp>
      <p:sp>
        <p:nvSpPr>
          <p:cNvPr id="3" name="Content Placeholder 2"/>
          <p:cNvSpPr>
            <a:spLocks noGrp="1"/>
          </p:cNvSpPr>
          <p:nvPr>
            <p:ph idx="1"/>
          </p:nvPr>
        </p:nvSpPr>
        <p:spPr>
          <a:xfrm>
            <a:off x="395536" y="1728788"/>
            <a:ext cx="8424936" cy="4746625"/>
          </a:xfrm>
        </p:spPr>
        <p:txBody>
          <a:bodyPr/>
          <a:lstStyle/>
          <a:p>
            <a:r>
              <a:rPr lang="en-US" b="0" dirty="0" smtClean="0"/>
              <a:t>5.2 Scope: </a:t>
            </a:r>
          </a:p>
          <a:p>
            <a:pPr marL="800100" lvl="1" indent="-342900">
              <a:buFont typeface="Arial" panose="020B0604020202020204" pitchFamily="34" charset="0"/>
              <a:buChar char="•"/>
            </a:pPr>
            <a:r>
              <a:rPr lang="en-US" b="0" dirty="0" smtClean="0"/>
              <a:t>A consistent reference to “IEEE 802.15.4 MAC” should be made.  The third instance of IEEE 802.15.4 should be IEEE 802.15.4 MAC.  </a:t>
            </a:r>
          </a:p>
          <a:p>
            <a:pPr marL="800100" lvl="1" indent="-342900">
              <a:buFont typeface="Arial" panose="020B0604020202020204" pitchFamily="34" charset="0"/>
              <a:buChar char="•"/>
            </a:pPr>
            <a:r>
              <a:rPr lang="en-US" dirty="0" smtClean="0"/>
              <a:t>Expand 6TiSCH in first use.</a:t>
            </a:r>
          </a:p>
          <a:p>
            <a:pPr marL="57150" indent="0"/>
            <a:r>
              <a:rPr lang="en-US" b="0" dirty="0"/>
              <a:t>5.4 Purpose: </a:t>
            </a:r>
          </a:p>
          <a:p>
            <a:pPr marL="800100" lvl="1">
              <a:buFont typeface="Arial" panose="020B0604020202020204" pitchFamily="34" charset="0"/>
              <a:buChar char="•"/>
            </a:pPr>
            <a:r>
              <a:rPr lang="en-US" dirty="0" smtClean="0"/>
              <a:t>The purpose is not clear  -it seams to refer to changes required for itself</a:t>
            </a:r>
          </a:p>
          <a:p>
            <a:pPr marL="800100" lvl="1">
              <a:buFont typeface="Arial" panose="020B0604020202020204" pitchFamily="34" charset="0"/>
              <a:buChar char="•"/>
            </a:pPr>
            <a:r>
              <a:rPr lang="en-US" dirty="0" smtClean="0"/>
              <a:t>Suggested replacement: </a:t>
            </a:r>
          </a:p>
          <a:p>
            <a:r>
              <a:rPr lang="en-US" b="0" dirty="0" smtClean="0"/>
              <a:t>“This standard defines an upper layer interface to support and harmonize the IEEE 802.15.4 ancillary functionality, e.g. fragmentation, protocol differentiation and configuration.”</a:t>
            </a:r>
            <a:endParaRPr lang="en-US" dirty="0" smtClean="0"/>
          </a:p>
          <a:p>
            <a:r>
              <a:rPr lang="en-US" b="0" dirty="0" smtClean="0"/>
              <a:t> </a:t>
            </a:r>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945302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802.15.12 - Amendment: Upper Layer Interface (ULI),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a:xfrm>
            <a:off x="685800" y="1981200"/>
            <a:ext cx="7856538" cy="4494213"/>
          </a:xfrm>
        </p:spPr>
        <p:txBody>
          <a:bodyPr/>
          <a:lstStyle/>
          <a:p>
            <a:r>
              <a:rPr lang="en-US" b="0" dirty="0" smtClean="0"/>
              <a:t>5.4 Need:</a:t>
            </a:r>
          </a:p>
          <a:p>
            <a:r>
              <a:rPr lang="en-US" b="0" dirty="0" smtClean="0"/>
              <a:t>The need statement is overstated.  Suggest replace with </a:t>
            </a:r>
          </a:p>
          <a:p>
            <a:pPr lvl="1"/>
            <a:r>
              <a:rPr lang="en-US" b="0" dirty="0" smtClean="0"/>
              <a:t>“As </a:t>
            </a:r>
            <a:r>
              <a:rPr lang="en-US" b="0" dirty="0"/>
              <a:t>IEEE 802.15.4 devices have become widely deployed, deficiencies in IEEE </a:t>
            </a:r>
            <a:r>
              <a:rPr lang="en-US" b="0" dirty="0" err="1"/>
              <a:t>Std</a:t>
            </a:r>
            <a:r>
              <a:rPr lang="en-US" b="0" dirty="0"/>
              <a:t> 802.15.4 became apparent as </a:t>
            </a:r>
            <a:r>
              <a:rPr lang="en-US" b="0" dirty="0" smtClean="0"/>
              <a:t>an expanding </a:t>
            </a:r>
            <a:r>
              <a:rPr lang="en-US" b="0" dirty="0"/>
              <a:t>set of applications were addressed. To address these deficiencies numerous L2+ protocols were independently developed </a:t>
            </a:r>
            <a:r>
              <a:rPr lang="en-US" b="0" dirty="0" smtClean="0"/>
              <a:t>to interface </a:t>
            </a:r>
            <a:r>
              <a:rPr lang="en-US" b="0" dirty="0"/>
              <a:t>to the IEEE 802.15.4 MAC sublayer. These L2+ protocols, such as KMP, L2R, 6TOP, and network layer abstraction, often </a:t>
            </a:r>
            <a:r>
              <a:rPr lang="en-US" b="0" dirty="0" smtClean="0"/>
              <a:t>replicate ancillary </a:t>
            </a:r>
            <a:r>
              <a:rPr lang="en-US" b="0" dirty="0"/>
              <a:t>functionality, e.g. fragmentation and </a:t>
            </a:r>
            <a:r>
              <a:rPr lang="en-US" b="0" dirty="0" smtClean="0"/>
              <a:t>protocol differentiation</a:t>
            </a:r>
            <a:r>
              <a:rPr lang="en-US" b="0" dirty="0"/>
              <a:t>, in an inconsistent and often incompatible manner</a:t>
            </a:r>
            <a:r>
              <a:rPr lang="en-US" b="0" dirty="0" smtClean="0"/>
              <a:t>.”</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27192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802.15.12 - Amendment: Upper Layer Interface (ULI),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a:xfrm>
            <a:off x="685800" y="1981200"/>
            <a:ext cx="7770813" cy="4494213"/>
          </a:xfrm>
        </p:spPr>
        <p:txBody>
          <a:bodyPr/>
          <a:lstStyle/>
          <a:p>
            <a:r>
              <a:rPr lang="en-US" sz="2000" dirty="0" smtClean="0"/>
              <a:t>8.1 This section is for explanatory text, not expanded text from the PAR sections.  Suggest that 8.1 be deleted, and that the titles of the cited standards be listed: i.e. “</a:t>
            </a:r>
            <a:r>
              <a:rPr lang="en-US" sz="2000" dirty="0"/>
              <a:t>IEEE </a:t>
            </a:r>
            <a:r>
              <a:rPr lang="en-US" sz="2000" dirty="0" smtClean="0"/>
              <a:t>802.15.4”</a:t>
            </a:r>
          </a:p>
          <a:p>
            <a:pPr lvl="1"/>
            <a:r>
              <a:rPr lang="en-US" dirty="0" smtClean="0"/>
              <a:t>Note: From </a:t>
            </a:r>
            <a:r>
              <a:rPr lang="en-US" dirty="0" err="1"/>
              <a:t>NesCom</a:t>
            </a:r>
            <a:r>
              <a:rPr lang="en-US" dirty="0"/>
              <a:t> Conventions #5. “…For references to other standards within the Scope and Purpose fields, the number, title, date (if appropriate), and source of the referenced standards shall be listed in the Additional Explanatory Notes field. “</a:t>
            </a:r>
            <a:br>
              <a:rPr lang="en-US" dirty="0"/>
            </a:br>
            <a:endParaRPr lang="en-US" dirty="0"/>
          </a:p>
          <a:p>
            <a:pPr lvl="1"/>
            <a:r>
              <a:rPr lang="en-US" dirty="0"/>
              <a:t>Add full titles for</a:t>
            </a:r>
            <a:r>
              <a:rPr lang="en-US" dirty="0" smtClean="0"/>
              <a:t> </a:t>
            </a:r>
            <a:r>
              <a:rPr lang="en-US" dirty="0"/>
              <a:t>IEEE </a:t>
            </a:r>
            <a:r>
              <a:rPr lang="en-US" dirty="0" smtClean="0"/>
              <a:t>802.15.4</a:t>
            </a:r>
          </a:p>
          <a:p>
            <a:pPr lvl="1"/>
            <a:endParaRPr lang="en-US" dirty="0"/>
          </a:p>
          <a:p>
            <a:r>
              <a:rPr lang="en-US" sz="2000" dirty="0"/>
              <a:t>5.2 Scope: “KMP” should be “KMPs” </a:t>
            </a:r>
            <a:endParaRPr lang="en-US" sz="2000"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744606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802.15.4v - Amendment: Usage of Regional Sub-GHz bands, </a:t>
            </a:r>
            <a:r>
              <a:rPr lang="en-US" sz="2800" dirty="0">
                <a:hlinkClick r:id="rId2"/>
              </a:rPr>
              <a:t>PAR</a:t>
            </a:r>
            <a:r>
              <a:rPr lang="en-US" sz="2800" dirty="0"/>
              <a:t> and </a:t>
            </a:r>
            <a:r>
              <a:rPr lang="en-US" sz="2800" dirty="0" smtClean="0">
                <a:hlinkClick r:id="rId3"/>
              </a:rPr>
              <a:t>CSD</a:t>
            </a:r>
            <a:endParaRPr lang="en-US" sz="2800" dirty="0"/>
          </a:p>
        </p:txBody>
      </p:sp>
      <p:sp>
        <p:nvSpPr>
          <p:cNvPr id="3" name="Content Placeholder 2"/>
          <p:cNvSpPr>
            <a:spLocks noGrp="1"/>
          </p:cNvSpPr>
          <p:nvPr>
            <p:ph idx="1"/>
          </p:nvPr>
        </p:nvSpPr>
        <p:spPr/>
        <p:txBody>
          <a:bodyPr/>
          <a:lstStyle/>
          <a:p>
            <a:r>
              <a:rPr lang="en-US" dirty="0" smtClean="0"/>
              <a:t>2.1 Title: delete “</a:t>
            </a:r>
            <a:r>
              <a:rPr lang="en-US" b="0" dirty="0"/>
              <a:t>Approved </a:t>
            </a:r>
            <a:r>
              <a:rPr lang="en-US" b="0" dirty="0" smtClean="0"/>
              <a:t>Draft”</a:t>
            </a:r>
          </a:p>
          <a:p>
            <a:r>
              <a:rPr lang="en-US" b="0" dirty="0" smtClean="0"/>
              <a:t>Suggested title replacement: “Standard </a:t>
            </a:r>
            <a:r>
              <a:rPr lang="en-US" b="0" dirty="0"/>
              <a:t>for Low-Rate Wireless Personal Area Networks (</a:t>
            </a:r>
            <a:r>
              <a:rPr lang="en-US" b="0" dirty="0" smtClean="0"/>
              <a:t>WPANs) Amendment: Enabling/updating </a:t>
            </a:r>
            <a:r>
              <a:rPr lang="en-US" b="0" dirty="0"/>
              <a:t>the use of Regional Sub-GHz </a:t>
            </a:r>
            <a:r>
              <a:rPr lang="en-US" b="0" dirty="0" smtClean="0"/>
              <a:t>bands”</a:t>
            </a:r>
          </a:p>
          <a:p>
            <a:r>
              <a:rPr lang="en-US" b="0" dirty="0" smtClean="0"/>
              <a:t>5.2.b Scope of the project: delete “PHY clauses”</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069850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802.16s - Amendment: Air Interface for Broadband Wireless Access Systems </a:t>
            </a:r>
            <a:r>
              <a:rPr lang="en-US"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hlinkClick r:id="rId2"/>
              </a:rPr>
              <a:t>PAR</a:t>
            </a:r>
            <a:r>
              <a:rPr lang="en-US" sz="1800" dirty="0">
                <a:latin typeface="Times New Roman" panose="02020603050405020304" pitchFamily="18" charset="0"/>
                <a:ea typeface="Times New Roman" panose="02020603050405020304" pitchFamily="18" charset="0"/>
              </a:rPr>
              <a:t> and </a:t>
            </a:r>
            <a:r>
              <a:rPr lang="en-US" sz="1800" dirty="0">
                <a:latin typeface="Times New Roman" panose="02020603050405020304" pitchFamily="18" charset="0"/>
                <a:ea typeface="Times New Roman" panose="02020603050405020304" pitchFamily="18" charset="0"/>
                <a:hlinkClick r:id="rId3"/>
              </a:rPr>
              <a:t>CSD</a:t>
            </a:r>
            <a:r>
              <a:rPr lang="en-US" sz="1800" dirty="0" smtClean="0">
                <a:latin typeface="Times New Roman" panose="02020603050405020304" pitchFamily="18" charset="0"/>
                <a:ea typeface="Times New Roman" panose="02020603050405020304" pitchFamily="18" charset="0"/>
              </a:rPr>
              <a:t>.</a:t>
            </a:r>
            <a:endParaRPr lang="en-US" sz="2800" dirty="0"/>
          </a:p>
        </p:txBody>
      </p:sp>
      <p:sp>
        <p:nvSpPr>
          <p:cNvPr id="3" name="Content Placeholder 2"/>
          <p:cNvSpPr>
            <a:spLocks noGrp="1"/>
          </p:cNvSpPr>
          <p:nvPr>
            <p:ph idx="1"/>
          </p:nvPr>
        </p:nvSpPr>
        <p:spPr>
          <a:xfrm>
            <a:off x="685800" y="1830388"/>
            <a:ext cx="7770813" cy="4550940"/>
          </a:xfrm>
        </p:spPr>
        <p:txBody>
          <a:bodyPr/>
          <a:lstStyle/>
          <a:p>
            <a:r>
              <a:rPr lang="en-US" dirty="0" smtClean="0"/>
              <a:t>2.1 Title: Replace “ for” with “:”</a:t>
            </a:r>
          </a:p>
          <a:p>
            <a:r>
              <a:rPr lang="en-US" dirty="0" smtClean="0"/>
              <a:t>Suggested Title: “</a:t>
            </a:r>
            <a:r>
              <a:rPr lang="en-US" dirty="0"/>
              <a:t>Standard for Air Interface for Broadband Wireless Access Systems – </a:t>
            </a:r>
            <a:r>
              <a:rPr lang="en-US" dirty="0" smtClean="0"/>
              <a:t>Amendment: </a:t>
            </a:r>
            <a:r>
              <a:rPr lang="en-US" dirty="0"/>
              <a:t>Fixed and Mobile Wireless Access in Channel Bandwidth up to 1.25 </a:t>
            </a:r>
            <a:r>
              <a:rPr lang="en-US" dirty="0" smtClean="0"/>
              <a:t>MHz”</a:t>
            </a:r>
          </a:p>
          <a:p>
            <a:r>
              <a:rPr lang="en-US" dirty="0" smtClean="0"/>
              <a:t>4.2/4.3: The Date for 4.2 seems aggressive, and the minimum time between these two dates should be at least 6 months.</a:t>
            </a:r>
            <a:endParaRPr lang="en-US" dirty="0"/>
          </a:p>
          <a:p>
            <a:r>
              <a:rPr lang="en-US" dirty="0" smtClean="0"/>
              <a:t>3.3 indicates Joint Sponsorship – 7.2 says that no joint development will be done.  Then why the Joint Sponsorship?</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664508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802.16s - Amendment: Air Interface for Broadband Wireless Access Systems </a:t>
            </a:r>
            <a:r>
              <a:rPr lang="en-US"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hlinkClick r:id="rId3"/>
              </a:rPr>
              <a:t>PAR</a:t>
            </a:r>
            <a:r>
              <a:rPr lang="en-US" sz="1800" dirty="0">
                <a:latin typeface="Times New Roman" panose="02020603050405020304" pitchFamily="18" charset="0"/>
                <a:ea typeface="Times New Roman" panose="02020603050405020304" pitchFamily="18" charset="0"/>
              </a:rPr>
              <a:t> and </a:t>
            </a:r>
            <a:r>
              <a:rPr lang="en-US" sz="1800" dirty="0">
                <a:latin typeface="Times New Roman" panose="02020603050405020304" pitchFamily="18" charset="0"/>
                <a:ea typeface="Times New Roman" panose="02020603050405020304" pitchFamily="18" charset="0"/>
                <a:hlinkClick r:id="rId4"/>
              </a:rPr>
              <a:t>CSD</a:t>
            </a:r>
            <a:r>
              <a:rPr lang="en-US" sz="1800" dirty="0">
                <a:latin typeface="Times New Roman" panose="02020603050405020304" pitchFamily="18" charset="0"/>
                <a:ea typeface="Times New Roman" panose="02020603050405020304" pitchFamily="18" charset="0"/>
              </a:rPr>
              <a:t>.</a:t>
            </a:r>
            <a:endParaRPr lang="en-US" sz="2800" dirty="0"/>
          </a:p>
        </p:txBody>
      </p:sp>
      <p:sp>
        <p:nvSpPr>
          <p:cNvPr id="3" name="Content Placeholder 2"/>
          <p:cNvSpPr>
            <a:spLocks noGrp="1"/>
          </p:cNvSpPr>
          <p:nvPr>
            <p:ph idx="1"/>
          </p:nvPr>
        </p:nvSpPr>
        <p:spPr/>
        <p:txBody>
          <a:bodyPr/>
          <a:lstStyle/>
          <a:p>
            <a:r>
              <a:rPr lang="en-US" dirty="0" smtClean="0"/>
              <a:t>5.3 – 802.16-2016 does not exist.  Is this trying to suggest a new revision project?</a:t>
            </a:r>
          </a:p>
          <a:p>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140758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Responses From 802 WGs</a:t>
            </a:r>
            <a:endParaRPr lang="en-US" cap="none"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March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16</a:t>
            </a:fld>
            <a:endParaRPr lang="en-GB"/>
          </a:p>
        </p:txBody>
      </p:sp>
    </p:spTree>
    <p:extLst>
      <p:ext uri="{BB962C8B-B14F-4D97-AF65-F5344CB8AC3E}">
        <p14:creationId xmlns:p14="http://schemas.microsoft.com/office/powerpoint/2010/main" val="3433483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hlinkClick r:id="rId3"/>
              </a:rPr>
              <a:t>http</a:t>
            </a:r>
            <a:r>
              <a:rPr lang="en-US" dirty="0">
                <a:hlinkClick r:id="rId3"/>
              </a:rPr>
              <a:t>://</a:t>
            </a:r>
            <a:r>
              <a:rPr lang="en-US" dirty="0" smtClean="0">
                <a:hlinkClick r:id="rId3"/>
              </a:rPr>
              <a:t>grouper.ieee.org/groups/802/PARs.shtml</a:t>
            </a:r>
            <a:endParaRPr lang="en-US" dirty="0" smtClean="0"/>
          </a:p>
          <a:p>
            <a:pPr lvl="1"/>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March 2016</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96944" cy="5328592"/>
          </a:xfrm>
          <a:ln/>
        </p:spPr>
        <p:txBody>
          <a:bodyPr>
            <a:normAutofit fontScale="85000" lnSpcReduction="10000"/>
          </a:bodyPr>
          <a:lstStyle/>
          <a:p>
            <a:r>
              <a:rPr lang="en-US" dirty="0"/>
              <a:t>Mar 13-18, 2016, Macao, China</a:t>
            </a:r>
          </a:p>
          <a:p>
            <a:pPr>
              <a:buFont typeface="Arial" panose="020B0604020202020204" pitchFamily="34" charset="0"/>
              <a:buChar char="•"/>
            </a:pPr>
            <a:r>
              <a:rPr lang="en-US" dirty="0"/>
              <a:t>802.1Qcr - Amendment: Asynchronous Traffic Shaping, </a:t>
            </a:r>
            <a:r>
              <a:rPr lang="en-US" dirty="0">
                <a:hlinkClick r:id="rId3"/>
              </a:rPr>
              <a:t>PAR</a:t>
            </a:r>
            <a:r>
              <a:rPr lang="en-US" dirty="0"/>
              <a:t> and </a:t>
            </a:r>
            <a:r>
              <a:rPr lang="en-US" dirty="0">
                <a:hlinkClick r:id="rId4"/>
              </a:rPr>
              <a:t>CSD</a:t>
            </a:r>
            <a:endParaRPr lang="en-US" dirty="0"/>
          </a:p>
          <a:p>
            <a:pPr>
              <a:buFont typeface="Arial" panose="020B0604020202020204" pitchFamily="34" charset="0"/>
              <a:buChar char="•"/>
            </a:pPr>
            <a:r>
              <a:rPr lang="en-US" dirty="0"/>
              <a:t>802.3bs - Amendment: 200 Gb/s Ethernet and 400 Gb/s Ethernet, </a:t>
            </a:r>
            <a:r>
              <a:rPr lang="en-US" dirty="0">
                <a:hlinkClick r:id="rId5"/>
              </a:rPr>
              <a:t>PAR Modification</a:t>
            </a:r>
            <a:r>
              <a:rPr lang="en-US" dirty="0"/>
              <a:t> and </a:t>
            </a:r>
            <a:r>
              <a:rPr lang="en-US" dirty="0">
                <a:hlinkClick r:id="rId6"/>
              </a:rPr>
              <a:t>CSD Modification</a:t>
            </a:r>
            <a:endParaRPr lang="en-US" dirty="0"/>
          </a:p>
          <a:p>
            <a:pPr>
              <a:buFont typeface="Arial" panose="020B0604020202020204" pitchFamily="34" charset="0"/>
              <a:buChar char="•"/>
            </a:pPr>
            <a:r>
              <a:rPr lang="en-US" dirty="0"/>
              <a:t>802.3bt - Amendment: DTE Power via MDI over 4-Pair, </a:t>
            </a:r>
            <a:r>
              <a:rPr lang="en-US" dirty="0">
                <a:hlinkClick r:id="rId7"/>
              </a:rPr>
              <a:t>PAR Modification</a:t>
            </a:r>
            <a:r>
              <a:rPr lang="en-US" dirty="0"/>
              <a:t> and </a:t>
            </a:r>
            <a:r>
              <a:rPr lang="en-US" dirty="0">
                <a:hlinkClick r:id="rId8"/>
              </a:rPr>
              <a:t>CSD</a:t>
            </a:r>
            <a:endParaRPr lang="en-US" dirty="0"/>
          </a:p>
          <a:p>
            <a:pPr>
              <a:buFont typeface="Arial" panose="020B0604020202020204" pitchFamily="34" charset="0"/>
              <a:buChar char="•"/>
            </a:pPr>
            <a:r>
              <a:rPr lang="en-US" dirty="0"/>
              <a:t>802.3cc - Amendment: 25 Gb/s over Single-Mode Fiber: </a:t>
            </a:r>
            <a:r>
              <a:rPr lang="en-US" dirty="0">
                <a:hlinkClick r:id="rId9"/>
              </a:rPr>
              <a:t>PAR</a:t>
            </a:r>
            <a:r>
              <a:rPr lang="en-US" dirty="0"/>
              <a:t> and </a:t>
            </a:r>
            <a:r>
              <a:rPr lang="en-US" dirty="0">
                <a:hlinkClick r:id="rId10"/>
              </a:rPr>
              <a:t>CSD</a:t>
            </a:r>
            <a:endParaRPr lang="en-US" dirty="0"/>
          </a:p>
          <a:p>
            <a:pPr>
              <a:buFont typeface="Arial" panose="020B0604020202020204" pitchFamily="34" charset="0"/>
              <a:buChar char="•"/>
            </a:pPr>
            <a:r>
              <a:rPr lang="en-US" dirty="0"/>
              <a:t>802.3cd - Amendment: 50 Gb/s Ethernet, 100 Gb/s Ethernet and 200 Gb/s Ethernet Physical Layers; </a:t>
            </a:r>
            <a:r>
              <a:rPr lang="en-US" dirty="0">
                <a:hlinkClick r:id="rId11"/>
              </a:rPr>
              <a:t>PAR</a:t>
            </a:r>
            <a:r>
              <a:rPr lang="en-US" dirty="0"/>
              <a:t> and </a:t>
            </a:r>
            <a:r>
              <a:rPr lang="en-US" dirty="0">
                <a:hlinkClick r:id="rId12"/>
              </a:rPr>
              <a:t>CSD</a:t>
            </a:r>
            <a:endParaRPr lang="en-US" dirty="0"/>
          </a:p>
          <a:p>
            <a:pPr>
              <a:buFont typeface="Arial" panose="020B0604020202020204" pitchFamily="34" charset="0"/>
              <a:buChar char="•"/>
            </a:pPr>
            <a:r>
              <a:rPr lang="en-US" dirty="0"/>
              <a:t>802.15.12 - Amendment: Upper Layer Interface (ULI), </a:t>
            </a:r>
            <a:r>
              <a:rPr lang="en-US" dirty="0">
                <a:hlinkClick r:id="rId13"/>
              </a:rPr>
              <a:t>PAR</a:t>
            </a:r>
            <a:r>
              <a:rPr lang="en-US" dirty="0"/>
              <a:t> and </a:t>
            </a:r>
            <a:r>
              <a:rPr lang="en-US" dirty="0">
                <a:hlinkClick r:id="rId14"/>
              </a:rPr>
              <a:t>CSD</a:t>
            </a:r>
            <a:endParaRPr lang="en-US" dirty="0"/>
          </a:p>
          <a:p>
            <a:pPr>
              <a:buFont typeface="Arial" panose="020B0604020202020204" pitchFamily="34" charset="0"/>
              <a:buChar char="•"/>
            </a:pPr>
            <a:r>
              <a:rPr lang="en-US" dirty="0"/>
              <a:t>802.15.4v - Amendment: Usage of Regional Sub-GHz bands, </a:t>
            </a:r>
            <a:r>
              <a:rPr lang="en-US" dirty="0">
                <a:hlinkClick r:id="rId15"/>
              </a:rPr>
              <a:t>PAR</a:t>
            </a:r>
            <a:r>
              <a:rPr lang="en-US" dirty="0"/>
              <a:t> and </a:t>
            </a:r>
            <a:r>
              <a:rPr lang="en-US" dirty="0">
                <a:hlinkClick r:id="rId16"/>
              </a:rPr>
              <a:t>CSD</a:t>
            </a:r>
            <a:endParaRPr lang="en-US" dirty="0"/>
          </a:p>
          <a:p>
            <a:pPr>
              <a:buFont typeface="Arial" panose="020B0604020202020204" pitchFamily="34" charset="0"/>
              <a:buChar char="•"/>
            </a:pPr>
            <a:r>
              <a:rPr lang="en-US" dirty="0"/>
              <a:t>802.16s - Amendment: Air Interface for Broadband Wireless Access Systems </a:t>
            </a:r>
            <a:r>
              <a:rPr lang="en-US" sz="1600"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hlinkClick r:id="rId17"/>
              </a:rPr>
              <a:t>PAR</a:t>
            </a:r>
            <a:r>
              <a:rPr lang="en-US" sz="1600" dirty="0">
                <a:latin typeface="Times New Roman" panose="02020603050405020304" pitchFamily="18" charset="0"/>
                <a:ea typeface="Times New Roman" panose="02020603050405020304" pitchFamily="18" charset="0"/>
              </a:rPr>
              <a:t> and </a:t>
            </a:r>
            <a:r>
              <a:rPr lang="en-US" sz="1600" dirty="0">
                <a:latin typeface="Times New Roman" panose="02020603050405020304" pitchFamily="18" charset="0"/>
                <a:ea typeface="Times New Roman" panose="02020603050405020304" pitchFamily="18" charset="0"/>
                <a:hlinkClick r:id="rId18"/>
              </a:rPr>
              <a:t>CSD</a:t>
            </a:r>
            <a:r>
              <a:rPr lang="en-US" sz="1600" dirty="0">
                <a:latin typeface="Times New Roman" panose="02020603050405020304" pitchFamily="18" charset="0"/>
                <a:ea typeface="Times New Roman" panose="02020603050405020304" pitchFamily="18" charset="0"/>
              </a:rPr>
              <a:t>.</a:t>
            </a:r>
            <a:endParaRPr lang="en-US" dirty="0"/>
          </a:p>
          <a:p>
            <a:pPr marL="285750" indent="-285750">
              <a:buFont typeface="Arial" panose="020B0604020202020204" pitchFamily="34" charset="0"/>
              <a:buChar char="•"/>
            </a:pPr>
            <a:r>
              <a:rPr lang="en-US" altLang="en-US" sz="2400" dirty="0" smtClean="0"/>
              <a:t>Meeting times: Monday PM2, Tuesday AM2, Thursday AM</a:t>
            </a:r>
            <a:r>
              <a:rPr lang="en-US" altLang="en-US" sz="1800" dirty="0" smtClean="0"/>
              <a:t>2</a:t>
            </a:r>
          </a:p>
        </p:txBody>
      </p:sp>
      <p:sp>
        <p:nvSpPr>
          <p:cNvPr id="4" name="Date Placeholder 3"/>
          <p:cNvSpPr>
            <a:spLocks noGrp="1"/>
          </p:cNvSpPr>
          <p:nvPr>
            <p:ph type="dt" idx="10"/>
          </p:nvPr>
        </p:nvSpPr>
        <p:spPr>
          <a:xfrm>
            <a:off x="696912" y="333375"/>
            <a:ext cx="2589203" cy="273050"/>
          </a:xfrm>
        </p:spPr>
        <p:txBody>
          <a:bodyPr/>
          <a:lstStyle/>
          <a:p>
            <a:r>
              <a:rPr lang="en-US" smtClean="0"/>
              <a:t>March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792088"/>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March 2016</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lnSpcReduction="1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Par </a:t>
            </a:r>
            <a:r>
              <a:rPr lang="en-US" cap="none" dirty="0" smtClean="0"/>
              <a:t>Review Comments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170297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802.1Qcr - Amendment: Asynchronous Traffic Shaping, </a:t>
            </a:r>
            <a:r>
              <a:rPr lang="en-US" dirty="0">
                <a:hlinkClick r:id="rId2"/>
              </a:rPr>
              <a:t>PAR</a:t>
            </a:r>
            <a:r>
              <a:rPr lang="en-US" dirty="0"/>
              <a:t> and </a:t>
            </a:r>
            <a:r>
              <a:rPr lang="en-US" dirty="0" smtClean="0">
                <a:hlinkClick r:id="rId3"/>
              </a:rPr>
              <a:t>CSD</a:t>
            </a:r>
            <a:endParaRPr lang="en-US" dirty="0"/>
          </a:p>
        </p:txBody>
      </p:sp>
      <p:sp>
        <p:nvSpPr>
          <p:cNvPr id="3" name="Content Placeholder 2"/>
          <p:cNvSpPr>
            <a:spLocks noGrp="1"/>
          </p:cNvSpPr>
          <p:nvPr>
            <p:ph idx="1"/>
          </p:nvPr>
        </p:nvSpPr>
        <p:spPr/>
        <p:txBody>
          <a:bodyPr/>
          <a:lstStyle/>
          <a:p>
            <a:r>
              <a:rPr lang="en-US" dirty="0" smtClean="0"/>
              <a:t>8.1 requires “</a:t>
            </a:r>
            <a:r>
              <a:rPr lang="en-US" dirty="0"/>
              <a:t>(Item Number and Explanation</a:t>
            </a:r>
            <a:r>
              <a:rPr lang="en-US" dirty="0" smtClean="0"/>
              <a:t>)”</a:t>
            </a:r>
          </a:p>
          <a:p>
            <a:r>
              <a:rPr lang="en-US" dirty="0" smtClean="0"/>
              <a:t>Either add the PAR “Item Number” that is missing</a:t>
            </a:r>
          </a:p>
          <a:p>
            <a:r>
              <a:rPr lang="en-US" dirty="0" smtClean="0"/>
              <a:t>or delete the sentence” </a:t>
            </a:r>
            <a:r>
              <a:rPr lang="en-US" b="0" dirty="0"/>
              <a:t>The core operation of the intended mechanism on the data plane </a:t>
            </a:r>
            <a:r>
              <a:rPr lang="en-US" b="0" dirty="0" smtClean="0"/>
              <a:t>is described </a:t>
            </a:r>
            <a:r>
              <a:rPr lang="en-US" b="0" dirty="0"/>
              <a:t>in http://www.ieee802.org /1/files/public/docs2015/new-tsn-specht-ubs-queues-0521-v0.pdf</a:t>
            </a:r>
            <a:r>
              <a:rPr lang="en-US" b="0" dirty="0" smtClean="0"/>
              <a:t>.”</a:t>
            </a:r>
          </a:p>
          <a:p>
            <a:r>
              <a:rPr lang="en-US" dirty="0" smtClean="0"/>
              <a:t>2.1 Title does not seem correct for an Amendment.</a:t>
            </a:r>
          </a:p>
          <a:p>
            <a:r>
              <a:rPr lang="en-US" dirty="0" smtClean="0"/>
              <a:t>Expected to see “</a:t>
            </a:r>
            <a:r>
              <a:rPr lang="en-US" dirty="0"/>
              <a:t>Amendment</a:t>
            </a:r>
            <a:r>
              <a:rPr lang="en-US" dirty="0" smtClean="0"/>
              <a:t>:” after the base standard title followed by the amendment title.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856902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6538" cy="1295400"/>
          </a:xfrm>
        </p:spPr>
        <p:txBody>
          <a:bodyPr/>
          <a:lstStyle/>
          <a:p>
            <a:r>
              <a:rPr lang="en-US" sz="2800" dirty="0"/>
              <a:t>802.3bs - Amendment: 200 Gb/s Ethernet and 400 Gb/s Ethernet, </a:t>
            </a:r>
            <a:r>
              <a:rPr lang="en-US" sz="2800" dirty="0">
                <a:hlinkClick r:id="rId2"/>
              </a:rPr>
              <a:t>PAR Modification</a:t>
            </a:r>
            <a:r>
              <a:rPr lang="en-US" sz="2800" dirty="0"/>
              <a:t> and </a:t>
            </a:r>
            <a:r>
              <a:rPr lang="en-US" sz="2800" dirty="0">
                <a:hlinkClick r:id="rId3"/>
              </a:rPr>
              <a:t>CSD </a:t>
            </a:r>
            <a:r>
              <a:rPr lang="en-US" sz="2800" dirty="0" smtClean="0">
                <a:hlinkClick r:id="rId3"/>
              </a:rPr>
              <a:t>Modification</a:t>
            </a:r>
            <a:endParaRPr lang="en-US" dirty="0"/>
          </a:p>
        </p:txBody>
      </p:sp>
      <p:sp>
        <p:nvSpPr>
          <p:cNvPr id="3" name="Content Placeholder 2"/>
          <p:cNvSpPr>
            <a:spLocks noGrp="1"/>
          </p:cNvSpPr>
          <p:nvPr>
            <p:ph idx="1"/>
          </p:nvPr>
        </p:nvSpPr>
        <p:spPr/>
        <p:txBody>
          <a:bodyPr/>
          <a:lstStyle/>
          <a:p>
            <a:r>
              <a:rPr lang="en-US" dirty="0" smtClean="0"/>
              <a:t>PAR – No comment/concern</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481082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802.3bt - Amendment: DTE Power via MDI over 4-Pair, </a:t>
            </a:r>
            <a:r>
              <a:rPr lang="en-US" sz="2800" dirty="0">
                <a:hlinkClick r:id="rId2"/>
              </a:rPr>
              <a:t>PAR Modification</a:t>
            </a:r>
            <a:r>
              <a:rPr lang="en-US" sz="2800" dirty="0"/>
              <a:t> and </a:t>
            </a:r>
            <a:r>
              <a:rPr lang="en-US" sz="2800" dirty="0" smtClean="0">
                <a:hlinkClick r:id="rId3"/>
              </a:rPr>
              <a:t>CSD</a:t>
            </a:r>
            <a:endParaRPr lang="en-US" sz="2800" dirty="0"/>
          </a:p>
        </p:txBody>
      </p:sp>
      <p:sp>
        <p:nvSpPr>
          <p:cNvPr id="3" name="Content Placeholder 2"/>
          <p:cNvSpPr>
            <a:spLocks noGrp="1"/>
          </p:cNvSpPr>
          <p:nvPr>
            <p:ph idx="1"/>
          </p:nvPr>
        </p:nvSpPr>
        <p:spPr/>
        <p:txBody>
          <a:bodyPr/>
          <a:lstStyle/>
          <a:p>
            <a:r>
              <a:rPr lang="en-US" dirty="0" smtClean="0"/>
              <a:t>PAR – No Comment/Concern</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806847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802.3cc - Amendment: 25 Gb/s over Single-Mode Fiber: </a:t>
            </a:r>
            <a:r>
              <a:rPr lang="en-US" dirty="0">
                <a:hlinkClick r:id="rId2"/>
              </a:rPr>
              <a:t>PAR</a:t>
            </a:r>
            <a:r>
              <a:rPr lang="en-US" dirty="0"/>
              <a:t> and </a:t>
            </a:r>
            <a:r>
              <a:rPr lang="en-US" dirty="0" smtClean="0">
                <a:hlinkClick r:id="rId3"/>
              </a:rPr>
              <a:t>CSD</a:t>
            </a:r>
            <a:endParaRPr lang="en-US" dirty="0"/>
          </a:p>
        </p:txBody>
      </p:sp>
      <p:sp>
        <p:nvSpPr>
          <p:cNvPr id="3" name="Content Placeholder 2"/>
          <p:cNvSpPr>
            <a:spLocks noGrp="1"/>
          </p:cNvSpPr>
          <p:nvPr>
            <p:ph idx="1"/>
          </p:nvPr>
        </p:nvSpPr>
        <p:spPr/>
        <p:txBody>
          <a:bodyPr/>
          <a:lstStyle/>
          <a:p>
            <a:r>
              <a:rPr lang="en-US" dirty="0" smtClean="0"/>
              <a:t>PAR: in section 8.1, it is missing the standards cited in 5.2 </a:t>
            </a:r>
          </a:p>
          <a:p>
            <a:pPr lvl="1"/>
            <a:r>
              <a:rPr lang="en-US" dirty="0" smtClean="0"/>
              <a:t>Note From </a:t>
            </a:r>
            <a:r>
              <a:rPr lang="en-US" dirty="0" err="1" smtClean="0"/>
              <a:t>NesCom</a:t>
            </a:r>
            <a:r>
              <a:rPr lang="en-US" dirty="0" smtClean="0"/>
              <a:t> Conventions #5</a:t>
            </a:r>
            <a:r>
              <a:rPr lang="en-US" dirty="0"/>
              <a:t>. </a:t>
            </a:r>
            <a:r>
              <a:rPr lang="en-US" dirty="0" smtClean="0"/>
              <a:t>“…For </a:t>
            </a:r>
            <a:r>
              <a:rPr lang="en-US" dirty="0"/>
              <a:t>references to other standards within the Scope and Purpose fields, the number, title, date (if appropriate), and source of the referenced standards shall be listed in the Additional Explanatory Notes field. </a:t>
            </a:r>
            <a:r>
              <a:rPr lang="en-US" dirty="0" smtClean="0"/>
              <a:t>“</a:t>
            </a:r>
            <a:r>
              <a:rPr lang="en-US" dirty="0"/>
              <a:t/>
            </a:r>
            <a:br>
              <a:rPr lang="en-US" dirty="0"/>
            </a:br>
            <a:endParaRPr lang="en-US" dirty="0" smtClean="0"/>
          </a:p>
          <a:p>
            <a:pPr lvl="1"/>
            <a:r>
              <a:rPr lang="en-US" dirty="0" smtClean="0"/>
              <a:t>Add full titles for “IEEE </a:t>
            </a:r>
            <a:r>
              <a:rPr lang="en-US" dirty="0" err="1"/>
              <a:t>Std</a:t>
            </a:r>
            <a:r>
              <a:rPr lang="en-US" dirty="0"/>
              <a:t> 802.3-2015 as amended by the IEEE </a:t>
            </a:r>
            <a:r>
              <a:rPr lang="en-US" dirty="0" smtClean="0"/>
              <a:t>P802.3by”</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49834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295400"/>
          </a:xfrm>
        </p:spPr>
        <p:txBody>
          <a:bodyPr/>
          <a:lstStyle/>
          <a:p>
            <a:r>
              <a:rPr lang="en-US" sz="2800" dirty="0"/>
              <a:t>802.3cd - Amendment: 50 Gb/s Ethernet, 100 Gb/s Ethernet and 200 Gb/s Ethernet Physical Layers; </a:t>
            </a:r>
            <a:r>
              <a:rPr lang="en-US" sz="2800" dirty="0">
                <a:hlinkClick r:id="rId2"/>
              </a:rPr>
              <a:t>PAR</a:t>
            </a:r>
            <a:r>
              <a:rPr lang="en-US" sz="2800" dirty="0"/>
              <a:t> and </a:t>
            </a:r>
            <a:r>
              <a:rPr lang="en-US" sz="2800" dirty="0" smtClean="0">
                <a:hlinkClick r:id="rId3"/>
              </a:rPr>
              <a:t>CSD</a:t>
            </a:r>
            <a:endParaRPr lang="en-US" sz="2800" dirty="0"/>
          </a:p>
        </p:txBody>
      </p:sp>
      <p:sp>
        <p:nvSpPr>
          <p:cNvPr id="3" name="Content Placeholder 2"/>
          <p:cNvSpPr>
            <a:spLocks noGrp="1"/>
          </p:cNvSpPr>
          <p:nvPr>
            <p:ph idx="1"/>
          </p:nvPr>
        </p:nvSpPr>
        <p:spPr/>
        <p:txBody>
          <a:bodyPr/>
          <a:lstStyle/>
          <a:p>
            <a:r>
              <a:rPr lang="en-US" dirty="0" smtClean="0"/>
              <a:t>PAR – No Comment or Concern</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522811862"/>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7506</TotalTime>
  <Words>1181</Words>
  <Application>Microsoft Office PowerPoint</Application>
  <PresentationFormat>On-screen Show (4:3)</PresentationFormat>
  <Paragraphs>150</Paragraphs>
  <Slides>17</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 Unicode MS</vt:lpstr>
      <vt:lpstr>MS Gothic</vt:lpstr>
      <vt:lpstr>Arial</vt:lpstr>
      <vt:lpstr>Times New Roman</vt:lpstr>
      <vt:lpstr>802-11 Theme</vt:lpstr>
      <vt:lpstr>Document</vt:lpstr>
      <vt:lpstr>PAR Review - Agenda and Meeting slides - March 2016</vt:lpstr>
      <vt:lpstr>Abstract-Snapshot</vt:lpstr>
      <vt:lpstr>PAR Review SC –  March 2016 Chair: Jon Rosdahl</vt:lpstr>
      <vt:lpstr>Par Review Comments</vt:lpstr>
      <vt:lpstr>802.1Qcr - Amendment: Asynchronous Traffic Shaping, PAR and CSD</vt:lpstr>
      <vt:lpstr>802.3bs - Amendment: 200 Gb/s Ethernet and 400 Gb/s Ethernet, PAR Modification and CSD Modification</vt:lpstr>
      <vt:lpstr>802.3bt - Amendment: DTE Power via MDI over 4-Pair, PAR Modification and CSD</vt:lpstr>
      <vt:lpstr>802.3cc - Amendment: 25 Gb/s over Single-Mode Fiber: PAR and CSD</vt:lpstr>
      <vt:lpstr>802.3cd - Amendment: 50 Gb/s Ethernet, 100 Gb/s Ethernet and 200 Gb/s Ethernet Physical Layers; PAR and CSD</vt:lpstr>
      <vt:lpstr>802.15.12 - Amendment: Upper Layer Interface (ULI), PAR and CSD</vt:lpstr>
      <vt:lpstr>802.15.12 - Amendment: Upper Layer Interface (ULI), PAR and CSD</vt:lpstr>
      <vt:lpstr>802.15.12 - Amendment: Upper Layer Interface (ULI), PAR and CSD</vt:lpstr>
      <vt:lpstr>802.15.4v - Amendment: Usage of Regional Sub-GHz bands, PAR and CSD</vt:lpstr>
      <vt:lpstr>802.16s - Amendment: Air Interface for Broadband Wireless Access Systems , PAR and CSD.</vt:lpstr>
      <vt:lpstr>802.16s - Amendment: Air Interface for Broadband Wireless Access Systems , PAR and CSD.</vt:lpstr>
      <vt:lpstr>Responses From 802 WGs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Agenda and Meeting slides - March 2016</dc:title>
  <dc:subject>March 2016</dc:subject>
  <dc:creator>Jon Rosdahl</dc:creator>
  <cp:keywords>Agenda and Meeting Slides</cp:keywords>
  <dc:description>Jon Rosdahl (Qualcomm)</dc:description>
  <cp:lastModifiedBy>Rosdahl, Jon</cp:lastModifiedBy>
  <cp:revision>88</cp:revision>
  <cp:lastPrinted>1601-01-01T00:00:00Z</cp:lastPrinted>
  <dcterms:created xsi:type="dcterms:W3CDTF">2014-04-14T10:59:07Z</dcterms:created>
  <dcterms:modified xsi:type="dcterms:W3CDTF">2016-03-15T02:38:27Z</dcterms:modified>
  <cp:category>Agenda</cp:category>
</cp:coreProperties>
</file>