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265" r:id="rId5"/>
    <p:sldId id="272" r:id="rId6"/>
    <p:sldId id="273" r:id="rId7"/>
    <p:sldId id="274" r:id="rId8"/>
    <p:sldId id="279" r:id="rId9"/>
    <p:sldId id="268" r:id="rId10"/>
    <p:sldId id="275" r:id="rId11"/>
    <p:sldId id="290" r:id="rId12"/>
    <p:sldId id="271" r:id="rId13"/>
    <p:sldId id="293" r:id="rId14"/>
    <p:sldId id="298" r:id="rId15"/>
    <p:sldId id="286" r:id="rId16"/>
    <p:sldId id="296" r:id="rId17"/>
    <p:sldId id="294" r:id="rId18"/>
    <p:sldId id="295" r:id="rId19"/>
    <p:sldId id="297" r:id="rId20"/>
    <p:sldId id="281" r:id="rId21"/>
    <p:sldId id="282" r:id="rId22"/>
    <p:sldId id="280" r:id="rId23"/>
    <p:sldId id="283" r:id="rId24"/>
    <p:sldId id="284" r:id="rId25"/>
    <p:sldId id="291" r:id="rId26"/>
    <p:sldId id="292" r:id="rId27"/>
    <p:sldId id="264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86422" autoAdjust="0"/>
  </p:normalViewPr>
  <p:slideViewPr>
    <p:cSldViewPr>
      <p:cViewPr varScale="1">
        <p:scale>
          <a:sx n="70" d="100"/>
          <a:sy n="70" d="100"/>
        </p:scale>
        <p:origin x="72" y="6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802-11-16/0246r0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8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11-16/0246r1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0-00EC-802-plenary-future-venue-contract-statu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grouper.ieee.org/groups/802/PrivRecsg/index.html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6/" TargetMode="External"/><Relationship Id="rId12" Type="http://schemas.openxmlformats.org/officeDocument/2006/relationships/hyperlink" Target="http://grouper.ieee.org/groups/802/24/index.html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5/pub/Meeting_Plan.html" TargetMode="External"/><Relationship Id="rId11" Type="http://schemas.openxmlformats.org/officeDocument/2006/relationships/hyperlink" Target="http://grouper.ieee.org/groups/802/22/index.html" TargetMode="External"/><Relationship Id="rId5" Type="http://schemas.openxmlformats.org/officeDocument/2006/relationships/hyperlink" Target="https://mentor.ieee.org/802.11/dcn/14/11-14-1565-00-0000-january-2015-agenda.xls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83-00-0000-session-66-agenda.docx" TargetMode="External"/><Relationship Id="rId4" Type="http://schemas.openxmlformats.org/officeDocument/2006/relationships/hyperlink" Target="http://ieee802.org/3/interims/atlanta_0115.html" TargetMode="External"/><Relationship Id="rId9" Type="http://schemas.openxmlformats.org/officeDocument/2006/relationships/hyperlink" Target="https://mentor.ieee.org/802.19/dcn/15/19-15-0004-00-0000-jan-2015-wg-agenda.xls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esweb.passkey.com/go/IE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March 2016 - Macau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41400"/>
            <a:ext cx="6480175" cy="4400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5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11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Monday AM Level 1 Only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Tuesday - Thursday Level 1 and Level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10:00 AM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10:30 AM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3:00 PM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3:30 PM Wireless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Friday AM break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802.11 closing plenary L3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EC Closing in Sicily 2403-2504 L1</a:t>
            </a:r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5638"/>
          </a:xfrm>
        </p:spPr>
        <p:txBody>
          <a:bodyPr/>
          <a:lstStyle/>
          <a:p>
            <a:r>
              <a:rPr lang="en-US" dirty="0" smtClean="0"/>
              <a:t>Breakfast and Lunch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Breakfast (Monday - Friday</a:t>
            </a:r>
            <a:r>
              <a:rPr lang="en-US" sz="2800" dirty="0" smtClean="0"/>
              <a:t>)</a:t>
            </a:r>
            <a:r>
              <a:rPr lang="en-US" sz="2400" dirty="0"/>
              <a:t> 7:00 - 9:00 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Level </a:t>
            </a:r>
            <a:r>
              <a:rPr lang="en-US" sz="2400" dirty="0"/>
              <a:t>3 Venetian Ballrooms C &amp; F 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/>
              <a:t>Venetian Ballroom C only on Friday</a:t>
            </a:r>
            <a:r>
              <a:rPr lang="en-US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Lunch (Monday - Thursday)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MT"/>
              </a:rPr>
              <a:t>Level 3 </a:t>
            </a:r>
            <a:r>
              <a:rPr lang="en-US" sz="2400" dirty="0" smtClean="0"/>
              <a:t>Venetian Ballrooms C &amp; F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12:00 PM 802.1 and 802.3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12:30 Wireless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IEEE 802 Food and Beverage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For Registered Attendees Only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Name badge must be </a:t>
            </a:r>
            <a:r>
              <a:rPr lang="en-US" sz="2400" b="1" dirty="0" smtClean="0">
                <a:latin typeface="ArialMT"/>
              </a:rPr>
              <a:t>visible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Alternate Food and Beverage Options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Meeting Concierge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Venetian Food Court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IEEE 802 Pocket Guide (available at IEEE 802 Registration/Meeting Concierge Desk)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37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sz="3200" dirty="0" smtClean="0"/>
              <a:t>Welcome </a:t>
            </a:r>
            <a:r>
              <a:rPr lang="en-US" sz="3200" dirty="0"/>
              <a:t>to Macau!</a:t>
            </a:r>
          </a:p>
          <a:p>
            <a:pPr lvl="1"/>
            <a:r>
              <a:rPr lang="en-US" sz="2400" dirty="0"/>
              <a:t>Social will be at the Macau Tower.</a:t>
            </a:r>
          </a:p>
          <a:p>
            <a:pPr lvl="1"/>
            <a:r>
              <a:rPr lang="en-US" sz="2400" dirty="0"/>
              <a:t>Information on Macau (Macao) available near registration.</a:t>
            </a:r>
          </a:p>
          <a:p>
            <a:pPr lvl="1"/>
            <a:r>
              <a:rPr lang="en-US" sz="2400" dirty="0"/>
              <a:t>Bulletin board and table with handouts </a:t>
            </a:r>
            <a:endParaRPr lang="en-US" sz="2400" dirty="0" smtClean="0"/>
          </a:p>
          <a:p>
            <a:pPr lvl="1"/>
            <a:r>
              <a:rPr lang="en-US" sz="2400" dirty="0"/>
              <a:t>Chinese craft masters vendor market (cash only sales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Entertainment </a:t>
            </a:r>
          </a:p>
          <a:p>
            <a:pPr lvl="1"/>
            <a:r>
              <a:rPr lang="en-US" sz="2400" dirty="0" smtClean="0"/>
              <a:t>Food – </a:t>
            </a:r>
          </a:p>
          <a:p>
            <a:pPr lvl="1"/>
            <a:r>
              <a:rPr lang="en-US" sz="2400" dirty="0" smtClean="0"/>
              <a:t>And Hopefully you will agree Fun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0"/>
            <a:r>
              <a:rPr lang="en-US" dirty="0" smtClean="0"/>
              <a:t>Registration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29601" cy="4670425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Name Badge </a:t>
            </a:r>
            <a:endParaRPr lang="en-US" sz="3200" dirty="0" smtClean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required for all sessions including social</a:t>
            </a:r>
            <a:r>
              <a:rPr lang="en-US" sz="24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Event Survey (Government of Macao) - requirement of government </a:t>
            </a:r>
            <a:r>
              <a:rPr lang="en-US" sz="3200" dirty="0" smtClean="0"/>
              <a:t>funding</a:t>
            </a:r>
          </a:p>
          <a:p>
            <a:pPr marL="457200" lvl="1" indent="0"/>
            <a:r>
              <a:rPr lang="en-US" sz="3200" dirty="0"/>
              <a:t>I</a:t>
            </a:r>
            <a:r>
              <a:rPr lang="en-US" sz="3200" dirty="0" smtClean="0"/>
              <a:t>f </a:t>
            </a:r>
            <a:r>
              <a:rPr lang="en-US" sz="3200" dirty="0"/>
              <a:t>requested as part of </a:t>
            </a:r>
            <a:r>
              <a:rPr lang="en-US" sz="3200" dirty="0" smtClean="0"/>
              <a:t>registration:</a:t>
            </a:r>
            <a:endParaRPr lang="en-US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Social </a:t>
            </a:r>
            <a:r>
              <a:rPr lang="en-US" sz="3200" dirty="0" smtClean="0"/>
              <a:t>Event Ticket </a:t>
            </a:r>
            <a:r>
              <a:rPr lang="en-US" sz="1800" dirty="0" smtClean="0"/>
              <a:t>(- </a:t>
            </a:r>
            <a:r>
              <a:rPr lang="en-US" sz="1800" dirty="0" smtClean="0"/>
              <a:t>sign for it)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Badge for Social</a:t>
            </a:r>
            <a:r>
              <a:rPr lang="en-US" sz="2400" dirty="0" smtClean="0"/>
              <a:t> </a:t>
            </a:r>
            <a:r>
              <a:rPr lang="en-US" sz="1800" dirty="0" smtClean="0"/>
              <a:t>(if requested as part of registration)</a:t>
            </a:r>
            <a:endParaRPr lang="en-US" sz="3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Social Ticket </a:t>
            </a:r>
            <a:r>
              <a:rPr lang="en-US" sz="1800" dirty="0" smtClean="0"/>
              <a:t>(if requested as part of registration - sign for it)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48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distributed at registration desk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are distributed to attendees who indicated participation as part of registration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available tickets are now assigned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Ticket &amp; name badge are Required to Get On the Bus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Limited seating at social; networking reception. 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Includes Chinese craft masters vendor market (cash only sales), entertainment &amp; food.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</a:t>
            </a:r>
            <a:r>
              <a:rPr lang="en-US" sz="2400" dirty="0" smtClean="0"/>
              <a:t>ood service starts at 6:30pm </a:t>
            </a:r>
            <a:r>
              <a:rPr lang="en-US" sz="2000" dirty="0" smtClean="0"/>
              <a:t>(change from printed ticket)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7612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Event Drink Ticket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Distributed to participants at the Macao Tower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(1 per attendee and 1 per guest) 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Good for soda, house beer, or wine.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Bus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Departs at 6:00 PM from West Lobby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Returns at 8:30 PM from Macao Tower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Travel Time approximately 20 minutes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Look for IEEE 802 Signage in West Lobby and on Busses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Name Badge and Ticket Required for access to bus.</a:t>
            </a:r>
          </a:p>
        </p:txBody>
      </p:sp>
    </p:spTree>
    <p:extLst>
      <p:ext uri="{BB962C8B-B14F-4D97-AF65-F5344CB8AC3E}">
        <p14:creationId xmlns:p14="http://schemas.microsoft.com/office/powerpoint/2010/main" val="741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Wired Cafe and Attendee Work Lounge</a:t>
            </a:r>
            <a:r>
              <a:rPr lang="en-US" sz="2800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Location: Sicily 2405 and 2505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Hours 7:00 AM to 10:00 PM Monday-Thursday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Wednesday closes at 6:00 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Friday open 7:00 AM to 1:00 PM</a:t>
            </a:r>
          </a:p>
        </p:txBody>
      </p:sp>
    </p:spTree>
    <p:extLst>
      <p:ext uri="{BB962C8B-B14F-4D97-AF65-F5344CB8AC3E}">
        <p14:creationId xmlns:p14="http://schemas.microsoft.com/office/powerpoint/2010/main" val="42471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	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2016 Hilton </a:t>
            </a:r>
            <a:r>
              <a:rPr lang="en-US" dirty="0" smtClean="0"/>
              <a:t>Waikoloa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</a:t>
            </a:r>
            <a:r>
              <a:rPr lang="en-US" dirty="0" smtClean="0"/>
              <a:t>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</a:t>
            </a:r>
            <a:r>
              <a:rPr lang="en-US" dirty="0"/>
              <a:t>Regency Atlanta</a:t>
            </a:r>
            <a:br>
              <a:rPr lang="en-US" dirty="0"/>
            </a:br>
            <a:r>
              <a:rPr lang="en-US" dirty="0"/>
              <a:t>May 2017 Daejeon Convention Center</a:t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Irvine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/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/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March 2016 Venetian Macao - Macao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Potential Targets: </a:t>
            </a:r>
            <a:endParaRPr lang="en-US" dirty="0" smtClean="0"/>
          </a:p>
          <a:p>
            <a:pPr lvl="2"/>
            <a:r>
              <a:rPr lang="en-US" sz="1400" dirty="0" err="1" smtClean="0"/>
              <a:t>SuZhou</a:t>
            </a:r>
            <a:r>
              <a:rPr lang="en-US" sz="1400" dirty="0"/>
              <a:t>, China - </a:t>
            </a:r>
          </a:p>
          <a:p>
            <a:pPr lvl="2"/>
            <a:r>
              <a:rPr lang="en-US" sz="1400" dirty="0"/>
              <a:t>(New facility, pricing model being negotiated, Sponsor capability</a:t>
            </a:r>
            <a:r>
              <a:rPr lang="en-US" sz="1600" dirty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mentor.ieee.org/802-ec/dcn/12/ec-12-0040-10-00EC-802-plenary-future-venue-contract-status.xlsx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802 Wireless Interim: May </a:t>
            </a:r>
            <a:r>
              <a:rPr lang="en-US" dirty="0" smtClean="0"/>
              <a:t>15-20, </a:t>
            </a:r>
            <a:r>
              <a:rPr lang="en-US" dirty="0" smtClean="0"/>
              <a:t>2016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  <a:endParaRPr lang="en-GB" dirty="0" smtClean="0"/>
          </a:p>
          <a:p>
            <a:r>
              <a:rPr lang="en-GB" dirty="0"/>
              <a:t>Hilton </a:t>
            </a:r>
            <a:r>
              <a:rPr lang="en-GB" dirty="0"/>
              <a:t>Waikoloa Village, HI, </a:t>
            </a:r>
            <a:r>
              <a:rPr lang="en-GB" dirty="0"/>
              <a:t>USA</a:t>
            </a:r>
          </a:p>
          <a:p>
            <a:r>
              <a:rPr lang="en-GB" sz="2000" dirty="0">
                <a:hlinkClick r:id="rId2"/>
              </a:rPr>
              <a:t>Hotel Room Reservation</a:t>
            </a:r>
            <a:endParaRPr lang="en-GB" sz="2000" dirty="0"/>
          </a:p>
          <a:p>
            <a:endParaRPr lang="en-GB" sz="2800" dirty="0"/>
          </a:p>
          <a:p>
            <a:r>
              <a:rPr lang="en-GB" dirty="0" smtClean="0"/>
              <a:t>Meeting Registration opens Wednesday, March 16, 2016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2016 May </a:t>
            </a:r>
            <a:r>
              <a:rPr lang="en-US" dirty="0" err="1" smtClean="0"/>
              <a:t>TGaj</a:t>
            </a:r>
            <a:r>
              <a:rPr lang="en-US" dirty="0" smtClean="0"/>
              <a:t> China Interim – May 25-26, 2016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GB" dirty="0"/>
              <a:t>Chongqing, China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2016 July </a:t>
            </a:r>
            <a:r>
              <a:rPr lang="en-US" dirty="0" smtClean="0"/>
              <a:t>Plenary </a:t>
            </a:r>
            <a:r>
              <a:rPr lang="en-US" dirty="0" smtClean="0"/>
              <a:t>– July 24-29, 2016</a:t>
            </a:r>
          </a:p>
          <a:p>
            <a:r>
              <a:rPr lang="en-GB" dirty="0" smtClean="0"/>
              <a:t>			Manchester </a:t>
            </a:r>
            <a:r>
              <a:rPr lang="en-GB" dirty="0"/>
              <a:t>Grand Hyatt, San Diego, CA, USA</a:t>
            </a:r>
            <a:endParaRPr lang="en-US" dirty="0" smtClean="0"/>
          </a:p>
          <a:p>
            <a:r>
              <a:rPr lang="en-US" b="0" dirty="0"/>
              <a:t>	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 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381477"/>
              </p:ext>
            </p:extLst>
          </p:nvPr>
        </p:nvGraphicFramePr>
        <p:xfrm>
          <a:off x="1475656" y="1307722"/>
          <a:ext cx="5904655" cy="4106433"/>
        </p:xfrm>
        <a:graphic>
          <a:graphicData uri="http://schemas.openxmlformats.org/drawingml/2006/table">
            <a:tbl>
              <a:tblPr/>
              <a:tblGrid>
                <a:gridCol w="1771397"/>
                <a:gridCol w="4133258"/>
              </a:tblGrid>
              <a:tr h="648068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IEEE 802 </a:t>
                      </a:r>
                      <a:r>
                        <a:rPr lang="en-US" sz="2400" dirty="0" smtClean="0">
                          <a:effectLst/>
                        </a:rPr>
                        <a:t>Plenary Session – March 13-18, 2016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</a:rPr>
                        <a:t>Registration Report by Working </a:t>
                      </a:r>
                      <a:r>
                        <a:rPr lang="en-US" sz="2000" dirty="0" smtClean="0">
                          <a:effectLst/>
                        </a:rPr>
                        <a:t>Group</a:t>
                      </a:r>
                    </a:p>
                    <a:p>
                      <a:pPr algn="ctr" fontAlgn="t"/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279 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215 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78 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16 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45 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</a:t>
            </a:r>
            <a:r>
              <a:rPr lang="en-US" sz="1800" dirty="0" smtClean="0">
                <a:solidFill>
                  <a:schemeClr val="tx1"/>
                </a:solidFill>
              </a:rPr>
              <a:t>2016-03-14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12642</TotalTime>
  <Words>886</Words>
  <Application>Microsoft Office PowerPoint</Application>
  <PresentationFormat>On-screen Show (4:3)</PresentationFormat>
  <Paragraphs>287</Paragraphs>
  <Slides>27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Gothic</vt:lpstr>
      <vt:lpstr>Arial</vt:lpstr>
      <vt:lpstr>ArialMT</vt:lpstr>
      <vt:lpstr>Times New Roman</vt:lpstr>
      <vt:lpstr>Office Theme</vt:lpstr>
      <vt:lpstr>Document</vt:lpstr>
      <vt:lpstr>1st Vice Chair Report –  March 2016 - Macau</vt:lpstr>
      <vt:lpstr>Abstract</vt:lpstr>
      <vt:lpstr>Monday–  802.11 Opening Plenary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M3.6 II Meeting registration</vt:lpstr>
      <vt:lpstr>M3.7 II Recording attendance</vt:lpstr>
      <vt:lpstr>M3.8 Local File Document Server information</vt:lpstr>
      <vt:lpstr> M3.9 II Breakfast, breaks, Social logistics</vt:lpstr>
      <vt:lpstr>Breakfast and Lunch information</vt:lpstr>
      <vt:lpstr>Alternate Food and Beverage Options</vt:lpstr>
      <vt:lpstr>M3.9  II  Social Event</vt:lpstr>
      <vt:lpstr>Registration Package</vt:lpstr>
      <vt:lpstr>Social Event Tickets</vt:lpstr>
      <vt:lpstr>Social Event Details</vt:lpstr>
      <vt:lpstr>Wired Cafe and Attendee Work Lounge </vt:lpstr>
      <vt:lpstr>802.11 Mid-Week Plenary</vt:lpstr>
      <vt:lpstr>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 March 2016 Macau</dc:title>
  <dc:subject>March 2016</dc:subject>
  <dc:creator>Jon Rosdahl</dc:creator>
  <dc:description>Jon Rosdahl (Qualcomm)</dc:description>
  <cp:lastModifiedBy>Rosdahl, Jon</cp:lastModifiedBy>
  <cp:revision>77</cp:revision>
  <cp:lastPrinted>1601-01-01T00:00:00Z</cp:lastPrinted>
  <dcterms:created xsi:type="dcterms:W3CDTF">2014-04-14T10:59:07Z</dcterms:created>
  <dcterms:modified xsi:type="dcterms:W3CDTF">2016-03-15T08:09:34Z</dcterms:modified>
  <cp:category>Report</cp:category>
</cp:coreProperties>
</file>