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89" r:id="rId4"/>
    <p:sldId id="265" r:id="rId5"/>
    <p:sldId id="272" r:id="rId6"/>
    <p:sldId id="273" r:id="rId7"/>
    <p:sldId id="274" r:id="rId8"/>
    <p:sldId id="279" r:id="rId9"/>
    <p:sldId id="268" r:id="rId10"/>
    <p:sldId id="275" r:id="rId11"/>
    <p:sldId id="290" r:id="rId12"/>
    <p:sldId id="271" r:id="rId13"/>
    <p:sldId id="293" r:id="rId14"/>
    <p:sldId id="298" r:id="rId15"/>
    <p:sldId id="286" r:id="rId16"/>
    <p:sldId id="296" r:id="rId17"/>
    <p:sldId id="294" r:id="rId18"/>
    <p:sldId id="295" r:id="rId19"/>
    <p:sldId id="297" r:id="rId20"/>
    <p:sldId id="281" r:id="rId21"/>
    <p:sldId id="282" r:id="rId22"/>
    <p:sldId id="280" r:id="rId23"/>
    <p:sldId id="283" r:id="rId24"/>
    <p:sldId id="284" r:id="rId25"/>
    <p:sldId id="291" r:id="rId26"/>
    <p:sldId id="292" r:id="rId27"/>
    <p:sldId id="264" r:id="rId2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1" autoAdjust="0"/>
    <p:restoredTop sz="86422" autoAdjust="0"/>
  </p:normalViewPr>
  <p:slideViewPr>
    <p:cSldViewPr>
      <p:cViewPr varScale="1">
        <p:scale>
          <a:sx n="70" d="100"/>
          <a:sy n="70" d="100"/>
        </p:scale>
        <p:origin x="72" y="60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802-11-16/0246r0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802-11-16/0246r0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802-11-16/0246r0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802-11-16/0246r0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 smtClean="0"/>
              <a:t>doc.: IEEE 802-11-16/0246r0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 smtClean="0"/>
              <a:t>March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 smtClean="0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11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802-11-16/0246r0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921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2016 Plenary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688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802-11-16/0246r0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802-11-16/0246r0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802-11-16/0246r0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11-16/0246r0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ocuments" TargetMode="External"/><Relationship Id="rId4" Type="http://schemas.openxmlformats.org/officeDocument/2006/relationships/hyperlink" Target="ftp://griffin.events.ieee.org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10-00EC-802-plenary-future-venue-contract-status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grouper.ieee.org/groups/802/18/" TargetMode="External"/><Relationship Id="rId13" Type="http://schemas.openxmlformats.org/officeDocument/2006/relationships/hyperlink" Target="http://grouper.ieee.org/groups/802/PrivRecsg/index.html" TargetMode="External"/><Relationship Id="rId18" Type="http://schemas.openxmlformats.org/officeDocument/2006/relationships/hyperlink" Target="http://standards.ieee.org/resources/antitrust-guidelines.pdf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grouper.ieee.org/groups/802/16/" TargetMode="External"/><Relationship Id="rId12" Type="http://schemas.openxmlformats.org/officeDocument/2006/relationships/hyperlink" Target="http://grouper.ieee.org/groups/802/24/index.html" TargetMode="External"/><Relationship Id="rId17" Type="http://schemas.openxmlformats.org/officeDocument/2006/relationships/hyperlink" Target="http://standards.ieee.org/board/pat/pat-slideset.ppt" TargetMode="External"/><Relationship Id="rId2" Type="http://schemas.openxmlformats.org/officeDocument/2006/relationships/hyperlink" Target="http://grouper.ieee.org/groups/802/minutes/2014_11/index.shtml" TargetMode="External"/><Relationship Id="rId16" Type="http://schemas.openxmlformats.org/officeDocument/2006/relationships/hyperlink" Target="http://standards.ieee.org/guides/bylaws/sect6-7.html#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15/pub/Meeting_Plan.html" TargetMode="External"/><Relationship Id="rId11" Type="http://schemas.openxmlformats.org/officeDocument/2006/relationships/hyperlink" Target="http://grouper.ieee.org/groups/802/22/index.html" TargetMode="External"/><Relationship Id="rId5" Type="http://schemas.openxmlformats.org/officeDocument/2006/relationships/hyperlink" Target="https://mentor.ieee.org/802.11/dcn/14/11-14-1565-00-0000-january-2015-agenda.xlsx" TargetMode="External"/><Relationship Id="rId15" Type="http://schemas.openxmlformats.org/officeDocument/2006/relationships/hyperlink" Target="http://grouper.ieee.org/groups/802/minutes/2014_11/opening/2014-11-03%20Treasurer%20Report.pdf" TargetMode="External"/><Relationship Id="rId10" Type="http://schemas.openxmlformats.org/officeDocument/2006/relationships/hyperlink" Target="https://mentor.ieee.org/802.21/dcn/14/21-14-0183-00-0000-session-66-agenda.docx" TargetMode="External"/><Relationship Id="rId4" Type="http://schemas.openxmlformats.org/officeDocument/2006/relationships/hyperlink" Target="http://ieee802.org/3/interims/atlanta_0115.html" TargetMode="External"/><Relationship Id="rId9" Type="http://schemas.openxmlformats.org/officeDocument/2006/relationships/hyperlink" Target="https://mentor.ieee.org/802.19/dcn/15/19-15-0004-00-0000-jan-2015-wg-agenda.xls" TargetMode="External"/><Relationship Id="rId14" Type="http://schemas.openxmlformats.org/officeDocument/2006/relationships/hyperlink" Target="https://mentor.ieee.org/802-ec/dcn/12/ec-12-0040-08-00EC-802-plenary-future-venue-contract-status.xls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802world.org/attende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Vice Chair Report – </a:t>
            </a:r>
            <a:br>
              <a:rPr lang="en-US" dirty="0" smtClean="0"/>
            </a:br>
            <a:r>
              <a:rPr lang="en-US" dirty="0" smtClean="0"/>
              <a:t>March 2016 - Macau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7282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2016-03-13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546100" y="2711450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711450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M3.7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 dirty="0" smtClean="0"/>
              <a:t>It is a </a:t>
            </a:r>
            <a:r>
              <a:rPr lang="en-GB" sz="2000" dirty="0" smtClean="0">
                <a:solidFill>
                  <a:srgbClr val="FF3300"/>
                </a:solidFill>
              </a:rPr>
              <a:t>requirement</a:t>
            </a:r>
            <a:r>
              <a:rPr lang="en-GB" sz="2000" dirty="0" smtClean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If you wish to participate without recording attendance,  send an email per session to the WG 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Record attendance using this URL: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IMAT.IEEE.ORG/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1900" y="1041400"/>
            <a:ext cx="6480175" cy="4400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9459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March 2016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Jon Rosdahl, Qualcomm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/>
              <a:pPr/>
              <a:t>11</a:t>
            </a:fld>
            <a:endParaRPr lang="en-US"/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M3.8 Local File Document Server information</a:t>
            </a:r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804863" y="5438775"/>
            <a:ext cx="7032625" cy="922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Local FTP server: </a:t>
            </a:r>
            <a:r>
              <a:rPr lang="en-GB" sz="1800">
                <a:hlinkClick r:id="rId4"/>
              </a:rPr>
              <a:t>ftp://griffin.events.ieee.org </a:t>
            </a:r>
            <a:r>
              <a:rPr lang="en-US" sz="1800"/>
              <a:t>(anonymous)</a:t>
            </a:r>
          </a:p>
          <a:p>
            <a:pPr algn="ctr"/>
            <a:r>
              <a:rPr lang="en-US" sz="1800"/>
              <a:t>External Document Server   </a:t>
            </a:r>
            <a:r>
              <a:rPr lang="en-US" sz="1800">
                <a:hlinkClick r:id="rId5"/>
              </a:rPr>
              <a:t>https://mentor.ieee.org/802.11/documents</a:t>
            </a:r>
            <a:endParaRPr lang="en-US" sz="1800" b="0"/>
          </a:p>
          <a:p>
            <a:pPr algn="ctr"/>
            <a:r>
              <a:rPr lang="en-US" sz="1800" b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38944"/>
          </a:xfrm>
        </p:spPr>
        <p:txBody>
          <a:bodyPr/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M3.9	II	Breakfast, breaks, Social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96752"/>
            <a:ext cx="7774632" cy="5328592"/>
          </a:xfrm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</a:pPr>
            <a:r>
              <a:rPr lang="en-US" sz="3200" dirty="0"/>
              <a:t>Monday AM Level 1 Only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3200" dirty="0"/>
              <a:t>Tuesday - Thursday Level 1 and Level 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10:00 AM Wireless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10:30 AM 802.1 and 802.3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3:00 PM 802.1 and 802.3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3:30 PM Wireless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3200" dirty="0"/>
              <a:t>Friday AM break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802.11 closing plenary L3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EC Closing in Sicily 2403-2504 L1</a:t>
            </a:r>
          </a:p>
          <a:p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98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5638"/>
          </a:xfrm>
        </p:spPr>
        <p:txBody>
          <a:bodyPr/>
          <a:lstStyle/>
          <a:p>
            <a:r>
              <a:rPr lang="en-US" dirty="0" smtClean="0"/>
              <a:t>Breakfast and Lunch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830762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800" dirty="0"/>
              <a:t>Breakfast (Monday - Friday</a:t>
            </a:r>
            <a:r>
              <a:rPr lang="en-US" sz="2800" dirty="0" smtClean="0"/>
              <a:t>)</a:t>
            </a:r>
            <a:r>
              <a:rPr lang="en-US" sz="2400" dirty="0"/>
              <a:t> 7:00 - 9:00 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Level </a:t>
            </a:r>
            <a:r>
              <a:rPr lang="en-US" sz="2400" dirty="0"/>
              <a:t>3 Venetian Ballrooms C &amp; F </a:t>
            </a: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(</a:t>
            </a:r>
            <a:r>
              <a:rPr lang="en-US" sz="2400" dirty="0"/>
              <a:t>Venetian Ballroom C only on Friday</a:t>
            </a:r>
            <a:r>
              <a:rPr lang="en-US" sz="2400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 smtClean="0"/>
              <a:t>Lunch (Monday - Thursday)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MT"/>
              </a:rPr>
              <a:t>Level 3 </a:t>
            </a:r>
            <a:r>
              <a:rPr lang="en-US" sz="2400" dirty="0" smtClean="0"/>
              <a:t>Venetian Ballrooms C &amp; F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12:00 PM 802.1 and 802.3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12:30 Wireless</a:t>
            </a:r>
          </a:p>
          <a:p>
            <a:pPr lvl="2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IEEE 802 Food and Beverage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 smtClean="0"/>
              <a:t>For Registered Attendees Only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 smtClean="0"/>
              <a:t>Name badge must be </a:t>
            </a:r>
            <a:r>
              <a:rPr lang="en-US" sz="2400" b="1" dirty="0" smtClean="0">
                <a:latin typeface="ArialMT"/>
              </a:rPr>
              <a:t>visible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97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Alternate Food and Beverage Options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See Meeting Concierge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See Venetian Food Court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See IEEE 802 Pocket Guide (available at IEEE 802 Registration/Meeting Concierge Desk)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9379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8984"/>
          </a:xfrm>
        </p:spPr>
        <p:txBody>
          <a:bodyPr/>
          <a:lstStyle/>
          <a:p>
            <a:pPr lvl="0"/>
            <a:r>
              <a:rPr lang="en-GB" dirty="0"/>
              <a:t>M3.9	 </a:t>
            </a:r>
            <a:r>
              <a:rPr lang="en-GB" dirty="0" smtClean="0"/>
              <a:t>II</a:t>
            </a:r>
            <a:r>
              <a:rPr lang="en-GB" dirty="0"/>
              <a:t>	</a:t>
            </a:r>
            <a:r>
              <a:rPr lang="en-GB" dirty="0" smtClean="0"/>
              <a:t> Social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846640" cy="4896544"/>
          </a:xfrm>
        </p:spPr>
        <p:txBody>
          <a:bodyPr/>
          <a:lstStyle/>
          <a:p>
            <a:r>
              <a:rPr lang="en-US" sz="3200" dirty="0" smtClean="0"/>
              <a:t>Welcome </a:t>
            </a:r>
            <a:r>
              <a:rPr lang="en-US" sz="3200" dirty="0"/>
              <a:t>to Macau!</a:t>
            </a:r>
          </a:p>
          <a:p>
            <a:pPr lvl="1"/>
            <a:r>
              <a:rPr lang="en-US" sz="2400" dirty="0"/>
              <a:t>Social will be at the Macau Tower.</a:t>
            </a:r>
          </a:p>
          <a:p>
            <a:pPr lvl="1"/>
            <a:r>
              <a:rPr lang="en-US" sz="2400" dirty="0"/>
              <a:t>Information on Macau (Macao) available near registration.</a:t>
            </a:r>
          </a:p>
          <a:p>
            <a:pPr lvl="1"/>
            <a:r>
              <a:rPr lang="en-US" sz="2400" dirty="0"/>
              <a:t>Bulletin board and table with handouts </a:t>
            </a:r>
            <a:endParaRPr lang="en-US" sz="2400" dirty="0" smtClean="0"/>
          </a:p>
          <a:p>
            <a:pPr lvl="1"/>
            <a:r>
              <a:rPr lang="en-US" sz="2400" dirty="0"/>
              <a:t>Chinese craft masters vendor market (cash only sales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Entertainment </a:t>
            </a:r>
          </a:p>
          <a:p>
            <a:pPr lvl="1"/>
            <a:r>
              <a:rPr lang="en-US" sz="2400" dirty="0" smtClean="0"/>
              <a:t>Food – </a:t>
            </a:r>
          </a:p>
          <a:p>
            <a:pPr lvl="1"/>
            <a:r>
              <a:rPr lang="en-US" sz="2400" dirty="0" smtClean="0"/>
              <a:t>And Hopefully you will agree Fun</a:t>
            </a:r>
            <a:endParaRPr lang="en-US" sz="24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9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pPr lvl="0"/>
            <a:r>
              <a:rPr lang="en-US" dirty="0" smtClean="0"/>
              <a:t>Registration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71600"/>
            <a:ext cx="8229601" cy="4670425"/>
          </a:xfrm>
        </p:spPr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Name Badge </a:t>
            </a:r>
            <a:endParaRPr lang="en-US" sz="3200" dirty="0" smtClean="0"/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FF0000"/>
                </a:solidFill>
              </a:rPr>
              <a:t>required for all sessions including social</a:t>
            </a:r>
            <a:r>
              <a:rPr lang="en-US" sz="2400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Event Survey (Government of Macao) - requirement of government </a:t>
            </a:r>
            <a:r>
              <a:rPr lang="en-US" sz="3200" dirty="0" smtClean="0"/>
              <a:t>funding</a:t>
            </a:r>
          </a:p>
          <a:p>
            <a:pPr marL="457200" lvl="1" indent="0"/>
            <a:r>
              <a:rPr lang="en-US" sz="3200" dirty="0"/>
              <a:t>I</a:t>
            </a:r>
            <a:r>
              <a:rPr lang="en-US" sz="3200" dirty="0" smtClean="0"/>
              <a:t>f </a:t>
            </a:r>
            <a:r>
              <a:rPr lang="en-US" sz="3200" dirty="0"/>
              <a:t>requested as part of </a:t>
            </a:r>
            <a:r>
              <a:rPr lang="en-US" sz="3200" dirty="0" smtClean="0"/>
              <a:t>registration:</a:t>
            </a:r>
            <a:endParaRPr lang="en-US" sz="3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Social </a:t>
            </a:r>
            <a:r>
              <a:rPr lang="en-US" sz="3200" dirty="0" smtClean="0"/>
              <a:t>Event Ticket </a:t>
            </a:r>
            <a:r>
              <a:rPr lang="en-US" sz="1800" dirty="0" smtClean="0"/>
              <a:t>(- </a:t>
            </a:r>
            <a:r>
              <a:rPr lang="en-US" sz="1800" dirty="0" smtClean="0"/>
              <a:t>sign for it)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Guest Badge for Social</a:t>
            </a:r>
            <a:r>
              <a:rPr lang="en-US" sz="2400" dirty="0" smtClean="0"/>
              <a:t> </a:t>
            </a:r>
            <a:r>
              <a:rPr lang="en-US" sz="1800" dirty="0" smtClean="0"/>
              <a:t>(if requested as part of registration)</a:t>
            </a:r>
            <a:endParaRPr lang="en-US" sz="32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Guest Social Ticket </a:t>
            </a:r>
            <a:r>
              <a:rPr lang="en-US" sz="1800" dirty="0" smtClean="0"/>
              <a:t>(if requested as part of registration - sign for it)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4489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</a:t>
            </a:r>
            <a:r>
              <a:rPr lang="en-US" baseline="0" dirty="0" smtClean="0"/>
              <a:t> Event Tickets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341438"/>
            <a:ext cx="8435975" cy="5135562"/>
          </a:xfrm>
        </p:spPr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Attendee and Guest tickets distributed at registration desk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Attendee and Guest Tickets are distributed to attendees who indicated participation as part of registration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All available tickets are now assigned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Ticket &amp; name badge are Required to Get On the Bus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Limited seating at social; networking reception. 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Includes Chinese craft masters vendor market (cash only sales), entertainment &amp; food.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F</a:t>
            </a:r>
            <a:r>
              <a:rPr lang="en-US" sz="2400" dirty="0" smtClean="0"/>
              <a:t>ood service starts at 6:30pm </a:t>
            </a:r>
            <a:r>
              <a:rPr lang="en-US" sz="2000" dirty="0" smtClean="0"/>
              <a:t>(change from printed ticket)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7612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Event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Social Event Drink Ticket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Distributed to participants at the Macao Tower 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(1 per attendee and 1 per guest) 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Good for soda, house beer, or wine.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Social Bus Schedule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1st Bus Departs at 6:00 PM from West Lobby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1st Bus Returns at 8:30 PM from Macao Tower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Travel Time approximately 20 minutes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Look for IEEE 802 Signage in West Lobby and on Busses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Name Badge and Ticket Required for access to bus.</a:t>
            </a:r>
          </a:p>
        </p:txBody>
      </p:sp>
    </p:spTree>
    <p:extLst>
      <p:ext uri="{BB962C8B-B14F-4D97-AF65-F5344CB8AC3E}">
        <p14:creationId xmlns:p14="http://schemas.microsoft.com/office/powerpoint/2010/main" val="74135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Wired Cafe and Attendee Work Lounge</a:t>
            </a:r>
            <a:r>
              <a:rPr lang="en-US" sz="2800" dirty="0" smtClean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Location: Sicily 2405 and 2505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Hours 7:00 AM to 10:00 PM Monday-Thursday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Wednesday closes at 6:00 PM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Friday open 7:00 AM to 1:00 PM</a:t>
            </a:r>
          </a:p>
        </p:txBody>
      </p:sp>
    </p:spTree>
    <p:extLst>
      <p:ext uri="{BB962C8B-B14F-4D97-AF65-F5344CB8AC3E}">
        <p14:creationId xmlns:p14="http://schemas.microsoft.com/office/powerpoint/2010/main" val="424713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424936" cy="4683224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   Agenda Items for 1</a:t>
            </a:r>
            <a:r>
              <a:rPr lang="en-GB" sz="1800" baseline="30000" dirty="0" smtClean="0"/>
              <a:t>st</a:t>
            </a:r>
            <a:r>
              <a:rPr lang="en-GB" sz="1800" dirty="0" smtClean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 </a:t>
            </a:r>
            <a:r>
              <a:rPr lang="en-GB" sz="1800" dirty="0" smtClean="0"/>
              <a:t>   M</a:t>
            </a:r>
            <a:r>
              <a:rPr lang="en-GB" sz="2000" dirty="0" smtClean="0"/>
              <a:t>3.3</a:t>
            </a:r>
            <a:r>
              <a:rPr lang="en-GB" sz="2000" dirty="0"/>
              <a:t>	II	Other WG meeting </a:t>
            </a:r>
            <a:r>
              <a:rPr lang="en-GB" sz="2000" dirty="0" smtClean="0"/>
              <a:t>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M3.4</a:t>
            </a:r>
            <a:r>
              <a:rPr lang="en-GB" sz="2000" dirty="0"/>
              <a:t>	II	Meeting room </a:t>
            </a:r>
            <a:r>
              <a:rPr lang="en-GB" sz="2000" dirty="0" smtClean="0"/>
              <a:t>locations</a:t>
            </a: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 </a:t>
            </a:r>
            <a:r>
              <a:rPr lang="en-GB" sz="2000" dirty="0" smtClean="0"/>
              <a:t>M3.5</a:t>
            </a:r>
            <a:r>
              <a:rPr lang="en-GB" sz="2000" dirty="0"/>
              <a:t>	II	Next meeting </a:t>
            </a:r>
            <a:r>
              <a:rPr lang="en-GB" sz="2000" dirty="0" smtClean="0"/>
              <a:t>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M3.6</a:t>
            </a:r>
            <a:r>
              <a:rPr lang="en-GB" sz="2000" dirty="0"/>
              <a:t>	II	Meeting </a:t>
            </a:r>
            <a:r>
              <a:rPr lang="en-GB" sz="2000" dirty="0" smtClean="0"/>
              <a:t>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M3.7</a:t>
            </a:r>
            <a:r>
              <a:rPr lang="en-GB" sz="2000" dirty="0"/>
              <a:t>	II	Recording </a:t>
            </a:r>
            <a:r>
              <a:rPr lang="en-GB" sz="2000" dirty="0" smtClean="0"/>
              <a:t>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M3.8</a:t>
            </a:r>
            <a:r>
              <a:rPr lang="en-GB" sz="2000" dirty="0"/>
              <a:t>	II	File </a:t>
            </a:r>
            <a:r>
              <a:rPr lang="en-GB" sz="2000" dirty="0" smtClean="0"/>
              <a:t>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M3.9</a:t>
            </a:r>
            <a:r>
              <a:rPr lang="en-GB" sz="2000" dirty="0"/>
              <a:t>	II	Breakfast, breaks, Social </a:t>
            </a:r>
            <a:r>
              <a:rPr lang="en-GB" sz="2000" dirty="0" smtClean="0"/>
              <a:t>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Friday:</a:t>
            </a:r>
          </a:p>
          <a:p>
            <a:pPr lvl="1">
              <a:buFontTx/>
              <a:buNone/>
            </a:pPr>
            <a:r>
              <a:rPr lang="en-US" dirty="0" smtClean="0"/>
              <a:t>F3.1.1  II	 Straw </a:t>
            </a:r>
            <a:r>
              <a:rPr lang="en-US" dirty="0"/>
              <a:t>Poll of membership regarding this meeting location </a:t>
            </a:r>
          </a:p>
          <a:p>
            <a:pPr lvl="1">
              <a:buFontTx/>
              <a:buNone/>
            </a:pPr>
            <a:r>
              <a:rPr lang="en-US" dirty="0" smtClean="0"/>
              <a:t>F3.1.2  DT	Future </a:t>
            </a:r>
            <a:r>
              <a:rPr lang="en-US" dirty="0"/>
              <a:t>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772400" cy="1362075"/>
          </a:xfrm>
        </p:spPr>
        <p:txBody>
          <a:bodyPr/>
          <a:lstStyle/>
          <a:p>
            <a:r>
              <a:rPr lang="en-US" cap="none" dirty="0" smtClean="0"/>
              <a:t>802.11 Mid-Week Plenary</a:t>
            </a:r>
            <a:endParaRPr lang="en-US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83568" y="4293096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2.5 –  Announcements</a:t>
            </a:r>
          </a:p>
          <a:p>
            <a:r>
              <a:rPr lang="en-US" dirty="0" smtClean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2.5 II Announcements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772816"/>
            <a:ext cx="7774632" cy="4608512"/>
          </a:xfrm>
        </p:spPr>
        <p:txBody>
          <a:bodyPr/>
          <a:lstStyle/>
          <a:p>
            <a:pPr algn="ctr"/>
            <a:r>
              <a:rPr lang="en-US" cap="all" dirty="0" smtClean="0"/>
              <a:t>Reminder about Social Tonight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312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W5.1 Room Change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772400" cy="1362075"/>
          </a:xfrm>
        </p:spPr>
        <p:txBody>
          <a:bodyPr/>
          <a:lstStyle/>
          <a:p>
            <a:r>
              <a:rPr lang="en-US" sz="3600" dirty="0" smtClean="0"/>
              <a:t>802.11 WG Closing Plenary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39552" y="4077072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3.1.1 – Straw Poll</a:t>
            </a:r>
          </a:p>
          <a:p>
            <a:r>
              <a:rPr lang="en-US" dirty="0" smtClean="0"/>
              <a:t>3.1.2 -- Future </a:t>
            </a:r>
            <a:r>
              <a:rPr lang="en-US" dirty="0"/>
              <a:t>venues status and </a:t>
            </a:r>
            <a:r>
              <a:rPr lang="en-US" dirty="0" smtClean="0"/>
              <a:t>discussion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F3.1.1 -Straw </a:t>
            </a:r>
            <a:r>
              <a:rPr lang="en-US" sz="2800" dirty="0"/>
              <a:t>Poll of membership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  <a:endParaRPr lang="en-US" dirty="0" smtClean="0"/>
          </a:p>
          <a:p>
            <a:r>
              <a:rPr lang="en-US" dirty="0" smtClean="0"/>
              <a:t>Yes  -</a:t>
            </a:r>
          </a:p>
          <a:p>
            <a:r>
              <a:rPr lang="en-US" dirty="0" smtClean="0"/>
              <a:t>No –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F3.1.2: Future Venue Insight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8578"/>
            <a:ext cx="7770813" cy="5102222"/>
          </a:xfrm>
        </p:spPr>
        <p:txBody>
          <a:bodyPr/>
          <a:lstStyle/>
          <a:p>
            <a:r>
              <a:rPr lang="en-US" dirty="0" smtClean="0"/>
              <a:t>Future 802 Wireless Interims:</a:t>
            </a:r>
          </a:p>
          <a:p>
            <a:r>
              <a:rPr lang="en-US" dirty="0" smtClean="0"/>
              <a:t>	May </a:t>
            </a:r>
            <a:r>
              <a:rPr lang="en-US" dirty="0"/>
              <a:t>2016 Hilton </a:t>
            </a:r>
            <a:r>
              <a:rPr lang="en-US" dirty="0" smtClean="0"/>
              <a:t>Waikoloa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Sept </a:t>
            </a:r>
            <a:r>
              <a:rPr lang="en-US" dirty="0" smtClean="0"/>
              <a:t>2016</a:t>
            </a:r>
            <a:r>
              <a:rPr lang="en-US" dirty="0"/>
              <a:t>  </a:t>
            </a:r>
            <a:r>
              <a:rPr lang="en-US" dirty="0" smtClean="0"/>
              <a:t>Warsaw Marriott, Poland</a:t>
            </a:r>
          </a:p>
          <a:p>
            <a:endParaRPr lang="en-US" dirty="0" smtClean="0"/>
          </a:p>
          <a:p>
            <a:r>
              <a:rPr lang="en-US" dirty="0" smtClean="0"/>
              <a:t>	Jan </a:t>
            </a:r>
            <a:r>
              <a:rPr lang="en-US" dirty="0"/>
              <a:t>2017 </a:t>
            </a:r>
            <a:r>
              <a:rPr lang="en-US" dirty="0" smtClean="0"/>
              <a:t>  Hyatt </a:t>
            </a:r>
            <a:r>
              <a:rPr lang="en-US" dirty="0"/>
              <a:t>Regency Atlanta</a:t>
            </a:r>
            <a:br>
              <a:rPr lang="en-US" dirty="0"/>
            </a:br>
            <a:r>
              <a:rPr lang="en-US" dirty="0"/>
              <a:t>May 2017 Daejeon Convention Center</a:t>
            </a:r>
            <a:br>
              <a:rPr lang="en-US" dirty="0"/>
            </a:br>
            <a:r>
              <a:rPr lang="en-US" dirty="0"/>
              <a:t>Sept 2017 Hilton </a:t>
            </a:r>
            <a:r>
              <a:rPr lang="en-US" dirty="0" smtClean="0"/>
              <a:t>Waikoloa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Jan </a:t>
            </a:r>
            <a:r>
              <a:rPr lang="en-US" dirty="0"/>
              <a:t>2018 Hotel Irvine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May </a:t>
            </a:r>
            <a:r>
              <a:rPr lang="en-US" dirty="0"/>
              <a:t>2018 TBD</a:t>
            </a:r>
            <a:br>
              <a:rPr lang="en-US" dirty="0"/>
            </a:br>
            <a:r>
              <a:rPr lang="en-US" dirty="0"/>
              <a:t>Sept 2018  Hilton Waikoloa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7201"/>
          </a:xfrm>
        </p:spPr>
        <p:txBody>
          <a:bodyPr/>
          <a:lstStyle/>
          <a:p>
            <a:r>
              <a:rPr lang="en-US" dirty="0" smtClean="0"/>
              <a:t>F3.1.2: </a:t>
            </a:r>
            <a:r>
              <a:rPr lang="en-US" dirty="0"/>
              <a:t>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2376"/>
            <a:ext cx="7770813" cy="5178424"/>
          </a:xfrm>
        </p:spPr>
        <p:txBody>
          <a:bodyPr/>
          <a:lstStyle/>
          <a:p>
            <a:r>
              <a:rPr lang="en-US" dirty="0" smtClean="0"/>
              <a:t>Future 802 Plenary Sessions:</a:t>
            </a:r>
          </a:p>
          <a:p>
            <a:pPr lvl="1"/>
            <a:r>
              <a:rPr lang="en-US" dirty="0" smtClean="0"/>
              <a:t>March 2016 Venetian Macao - Macao</a:t>
            </a:r>
          </a:p>
          <a:p>
            <a:pPr lvl="1"/>
            <a:r>
              <a:rPr lang="en-US" dirty="0" smtClean="0"/>
              <a:t>July 2016      Manchester Grand Hyatt – San Diego</a:t>
            </a:r>
          </a:p>
          <a:p>
            <a:pPr lvl="1"/>
            <a:r>
              <a:rPr lang="en-US" dirty="0" smtClean="0"/>
              <a:t>Nov 2016      Grand Hyatt San Antonio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March 2017   Hyatt Regency/Fairmont – Vancouver</a:t>
            </a:r>
          </a:p>
          <a:p>
            <a:pPr lvl="1"/>
            <a:r>
              <a:rPr lang="en-US" dirty="0" smtClean="0"/>
              <a:t>July 2017	  </a:t>
            </a:r>
            <a:r>
              <a:rPr lang="en-US" dirty="0" err="1" smtClean="0"/>
              <a:t>Estrel</a:t>
            </a:r>
            <a:r>
              <a:rPr lang="en-US" dirty="0" smtClean="0"/>
              <a:t> </a:t>
            </a:r>
            <a:r>
              <a:rPr lang="en-US" dirty="0"/>
              <a:t>Hotel – Berlin</a:t>
            </a:r>
          </a:p>
          <a:p>
            <a:pPr lvl="1"/>
            <a:r>
              <a:rPr lang="en-US" dirty="0"/>
              <a:t>Nov 2017       Caribe Hotel and Convention </a:t>
            </a:r>
            <a:r>
              <a:rPr lang="en-US" dirty="0" smtClean="0"/>
              <a:t>Center – Orlando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March 2018   Hyatt Regency O’Hare – Rosemont, IL</a:t>
            </a:r>
          </a:p>
          <a:p>
            <a:pPr lvl="1"/>
            <a:r>
              <a:rPr lang="en-US" dirty="0" smtClean="0"/>
              <a:t>July 2018   	 </a:t>
            </a:r>
            <a:r>
              <a:rPr lang="en-US" dirty="0"/>
              <a:t>Manchester Grand Hyatt – San </a:t>
            </a:r>
            <a:r>
              <a:rPr lang="en-US" dirty="0" smtClean="0"/>
              <a:t>Diego</a:t>
            </a:r>
          </a:p>
          <a:p>
            <a:pPr lvl="1"/>
            <a:r>
              <a:rPr lang="en-US" dirty="0"/>
              <a:t>Nov 2018	Potential Targets: </a:t>
            </a:r>
            <a:endParaRPr lang="en-US" dirty="0" smtClean="0"/>
          </a:p>
          <a:p>
            <a:pPr lvl="2"/>
            <a:r>
              <a:rPr lang="en-US" sz="1400" dirty="0" err="1" smtClean="0"/>
              <a:t>SuZhou</a:t>
            </a:r>
            <a:r>
              <a:rPr lang="en-US" sz="1400" dirty="0"/>
              <a:t>, China - </a:t>
            </a:r>
          </a:p>
          <a:p>
            <a:pPr lvl="2"/>
            <a:r>
              <a:rPr lang="en-US" sz="1400" dirty="0"/>
              <a:t>(New facility, pricing model being negotiated, Sponsor capability</a:t>
            </a:r>
            <a:r>
              <a:rPr lang="en-US" sz="1600" dirty="0"/>
              <a:t> investigation)</a:t>
            </a:r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mentor.ieee.org/802-ec/dcn/12/ec-12-0040-10-00EC-802-plenary-future-venue-contract-status.xlsx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362075"/>
          </a:xfrm>
        </p:spPr>
        <p:txBody>
          <a:bodyPr/>
          <a:lstStyle/>
          <a:p>
            <a:r>
              <a:rPr lang="en-US" sz="3200" dirty="0" smtClean="0"/>
              <a:t>Monday– </a:t>
            </a:r>
            <a:br>
              <a:rPr lang="en-US" sz="3200" dirty="0" smtClean="0"/>
            </a:br>
            <a:r>
              <a:rPr lang="en-US" sz="3200" dirty="0" smtClean="0"/>
              <a:t>802.11 Opening Plenary</a:t>
            </a:r>
            <a:endParaRPr lang="en-US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62000" y="1219200"/>
            <a:ext cx="7772400" cy="1500187"/>
          </a:xfrm>
        </p:spPr>
        <p:txBody>
          <a:bodyPr/>
          <a:lstStyle/>
          <a:p>
            <a:r>
              <a:rPr lang="en-US" dirty="0" smtClean="0"/>
              <a:t>802.11 First Vice Chair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M3.3</a:t>
            </a:r>
            <a:r>
              <a:rPr lang="en-GB" dirty="0"/>
              <a:t>	II	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7917061" cy="4681637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accent3"/>
                </a:solidFill>
                <a:hlinkClick r:id="rId2"/>
              </a:rPr>
              <a:t>802 Working Group, TAG, and EC officer opening reports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3"/>
              </a:rPr>
              <a:t>802.1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smtClean="0">
                <a:solidFill>
                  <a:schemeClr val="accent3"/>
                </a:solidFill>
              </a:rPr>
              <a:t>		</a:t>
            </a:r>
            <a:r>
              <a:rPr lang="en-US" dirty="0" smtClean="0">
                <a:solidFill>
                  <a:schemeClr val="accent3"/>
                </a:solidFill>
                <a:hlinkClick r:id="rId4"/>
              </a:rPr>
              <a:t>802.3</a:t>
            </a:r>
            <a:r>
              <a:rPr lang="en-US" dirty="0" smtClean="0">
                <a:solidFill>
                  <a:schemeClr val="accent3"/>
                </a:solidFill>
              </a:rPr>
              <a:t> 		</a:t>
            </a:r>
            <a:r>
              <a:rPr lang="en-US" dirty="0" smtClean="0">
                <a:solidFill>
                  <a:schemeClr val="accent3"/>
                </a:solidFill>
                <a:hlinkClick r:id="rId5"/>
              </a:rPr>
              <a:t>802.11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6"/>
              </a:rPr>
              <a:t>802.15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7"/>
              </a:rPr>
              <a:t>802.16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8"/>
              </a:rPr>
              <a:t>802.18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smtClean="0">
                <a:solidFill>
                  <a:schemeClr val="accent3"/>
                </a:solidFill>
              </a:rPr>
              <a:t>	</a:t>
            </a:r>
            <a:r>
              <a:rPr lang="en-US" dirty="0" smtClean="0">
                <a:solidFill>
                  <a:schemeClr val="accent3"/>
                </a:solidFill>
                <a:hlinkClick r:id="rId9"/>
              </a:rPr>
              <a:t>802.19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10"/>
              </a:rPr>
              <a:t>802.21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11"/>
              </a:rPr>
              <a:t>802.22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12"/>
              </a:rPr>
              <a:t>802.24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13"/>
              </a:rPr>
              <a:t>Privacy Recommendation EC Study Group  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14"/>
              </a:rPr>
              <a:t>Executive Secretary 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15" action="ppaction://hlinkfile"/>
              </a:rPr>
              <a:t>Treasurer</a:t>
            </a:r>
            <a:r>
              <a:rPr lang="en-US" dirty="0">
                <a:solidFill>
                  <a:schemeClr val="accent3"/>
                </a:solidFill>
              </a:rPr>
              <a:t> </a:t>
            </a:r>
          </a:p>
          <a:p>
            <a:r>
              <a:rPr lang="en-US" dirty="0">
                <a:solidFill>
                  <a:schemeClr val="accent3"/>
                </a:solidFill>
                <a:hlinkClick r:id="rId16"/>
              </a:rPr>
              <a:t>Patent policy</a:t>
            </a:r>
            <a:r>
              <a:rPr lang="en-US" dirty="0">
                <a:solidFill>
                  <a:schemeClr val="accent3"/>
                </a:solidFill>
              </a:rPr>
              <a:t> (in IEEE-SA bylaws), </a:t>
            </a:r>
            <a:r>
              <a:rPr lang="en-US" dirty="0">
                <a:solidFill>
                  <a:schemeClr val="accent3"/>
                </a:solidFill>
                <a:hlinkClick r:id="rId17"/>
              </a:rPr>
              <a:t>patent policy</a:t>
            </a:r>
            <a:r>
              <a:rPr lang="en-US" dirty="0">
                <a:solidFill>
                  <a:schemeClr val="accent3"/>
                </a:solidFill>
              </a:rPr>
              <a:t> (slide set), and </a:t>
            </a:r>
            <a:r>
              <a:rPr lang="en-US" dirty="0">
                <a:solidFill>
                  <a:schemeClr val="accent3"/>
                </a:solidFill>
                <a:hlinkClick r:id="rId18"/>
              </a:rPr>
              <a:t>antitrust guidelines</a:t>
            </a:r>
            <a:r>
              <a:rPr lang="en-US" dirty="0">
                <a:solidFill>
                  <a:schemeClr val="accent3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39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M3.4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Meeting room locations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MOBILE DEVICE SCHEDULE</a:t>
            </a:r>
          </a:p>
          <a:p>
            <a:r>
              <a:rPr lang="en-US" dirty="0" smtClean="0">
                <a:hlinkClick r:id="rId2"/>
              </a:rPr>
              <a:t>http://802world.org/attendee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37338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r>
              <a:rPr lang="en-GB" dirty="0" smtClean="0"/>
              <a:t>This session’s meetings are also shown on the 802.11 calendar on the 802.11 home page (</a:t>
            </a:r>
            <a:r>
              <a:rPr lang="en-GB" dirty="0" smtClean="0">
                <a:hlinkClick r:id="rId2"/>
              </a:rPr>
              <a:t>http://www.ieee802.org/11</a:t>
            </a:r>
            <a:r>
              <a:rPr lang="en-GB" dirty="0" smtClean="0"/>
              <a:t>).</a:t>
            </a:r>
          </a:p>
          <a:p>
            <a:r>
              <a:rPr lang="en-GB" dirty="0" smtClean="0"/>
              <a:t>This is a Google calendar “802_11_calendar@ieee.org”</a:t>
            </a:r>
          </a:p>
          <a:p>
            <a:r>
              <a:rPr lang="en-GB" dirty="0" smtClean="0"/>
              <a:t>There are multiple ways of accessing this information, for example from a cell-phone, or as a remote calendar.</a:t>
            </a:r>
          </a:p>
          <a:p>
            <a:endParaRPr lang="en-GB" dirty="0" smtClean="0"/>
          </a:p>
          <a:p>
            <a:r>
              <a:rPr lang="en-GB" dirty="0" smtClean="0"/>
              <a:t>Note: the schedule on this calendar will be updated,  but any room changes will probably not be.  Room changes will be posted on rooms.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M3.5 II Next meeting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846640" cy="46805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000" dirty="0" smtClean="0"/>
              <a:t>802 Wireless Interim: May , 2016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	</a:t>
            </a:r>
            <a:r>
              <a:rPr lang="en-US" sz="2000" dirty="0" smtClean="0"/>
              <a:t>Location: </a:t>
            </a:r>
            <a:r>
              <a:rPr lang="en-GB" sz="2000" dirty="0" smtClean="0"/>
              <a:t>Waikoloa, Hawaii</a:t>
            </a:r>
          </a:p>
          <a:p>
            <a:pPr>
              <a:spcBef>
                <a:spcPts val="0"/>
              </a:spcBef>
            </a:pPr>
            <a:endParaRPr lang="en-GB" sz="2000" dirty="0" smtClean="0"/>
          </a:p>
          <a:p>
            <a:r>
              <a:rPr lang="en-GB" sz="1800" dirty="0" smtClean="0"/>
              <a:t>Hotel </a:t>
            </a:r>
            <a:r>
              <a:rPr lang="en-GB" sz="1800" dirty="0"/>
              <a:t>Details:</a:t>
            </a:r>
            <a:br>
              <a:rPr lang="en-GB" sz="1800" dirty="0"/>
            </a:br>
            <a:r>
              <a:rPr lang="en-GB" sz="1800" dirty="0" smtClean="0"/>
              <a:t>Hotel Name:  </a:t>
            </a:r>
          </a:p>
          <a:p>
            <a:r>
              <a:rPr lang="en-GB" sz="1800" dirty="0" smtClean="0"/>
              <a:t>Meeting Registration Details</a:t>
            </a:r>
            <a:endParaRPr lang="en-GB" sz="180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60"/>
          </a:xfrm>
        </p:spPr>
        <p:txBody>
          <a:bodyPr/>
          <a:lstStyle/>
          <a:p>
            <a:r>
              <a:rPr lang="en-US" dirty="0" smtClean="0"/>
              <a:t>M3.5 II Next Meeting Reminder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80920" cy="5040560"/>
          </a:xfrm>
        </p:spPr>
        <p:txBody>
          <a:bodyPr/>
          <a:lstStyle/>
          <a:p>
            <a:r>
              <a:rPr lang="en-US" dirty="0" smtClean="0"/>
              <a:t>2016 March Plenary - </a:t>
            </a:r>
            <a:r>
              <a:rPr lang="en-US" dirty="0"/>
              <a:t>March </a:t>
            </a:r>
            <a:r>
              <a:rPr lang="en-US" dirty="0" smtClean="0"/>
              <a:t>13-18, 2016</a:t>
            </a:r>
          </a:p>
          <a:p>
            <a:r>
              <a:rPr lang="en-US" b="0" dirty="0"/>
              <a:t>	</a:t>
            </a:r>
            <a:r>
              <a:rPr lang="en-US" b="0" dirty="0" smtClean="0"/>
              <a:t>Sands Venetian Hotel, Macau PRC</a:t>
            </a:r>
          </a:p>
          <a:p>
            <a:r>
              <a:rPr lang="en-US" b="0" dirty="0" smtClean="0"/>
              <a:t>				--</a:t>
            </a:r>
            <a:r>
              <a:rPr lang="en-US" b="0" dirty="0" smtClean="0">
                <a:solidFill>
                  <a:srgbClr val="002060"/>
                </a:solidFill>
              </a:rPr>
              <a:t>Time to make Hotel Reservations</a:t>
            </a:r>
          </a:p>
          <a:p>
            <a:r>
              <a:rPr lang="en-US" b="0" dirty="0"/>
              <a:t>	</a:t>
            </a:r>
            <a:r>
              <a:rPr lang="en-US" b="0" dirty="0" smtClean="0"/>
              <a:t>  Meeting Registrations Deadline January 29, 2016</a:t>
            </a:r>
          </a:p>
          <a:p>
            <a:r>
              <a:rPr lang="en-US" dirty="0" smtClean="0"/>
              <a:t>Hotel Reservation Deadline</a:t>
            </a:r>
            <a:r>
              <a:rPr lang="en-US" b="0" dirty="0" smtClean="0"/>
              <a:t>: </a:t>
            </a:r>
          </a:p>
          <a:p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/>
              <a:t> 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7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558608" cy="366936"/>
          </a:xfrm>
        </p:spPr>
        <p:txBody>
          <a:bodyPr/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M3.6	II	Meeting registration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5054417"/>
              </p:ext>
            </p:extLst>
          </p:nvPr>
        </p:nvGraphicFramePr>
        <p:xfrm>
          <a:off x="2699792" y="1268764"/>
          <a:ext cx="5040560" cy="4980298"/>
        </p:xfrm>
        <a:graphic>
          <a:graphicData uri="http://schemas.openxmlformats.org/drawingml/2006/table">
            <a:tbl>
              <a:tblPr/>
              <a:tblGrid>
                <a:gridCol w="1111888"/>
                <a:gridCol w="3928672"/>
              </a:tblGrid>
              <a:tr h="91901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IEEE 802 </a:t>
                      </a:r>
                      <a:r>
                        <a:rPr lang="en-US" sz="2000" dirty="0" smtClean="0">
                          <a:effectLst/>
                        </a:rPr>
                        <a:t>Plenary Session – March 13-18, 2016</a:t>
                      </a:r>
                      <a:r>
                        <a:rPr lang="en-US" dirty="0">
                          <a:effectLst/>
                        </a:rPr>
                        <a:t/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en-US" dirty="0">
                          <a:effectLst/>
                        </a:rPr>
                        <a:t>Registration Report by Working Group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2318"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 smtClean="0">
                          <a:effectLst/>
                        </a:rPr>
                        <a:t>Working Group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Number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802.11 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 smtClean="0">
                          <a:effectLst/>
                        </a:rPr>
                        <a:t>298</a:t>
                      </a:r>
                      <a:r>
                        <a:rPr lang="en-US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802.3 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 smtClean="0">
                          <a:effectLst/>
                        </a:rPr>
                        <a:t>253</a:t>
                      </a:r>
                      <a:r>
                        <a:rPr lang="en-US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802.15 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 smtClean="0">
                          <a:effectLst/>
                        </a:rPr>
                        <a:t>83</a:t>
                      </a:r>
                      <a:r>
                        <a:rPr lang="en-US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802.xx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 smtClean="0">
                          <a:effectLst/>
                        </a:rPr>
                        <a:t>11</a:t>
                      </a:r>
                      <a:r>
                        <a:rPr lang="en-US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802.18 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4 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802.1 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 smtClean="0">
                          <a:effectLst/>
                        </a:rPr>
                        <a:t>49</a:t>
                      </a:r>
                      <a:r>
                        <a:rPr lang="en-US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802.21 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6 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none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 smtClean="0">
                          <a:effectLst/>
                        </a:rPr>
                        <a:t>10</a:t>
                      </a:r>
                      <a:r>
                        <a:rPr lang="en-US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802.19 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 smtClean="0">
                          <a:effectLst/>
                        </a:rPr>
                        <a:t>7</a:t>
                      </a:r>
                      <a:r>
                        <a:rPr lang="en-US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802.24 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 smtClean="0">
                          <a:effectLst/>
                        </a:rPr>
                        <a:t>1</a:t>
                      </a:r>
                      <a:r>
                        <a:rPr lang="en-US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8" y="590863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Updated 2016-01-18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59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10893</TotalTime>
  <Words>887</Words>
  <Application>Microsoft Office PowerPoint</Application>
  <PresentationFormat>On-screen Show (4:3)</PresentationFormat>
  <Paragraphs>290</Paragraphs>
  <Slides>27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 Unicode MS</vt:lpstr>
      <vt:lpstr>MS Gothic</vt:lpstr>
      <vt:lpstr>Arial</vt:lpstr>
      <vt:lpstr>ArialMT</vt:lpstr>
      <vt:lpstr>Times New Roman</vt:lpstr>
      <vt:lpstr>Office Theme</vt:lpstr>
      <vt:lpstr>Document</vt:lpstr>
      <vt:lpstr>1st Vice Chair Report –  March 2016 - Macau</vt:lpstr>
      <vt:lpstr>Abstract</vt:lpstr>
      <vt:lpstr>Monday–  802.11 Opening Plenary</vt:lpstr>
      <vt:lpstr>M3.3 II Other WG meeting plans </vt:lpstr>
      <vt:lpstr>M3.4 II Meeting room locations     </vt:lpstr>
      <vt:lpstr>Online Calendar</vt:lpstr>
      <vt:lpstr>M3.5 II Next meeting reminder</vt:lpstr>
      <vt:lpstr>M3.5 II Next Meeting Reminder (Cont)</vt:lpstr>
      <vt:lpstr>M3.6 II Meeting registration</vt:lpstr>
      <vt:lpstr>M3.7 II Recording attendance</vt:lpstr>
      <vt:lpstr>M3.8 Local File Document Server information</vt:lpstr>
      <vt:lpstr> M3.9 II Breakfast, breaks, Social logistics</vt:lpstr>
      <vt:lpstr>Breakfast and Lunch information</vt:lpstr>
      <vt:lpstr>Alternate Food and Beverage Options</vt:lpstr>
      <vt:lpstr>M3.9  II  Social Event</vt:lpstr>
      <vt:lpstr>Registration Package</vt:lpstr>
      <vt:lpstr>Social Event Tickets</vt:lpstr>
      <vt:lpstr>Social Event Details</vt:lpstr>
      <vt:lpstr>Wired Cafe and Attendee Work Lounge </vt:lpstr>
      <vt:lpstr>802.11 Mid-Week Plenary</vt:lpstr>
      <vt:lpstr>2.5 II Announcements</vt:lpstr>
      <vt:lpstr>W5.1 Room Change Requests</vt:lpstr>
      <vt:lpstr>802.11 WG Closing Plenary</vt:lpstr>
      <vt:lpstr>F3.1.1 -Straw Poll of membership regarding this meeting location</vt:lpstr>
      <vt:lpstr>F3.1.2: Future Venue Insight</vt:lpstr>
      <vt:lpstr>F3.1.2: Future Venue Insight</vt:lpstr>
      <vt:lpstr>References</vt:lpstr>
    </vt:vector>
  </TitlesOfParts>
  <Company>CSR Technologies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 March 2016 Macau</dc:title>
  <dc:subject>March 2016</dc:subject>
  <dc:creator>Jon Rosdahl</dc:creator>
  <dc:description>Jon Rosdahl (Qualcomm)</dc:description>
  <cp:lastModifiedBy>Jon Rosdahl</cp:lastModifiedBy>
  <cp:revision>71</cp:revision>
  <cp:lastPrinted>1601-01-01T00:00:00Z</cp:lastPrinted>
  <dcterms:created xsi:type="dcterms:W3CDTF">2014-04-14T10:59:07Z</dcterms:created>
  <dcterms:modified xsi:type="dcterms:W3CDTF">2016-03-14T03:00:18Z</dcterms:modified>
  <cp:category>Report</cp:category>
</cp:coreProperties>
</file>