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75" r:id="rId4"/>
    <p:sldId id="296" r:id="rId5"/>
    <p:sldId id="301" r:id="rId6"/>
    <p:sldId id="302" r:id="rId7"/>
    <p:sldId id="269" r:id="rId8"/>
    <p:sldId id="277" r:id="rId9"/>
    <p:sldId id="304" r:id="rId10"/>
    <p:sldId id="303" r:id="rId11"/>
    <p:sldId id="291" r:id="rId12"/>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8" autoAdjust="0"/>
    <p:restoredTop sz="80497" autoAdjust="0"/>
  </p:normalViewPr>
  <p:slideViewPr>
    <p:cSldViewPr>
      <p:cViewPr>
        <p:scale>
          <a:sx n="60" d="100"/>
          <a:sy n="60" d="100"/>
        </p:scale>
        <p:origin x="486" y="-18"/>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802.11-16/0245r1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March 2016</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802.11-16/0245r1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March 2016</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802.11-16/0245r1</a:t>
            </a:r>
            <a:endParaRPr lang="en-US"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2016</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802.11-16/0245r1</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March 2016</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802.11-16/0245r1</a:t>
            </a:r>
            <a:endParaRPr lang="en-US" dirty="0"/>
          </a:p>
        </p:txBody>
      </p:sp>
      <p:sp>
        <p:nvSpPr>
          <p:cNvPr id="5" name="Date Placeholder 4"/>
          <p:cNvSpPr>
            <a:spLocks noGrp="1"/>
          </p:cNvSpPr>
          <p:nvPr>
            <p:ph type="dt" idx="11"/>
          </p:nvPr>
        </p:nvSpPr>
        <p:spPr/>
        <p:txBody>
          <a:bodyPr/>
          <a:lstStyle/>
          <a:p>
            <a:pPr>
              <a:defRPr/>
            </a:pPr>
            <a:r>
              <a:rPr lang="en-US" smtClean="0"/>
              <a:t>March 2016</a:t>
            </a:r>
            <a:endParaRPr lang="en-US" dirty="0"/>
          </a:p>
        </p:txBody>
      </p:sp>
      <p:sp>
        <p:nvSpPr>
          <p:cNvPr id="6" name="Footer Placeholder 5"/>
          <p:cNvSpPr>
            <a:spLocks noGrp="1"/>
          </p:cNvSpPr>
          <p:nvPr>
            <p:ph type="ftr" idx="12"/>
          </p:nvPr>
        </p:nvSpPr>
        <p:spPr/>
        <p:txBody>
          <a:bodyPr/>
          <a:lstStyle/>
          <a:p>
            <a:pPr>
              <a:defRPr/>
            </a:pPr>
            <a:r>
              <a:rPr lang="en-US" smtClean="0"/>
              <a:t>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we have only one open bank</a:t>
            </a:r>
            <a:r>
              <a:rPr lang="en-US" baseline="0" dirty="0" smtClean="0"/>
              <a:t> account.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smtClean="0"/>
              <a:t>The </a:t>
            </a:r>
            <a:r>
              <a:rPr lang="en-US" sz="1200" dirty="0" smtClean="0">
                <a:solidFill>
                  <a:srgbClr val="060606"/>
                </a:solidFill>
                <a:latin typeface="Arial"/>
                <a:ea typeface="Times New Roman"/>
                <a:cs typeface="Times New Roman"/>
              </a:rPr>
              <a:t>74332 - 802.11/.15 Face-to-Face Checking account was closed on November 30, 2015.</a:t>
            </a:r>
            <a:endParaRPr lang="en-US" sz="2400" dirty="0" smtClean="0">
              <a:latin typeface="Times New Roman"/>
              <a:ea typeface="Times New Roman"/>
              <a:cs typeface="Times New Roman"/>
            </a:endParaRPr>
          </a:p>
          <a:p>
            <a:endParaRPr lang="en-US" dirty="0" smtClean="0"/>
          </a:p>
          <a:p>
            <a:r>
              <a:rPr lang="en-US" dirty="0" smtClean="0"/>
              <a:t>2016 January 802 Interim Venue</a:t>
            </a:r>
            <a:r>
              <a:rPr lang="en-US" baseline="0" dirty="0" smtClean="0"/>
              <a:t> Set-aside is pending for </a:t>
            </a:r>
            <a:r>
              <a:rPr lang="en-US" baseline="0" dirty="0" smtClean="0"/>
              <a:t>$</a:t>
            </a:r>
            <a:r>
              <a:rPr lang="en-US" dirty="0" smtClean="0">
                <a:effectLst/>
              </a:rPr>
              <a:t>99,213.46 and $2k for the Audit.</a:t>
            </a:r>
            <a:endParaRPr lang="en-US" dirty="0"/>
          </a:p>
        </p:txBody>
      </p:sp>
      <p:sp>
        <p:nvSpPr>
          <p:cNvPr id="4" name="Header Placeholder 3"/>
          <p:cNvSpPr>
            <a:spLocks noGrp="1"/>
          </p:cNvSpPr>
          <p:nvPr>
            <p:ph type="hdr" idx="10"/>
          </p:nvPr>
        </p:nvSpPr>
        <p:spPr/>
        <p:txBody>
          <a:bodyPr/>
          <a:lstStyle/>
          <a:p>
            <a:pPr>
              <a:defRPr/>
            </a:pPr>
            <a:r>
              <a:rPr lang="en-US" smtClean="0"/>
              <a:t>doc.: IEEE 802.11-16/0245r1</a:t>
            </a:r>
            <a:endParaRPr lang="en-US" dirty="0"/>
          </a:p>
        </p:txBody>
      </p:sp>
      <p:sp>
        <p:nvSpPr>
          <p:cNvPr id="5" name="Date Placeholder 4"/>
          <p:cNvSpPr>
            <a:spLocks noGrp="1"/>
          </p:cNvSpPr>
          <p:nvPr>
            <p:ph type="dt" idx="11"/>
          </p:nvPr>
        </p:nvSpPr>
        <p:spPr/>
        <p:txBody>
          <a:bodyPr/>
          <a:lstStyle/>
          <a:p>
            <a:pPr>
              <a:defRPr/>
            </a:pPr>
            <a:r>
              <a:rPr lang="en-US" smtClean="0"/>
              <a:t>March 2016</a:t>
            </a:r>
            <a:endParaRPr lang="en-US" dirty="0"/>
          </a:p>
        </p:txBody>
      </p:sp>
      <p:sp>
        <p:nvSpPr>
          <p:cNvPr id="6" name="Footer Placeholder 5"/>
          <p:cNvSpPr>
            <a:spLocks noGrp="1"/>
          </p:cNvSpPr>
          <p:nvPr>
            <p:ph type="ftr" idx="12"/>
          </p:nvPr>
        </p:nvSpPr>
        <p:spPr/>
        <p:txBody>
          <a:bodyPr/>
          <a:lstStyle/>
          <a:p>
            <a:pPr>
              <a:defRPr/>
            </a:pPr>
            <a:r>
              <a:rPr lang="en-US" smtClean="0"/>
              <a:t>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(Vancouver) and 2007 January (London)</a:t>
            </a:r>
            <a:r>
              <a:rPr lang="en-US" baseline="0" dirty="0" smtClean="0">
                <a:latin typeface="Times New Roman" pitchFamily="18" charset="0"/>
              </a:rPr>
              <a:t> </a:t>
            </a:r>
            <a:r>
              <a:rPr lang="en-US" dirty="0" smtClean="0">
                <a:latin typeface="Times New Roman" pitchFamily="18" charset="0"/>
              </a:rPr>
              <a:t>Interims were hosted</a:t>
            </a:r>
            <a:r>
              <a:rPr lang="en-US" baseline="0" dirty="0" smtClean="0">
                <a:latin typeface="Times New Roman" pitchFamily="18" charset="0"/>
              </a:rPr>
              <a:t> by IEEE 802 </a:t>
            </a:r>
          </a:p>
          <a:p>
            <a:pPr lvl="1" defTabSz="933450"/>
            <a:r>
              <a:rPr lang="en-US" baseline="0" dirty="0" smtClean="0">
                <a:latin typeface="Times New Roman" pitchFamily="18" charset="0"/>
              </a:rPr>
              <a:t>–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a:t>
            </a:r>
          </a:p>
          <a:p>
            <a:pPr lvl="1" defTabSz="933450"/>
            <a:r>
              <a:rPr lang="en-US" sz="1200" b="0" baseline="0" dirty="0" smtClean="0">
                <a:latin typeface="+mn-lt"/>
              </a:rPr>
              <a:t>– Net Zero to 802.11.15 Treasury. </a:t>
            </a:r>
          </a:p>
          <a:p>
            <a:pPr lvl="1" defTabSz="933450"/>
            <a:r>
              <a:rPr lang="en-US" sz="1200" b="0" baseline="0" dirty="0" smtClean="0">
                <a:latin typeface="+mn-lt"/>
              </a:rPr>
              <a:t>– Surplus Paid to IEEE 802 = $</a:t>
            </a:r>
            <a:r>
              <a:rPr lang="en-US" dirty="0" smtClean="0"/>
              <a:t>114.696.00</a:t>
            </a:r>
            <a:r>
              <a:rPr lang="en-US" baseline="0" dirty="0" smtClean="0"/>
              <a:t> </a:t>
            </a:r>
            <a:endParaRPr lang="en-US" baseline="0" dirty="0" smtClean="0"/>
          </a:p>
          <a:p>
            <a:pPr lvl="1" defTabSz="933450"/>
            <a:r>
              <a:rPr lang="en-US" baseline="0" dirty="0" smtClean="0"/>
              <a:t>– Surplus of $0.60 left in Wireless account.</a:t>
            </a:r>
          </a:p>
          <a:p>
            <a:pPr lvl="0" defTabSz="933450"/>
            <a:endParaRPr lang="en-US" sz="1200" b="0" baseline="0" dirty="0" smtClean="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smtClean="0">
                <a:solidFill>
                  <a:srgbClr val="000000"/>
                </a:solidFill>
                <a:latin typeface="Times New Roman" pitchFamily="16" charset="0"/>
                <a:ea typeface="+mn-ea"/>
                <a:cs typeface="+mn-cs"/>
              </a:rPr>
              <a:t>2016 January  - Atlanta</a:t>
            </a:r>
            <a:r>
              <a:rPr lang="en-US" sz="1200" b="0" kern="1200" baseline="0" dirty="0" smtClean="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Surplus paid to IEEE 802 = </a:t>
            </a:r>
            <a:r>
              <a:rPr lang="en-US" sz="1200" b="0" kern="1200" baseline="0" dirty="0" smtClean="0">
                <a:solidFill>
                  <a:srgbClr val="000000"/>
                </a:solidFill>
                <a:latin typeface="Times New Roman" pitchFamily="16" charset="0"/>
                <a:ea typeface="+mn-ea"/>
                <a:cs typeface="+mn-cs"/>
              </a:rPr>
              <a:t>$</a:t>
            </a:r>
            <a:r>
              <a:rPr lang="en-US" dirty="0" smtClean="0">
                <a:effectLst/>
              </a:rPr>
              <a:t>27,014.06 </a:t>
            </a:r>
            <a:endParaRPr lang="en-US" sz="1200" b="0" kern="1200" baseline="0" dirty="0" smtClean="0">
              <a:solidFill>
                <a:srgbClr val="000000"/>
              </a:solidFill>
              <a:latin typeface="Times New Roman" pitchFamily="16" charset="0"/>
              <a:ea typeface="+mn-ea"/>
              <a:cs typeface="+mn-cs"/>
            </a:endParaRPr>
          </a:p>
          <a:p>
            <a:pPr lvl="0" defTabSz="933450"/>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802.11-16/0245r1</a:t>
            </a:r>
            <a:endParaRPr lang="en-US" dirty="0"/>
          </a:p>
        </p:txBody>
      </p:sp>
      <p:sp>
        <p:nvSpPr>
          <p:cNvPr id="5" name="Date Placeholder 4"/>
          <p:cNvSpPr>
            <a:spLocks noGrp="1"/>
          </p:cNvSpPr>
          <p:nvPr>
            <p:ph type="dt" idx="11"/>
          </p:nvPr>
        </p:nvSpPr>
        <p:spPr/>
        <p:txBody>
          <a:bodyPr/>
          <a:lstStyle/>
          <a:p>
            <a:pPr>
              <a:defRPr/>
            </a:pPr>
            <a:r>
              <a:rPr lang="en-US" smtClean="0"/>
              <a:t>March 2016</a:t>
            </a:r>
            <a:endParaRPr lang="en-US" dirty="0"/>
          </a:p>
        </p:txBody>
      </p:sp>
      <p:sp>
        <p:nvSpPr>
          <p:cNvPr id="6" name="Footer Placeholder 5"/>
          <p:cNvSpPr>
            <a:spLocks noGrp="1"/>
          </p:cNvSpPr>
          <p:nvPr>
            <p:ph type="ftr" idx="12"/>
          </p:nvPr>
        </p:nvSpPr>
        <p:spPr/>
        <p:txBody>
          <a:bodyPr/>
          <a:lstStyle/>
          <a:p>
            <a:pPr>
              <a:defRPr/>
            </a:pPr>
            <a:r>
              <a:rPr lang="en-US" smtClean="0"/>
              <a:t>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10</a:t>
            </a:fld>
            <a:endParaRPr lang="en-US"/>
          </a:p>
        </p:txBody>
      </p:sp>
    </p:spTree>
    <p:extLst>
      <p:ext uri="{BB962C8B-B14F-4D97-AF65-F5344CB8AC3E}">
        <p14:creationId xmlns:p14="http://schemas.microsoft.com/office/powerpoint/2010/main" val="165037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2016</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2016</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March 2016</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Qualcomm </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March 2016</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March 2016</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March 2016</a:t>
            </a:r>
            <a:endParaRPr lang="en-GB" dirty="0"/>
          </a:p>
        </p:txBody>
      </p:sp>
      <p:sp>
        <p:nvSpPr>
          <p:cNvPr id="1028" name="Rectangle 4"/>
          <p:cNvSpPr>
            <a:spLocks noGrp="1" noChangeArrowheads="1"/>
          </p:cNvSpPr>
          <p:nvPr>
            <p:ph type="ftr"/>
          </p:nvPr>
        </p:nvSpPr>
        <p:spPr bwMode="auto">
          <a:xfrm>
            <a:off x="6553200" y="6475413"/>
            <a:ext cx="19891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dirty="0" smtClean="0"/>
              <a:t>Jon Rosdahl, Qualcomm </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11-16-0245r1</a:t>
            </a:r>
            <a:endParaRPr lang="en-GB" sz="1800" b="1" dirty="0" smtClean="0">
              <a:solidFill>
                <a:schemeClr val="tx1"/>
              </a:solidFill>
              <a:latin typeface="Times New Roman" pitchFamily="16" charset="0"/>
              <a:ea typeface="MS Gothic" charset="-128"/>
              <a:cs typeface="Arial Unicode MS" charset="0"/>
            </a:endParaRPr>
          </a:p>
        </p:txBody>
      </p:sp>
      <p:sp>
        <p:nvSpPr>
          <p:cNvPr id="11" name="Footer Placeholder 1"/>
          <p:cNvSpPr txBox="1">
            <a:spLocks noGrp="1"/>
          </p:cNvSpPr>
          <p:nvPr userDrawn="1"/>
        </p:nvSpPr>
        <p:spPr bwMode="auto">
          <a:xfrm>
            <a:off x="5181600" y="6496669"/>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2016</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March 2016</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2016-03-13</a:t>
            </a:r>
          </a:p>
        </p:txBody>
      </p:sp>
      <p:graphicFrame>
        <p:nvGraphicFramePr>
          <p:cNvPr id="1026" name="Object 3"/>
          <p:cNvGraphicFramePr>
            <a:graphicFrameLocks noChangeAspect="1"/>
          </p:cNvGraphicFramePr>
          <p:nvPr>
            <p:extLst>
              <p:ext uri="{D42A27DB-BD31-4B8C-83A1-F6EECF244321}">
                <p14:modId xmlns:p14="http://schemas.microsoft.com/office/powerpoint/2010/main" val="2132431648"/>
              </p:ext>
            </p:extLst>
          </p:nvPr>
        </p:nvGraphicFramePr>
        <p:xfrm>
          <a:off x="514350" y="2305050"/>
          <a:ext cx="7410450" cy="2762250"/>
        </p:xfrm>
        <a:graphic>
          <a:graphicData uri="http://schemas.openxmlformats.org/presentationml/2006/ole">
            <mc:AlternateContent xmlns:mc="http://schemas.openxmlformats.org/markup-compatibility/2006">
              <mc:Choice xmlns:v="urn:schemas-microsoft-com:vml" Requires="v">
                <p:oleObj spid="_x0000_s1190"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514350" y="2305050"/>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6477000" y="6541744"/>
            <a:ext cx="2065338" cy="228600"/>
          </a:xfrm>
        </p:spPr>
        <p:txBody>
          <a:bodyPr/>
          <a:lstStyle/>
          <a:p>
            <a:pPr>
              <a:defRPr/>
            </a:pPr>
            <a:r>
              <a:rPr lang="en-GB" smtClean="0"/>
              <a:t>Jon Rosdahl, Qualcomm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2016</a:t>
            </a:r>
            <a:endParaRPr lang="en-GB" dirty="0"/>
          </a:p>
        </p:txBody>
      </p:sp>
      <p:sp>
        <p:nvSpPr>
          <p:cNvPr id="3" name="Footer Placeholder 2"/>
          <p:cNvSpPr>
            <a:spLocks noGrp="1"/>
          </p:cNvSpPr>
          <p:nvPr>
            <p:ph type="ftr" idx="11"/>
          </p:nvPr>
        </p:nvSpPr>
        <p:spPr>
          <a:xfrm>
            <a:off x="6629400" y="6475413"/>
            <a:ext cx="1912938" cy="153987"/>
          </a:xfrm>
        </p:spPr>
        <p:txBody>
          <a:bodyPr/>
          <a:lstStyle/>
          <a:p>
            <a:pPr>
              <a:defRPr/>
            </a:pPr>
            <a:r>
              <a:rPr lang="en-GB" smtClean="0"/>
              <a:t>Jon Rosdahl, Qualcomm </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10</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121149609"/>
              </p:ext>
            </p:extLst>
          </p:nvPr>
        </p:nvGraphicFramePr>
        <p:xfrm>
          <a:off x="696912" y="1060608"/>
          <a:ext cx="8066087" cy="5263985"/>
        </p:xfrm>
        <a:graphic>
          <a:graphicData uri="http://schemas.openxmlformats.org/drawingml/2006/table">
            <a:tbl>
              <a:tblPr/>
              <a:tblGrid>
                <a:gridCol w="1834940"/>
                <a:gridCol w="718019"/>
                <a:gridCol w="1170606"/>
                <a:gridCol w="864575"/>
                <a:gridCol w="864575"/>
                <a:gridCol w="864575"/>
                <a:gridCol w="736853"/>
                <a:gridCol w="1011944"/>
              </a:tblGrid>
              <a:tr h="519200">
                <a:tc>
                  <a:txBody>
                    <a:bodyPr/>
                    <a:lstStyle/>
                    <a:p>
                      <a:pPr algn="l" fontAlgn="b"/>
                      <a:r>
                        <a:rPr lang="en-US" sz="10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 No Department -</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2015-01 Atlanta, GA</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2015-05 Vancouver, Canada</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2015-07 Waikoloa, HI</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2015-09 Thailand, Bangkok</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2015-11 Dallas, TX</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176864">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176864">
                <a:tc>
                  <a:txBody>
                    <a:bodyPr/>
                    <a:lstStyle/>
                    <a:p>
                      <a:pPr algn="l" fontAlgn="ctr"/>
                      <a:r>
                        <a:rPr lang="en-US" sz="10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76864">
                <a:tc>
                  <a:txBody>
                    <a:bodyPr/>
                    <a:lstStyle/>
                    <a:p>
                      <a:pPr algn="l" fontAlgn="b"/>
                      <a:r>
                        <a:rPr lang="en-US" sz="10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43547">
                <a:tc>
                  <a:txBody>
                    <a:bodyPr/>
                    <a:lstStyle/>
                    <a:p>
                      <a:pPr algn="l" fontAlgn="b"/>
                      <a:r>
                        <a:rPr lang="en-US" sz="10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$377,350.00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$243,250.00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$309,400.00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$930,000.00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$55,839.56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$9,095.10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$64,934.66 </a:t>
                      </a:r>
                    </a:p>
                  </a:txBody>
                  <a:tcPr marL="9525" marR="9525" marT="9525" marB="0" anchor="ctr">
                    <a:lnL>
                      <a:noFill/>
                    </a:lnL>
                    <a:lnR>
                      <a:noFill/>
                    </a:lnR>
                    <a:lnT>
                      <a:noFill/>
                    </a:lnT>
                    <a:lnB>
                      <a:noFill/>
                    </a:lnB>
                  </a:tcPr>
                </a:tc>
              </a:tr>
              <a:tr h="343547">
                <a:tc>
                  <a:txBody>
                    <a:bodyPr/>
                    <a:lstStyle/>
                    <a:p>
                      <a:pPr algn="l" fontAlgn="b"/>
                      <a:r>
                        <a:rPr lang="en-US" sz="10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3.70 - Other Receipts</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76864">
                <a:tc>
                  <a:txBody>
                    <a:bodyPr/>
                    <a:lstStyle/>
                    <a:p>
                      <a:pPr algn="l" fontAlgn="b"/>
                      <a:r>
                        <a:rPr lang="en-US" sz="10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000" b="1" i="0" u="none" strike="noStrike">
                          <a:solidFill>
                            <a:srgbClr val="000000"/>
                          </a:solidFill>
                          <a:effectLst/>
                          <a:latin typeface="Arial" panose="020B0604020202020204" pitchFamily="34" charset="0"/>
                        </a:rPr>
                        <a:t>$974.56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$433,189.56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$252,345.10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$317,154.00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$1,003,663.22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6864">
                <a:tc>
                  <a:txBody>
                    <a:bodyPr/>
                    <a:lstStyle/>
                    <a:p>
                      <a:pPr algn="l" fontAlgn="b"/>
                      <a:r>
                        <a:rPr lang="en-US" sz="1000" b="1" i="0" u="none" strike="noStrike">
                          <a:solidFill>
                            <a:srgbClr val="000000"/>
                          </a:solidFill>
                          <a:effectLst/>
                          <a:latin typeface="Arial" panose="020B0604020202020204" pitchFamily="34" charset="0"/>
                        </a:rPr>
                        <a:t> </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176864">
                <a:tc>
                  <a:txBody>
                    <a:bodyPr/>
                    <a:lstStyle/>
                    <a:p>
                      <a:pPr algn="l" fontAlgn="b"/>
                      <a:r>
                        <a:rPr lang="en-US" sz="10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000" b="0" i="0" u="none" strike="noStrike">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43547">
                <a:tc>
                  <a:txBody>
                    <a:bodyPr/>
                    <a:lstStyle/>
                    <a:p>
                      <a:pPr algn="l" fontAlgn="b"/>
                      <a:r>
                        <a:rPr lang="en-US" sz="1000" b="0" i="0" u="none" strike="noStrike">
                          <a:solidFill>
                            <a:srgbClr val="000000"/>
                          </a:solidFill>
                          <a:effectLst/>
                          <a:latin typeface="Arial" panose="020B0604020202020204" pitchFamily="34" charset="0"/>
                        </a:rPr>
                        <a:t>4.10 - Meetings &amp; Social Events Expense</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$1,867.43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$1,209.08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$3,076.51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$54,999.48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$9,389.30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$84,001.00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$148,389.78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$27,600.51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$17,398.04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$22,450.00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$67,448.55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$75,058.66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$52,270.74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$48,725.00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$176,054.40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$81,373.75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$93,491.26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$914.99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$83,405.00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$270.29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$259,455.29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$50,873.54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$53,986.00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$104,859.54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$1,511.30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$4,418.54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$5,929.84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$7,449.26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$2,959.02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$5,276.00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$16,505.08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76864">
                <a:tc>
                  <a:txBody>
                    <a:bodyPr/>
                    <a:lstStyle/>
                    <a:p>
                      <a:pPr algn="l" fontAlgn="b"/>
                      <a:r>
                        <a:rPr lang="en-US" sz="10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000" b="1" i="0" u="none" strike="noStrike">
                          <a:solidFill>
                            <a:srgbClr val="000000"/>
                          </a:solidFill>
                          <a:effectLst/>
                          <a:latin typeface="Arial" panose="020B0604020202020204" pitchFamily="34" charset="0"/>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$433,188.96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$237,678.17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$3,874.01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$299,052.08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$270.29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$975,930.94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6864">
                <a:tc>
                  <a:txBody>
                    <a:bodyPr/>
                    <a:lstStyle/>
                    <a:p>
                      <a:pPr algn="l" fontAlgn="ctr"/>
                      <a:r>
                        <a:rPr lang="en-US" sz="10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($892.87)</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$0.60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$14,666.93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($3,874.01)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$18,101.92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($270.29)</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dirty="0">
                          <a:solidFill>
                            <a:srgbClr val="000000"/>
                          </a:solidFill>
                          <a:effectLst/>
                          <a:latin typeface="Arial" panose="020B0604020202020204" pitchFamily="34" charset="0"/>
                        </a:rPr>
                        <a:t>$27,732.28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TextBox 5"/>
          <p:cNvSpPr txBox="1"/>
          <p:nvPr/>
        </p:nvSpPr>
        <p:spPr>
          <a:xfrm>
            <a:off x="2778125" y="602684"/>
            <a:ext cx="4191000" cy="461665"/>
          </a:xfrm>
          <a:prstGeom prst="rect">
            <a:avLst/>
          </a:prstGeom>
          <a:noFill/>
        </p:spPr>
        <p:txBody>
          <a:bodyPr wrap="square" rtlCol="0">
            <a:spAutoFit/>
          </a:bodyPr>
          <a:lstStyle/>
          <a:p>
            <a:r>
              <a:rPr lang="en-US" dirty="0" smtClean="0">
                <a:solidFill>
                  <a:schemeClr val="tx1"/>
                </a:solidFill>
              </a:rPr>
              <a:t>2015 Meeting Income Report</a:t>
            </a:r>
            <a:endParaRPr lang="en-US" dirty="0">
              <a:solidFill>
                <a:schemeClr val="tx1"/>
              </a:solidFill>
            </a:endParaRPr>
          </a:p>
        </p:txBody>
      </p:sp>
    </p:spTree>
    <p:extLst>
      <p:ext uri="{BB962C8B-B14F-4D97-AF65-F5344CB8AC3E}">
        <p14:creationId xmlns:p14="http://schemas.microsoft.com/office/powerpoint/2010/main" val="732248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March 2016</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11</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1484370696"/>
              </p:ext>
            </p:extLst>
          </p:nvPr>
        </p:nvGraphicFramePr>
        <p:xfrm>
          <a:off x="304801" y="604766"/>
          <a:ext cx="8534401" cy="5817611"/>
        </p:xfrm>
        <a:graphic>
          <a:graphicData uri="http://schemas.openxmlformats.org/drawingml/2006/table">
            <a:tbl>
              <a:tblPr/>
              <a:tblGrid>
                <a:gridCol w="1888836"/>
                <a:gridCol w="679038"/>
                <a:gridCol w="1057359"/>
                <a:gridCol w="1208411"/>
                <a:gridCol w="1132885"/>
                <a:gridCol w="1272472"/>
                <a:gridCol w="1295400"/>
              </a:tblGrid>
              <a:tr h="252925">
                <a:tc gridSpan="7">
                  <a:txBody>
                    <a:bodyPr/>
                    <a:lstStyle/>
                    <a:p>
                      <a:pPr algn="ctr" fontAlgn="b"/>
                      <a:r>
                        <a:rPr lang="en-US" sz="1600" b="1" i="0" u="none" strike="noStrike" dirty="0" smtClean="0">
                          <a:effectLst/>
                          <a:latin typeface="Arial"/>
                        </a:rPr>
                        <a:t>2014 Meeting Income Report</a:t>
                      </a:r>
                      <a:endParaRPr lang="en-US" sz="1600" b="1" i="0" u="none" strike="noStrike" dirty="0">
                        <a:effectLst/>
                        <a:latin typeface="Arial"/>
                      </a:endParaRPr>
                    </a:p>
                  </a:txBody>
                  <a:tcPr marL="7723" marR="7723" marT="77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376">
                <a:tc>
                  <a:txBody>
                    <a:bodyPr/>
                    <a:lstStyle/>
                    <a:p>
                      <a:pPr algn="l" fontAlgn="b"/>
                      <a:endParaRPr lang="en-US" sz="1200" b="1" i="0" u="none" strike="noStrike" dirty="0">
                        <a:effectLst/>
                        <a:latin typeface="Arial"/>
                      </a:endParaRP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CB Interest</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2014-01 Century City, CA</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2014-05 Waikoloa, HI</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2014-09 Athens, Greece</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2015-01 Atlanta, GA</a:t>
                      </a:r>
                    </a:p>
                  </a:txBody>
                  <a:tcPr marL="7723" marR="7723" marT="7723"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Total</a:t>
                      </a:r>
                    </a:p>
                  </a:txBody>
                  <a:tcPr marL="7723" marR="7723" marT="7723" marB="0" anchor="b">
                    <a:lnL>
                      <a:noFill/>
                    </a:lnL>
                    <a:lnR>
                      <a:noFill/>
                    </a:lnR>
                    <a:lnT>
                      <a:noFill/>
                    </a:lnT>
                    <a:lnB>
                      <a:noFill/>
                    </a:lnB>
                    <a:solidFill>
                      <a:srgbClr val="D0D0D0"/>
                    </a:solidFill>
                  </a:tcPr>
                </a:tc>
              </a:tr>
              <a:tr h="216576">
                <a:tc>
                  <a:txBody>
                    <a:bodyPr/>
                    <a:lstStyle/>
                    <a:p>
                      <a:pPr algn="l" fontAlgn="b"/>
                      <a:r>
                        <a:rPr lang="en-US" sz="1200" b="1" i="0" u="none" strike="noStrike">
                          <a:effectLst/>
                          <a:latin typeface="Arial"/>
                        </a:rPr>
                        <a:t> </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r>
              <a:tr h="368650">
                <a:tc>
                  <a:txBody>
                    <a:bodyPr/>
                    <a:lstStyle/>
                    <a:p>
                      <a:pPr algn="l" fontAlgn="ctr"/>
                      <a:r>
                        <a:rPr lang="en-US" sz="1200" b="1" i="0" u="none" strike="noStrike" dirty="0">
                          <a:solidFill>
                            <a:srgbClr val="000000"/>
                          </a:solidFill>
                          <a:effectLst/>
                          <a:latin typeface="Arial"/>
                        </a:rPr>
                        <a:t>Ordinary Income/Expense</a:t>
                      </a:r>
                    </a:p>
                  </a:txBody>
                  <a:tcPr marL="7723" marR="7723" marT="7723"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191635">
                <a:tc>
                  <a:txBody>
                    <a:bodyPr/>
                    <a:lstStyle/>
                    <a:p>
                      <a:pPr algn="l" fontAlgn="b"/>
                      <a:r>
                        <a:rPr lang="en-US" sz="1200" b="1" i="0" u="none" strike="noStrike">
                          <a:solidFill>
                            <a:srgbClr val="000000"/>
                          </a:solidFill>
                          <a:effectLst/>
                          <a:latin typeface="Arial"/>
                        </a:rPr>
                        <a:t>Income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2.11 - Registrations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$294,150.00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$257,800.00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$337,050.00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$307,100.00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$1,196,100.00 </a:t>
                      </a:r>
                    </a:p>
                  </a:txBody>
                  <a:tcPr marL="7723" marR="7723" marT="7723" marB="0" anchor="ctr">
                    <a:lnL>
                      <a:noFill/>
                    </a:lnL>
                    <a:lnR>
                      <a:noFill/>
                    </a:lnR>
                    <a:lnT>
                      <a:noFill/>
                    </a:lnT>
                    <a:lnB>
                      <a:noFill/>
                    </a:lnB>
                  </a:tcPr>
                </a:tc>
              </a:tr>
              <a:tr h="368549">
                <a:tc>
                  <a:txBody>
                    <a:bodyPr/>
                    <a:lstStyle/>
                    <a:p>
                      <a:pPr algn="l" fontAlgn="b"/>
                      <a:r>
                        <a:rPr lang="en-US" sz="1200" b="0" i="0" u="none" strike="noStrike" dirty="0">
                          <a:solidFill>
                            <a:srgbClr val="000000"/>
                          </a:solidFill>
                          <a:effectLst/>
                          <a:latin typeface="Arial"/>
                        </a:rPr>
                        <a:t>2.12 - Hotel Commissions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$8,738.60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$7,666.92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$16,405.52 </a:t>
                      </a:r>
                    </a:p>
                  </a:txBody>
                  <a:tcPr marL="7723" marR="7723" marT="7723" marB="0" anchor="ctr">
                    <a:lnL>
                      <a:noFill/>
                    </a:lnL>
                    <a:lnR>
                      <a:noFill/>
                    </a:lnR>
                    <a:lnT>
                      <a:noFill/>
                    </a:lnT>
                    <a:lnB>
                      <a:noFill/>
                    </a:lnB>
                  </a:tcPr>
                </a:tc>
              </a:tr>
              <a:tr h="417341">
                <a:tc>
                  <a:txBody>
                    <a:bodyPr/>
                    <a:lstStyle/>
                    <a:p>
                      <a:pPr algn="l" fontAlgn="b"/>
                      <a:r>
                        <a:rPr lang="en-US" sz="1200" b="0" i="0" u="none" strike="noStrike">
                          <a:solidFill>
                            <a:srgbClr val="000000"/>
                          </a:solidFill>
                          <a:effectLst/>
                          <a:latin typeface="Arial"/>
                        </a:rPr>
                        <a:t>3.40 - IEEE CB Account Interest</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Income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Gross Profit</a:t>
                      </a:r>
                    </a:p>
                  </a:txBody>
                  <a:tcPr marL="69506" marR="7723" marT="772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r h="216576">
                <a:tc>
                  <a:txBody>
                    <a:bodyPr/>
                    <a:lstStyle/>
                    <a:p>
                      <a:pPr algn="l" fontAlgn="b"/>
                      <a:r>
                        <a:rPr lang="en-US" sz="1200" b="1" i="0" u="none" strike="noStrike">
                          <a:solidFill>
                            <a:srgbClr val="000000"/>
                          </a:solidFill>
                          <a:effectLst/>
                          <a:latin typeface="Arial"/>
                        </a:rPr>
                        <a:t>Expense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4.110 - Site Survey</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4.113 - Venue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$19,200.06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$17,505.03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$74,085.00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$110,790.09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4.12 - Financial Fees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$19,396.46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$17,715.21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$25,215.85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$7,320.20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$69,647.72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4.13 </a:t>
                      </a:r>
                      <a:r>
                        <a:rPr lang="en-US" sz="1200" b="0" i="0" u="none" strike="noStrike" dirty="0" smtClean="0">
                          <a:solidFill>
                            <a:srgbClr val="000000"/>
                          </a:solidFill>
                          <a:effectLst/>
                          <a:latin typeface="Arial"/>
                        </a:rPr>
                        <a:t>– Meeting</a:t>
                      </a:r>
                      <a:r>
                        <a:rPr lang="en-US" sz="1200" b="0" i="0" u="none" strike="noStrike" baseline="0" dirty="0" smtClean="0">
                          <a:solidFill>
                            <a:srgbClr val="000000"/>
                          </a:solidFill>
                          <a:effectLst/>
                          <a:latin typeface="Arial"/>
                        </a:rPr>
                        <a:t> </a:t>
                      </a:r>
                      <a:r>
                        <a:rPr lang="en-US" sz="1200" b="0" i="0" u="none" strike="noStrike" dirty="0" smtClean="0">
                          <a:solidFill>
                            <a:srgbClr val="000000"/>
                          </a:solidFill>
                          <a:effectLst/>
                          <a:latin typeface="Arial"/>
                        </a:rPr>
                        <a:t>Planner</a:t>
                      </a:r>
                      <a:endParaRPr lang="en-US" sz="1200" b="0" i="0" u="none" strike="noStrike" dirty="0">
                        <a:solidFill>
                          <a:srgbClr val="000000"/>
                        </a:solidFill>
                        <a:effectLst/>
                        <a:latin typeface="Arial"/>
                      </a:endParaRP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$51,061.35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$44,330.15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$50,379.00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$20,000.00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$165,770.50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4.14 - Food &amp; Beverage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$129,456.46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$93,164.43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$125,851.00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$348,471.89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4.15 - Network Services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$47,590.07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$43,254.69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$45,592.42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$136,437.18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4.16 - Social</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$33,673.00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$21,411.32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$55,084.32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4.17 - Shipping</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$3,576.33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$10,678.59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$9,547.23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$23,802.15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4.18 - Misc Expense</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$1,016.92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$1,158.30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$5,280.50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$7,455.72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Expense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$304,970.65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$251,556.86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$335,951.00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$27,320.20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$919,798.71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Ordinary Income</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Income</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2" name="Footer Placeholder 1"/>
          <p:cNvSpPr>
            <a:spLocks noGrp="1"/>
          </p:cNvSpPr>
          <p:nvPr>
            <p:ph type="ftr" idx="11"/>
          </p:nvPr>
        </p:nvSpPr>
        <p:spPr/>
        <p:txBody>
          <a:bodyPr/>
          <a:lstStyle/>
          <a:p>
            <a:pPr>
              <a:defRPr/>
            </a:pPr>
            <a:r>
              <a:rPr lang="en-GB" smtClean="0"/>
              <a:t>Jon Rosdahl, Qualcomm </a:t>
            </a:r>
            <a:endParaRPr lang="en-GB" dirty="0"/>
          </a:p>
        </p:txBody>
      </p:sp>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GB" dirty="0" smtClean="0"/>
              <a:t>March 2016 Treasurer report for the Joint 802.11/.15 Wireless funds</a:t>
            </a:r>
          </a:p>
          <a:p>
            <a:endParaRPr lang="en-GB" dirty="0" smtClean="0"/>
          </a:p>
          <a:p>
            <a:r>
              <a:rPr lang="en-GB" dirty="0" smtClean="0"/>
              <a:t>Also reported in 802.15 doc: </a:t>
            </a:r>
            <a:r>
              <a:rPr lang="en-US" dirty="0" smtClean="0"/>
              <a:t>15-16/0201r1</a:t>
            </a:r>
            <a:endParaRPr lang="en-US" dirty="0" smtClean="0"/>
          </a:p>
          <a:p>
            <a:r>
              <a:rPr lang="en-US" dirty="0" smtClean="0"/>
              <a:t>    </a:t>
            </a:r>
            <a:endParaRPr lang="en-GB" dirty="0" smtClean="0"/>
          </a:p>
          <a:p>
            <a:endParaRPr lang="en-GB" dirty="0" smtClean="0"/>
          </a:p>
        </p:txBody>
      </p:sp>
      <p:sp>
        <p:nvSpPr>
          <p:cNvPr id="4098" name="Rectangle 3"/>
          <p:cNvSpPr>
            <a:spLocks noGrp="1" noChangeArrowheads="1"/>
          </p:cNvSpPr>
          <p:nvPr>
            <p:ph type="dt" idx="10"/>
          </p:nvPr>
        </p:nvSpPr>
        <p:spPr/>
        <p:txBody>
          <a:bodyPr/>
          <a:lstStyle/>
          <a:p>
            <a:r>
              <a:rPr lang="en-US" smtClean="0"/>
              <a:t>March 2016</a:t>
            </a:r>
            <a:endParaRPr lang="en-GB" dirty="0" smtClean="0"/>
          </a:p>
        </p:txBody>
      </p:sp>
      <p:sp>
        <p:nvSpPr>
          <p:cNvPr id="2" name="Footer Placeholder 1"/>
          <p:cNvSpPr>
            <a:spLocks noGrp="1"/>
          </p:cNvSpPr>
          <p:nvPr>
            <p:ph type="ftr" idx="11"/>
          </p:nvPr>
        </p:nvSpPr>
        <p:spPr>
          <a:xfrm>
            <a:off x="6629400" y="6475413"/>
            <a:ext cx="1912938" cy="181768"/>
          </a:xfrm>
        </p:spPr>
        <p:txBody>
          <a:bodyPr/>
          <a:lstStyle/>
          <a:p>
            <a:r>
              <a:rPr lang="en-GB" smtClean="0"/>
              <a:t>Jon Rosdahl, Qualcomm </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2</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March 2016</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13986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March 2016</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b="1" dirty="0" smtClean="0">
                <a:solidFill>
                  <a:schemeClr val="tx1"/>
                </a:solidFill>
                <a:ea typeface="굴림" pitchFamily="50" charset="-127"/>
              </a:rPr>
              <a:t>13 March 2016</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Rosdahl (Qualcomm)</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Qualcomm Technologies, Inc.</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11-16/0245r1</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Jon Rosdahl, Qualcomm </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2016</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6477000" y="6475413"/>
            <a:ext cx="2065338" cy="230187"/>
          </a:xfrm>
        </p:spPr>
        <p:txBody>
          <a:bodyPr/>
          <a:lstStyle/>
          <a:p>
            <a:pPr>
              <a:defRPr/>
            </a:pPr>
            <a:r>
              <a:rPr lang="en-GB" smtClean="0"/>
              <a:t>Jon Rosdahl, Qualcomm </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005211182"/>
              </p:ext>
            </p:extLst>
          </p:nvPr>
        </p:nvGraphicFramePr>
        <p:xfrm>
          <a:off x="696913" y="838200"/>
          <a:ext cx="7685087" cy="5513830"/>
        </p:xfrm>
        <a:graphic>
          <a:graphicData uri="http://schemas.openxmlformats.org/drawingml/2006/table">
            <a:tbl>
              <a:tblPr/>
              <a:tblGrid>
                <a:gridCol w="5781228"/>
                <a:gridCol w="1903859"/>
              </a:tblGrid>
              <a:tr h="450455">
                <a:tc gridSpan="2">
                  <a:txBody>
                    <a:bodyPr/>
                    <a:lstStyle/>
                    <a:p>
                      <a:pPr algn="ctr" rtl="0" fontAlgn="b"/>
                      <a:r>
                        <a:rPr lang="en-US" sz="2800" b="1" i="0" u="none" strike="noStrike" dirty="0">
                          <a:solidFill>
                            <a:srgbClr val="000000"/>
                          </a:solidFill>
                          <a:effectLst/>
                          <a:latin typeface="Arial"/>
                        </a:rPr>
                        <a:t>Reconciled Balance Sheet</a:t>
                      </a:r>
                    </a:p>
                  </a:txBody>
                  <a:tcPr marL="9525" marR="9525" marT="9525" marB="0" anchor="b">
                    <a:lnL>
                      <a:noFill/>
                    </a:lnL>
                    <a:lnR>
                      <a:noFill/>
                    </a:lnR>
                    <a:lnT>
                      <a:noFill/>
                    </a:lnT>
                    <a:lnB>
                      <a:noFill/>
                    </a:lnB>
                  </a:tcPr>
                </a:tc>
                <a:tc hMerge="1">
                  <a:txBody>
                    <a:bodyPr/>
                    <a:lstStyle/>
                    <a:p>
                      <a:endParaRPr lang="en-US"/>
                    </a:p>
                  </a:txBody>
                  <a:tcPr/>
                </a:tc>
              </a:tr>
              <a:tr h="450455">
                <a:tc gridSpan="2">
                  <a:txBody>
                    <a:bodyPr/>
                    <a:lstStyle/>
                    <a:p>
                      <a:pPr algn="ctr" rtl="0" fontAlgn="b"/>
                      <a:r>
                        <a:rPr lang="en-US" sz="2800" b="1" i="0" u="none" strike="noStrike" dirty="0" smtClean="0">
                          <a:solidFill>
                            <a:srgbClr val="000000"/>
                          </a:solidFill>
                          <a:effectLst/>
                          <a:latin typeface="Arial"/>
                        </a:rPr>
                        <a:t>29 February 2016</a:t>
                      </a:r>
                      <a:endParaRPr lang="en-US" sz="2800" b="1" i="0" u="none" strike="noStrike" dirty="0">
                        <a:solidFill>
                          <a:srgbClr val="000000"/>
                        </a:solidFill>
                        <a:effectLst/>
                        <a:latin typeface="Arial"/>
                      </a:endParaRPr>
                    </a:p>
                  </a:txBody>
                  <a:tcPr marL="9525" marR="9525" marT="9525" marB="0" anchor="b">
                    <a:lnL>
                      <a:noFill/>
                    </a:lnL>
                    <a:lnR>
                      <a:noFill/>
                    </a:lnR>
                    <a:lnT>
                      <a:noFill/>
                    </a:lnT>
                    <a:lnB>
                      <a:noFill/>
                    </a:lnB>
                  </a:tcPr>
                </a:tc>
                <a:tc hMerge="1">
                  <a:txBody>
                    <a:bodyPr/>
                    <a:lstStyle/>
                    <a:p>
                      <a:endParaRPr lang="en-US"/>
                    </a:p>
                  </a:txBody>
                  <a:tcPr/>
                </a:tc>
              </a:tr>
              <a:tr h="230145">
                <a:tc gridSpan="2">
                  <a:txBody>
                    <a:bodyPr/>
                    <a:lstStyle/>
                    <a:p>
                      <a:pPr algn="ctr" fontAlgn="b"/>
                      <a:endParaRPr lang="en-US" sz="1400" b="1" i="0" u="none" strike="noStrike" dirty="0">
                        <a:effectLst/>
                        <a:latin typeface="Arial"/>
                      </a:endParaRPr>
                    </a:p>
                  </a:txBody>
                  <a:tcPr marL="9525" marR="9525" marT="9525" marB="0" anchor="b">
                    <a:lnL>
                      <a:noFill/>
                    </a:lnL>
                    <a:lnR>
                      <a:noFill/>
                    </a:lnR>
                    <a:lnT>
                      <a:noFill/>
                    </a:lnT>
                    <a:lnB>
                      <a:noFill/>
                    </a:lnB>
                  </a:tcPr>
                </a:tc>
                <a:tc hMerge="1">
                  <a:txBody>
                    <a:bodyPr/>
                    <a:lstStyle/>
                    <a:p>
                      <a:endParaRPr lang="en-US"/>
                    </a:p>
                  </a:txBody>
                  <a:tcPr/>
                </a:tc>
              </a:tr>
              <a:tr h="293091">
                <a:tc>
                  <a:txBody>
                    <a:bodyPr/>
                    <a:lstStyle/>
                    <a:p>
                      <a:pPr algn="l" fontAlgn="b"/>
                      <a:r>
                        <a:rPr lang="en-US" sz="1800" b="1" i="0" u="none" strike="noStrike">
                          <a:effectLst/>
                          <a:latin typeface="Arial"/>
                        </a:rPr>
                        <a:t> </a:t>
                      </a:r>
                    </a:p>
                  </a:txBody>
                  <a:tcPr marL="9525" marR="9525" marT="9525" marB="0" anchor="b">
                    <a:lnL>
                      <a:noFill/>
                    </a:lnL>
                    <a:lnR>
                      <a:noFill/>
                    </a:lnR>
                    <a:lnT>
                      <a:noFill/>
                    </a:lnT>
                    <a:lnB>
                      <a:noFill/>
                    </a:lnB>
                    <a:solidFill>
                      <a:srgbClr val="D0D0D0"/>
                    </a:solidFill>
                  </a:tcPr>
                </a:tc>
                <a:tc>
                  <a:txBody>
                    <a:bodyPr/>
                    <a:lstStyle/>
                    <a:p>
                      <a:pPr algn="l" fontAlgn="b"/>
                      <a:r>
                        <a:rPr lang="en-US" sz="1800" b="1" i="0" u="none" strike="noStrike">
                          <a:effectLst/>
                          <a:latin typeface="Arial"/>
                        </a:rPr>
                        <a:t>Amount</a:t>
                      </a:r>
                    </a:p>
                  </a:txBody>
                  <a:tcPr marL="9525" marR="9525" marT="9525" marB="0" anchor="b">
                    <a:lnL>
                      <a:noFill/>
                    </a:lnL>
                    <a:lnR>
                      <a:noFill/>
                    </a:lnR>
                    <a:lnT>
                      <a:noFill/>
                    </a:lnT>
                    <a:lnB>
                      <a:noFill/>
                    </a:lnB>
                    <a:solidFill>
                      <a:srgbClr val="D0D0D0"/>
                    </a:solidFill>
                  </a:tcPr>
                </a:tc>
              </a:tr>
              <a:tr h="293091">
                <a:tc>
                  <a:txBody>
                    <a:bodyPr/>
                    <a:lstStyle/>
                    <a:p>
                      <a:pPr algn="l" fontAlgn="ctr"/>
                      <a:r>
                        <a:rPr lang="en-US" sz="1800" b="1" i="0" u="none" strike="noStrike" dirty="0">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93091">
                <a:tc>
                  <a:txBody>
                    <a:bodyPr/>
                    <a:lstStyle/>
                    <a:p>
                      <a:pPr algn="l" fontAlgn="b"/>
                      <a:r>
                        <a:rPr lang="en-US" sz="1800" b="1" i="0" u="none" strike="noStrike" dirty="0">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93091">
                <a:tc>
                  <a:txBody>
                    <a:bodyPr/>
                    <a:lstStyle/>
                    <a:p>
                      <a:pPr algn="l" fontAlgn="b"/>
                      <a:r>
                        <a:rPr lang="en-US" sz="18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93091">
                <a:tc>
                  <a:txBody>
                    <a:bodyPr/>
                    <a:lstStyle/>
                    <a:p>
                      <a:pPr algn="l" fontAlgn="b"/>
                      <a:r>
                        <a:rPr lang="en-US" sz="1800" b="0" i="0" u="none" strike="noStrike">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a:noFill/>
                    </a:lnB>
                  </a:tcPr>
                </a:tc>
                <a:tc>
                  <a:txBody>
                    <a:bodyPr/>
                    <a:lstStyle/>
                    <a:p>
                      <a:pPr algn="r" fontAlgn="ctr"/>
                      <a:r>
                        <a:rPr lang="en-US" sz="1800" b="0" i="0" u="none" strike="noStrike" dirty="0" smtClean="0">
                          <a:solidFill>
                            <a:srgbClr val="000000"/>
                          </a:solidFill>
                          <a:effectLst/>
                          <a:latin typeface="Arial" panose="020B0604020202020204" pitchFamily="34" charset="0"/>
                        </a:rPr>
                        <a:t>$473,046.94 </a:t>
                      </a:r>
                      <a:endParaRPr lang="en-US" sz="18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5566">
                <a:tc>
                  <a:txBody>
                    <a:bodyPr/>
                    <a:lstStyle/>
                    <a:p>
                      <a:pPr algn="l" fontAlgn="b"/>
                      <a:r>
                        <a:rPr lang="en-US" sz="1800" b="1" i="0" u="none" strike="noStrike">
                          <a:solidFill>
                            <a:srgbClr val="000000"/>
                          </a:solidFill>
                          <a:effectLst/>
                          <a:latin typeface="Arial" panose="020B0604020202020204" pitchFamily="34" charset="0"/>
                        </a:rPr>
                        <a:t>Total Bank</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800" b="1" i="0" u="none" strike="noStrike" dirty="0" smtClean="0">
                          <a:solidFill>
                            <a:srgbClr val="000000"/>
                          </a:solidFill>
                          <a:effectLst/>
                          <a:latin typeface="Arial" panose="020B0604020202020204" pitchFamily="34" charset="0"/>
                        </a:rPr>
                        <a:t>$473,046.94 </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576347">
                <a:tc>
                  <a:txBody>
                    <a:bodyPr/>
                    <a:lstStyle/>
                    <a:p>
                      <a:pPr algn="l" fontAlgn="ctr"/>
                      <a:r>
                        <a:rPr lang="en-US" sz="1800" b="1" i="0" u="none" strike="noStrike" dirty="0" smtClean="0">
                          <a:solidFill>
                            <a:srgbClr val="000000"/>
                          </a:solidFill>
                          <a:effectLst/>
                          <a:latin typeface="Arial" panose="020B0604020202020204" pitchFamily="34" charset="0"/>
                        </a:rPr>
                        <a:t>Total ASSETS</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smtClean="0">
                          <a:solidFill>
                            <a:srgbClr val="000000"/>
                          </a:solidFill>
                          <a:effectLst/>
                          <a:latin typeface="Arial" panose="020B0604020202020204" pitchFamily="34" charset="0"/>
                        </a:rPr>
                        <a:t>$473,046.94</a:t>
                      </a:r>
                      <a:endParaRPr lang="en-US" sz="1800" b="1" i="0" u="none" strike="noStrike" dirty="0" smtClean="0">
                        <a:solidFill>
                          <a:srgbClr val="000000"/>
                        </a:solidFill>
                        <a:effectLst/>
                        <a:latin typeface="Arial" panose="020B0604020202020204" pitchFamily="34" charset="0"/>
                      </a:endParaRPr>
                    </a:p>
                    <a:p>
                      <a:pPr algn="r" fontAlgn="ctr"/>
                      <a:r>
                        <a:rPr lang="en-US" sz="1800" b="1" i="0" u="none" strike="noStrike" dirty="0" smtClean="0">
                          <a:solidFill>
                            <a:srgbClr val="000000"/>
                          </a:solidFill>
                          <a:effectLst/>
                          <a:latin typeface="Arial" panose="020B0604020202020204" pitchFamily="34" charset="0"/>
                        </a:rPr>
                        <a:t> </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93091">
                <a:tc gridSpan="2">
                  <a:txBody>
                    <a:bodyPr/>
                    <a:lstStyle/>
                    <a:p>
                      <a:pPr algn="l" fontAlgn="ctr"/>
                      <a:r>
                        <a:rPr lang="en-US" sz="1800" b="1" i="0" u="none" strike="noStrike" kern="1200" dirty="0">
                          <a:solidFill>
                            <a:srgbClr val="000000"/>
                          </a:solidFill>
                          <a:effectLst/>
                          <a:latin typeface="Arial" panose="020B0604020202020204" pitchFamily="34" charset="0"/>
                          <a:ea typeface="+mn-ea"/>
                          <a:cs typeface="+mn-cs"/>
                        </a:rPr>
                        <a:t>LIABILITIES</a:t>
                      </a:r>
                      <a:r>
                        <a:rPr lang="en-US" sz="1800" b="1" i="0" u="none" strike="noStrike" dirty="0">
                          <a:solidFill>
                            <a:srgbClr val="000000"/>
                          </a:solidFill>
                          <a:effectLst/>
                          <a:latin typeface="Arial" panose="020B0604020202020204" pitchFamily="34" charset="0"/>
                        </a:rPr>
                        <a:t>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endParaRPr lang="en-US"/>
                    </a:p>
                  </a:txBody>
                  <a:tcPr>
                    <a:lnL>
                      <a:noFill/>
                    </a:lnL>
                    <a:lnR>
                      <a:noFill/>
                    </a:lnR>
                    <a:lnT w="6350" cap="flat" cmpd="sng" algn="ctr">
                      <a:solidFill>
                        <a:srgbClr val="969696"/>
                      </a:solidFill>
                      <a:prstDash val="dot"/>
                      <a:round/>
                      <a:headEnd type="none" w="med" len="med"/>
                      <a:tailEnd type="none" w="med" len="med"/>
                    </a:lnT>
                    <a:lnB>
                      <a:noFill/>
                    </a:lnB>
                  </a:tcPr>
                </a:tc>
              </a:tr>
              <a:tr h="278359">
                <a:tc>
                  <a:txBody>
                    <a:bodyPr/>
                    <a:lstStyle/>
                    <a:p>
                      <a:pPr algn="l" fontAlgn="b"/>
                      <a:r>
                        <a:rPr lang="en-US" sz="1800" b="1" i="0" u="none" strike="noStrike" dirty="0">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78359">
                <a:tc>
                  <a:txBody>
                    <a:bodyPr/>
                    <a:lstStyle/>
                    <a:p>
                      <a:pPr algn="l" fontAlgn="b"/>
                      <a:r>
                        <a:rPr lang="en-US" sz="1800" b="0" i="0" u="none" strike="noStrike" dirty="0">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r" fontAlgn="ctr"/>
                      <a:r>
                        <a:rPr lang="en-US" sz="1800" b="0" i="0" u="none" strike="noStrike" dirty="0">
                          <a:solidFill>
                            <a:srgbClr val="000000"/>
                          </a:solidFill>
                          <a:effectLst/>
                          <a:latin typeface="Arial" panose="020B0604020202020204" pitchFamily="34" charset="0"/>
                        </a:rPr>
                        <a:t>$665,009.59 </a:t>
                      </a:r>
                    </a:p>
                  </a:txBody>
                  <a:tcPr marL="9525" marR="9525" marT="9525" marB="0" anchor="ctr">
                    <a:lnL>
                      <a:noFill/>
                    </a:lnL>
                    <a:lnR>
                      <a:noFill/>
                    </a:lnR>
                    <a:lnT>
                      <a:noFill/>
                    </a:lnT>
                    <a:lnB>
                      <a:noFill/>
                    </a:lnB>
                  </a:tcPr>
                </a:tc>
              </a:tr>
              <a:tr h="278359">
                <a:tc>
                  <a:txBody>
                    <a:bodyPr/>
                    <a:lstStyle/>
                    <a:p>
                      <a:pPr algn="l" fontAlgn="b"/>
                      <a:r>
                        <a:rPr lang="en-US" sz="1800" b="0" i="0" u="none" strike="noStrike" dirty="0">
                          <a:solidFill>
                            <a:srgbClr val="000000"/>
                          </a:solidFill>
                          <a:effectLst/>
                          <a:latin typeface="Arial" panose="020B0604020202020204" pitchFamily="34" charset="0"/>
                        </a:rPr>
                        <a:t>Net Income</a:t>
                      </a:r>
                    </a:p>
                  </a:txBody>
                  <a:tcPr marL="171450" marR="9525" marT="9525" marB="0" anchor="b">
                    <a:lnL>
                      <a:noFill/>
                    </a:lnL>
                    <a:lnR>
                      <a:noFill/>
                    </a:lnR>
                    <a:lnT>
                      <a:noFill/>
                    </a:lnT>
                    <a:lnB>
                      <a:noFill/>
                    </a:lnB>
                  </a:tcPr>
                </a:tc>
                <a:tc>
                  <a:txBody>
                    <a:bodyPr/>
                    <a:lstStyle/>
                    <a:p>
                      <a:pPr algn="r" fontAlgn="ctr"/>
                      <a:r>
                        <a:rPr lang="en-US" sz="1800" b="0" i="0" u="none" strike="noStrike" dirty="0" smtClean="0">
                          <a:solidFill>
                            <a:srgbClr val="000000"/>
                          </a:solidFill>
                          <a:effectLst/>
                          <a:latin typeface="Arial" panose="020B0604020202020204" pitchFamily="34" charset="0"/>
                        </a:rPr>
                        <a:t>($192,962.65)</a:t>
                      </a:r>
                      <a:endParaRPr lang="en-US" sz="18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78359">
                <a:tc>
                  <a:txBody>
                    <a:bodyPr/>
                    <a:lstStyle/>
                    <a:p>
                      <a:pPr algn="l" fontAlgn="b"/>
                      <a:r>
                        <a:rPr lang="en-US" sz="1800" b="1" i="0" u="none" strike="noStrike" dirty="0">
                          <a:solidFill>
                            <a:srgbClr val="000000"/>
                          </a:solidFill>
                          <a:effectLst/>
                          <a:latin typeface="Arial" panose="020B0604020202020204" pitchFamily="34" charset="0"/>
                        </a:rPr>
                        <a:t>Total Equity</a:t>
                      </a:r>
                    </a:p>
                  </a:txBody>
                  <a:tcPr marL="85725"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smtClean="0">
                          <a:solidFill>
                            <a:srgbClr val="000000"/>
                          </a:solidFill>
                          <a:effectLst/>
                          <a:latin typeface="Arial" panose="020B0604020202020204" pitchFamily="34" charset="0"/>
                        </a:rPr>
                        <a:t>$473,046.94 </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278359">
                <a:tc>
                  <a:txBody>
                    <a:bodyPr/>
                    <a:lstStyle/>
                    <a:p>
                      <a:pPr algn="l" fontAlgn="ctr"/>
                      <a:r>
                        <a:rPr lang="en-US" sz="1800" b="1" i="0" u="none" strike="noStrike" dirty="0">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smtClean="0">
                          <a:solidFill>
                            <a:srgbClr val="000000"/>
                          </a:solidFill>
                          <a:effectLst/>
                          <a:latin typeface="Arial" panose="020B0604020202020204" pitchFamily="34" charset="0"/>
                        </a:rPr>
                        <a:t>$473,046.94 </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93091">
                <a:tc>
                  <a:txBody>
                    <a:bodyPr/>
                    <a:lstStyle/>
                    <a:p>
                      <a:pPr algn="l" fontAlgn="ct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Atlanta Jan 2016 Budget </a:t>
            </a:r>
            <a:r>
              <a:rPr lang="en-US" dirty="0" smtClean="0"/>
              <a:t>Report</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a:xfrm>
            <a:off x="6553200" y="6475413"/>
            <a:ext cx="1989138" cy="233349"/>
          </a:xfrm>
        </p:spPr>
        <p:txBody>
          <a:bodyPr/>
          <a:lstStyle/>
          <a:p>
            <a:r>
              <a:rPr lang="en-GB" smtClean="0"/>
              <a:t>Jon Rosdahl, Qualcomm </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5</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742445310"/>
              </p:ext>
            </p:extLst>
          </p:nvPr>
        </p:nvGraphicFramePr>
        <p:xfrm>
          <a:off x="685800" y="1234439"/>
          <a:ext cx="3257550" cy="5125213"/>
        </p:xfrm>
        <a:graphic>
          <a:graphicData uri="http://schemas.openxmlformats.org/drawingml/2006/table">
            <a:tbl>
              <a:tblPr>
                <a:tableStyleId>{5C22544A-7EE6-4342-B048-85BDC9FD1C3A}</a:tableStyleId>
              </a:tblPr>
              <a:tblGrid>
                <a:gridCol w="2209800"/>
                <a:gridCol w="1047750"/>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March </a:t>
                      </a:r>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600" b="1" u="none" strike="noStrike" dirty="0">
                          <a:effectLst/>
                          <a:latin typeface="Tahoma" panose="020B0604030504040204" pitchFamily="34" charset="0"/>
                          <a:ea typeface="Tahoma" panose="020B0604030504040204" pitchFamily="34" charset="0"/>
                          <a:cs typeface="Tahoma" panose="020B0604030504040204" pitchFamily="34" charset="0"/>
                        </a:rPr>
                        <a:t>Income</a:t>
                      </a:r>
                      <a:endParaRPr lang="en-US" sz="16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$310,600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55,840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$366,440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600" b="1" u="none" strike="noStrike" dirty="0">
                          <a:effectLst/>
                          <a:latin typeface="Tahoma" panose="020B0604030504040204" pitchFamily="34" charset="0"/>
                          <a:ea typeface="Tahoma" panose="020B0604030504040204" pitchFamily="34" charset="0"/>
                          <a:cs typeface="Tahoma" panose="020B0604030504040204" pitchFamily="34" charset="0"/>
                        </a:rPr>
                        <a:t>Expense</a:t>
                      </a:r>
                      <a:endParaRPr lang="en-US" sz="16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4.10 Setaside/Expense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69,800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4.110 – Site Survey</a:t>
                      </a: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4.113 – </a:t>
                      </a:r>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$29,700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$25,601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$77,207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$81,374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67,700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6,511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11,019</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$373,911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($33,625)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650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$577</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7" name="Content Placeholder 15"/>
          <p:cNvGraphicFramePr>
            <a:graphicFrameLocks/>
          </p:cNvGraphicFramePr>
          <p:nvPr>
            <p:extLst>
              <p:ext uri="{D42A27DB-BD31-4B8C-83A1-F6EECF244321}">
                <p14:modId xmlns:p14="http://schemas.microsoft.com/office/powerpoint/2010/main" val="3962762721"/>
              </p:ext>
            </p:extLst>
          </p:nvPr>
        </p:nvGraphicFramePr>
        <p:xfrm>
          <a:off x="4074228" y="1219201"/>
          <a:ext cx="1070155" cy="5125213"/>
        </p:xfrm>
        <a:graphic>
          <a:graphicData uri="http://schemas.openxmlformats.org/drawingml/2006/table">
            <a:tbl>
              <a:tblPr>
                <a:tableStyleId>{5C22544A-7EE6-4342-B048-85BDC9FD1C3A}</a:tableStyleId>
              </a:tblPr>
              <a:tblGrid>
                <a:gridCol w="155755"/>
                <a:gridCol w="914400"/>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Jan update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$311,350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$57,750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$369,100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$71,400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$21,300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82,800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$98,000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$78,000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$7,000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$1,500</a:t>
                      </a: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380,000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($10,900)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697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$545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8" name="Content Placeholder 15"/>
          <p:cNvGraphicFramePr>
            <a:graphicFrameLocks/>
          </p:cNvGraphicFramePr>
          <p:nvPr>
            <p:extLst>
              <p:ext uri="{D42A27DB-BD31-4B8C-83A1-F6EECF244321}">
                <p14:modId xmlns:p14="http://schemas.microsoft.com/office/powerpoint/2010/main" val="2104097421"/>
              </p:ext>
            </p:extLst>
          </p:nvPr>
        </p:nvGraphicFramePr>
        <p:xfrm>
          <a:off x="5483045" y="1240244"/>
          <a:ext cx="1527355" cy="5125213"/>
        </p:xfrm>
        <a:graphic>
          <a:graphicData uri="http://schemas.openxmlformats.org/drawingml/2006/table">
            <a:tbl>
              <a:tblPr>
                <a:tableStyleId>{5C22544A-7EE6-4342-B048-85BDC9FD1C3A}</a:tableStyleId>
              </a:tblPr>
              <a:tblGrid>
                <a:gridCol w="222298"/>
                <a:gridCol w="1305057"/>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March</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Actuals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321,626.00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$65,445 </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.12</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387,071.12</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$99,214.06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$416.38</a:t>
                      </a: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$17,958.96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$11,601.61</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$78,555.59</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87,189.96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$78,640.89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($636.40)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5,793.01</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$8,337.06</a:t>
                      </a:r>
                      <a:endPar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$387,071.12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698</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555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1809294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Waikoloa, May 2016 Budget estimate</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a:xfrm>
            <a:off x="6553200" y="6475413"/>
            <a:ext cx="1989138" cy="233349"/>
          </a:xfrm>
        </p:spPr>
        <p:txBody>
          <a:bodyPr/>
          <a:lstStyle/>
          <a:p>
            <a:r>
              <a:rPr lang="en-GB" smtClean="0"/>
              <a:t>Jon Rosdahl, Qualcomm </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6</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3937563394"/>
              </p:ext>
            </p:extLst>
          </p:nvPr>
        </p:nvGraphicFramePr>
        <p:xfrm>
          <a:off x="533400" y="1234439"/>
          <a:ext cx="3409950" cy="4870705"/>
        </p:xfrm>
        <a:graphic>
          <a:graphicData uri="http://schemas.openxmlformats.org/drawingml/2006/table">
            <a:tbl>
              <a:tblPr>
                <a:tableStyleId>{5C22544A-7EE6-4342-B048-85BDC9FD1C3A}</a:tableStyleId>
              </a:tblPr>
              <a:tblGrid>
                <a:gridCol w="2309428"/>
                <a:gridCol w="1100522"/>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March </a:t>
                      </a:r>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$310,600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55,840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$366,440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$29,700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$25,601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$77,207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$81,374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67,700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6,511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11,019</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$373,911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($33,625)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650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$577</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7" name="Content Placeholder 15"/>
          <p:cNvGraphicFramePr>
            <a:graphicFrameLocks/>
          </p:cNvGraphicFramePr>
          <p:nvPr>
            <p:extLst>
              <p:ext uri="{D42A27DB-BD31-4B8C-83A1-F6EECF244321}">
                <p14:modId xmlns:p14="http://schemas.microsoft.com/office/powerpoint/2010/main" val="3098722723"/>
              </p:ext>
            </p:extLst>
          </p:nvPr>
        </p:nvGraphicFramePr>
        <p:xfrm>
          <a:off x="4074228" y="1219201"/>
          <a:ext cx="1070155" cy="5125213"/>
        </p:xfrm>
        <a:graphic>
          <a:graphicData uri="http://schemas.openxmlformats.org/drawingml/2006/table">
            <a:tbl>
              <a:tblPr>
                <a:tableStyleId>{5C22544A-7EE6-4342-B048-85BDC9FD1C3A}</a:tableStyleId>
              </a:tblPr>
              <a:tblGrid>
                <a:gridCol w="155755"/>
                <a:gridCol w="914400"/>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121780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Jon Rosdahl, Qualcomm </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3152274"/>
          </a:xfrm>
        </p:spPr>
        <p:txBody>
          <a:bodyPr wrap="square" lIns="92075" tIns="46038" rIns="92075" bIns="46038">
            <a:spAutoFit/>
          </a:bodyPr>
          <a:lstStyle/>
          <a:p>
            <a:pPr marL="53975" indent="-112713" defTabSz="914400" eaLnBrk="1" hangingPunct="1">
              <a:lnSpc>
                <a:spcPct val="90000"/>
              </a:lnSpc>
              <a:tabLst>
                <a:tab pos="7372350" algn="r"/>
              </a:tabLst>
            </a:pPr>
            <a:r>
              <a:rPr lang="en-US" sz="2200" dirty="0" smtClean="0"/>
              <a:t>2015</a:t>
            </a:r>
          </a:p>
          <a:p>
            <a:pPr marL="454025" lvl="1" indent="-112713" defTabSz="914400" eaLnBrk="1" hangingPunct="1">
              <a:lnSpc>
                <a:spcPct val="90000"/>
              </a:lnSpc>
              <a:tabLst>
                <a:tab pos="7372350" algn="r"/>
              </a:tabLst>
            </a:pPr>
            <a:r>
              <a:rPr lang="en-US" dirty="0" smtClean="0"/>
              <a:t>665 – Atlanta ($</a:t>
            </a:r>
            <a:r>
              <a:rPr lang="en-US" b="1" dirty="0" smtClean="0">
                <a:solidFill>
                  <a:schemeClr val="tx1"/>
                </a:solidFill>
                <a:ea typeface="MS PGothic" pitchFamily="34" charset="-128"/>
              </a:rPr>
              <a:t>190,625 - 0</a:t>
            </a:r>
            <a:r>
              <a:rPr lang="en-US" dirty="0" smtClean="0"/>
              <a:t>)*</a:t>
            </a:r>
          </a:p>
          <a:p>
            <a:pPr marL="454025" lvl="1" indent="-112713" defTabSz="914400" eaLnBrk="1" hangingPunct="1">
              <a:lnSpc>
                <a:spcPct val="90000"/>
              </a:lnSpc>
              <a:tabLst>
                <a:tab pos="7372350" algn="r"/>
              </a:tabLst>
            </a:pPr>
            <a:r>
              <a:rPr lang="en-US" dirty="0" smtClean="0"/>
              <a:t>357 </a:t>
            </a:r>
            <a:r>
              <a:rPr lang="en-US" dirty="0"/>
              <a:t>– </a:t>
            </a:r>
            <a:r>
              <a:rPr lang="en-US" dirty="0" smtClean="0"/>
              <a:t>Vancouver ($6,323 - $14,667)</a:t>
            </a:r>
          </a:p>
          <a:p>
            <a:pPr marL="454025" lvl="1" indent="-112713" defTabSz="914400" eaLnBrk="1" hangingPunct="1">
              <a:lnSpc>
                <a:spcPct val="90000"/>
              </a:lnSpc>
              <a:tabLst>
                <a:tab pos="7372350" algn="r"/>
              </a:tabLst>
            </a:pPr>
            <a:r>
              <a:rPr lang="en-US" dirty="0" smtClean="0"/>
              <a:t>329 </a:t>
            </a:r>
            <a:r>
              <a:rPr lang="en-US" dirty="0"/>
              <a:t>– </a:t>
            </a:r>
            <a:r>
              <a:rPr lang="en-US" dirty="0" smtClean="0"/>
              <a:t>Bangkok (</a:t>
            </a:r>
            <a:r>
              <a:rPr lang="en-US" dirty="0" smtClean="0">
                <a:solidFill>
                  <a:srgbClr val="FF0000"/>
                </a:solidFill>
              </a:rPr>
              <a:t>$3147 - </a:t>
            </a:r>
            <a:r>
              <a:rPr lang="en-US" dirty="0" smtClean="0">
                <a:solidFill>
                  <a:schemeClr val="tx1"/>
                </a:solidFill>
              </a:rPr>
              <a:t>$18,102</a:t>
            </a:r>
            <a:r>
              <a:rPr lang="en-US" dirty="0" smtClean="0"/>
              <a:t>)</a:t>
            </a:r>
          </a:p>
          <a:p>
            <a:pPr marL="53975" indent="-112713" defTabSz="914400" eaLnBrk="1" hangingPunct="1">
              <a:lnSpc>
                <a:spcPct val="90000"/>
              </a:lnSpc>
              <a:tabLst>
                <a:tab pos="7372350" algn="r"/>
              </a:tabLst>
            </a:pPr>
            <a:r>
              <a:rPr lang="en-US" dirty="0" smtClean="0"/>
              <a:t>2016</a:t>
            </a:r>
          </a:p>
          <a:p>
            <a:pPr marL="454025" lvl="1" indent="-112713" defTabSz="914400" eaLnBrk="1" hangingPunct="1">
              <a:lnSpc>
                <a:spcPct val="90000"/>
              </a:lnSpc>
              <a:tabLst>
                <a:tab pos="7372350" algn="r"/>
              </a:tabLst>
            </a:pPr>
            <a:r>
              <a:rPr lang="en-US" dirty="0" smtClean="0"/>
              <a:t>698 – Atlanta (</a:t>
            </a:r>
            <a:r>
              <a:rPr lang="en-US" dirty="0" smtClean="0">
                <a:solidFill>
                  <a:srgbClr val="FF0000"/>
                </a:solidFill>
              </a:rPr>
              <a:t>$33,625 </a:t>
            </a:r>
            <a:r>
              <a:rPr lang="en-US" dirty="0" smtClean="0"/>
              <a:t>– 0)*</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400110"/>
          </a:xfrm>
          <a:prstGeom prst="rect">
            <a:avLst/>
          </a:prstGeom>
          <a:noFill/>
        </p:spPr>
        <p:txBody>
          <a:bodyPr wrap="square" rtlCol="0">
            <a:spAutoFit/>
          </a:bodyPr>
          <a:lstStyle/>
          <a:p>
            <a:r>
              <a:rPr lang="en-US" sz="2000" dirty="0" smtClean="0">
                <a:solidFill>
                  <a:schemeClr val="tx1"/>
                </a:solidFill>
              </a:rPr>
              <a:t>*802 Hosted Interim</a:t>
            </a:r>
            <a:endParaRPr lang="en-US" sz="2000" dirty="0">
              <a:solidFill>
                <a:schemeClr val="tx1"/>
              </a:solidFill>
            </a:endParaRPr>
          </a:p>
        </p:txBody>
      </p:sp>
      <p:sp>
        <p:nvSpPr>
          <p:cNvPr id="3" name="Footer Placeholder 2"/>
          <p:cNvSpPr>
            <a:spLocks noGrp="1"/>
          </p:cNvSpPr>
          <p:nvPr>
            <p:ph type="ftr" idx="11"/>
          </p:nvPr>
        </p:nvSpPr>
        <p:spPr/>
        <p:txBody>
          <a:bodyPr/>
          <a:lstStyle/>
          <a:p>
            <a:pPr>
              <a:defRPr/>
            </a:pPr>
            <a:r>
              <a:rPr lang="en-GB" smtClean="0"/>
              <a:t>Jon Rosdahl, Qualcomm </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2016</a:t>
            </a:r>
            <a:endParaRPr lang="en-GB" dirty="0"/>
          </a:p>
        </p:txBody>
      </p:sp>
      <p:sp>
        <p:nvSpPr>
          <p:cNvPr id="3" name="Footer Placeholder 2"/>
          <p:cNvSpPr>
            <a:spLocks noGrp="1"/>
          </p:cNvSpPr>
          <p:nvPr>
            <p:ph type="ftr" idx="11"/>
          </p:nvPr>
        </p:nvSpPr>
        <p:spPr/>
        <p:txBody>
          <a:bodyPr/>
          <a:lstStyle/>
          <a:p>
            <a:pPr>
              <a:defRPr/>
            </a:pPr>
            <a:r>
              <a:rPr lang="en-GB" smtClean="0"/>
              <a:t>Jon Rosdahl, Qualcomm </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9</a:t>
            </a:fld>
            <a:endParaRPr lang="en-GB"/>
          </a:p>
        </p:txBody>
      </p:sp>
      <p:sp>
        <p:nvSpPr>
          <p:cNvPr id="5" name="TextBox 4"/>
          <p:cNvSpPr txBox="1"/>
          <p:nvPr/>
        </p:nvSpPr>
        <p:spPr>
          <a:xfrm>
            <a:off x="914402" y="602684"/>
            <a:ext cx="7627936" cy="461665"/>
          </a:xfrm>
          <a:prstGeom prst="rect">
            <a:avLst/>
          </a:prstGeom>
          <a:noFill/>
        </p:spPr>
        <p:txBody>
          <a:bodyPr wrap="square" rtlCol="0">
            <a:spAutoFit/>
          </a:bodyPr>
          <a:lstStyle/>
          <a:p>
            <a:pPr algn="ctr"/>
            <a:r>
              <a:rPr lang="en-US" dirty="0" smtClean="0">
                <a:solidFill>
                  <a:schemeClr val="tx1"/>
                </a:solidFill>
              </a:rPr>
              <a:t>2016 </a:t>
            </a:r>
            <a:r>
              <a:rPr lang="en-US" dirty="0" smtClean="0">
                <a:solidFill>
                  <a:schemeClr val="tx1"/>
                </a:solidFill>
              </a:rPr>
              <a:t>Meeting Income </a:t>
            </a:r>
            <a:r>
              <a:rPr lang="en-US" dirty="0" smtClean="0">
                <a:solidFill>
                  <a:schemeClr val="tx1"/>
                </a:solidFill>
              </a:rPr>
              <a:t>Report as of March 2016</a:t>
            </a:r>
          </a:p>
        </p:txBody>
      </p:sp>
      <p:graphicFrame>
        <p:nvGraphicFramePr>
          <p:cNvPr id="6" name="Table 5"/>
          <p:cNvGraphicFramePr>
            <a:graphicFrameLocks noGrp="1"/>
          </p:cNvGraphicFramePr>
          <p:nvPr>
            <p:extLst>
              <p:ext uri="{D42A27DB-BD31-4B8C-83A1-F6EECF244321}">
                <p14:modId xmlns:p14="http://schemas.microsoft.com/office/powerpoint/2010/main" val="258456669"/>
              </p:ext>
            </p:extLst>
          </p:nvPr>
        </p:nvGraphicFramePr>
        <p:xfrm>
          <a:off x="914402" y="1064366"/>
          <a:ext cx="7627937" cy="5282527"/>
        </p:xfrm>
        <a:graphic>
          <a:graphicData uri="http://schemas.openxmlformats.org/drawingml/2006/table">
            <a:tbl>
              <a:tblPr/>
              <a:tblGrid>
                <a:gridCol w="3162337"/>
                <a:gridCol w="1188271"/>
                <a:gridCol w="1092443"/>
                <a:gridCol w="1092443"/>
                <a:gridCol w="1092443"/>
              </a:tblGrid>
              <a:tr h="472402">
                <a:tc>
                  <a:txBody>
                    <a:bodyPr/>
                    <a:lstStyle/>
                    <a:p>
                      <a:pPr algn="l" fontAlgn="b"/>
                      <a:r>
                        <a:rPr lang="en-US" sz="1200" b="1" i="0" u="none" strike="noStrike" dirty="0">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 Miscellaneous</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2016-01 Atlanta, GA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2016-05 Waikoloa, HI</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191513">
                <a:tc>
                  <a:txBody>
                    <a:bodyPr/>
                    <a:lstStyle/>
                    <a:p>
                      <a:pPr algn="l" fontAlgn="b"/>
                      <a:r>
                        <a:rPr lang="en-US" sz="12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191513">
                <a:tc>
                  <a:txBody>
                    <a:bodyPr/>
                    <a:lstStyle/>
                    <a:p>
                      <a:pPr algn="l" fontAlgn="ctr"/>
                      <a:r>
                        <a:rPr lang="en-US" sz="12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91513">
                <a:tc>
                  <a:txBody>
                    <a:bodyPr/>
                    <a:lstStyle/>
                    <a:p>
                      <a:pPr algn="l" fontAlgn="b"/>
                      <a:r>
                        <a:rPr lang="en-US" sz="12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$321,625.00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$321,625.00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$65,445.12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$65,445.12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$452.65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$452.65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3.70 - Other Receipts</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91513">
                <a:tc>
                  <a:txBody>
                    <a:bodyPr/>
                    <a:lstStyle/>
                    <a:p>
                      <a:pPr algn="l" fontAlgn="b"/>
                      <a:r>
                        <a:rPr lang="en-US" sz="12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$452.65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$387,523.77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1513">
                <a:tc>
                  <a:txBody>
                    <a:bodyPr/>
                    <a:lstStyle/>
                    <a:p>
                      <a:pPr algn="l" fontAlgn="b"/>
                      <a:r>
                        <a:rPr lang="en-US" sz="1200" b="1" i="0" u="none" strike="noStrike">
                          <a:solidFill>
                            <a:srgbClr val="000000"/>
                          </a:solidFill>
                          <a:effectLst/>
                          <a:latin typeface="Arial" panose="020B0604020202020204" pitchFamily="34" charset="0"/>
                        </a:rPr>
                        <a:t>Gross Profit</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$452.65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$387,523.77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191513">
                <a:tc>
                  <a:txBody>
                    <a:bodyPr/>
                    <a:lstStyle/>
                    <a:p>
                      <a:pPr algn="l" fontAlgn="b"/>
                      <a:r>
                        <a:rPr lang="en-US" sz="12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4.10 - Meetings &amp; Social Events Expense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dirty="0" smtClean="0">
                          <a:solidFill>
                            <a:srgbClr val="000000"/>
                          </a:solidFill>
                          <a:effectLst/>
                          <a:latin typeface="Arial" panose="020B0604020202020204" pitchFamily="34" charset="0"/>
                        </a:rPr>
                        <a:t>$416.38</a:t>
                      </a:r>
                      <a:endParaRPr lang="en-US" sz="12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$17,958.96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$17,958.96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$11,601.61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$11,626.61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$78,555.59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$20,000.00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$98,555.59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$87,189.96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$87,189.96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dirty="0" smtClean="0">
                          <a:solidFill>
                            <a:srgbClr val="000000"/>
                          </a:solidFill>
                          <a:effectLst/>
                          <a:latin typeface="Arial" panose="020B0604020202020204" pitchFamily="34" charset="0"/>
                        </a:rPr>
                        <a:t>$78,640.89</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$79,057.27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($636.40)</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($636.40)</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$13.46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$5,793.01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$5,806.47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$8,337.06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$8,337.06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91513">
                <a:tc>
                  <a:txBody>
                    <a:bodyPr/>
                    <a:lstStyle/>
                    <a:p>
                      <a:pPr algn="l" fontAlgn="b"/>
                      <a:r>
                        <a:rPr lang="en-US" sz="12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$13.46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$20,025.00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$407,109.58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1513">
                <a:tc>
                  <a:txBody>
                    <a:bodyPr/>
                    <a:lstStyle/>
                    <a:p>
                      <a:pPr algn="l" fontAlgn="ctr"/>
                      <a:r>
                        <a:rPr lang="en-US" sz="12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$439.19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($20,025.00)</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($19,585.81)</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1513">
                <a:tc>
                  <a:txBody>
                    <a:bodyPr/>
                    <a:lstStyle/>
                    <a:p>
                      <a:pPr algn="l" fontAlgn="ctr"/>
                      <a:r>
                        <a:rPr lang="en-US" sz="1200" b="1" i="0" u="none" strike="noStrike" dirty="0">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$439.19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($20,025.00)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($19,585.81)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702860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50249</TotalTime>
  <Words>2191</Words>
  <Application>Microsoft Office PowerPoint</Application>
  <PresentationFormat>On-screen Show (4:3)</PresentationFormat>
  <Paragraphs>740</Paragraphs>
  <Slides>11</Slides>
  <Notes>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1" baseType="lpstr">
      <vt:lpstr>Arial Unicode MS</vt:lpstr>
      <vt:lpstr>굴림</vt:lpstr>
      <vt:lpstr>MS Gothic</vt:lpstr>
      <vt:lpstr>MS PGothic</vt:lpstr>
      <vt:lpstr>Arial</vt:lpstr>
      <vt:lpstr>Calibri</vt:lpstr>
      <vt:lpstr>Tahoma</vt:lpstr>
      <vt:lpstr>Times New Roman</vt:lpstr>
      <vt:lpstr>802-11-Submission</vt:lpstr>
      <vt:lpstr>Document</vt:lpstr>
      <vt:lpstr>Treasurer Report March 2016</vt:lpstr>
      <vt:lpstr>Abstract</vt:lpstr>
      <vt:lpstr>PowerPoint Presentation</vt:lpstr>
      <vt:lpstr>PowerPoint Presentation</vt:lpstr>
      <vt:lpstr>Atlanta Jan 2016 Budget Report</vt:lpstr>
      <vt:lpstr>Waikoloa, May 2016 Budget estimate</vt:lpstr>
      <vt:lpstr>Historical Attendance</vt:lpstr>
      <vt:lpstr>Historical Attendance</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March 2016</dc:title>
  <dc:creator>Jon Rosdahl</dc:creator>
  <cp:keywords>March 2016</cp:keywords>
  <dc:description>Ben Rolfe (BCA); Jon Rosdahl (Qualcomm)</dc:description>
  <cp:lastModifiedBy>Jon Rosdahl</cp:lastModifiedBy>
  <cp:revision>287</cp:revision>
  <cp:lastPrinted>1601-01-01T00:00:00Z</cp:lastPrinted>
  <dcterms:created xsi:type="dcterms:W3CDTF">2012-05-13T15:07:35Z</dcterms:created>
  <dcterms:modified xsi:type="dcterms:W3CDTF">2016-03-13T15:58:34Z</dcterms:modified>
</cp:coreProperties>
</file>