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png" ContentType="image/pn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4"/>
  </p:notesMasterIdLst>
  <p:handoutMasterIdLst>
    <p:handoutMasterId r:id="rId95"/>
  </p:handoutMasterIdLst>
  <p:sldIdLst>
    <p:sldId id="269" r:id="rId2"/>
    <p:sldId id="393" r:id="rId3"/>
    <p:sldId id="350" r:id="rId4"/>
    <p:sldId id="351" r:id="rId5"/>
    <p:sldId id="352" r:id="rId6"/>
    <p:sldId id="317" r:id="rId7"/>
    <p:sldId id="318" r:id="rId8"/>
    <p:sldId id="319" r:id="rId9"/>
    <p:sldId id="320" r:id="rId10"/>
    <p:sldId id="321" r:id="rId11"/>
    <p:sldId id="322" r:id="rId12"/>
    <p:sldId id="324" r:id="rId13"/>
    <p:sldId id="275" r:id="rId14"/>
    <p:sldId id="386" r:id="rId15"/>
    <p:sldId id="416" r:id="rId16"/>
    <p:sldId id="437" r:id="rId17"/>
    <p:sldId id="439" r:id="rId18"/>
    <p:sldId id="440" r:id="rId19"/>
    <p:sldId id="441" r:id="rId20"/>
    <p:sldId id="428" r:id="rId21"/>
    <p:sldId id="395" r:id="rId22"/>
    <p:sldId id="349" r:id="rId23"/>
    <p:sldId id="430" r:id="rId24"/>
    <p:sldId id="431" r:id="rId25"/>
    <p:sldId id="432" r:id="rId26"/>
    <p:sldId id="429" r:id="rId27"/>
    <p:sldId id="436" r:id="rId28"/>
    <p:sldId id="424" r:id="rId29"/>
    <p:sldId id="426" r:id="rId30"/>
    <p:sldId id="433" r:id="rId31"/>
    <p:sldId id="442" r:id="rId32"/>
    <p:sldId id="417" r:id="rId33"/>
    <p:sldId id="418" r:id="rId34"/>
    <p:sldId id="427" r:id="rId35"/>
    <p:sldId id="435" r:id="rId36"/>
    <p:sldId id="443" r:id="rId37"/>
    <p:sldId id="453" r:id="rId38"/>
    <p:sldId id="454" r:id="rId39"/>
    <p:sldId id="455" r:id="rId40"/>
    <p:sldId id="456" r:id="rId41"/>
    <p:sldId id="457" r:id="rId42"/>
    <p:sldId id="458" r:id="rId43"/>
    <p:sldId id="459" r:id="rId44"/>
    <p:sldId id="460" r:id="rId45"/>
    <p:sldId id="461" r:id="rId46"/>
    <p:sldId id="462" r:id="rId47"/>
    <p:sldId id="463" r:id="rId48"/>
    <p:sldId id="464" r:id="rId49"/>
    <p:sldId id="465" r:id="rId50"/>
    <p:sldId id="466" r:id="rId51"/>
    <p:sldId id="467" r:id="rId52"/>
    <p:sldId id="468" r:id="rId53"/>
    <p:sldId id="469" r:id="rId54"/>
    <p:sldId id="470" r:id="rId55"/>
    <p:sldId id="471" r:id="rId56"/>
    <p:sldId id="473" r:id="rId57"/>
    <p:sldId id="474" r:id="rId58"/>
    <p:sldId id="475" r:id="rId59"/>
    <p:sldId id="447" r:id="rId60"/>
    <p:sldId id="478" r:id="rId61"/>
    <p:sldId id="479" r:id="rId62"/>
    <p:sldId id="480" r:id="rId63"/>
    <p:sldId id="472" r:id="rId64"/>
    <p:sldId id="481" r:id="rId65"/>
    <p:sldId id="482" r:id="rId66"/>
    <p:sldId id="483" r:id="rId67"/>
    <p:sldId id="484" r:id="rId68"/>
    <p:sldId id="485" r:id="rId69"/>
    <p:sldId id="486" r:id="rId70"/>
    <p:sldId id="487" r:id="rId71"/>
    <p:sldId id="488" r:id="rId72"/>
    <p:sldId id="489" r:id="rId73"/>
    <p:sldId id="490" r:id="rId74"/>
    <p:sldId id="491" r:id="rId75"/>
    <p:sldId id="492" r:id="rId76"/>
    <p:sldId id="497" r:id="rId77"/>
    <p:sldId id="495" r:id="rId78"/>
    <p:sldId id="496" r:id="rId79"/>
    <p:sldId id="448" r:id="rId80"/>
    <p:sldId id="449" r:id="rId81"/>
    <p:sldId id="450" r:id="rId82"/>
    <p:sldId id="451" r:id="rId83"/>
    <p:sldId id="476" r:id="rId84"/>
    <p:sldId id="477" r:id="rId85"/>
    <p:sldId id="452" r:id="rId86"/>
    <p:sldId id="493" r:id="rId87"/>
    <p:sldId id="444" r:id="rId88"/>
    <p:sldId id="445" r:id="rId89"/>
    <p:sldId id="446" r:id="rId90"/>
    <p:sldId id="494" r:id="rId91"/>
    <p:sldId id="498" r:id="rId92"/>
    <p:sldId id="276" r:id="rId9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S PGothic" charset="0"/>
        <a:cs typeface="MS PGothic" charset="0"/>
      </a:defRPr>
    </a:lvl1pPr>
    <a:lvl2pPr marL="457200" algn="l" rtl="0" eaLnBrk="0" fontAlgn="base" hangingPunct="0">
      <a:spcBef>
        <a:spcPct val="0"/>
      </a:spcBef>
      <a:spcAft>
        <a:spcPct val="0"/>
      </a:spcAft>
      <a:defRPr sz="1200" kern="1200">
        <a:solidFill>
          <a:schemeClr val="tx1"/>
        </a:solidFill>
        <a:latin typeface="Times New Roman" charset="0"/>
        <a:ea typeface="MS PGothic" charset="0"/>
        <a:cs typeface="MS PGothic" charset="0"/>
      </a:defRPr>
    </a:lvl2pPr>
    <a:lvl3pPr marL="914400" algn="l" rtl="0" eaLnBrk="0" fontAlgn="base" hangingPunct="0">
      <a:spcBef>
        <a:spcPct val="0"/>
      </a:spcBef>
      <a:spcAft>
        <a:spcPct val="0"/>
      </a:spcAft>
      <a:defRPr sz="1200" kern="1200">
        <a:solidFill>
          <a:schemeClr val="tx1"/>
        </a:solidFill>
        <a:latin typeface="Times New Roman" charset="0"/>
        <a:ea typeface="MS PGothic" charset="0"/>
        <a:cs typeface="MS PGothic" charset="0"/>
      </a:defRPr>
    </a:lvl3pPr>
    <a:lvl4pPr marL="1371600" algn="l" rtl="0" eaLnBrk="0" fontAlgn="base" hangingPunct="0">
      <a:spcBef>
        <a:spcPct val="0"/>
      </a:spcBef>
      <a:spcAft>
        <a:spcPct val="0"/>
      </a:spcAft>
      <a:defRPr sz="1200" kern="1200">
        <a:solidFill>
          <a:schemeClr val="tx1"/>
        </a:solidFill>
        <a:latin typeface="Times New Roman" charset="0"/>
        <a:ea typeface="MS PGothic" charset="0"/>
        <a:cs typeface="MS PGothic" charset="0"/>
      </a:defRPr>
    </a:lvl4pPr>
    <a:lvl5pPr marL="1828800" algn="l" rtl="0" eaLnBrk="0" fontAlgn="base" hangingPunct="0">
      <a:spcBef>
        <a:spcPct val="0"/>
      </a:spcBef>
      <a:spcAft>
        <a:spcPct val="0"/>
      </a:spcAft>
      <a:defRPr sz="1200" kern="1200">
        <a:solidFill>
          <a:schemeClr val="tx1"/>
        </a:solidFill>
        <a:latin typeface="Times New Roman" charset="0"/>
        <a:ea typeface="MS PGothic" charset="0"/>
        <a:cs typeface="MS PGothic" charset="0"/>
      </a:defRPr>
    </a:lvl5pPr>
    <a:lvl6pPr marL="2286000" algn="l" defTabSz="457200" rtl="0" eaLnBrk="1" latinLnBrk="0" hangingPunct="1">
      <a:defRPr sz="1200" kern="1200">
        <a:solidFill>
          <a:schemeClr val="tx1"/>
        </a:solidFill>
        <a:latin typeface="Times New Roman" charset="0"/>
        <a:ea typeface="MS PGothic" charset="0"/>
        <a:cs typeface="MS PGothic" charset="0"/>
      </a:defRPr>
    </a:lvl6pPr>
    <a:lvl7pPr marL="2743200" algn="l" defTabSz="457200" rtl="0" eaLnBrk="1" latinLnBrk="0" hangingPunct="1">
      <a:defRPr sz="1200" kern="1200">
        <a:solidFill>
          <a:schemeClr val="tx1"/>
        </a:solidFill>
        <a:latin typeface="Times New Roman" charset="0"/>
        <a:ea typeface="MS PGothic" charset="0"/>
        <a:cs typeface="MS PGothic" charset="0"/>
      </a:defRPr>
    </a:lvl7pPr>
    <a:lvl8pPr marL="3200400" algn="l" defTabSz="457200" rtl="0" eaLnBrk="1" latinLnBrk="0" hangingPunct="1">
      <a:defRPr sz="1200" kern="1200">
        <a:solidFill>
          <a:schemeClr val="tx1"/>
        </a:solidFill>
        <a:latin typeface="Times New Roman" charset="0"/>
        <a:ea typeface="MS PGothic" charset="0"/>
        <a:cs typeface="MS PGothic" charset="0"/>
      </a:defRPr>
    </a:lvl8pPr>
    <a:lvl9pPr marL="3657600" algn="l" defTabSz="457200" rtl="0" eaLnBrk="1" latinLnBrk="0" hangingPunct="1">
      <a:defRPr sz="1200" kern="1200">
        <a:solidFill>
          <a:schemeClr val="tx1"/>
        </a:solidFill>
        <a:latin typeface="Times New Roman" charset="0"/>
        <a:ea typeface="MS PGothic" charset="0"/>
        <a:cs typeface="MS PGothic"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880" y="4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86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notesMaster" Target="notesMasters/notesMaster1.xml"/><Relationship Id="rId95" Type="http://schemas.openxmlformats.org/officeDocument/2006/relationships/handoutMaster" Target="handoutMasters/handoutMaster1.xml"/><Relationship Id="rId96" Type="http://schemas.openxmlformats.org/officeDocument/2006/relationships/printerSettings" Target="printerSettings/printerSettings1.bin"/><Relationship Id="rId97" Type="http://schemas.openxmlformats.org/officeDocument/2006/relationships/presProps" Target="presProps.xml"/><Relationship Id="rId98" Type="http://schemas.openxmlformats.org/officeDocument/2006/relationships/viewProps" Target="viewProps.xml"/><Relationship Id="rId9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tableStyles" Target="tableStyles.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7ACDC8-4B07-4E84-BB6B-C0FD7A3FEBC6}" type="doc">
      <dgm:prSet loTypeId="urn:microsoft.com/office/officeart/2005/8/layout/hProcess11" loCatId="process" qsTypeId="urn:microsoft.com/office/officeart/2005/8/quickstyle/simple1" qsCatId="simple" csTypeId="urn:microsoft.com/office/officeart/2005/8/colors/accent1_2" csCatId="accent1" phldr="1"/>
      <dgm:spPr/>
    </dgm:pt>
    <dgm:pt modelId="{CD8B9331-9211-480C-AD8B-A0E421A40BAB}">
      <dgm:prSet phldrT="[Text]" custT="1"/>
      <dgm:spPr/>
      <dgm:t>
        <a:bodyPr/>
        <a:lstStyle/>
        <a:p>
          <a:r>
            <a:rPr lang="en-US" sz="1000" b="1" dirty="0" smtClean="0">
              <a:latin typeface="Arial" pitchFamily="34" charset="0"/>
              <a:cs typeface="Arial" pitchFamily="34" charset="0"/>
            </a:rPr>
            <a:t>May 2014 </a:t>
          </a:r>
        </a:p>
        <a:p>
          <a:r>
            <a:rPr lang="en-US" sz="1000" dirty="0" smtClean="0">
              <a:latin typeface="Arial" pitchFamily="34" charset="0"/>
              <a:cs typeface="Arial" pitchFamily="34" charset="0"/>
            </a:rPr>
            <a:t>HEW TG (IEEE 802.11ax)</a:t>
          </a:r>
          <a:endParaRPr lang="en-US" sz="1000" dirty="0">
            <a:latin typeface="Arial" pitchFamily="34" charset="0"/>
            <a:cs typeface="Arial" pitchFamily="34" charset="0"/>
          </a:endParaRPr>
        </a:p>
      </dgm:t>
    </dgm:pt>
    <dgm:pt modelId="{5E20DE5E-B39B-4250-AF4E-4C4DC69E3C41}" type="parTrans" cxnId="{377F906F-1DE6-425B-B043-C224F89B059E}">
      <dgm:prSet/>
      <dgm:spPr/>
      <dgm:t>
        <a:bodyPr/>
        <a:lstStyle/>
        <a:p>
          <a:endParaRPr lang="en-US" sz="2000">
            <a:latin typeface="Arial" pitchFamily="34" charset="0"/>
            <a:cs typeface="Arial" pitchFamily="34" charset="0"/>
          </a:endParaRPr>
        </a:p>
      </dgm:t>
    </dgm:pt>
    <dgm:pt modelId="{A774B879-A92F-4F32-AB9B-F69C0EB03F92}" type="sibTrans" cxnId="{377F906F-1DE6-425B-B043-C224F89B059E}">
      <dgm:prSet/>
      <dgm:spPr/>
      <dgm:t>
        <a:bodyPr/>
        <a:lstStyle/>
        <a:p>
          <a:endParaRPr lang="en-US" sz="2000">
            <a:latin typeface="Arial" pitchFamily="34" charset="0"/>
            <a:cs typeface="Arial" pitchFamily="34" charset="0"/>
          </a:endParaRPr>
        </a:p>
      </dgm:t>
    </dgm:pt>
    <dgm:pt modelId="{22222511-36CF-4BBB-BF1B-8E27D8CC8416}">
      <dgm:prSet phldrT="[Text]" custT="1"/>
      <dgm:spPr/>
      <dgm:t>
        <a:bodyPr/>
        <a:lstStyle/>
        <a:p>
          <a:r>
            <a:rPr lang="en-US" sz="1000" b="1" dirty="0" smtClean="0">
              <a:latin typeface="Arial" pitchFamily="34" charset="0"/>
              <a:cs typeface="Arial" pitchFamily="34" charset="0"/>
            </a:rPr>
            <a:t>Nov 2014 </a:t>
          </a:r>
          <a:r>
            <a:rPr lang="en-US" sz="1000" dirty="0" smtClean="0">
              <a:latin typeface="Arial" pitchFamily="34" charset="0"/>
              <a:cs typeface="Arial" pitchFamily="34" charset="0"/>
            </a:rPr>
            <a:t>First TG SFD draft was approved</a:t>
          </a:r>
          <a:endParaRPr lang="en-US" sz="1000" dirty="0">
            <a:latin typeface="Arial" pitchFamily="34" charset="0"/>
            <a:cs typeface="Arial" pitchFamily="34" charset="0"/>
          </a:endParaRPr>
        </a:p>
      </dgm:t>
    </dgm:pt>
    <dgm:pt modelId="{765B14DD-EBDE-4E95-8494-50B3788C2D21}" type="parTrans" cxnId="{8E05A8AE-2A11-4DC8-9E57-247A5DDAD4F1}">
      <dgm:prSet/>
      <dgm:spPr/>
      <dgm:t>
        <a:bodyPr/>
        <a:lstStyle/>
        <a:p>
          <a:endParaRPr lang="en-US" sz="2000">
            <a:latin typeface="Arial" pitchFamily="34" charset="0"/>
            <a:cs typeface="Arial" pitchFamily="34" charset="0"/>
          </a:endParaRPr>
        </a:p>
      </dgm:t>
    </dgm:pt>
    <dgm:pt modelId="{007DBA5D-0157-41E8-A318-9F9FCFC95218}" type="sibTrans" cxnId="{8E05A8AE-2A11-4DC8-9E57-247A5DDAD4F1}">
      <dgm:prSet/>
      <dgm:spPr/>
      <dgm:t>
        <a:bodyPr/>
        <a:lstStyle/>
        <a:p>
          <a:endParaRPr lang="en-US" sz="2000">
            <a:latin typeface="Arial" pitchFamily="34" charset="0"/>
            <a:cs typeface="Arial" pitchFamily="34" charset="0"/>
          </a:endParaRPr>
        </a:p>
      </dgm:t>
    </dgm:pt>
    <dgm:pt modelId="{9518B1FA-3A29-4DD7-A132-C364C886EA8F}">
      <dgm:prSet phldrT="[Text]" custT="1"/>
      <dgm:spPr/>
      <dgm:t>
        <a:bodyPr/>
        <a:lstStyle/>
        <a:p>
          <a:r>
            <a:rPr lang="en-US" sz="1000" b="1" dirty="0" smtClean="0">
              <a:latin typeface="Arial" pitchFamily="34" charset="0"/>
              <a:cs typeface="Arial" pitchFamily="34" charset="0"/>
            </a:rPr>
            <a:t>January 2016 </a:t>
          </a:r>
          <a:r>
            <a:rPr lang="en-US" sz="1000" b="0" dirty="0" smtClean="0">
              <a:latin typeface="Arial" pitchFamily="34" charset="0"/>
              <a:cs typeface="Arial" pitchFamily="34" charset="0"/>
            </a:rPr>
            <a:t>Proposed TG Draft</a:t>
          </a:r>
        </a:p>
      </dgm:t>
    </dgm:pt>
    <dgm:pt modelId="{04B161DF-3A6D-4421-91E0-A2F2605AD35C}" type="parTrans" cxnId="{C715FF2B-EFAF-43EF-9F62-41997256FED2}">
      <dgm:prSet/>
      <dgm:spPr/>
      <dgm:t>
        <a:bodyPr/>
        <a:lstStyle/>
        <a:p>
          <a:endParaRPr lang="en-US" sz="2000">
            <a:latin typeface="Arial" pitchFamily="34" charset="0"/>
            <a:cs typeface="Arial" pitchFamily="34" charset="0"/>
          </a:endParaRPr>
        </a:p>
      </dgm:t>
    </dgm:pt>
    <dgm:pt modelId="{8E03A4EA-9AA8-4546-B346-DB0A77C8FA83}" type="sibTrans" cxnId="{C715FF2B-EFAF-43EF-9F62-41997256FED2}">
      <dgm:prSet/>
      <dgm:spPr/>
      <dgm:t>
        <a:bodyPr/>
        <a:lstStyle/>
        <a:p>
          <a:endParaRPr lang="en-US" sz="2000">
            <a:latin typeface="Arial" pitchFamily="34" charset="0"/>
            <a:cs typeface="Arial" pitchFamily="34" charset="0"/>
          </a:endParaRPr>
        </a:p>
      </dgm:t>
    </dgm:pt>
    <dgm:pt modelId="{FE39F864-DD07-4036-86EA-B31F9151F85C}">
      <dgm:prSet phldrT="[Text]" custT="1"/>
      <dgm:spPr/>
      <dgm:t>
        <a:bodyPr/>
        <a:lstStyle/>
        <a:p>
          <a:r>
            <a:rPr lang="en-US" sz="1000" b="1" dirty="0" smtClean="0">
              <a:solidFill>
                <a:srgbClr val="FF0000"/>
              </a:solidFill>
              <a:latin typeface="Arial" pitchFamily="34" charset="0"/>
              <a:cs typeface="Arial" pitchFamily="34" charset="0"/>
            </a:rPr>
            <a:t>July 2016</a:t>
          </a:r>
        </a:p>
        <a:p>
          <a:r>
            <a:rPr lang="en-US" sz="1000" dirty="0" smtClean="0">
              <a:latin typeface="Arial" pitchFamily="34" charset="0"/>
              <a:cs typeface="Arial" pitchFamily="34" charset="0"/>
            </a:rPr>
            <a:t>Draft 1.0</a:t>
          </a:r>
        </a:p>
        <a:p>
          <a:r>
            <a:rPr lang="en-US" sz="1000" dirty="0" smtClean="0">
              <a:latin typeface="Arial" pitchFamily="34" charset="0"/>
              <a:cs typeface="Arial" pitchFamily="34" charset="0"/>
            </a:rPr>
            <a:t>WG LB</a:t>
          </a:r>
          <a:endParaRPr lang="en-US" sz="1000" dirty="0">
            <a:latin typeface="Arial" pitchFamily="34" charset="0"/>
            <a:cs typeface="Arial" pitchFamily="34" charset="0"/>
          </a:endParaRPr>
        </a:p>
      </dgm:t>
    </dgm:pt>
    <dgm:pt modelId="{E4C93BE4-7F4D-4645-9EE2-9B40C009E811}" type="parTrans" cxnId="{DEFD1140-4584-4575-BFA2-B70A9D8E9457}">
      <dgm:prSet/>
      <dgm:spPr/>
      <dgm:t>
        <a:bodyPr/>
        <a:lstStyle/>
        <a:p>
          <a:endParaRPr lang="en-US" sz="2000">
            <a:latin typeface="Arial" pitchFamily="34" charset="0"/>
            <a:cs typeface="Arial" pitchFamily="34" charset="0"/>
          </a:endParaRPr>
        </a:p>
      </dgm:t>
    </dgm:pt>
    <dgm:pt modelId="{AC354C7B-ADA8-4E0F-B81A-DD2708290AF2}" type="sibTrans" cxnId="{DEFD1140-4584-4575-BFA2-B70A9D8E9457}">
      <dgm:prSet/>
      <dgm:spPr/>
      <dgm:t>
        <a:bodyPr/>
        <a:lstStyle/>
        <a:p>
          <a:endParaRPr lang="en-US" sz="2000">
            <a:latin typeface="Arial" pitchFamily="34" charset="0"/>
            <a:cs typeface="Arial" pitchFamily="34" charset="0"/>
          </a:endParaRPr>
        </a:p>
      </dgm:t>
    </dgm:pt>
    <dgm:pt modelId="{6EEBC392-A036-4A72-A534-EDC65967DAA2}">
      <dgm:prSet phldrT="[Text]" custT="1"/>
      <dgm:spPr/>
      <dgm:t>
        <a:bodyPr/>
        <a:lstStyle/>
        <a:p>
          <a:r>
            <a:rPr lang="en-US" sz="1000" b="1" dirty="0" smtClean="0">
              <a:solidFill>
                <a:srgbClr val="FF0000"/>
              </a:solidFill>
              <a:latin typeface="Arial" pitchFamily="34" charset="0"/>
              <a:cs typeface="Arial" pitchFamily="34" charset="0"/>
            </a:rPr>
            <a:t>March 2017</a:t>
          </a:r>
        </a:p>
        <a:p>
          <a:r>
            <a:rPr lang="en-US" sz="1000" dirty="0" smtClean="0">
              <a:latin typeface="Arial" pitchFamily="34" charset="0"/>
              <a:cs typeface="Arial" pitchFamily="34" charset="0"/>
            </a:rPr>
            <a:t>Draft 2.0</a:t>
          </a:r>
        </a:p>
        <a:p>
          <a:r>
            <a:rPr lang="en-US" sz="1000" dirty="0" smtClean="0">
              <a:latin typeface="Arial" pitchFamily="34" charset="0"/>
              <a:cs typeface="Arial" pitchFamily="34" charset="0"/>
            </a:rPr>
            <a:t>Recirculation</a:t>
          </a:r>
          <a:endParaRPr lang="en-US" sz="1000" dirty="0">
            <a:latin typeface="Arial" pitchFamily="34" charset="0"/>
            <a:cs typeface="Arial" pitchFamily="34" charset="0"/>
          </a:endParaRPr>
        </a:p>
      </dgm:t>
    </dgm:pt>
    <dgm:pt modelId="{680A3448-6D58-46FE-B380-C1E6267B86B4}" type="parTrans" cxnId="{E84597CE-A831-46C7-85EC-D59EB649CF3E}">
      <dgm:prSet/>
      <dgm:spPr/>
      <dgm:t>
        <a:bodyPr/>
        <a:lstStyle/>
        <a:p>
          <a:endParaRPr lang="en-US" sz="2000">
            <a:latin typeface="Arial" pitchFamily="34" charset="0"/>
            <a:cs typeface="Arial" pitchFamily="34" charset="0"/>
          </a:endParaRPr>
        </a:p>
      </dgm:t>
    </dgm:pt>
    <dgm:pt modelId="{BFBB9DCB-7D5F-4FAC-A70A-B46B48ADE265}" type="sibTrans" cxnId="{E84597CE-A831-46C7-85EC-D59EB649CF3E}">
      <dgm:prSet/>
      <dgm:spPr/>
      <dgm:t>
        <a:bodyPr/>
        <a:lstStyle/>
        <a:p>
          <a:endParaRPr lang="en-US" sz="2000">
            <a:latin typeface="Arial" pitchFamily="34" charset="0"/>
            <a:cs typeface="Arial" pitchFamily="34" charset="0"/>
          </a:endParaRPr>
        </a:p>
      </dgm:t>
    </dgm:pt>
    <dgm:pt modelId="{91C0692F-C77C-490A-B472-F8F4CEB91AAB}">
      <dgm:prSet phldrT="[Text]" custT="1"/>
      <dgm:spPr/>
      <dgm:t>
        <a:bodyPr/>
        <a:lstStyle/>
        <a:p>
          <a:r>
            <a:rPr lang="en-US" sz="1000" b="1" dirty="0" smtClean="0">
              <a:latin typeface="Arial" pitchFamily="34" charset="0"/>
              <a:cs typeface="Arial" pitchFamily="34" charset="0"/>
            </a:rPr>
            <a:t>March 2019</a:t>
          </a:r>
        </a:p>
        <a:p>
          <a:r>
            <a:rPr lang="en-US" sz="1000" dirty="0" smtClean="0">
              <a:latin typeface="Arial" pitchFamily="34" charset="0"/>
              <a:cs typeface="Arial" pitchFamily="34" charset="0"/>
            </a:rPr>
            <a:t>Publication</a:t>
          </a:r>
          <a:endParaRPr lang="en-US" sz="1000" dirty="0">
            <a:latin typeface="Arial" pitchFamily="34" charset="0"/>
            <a:cs typeface="Arial" pitchFamily="34" charset="0"/>
          </a:endParaRPr>
        </a:p>
      </dgm:t>
    </dgm:pt>
    <dgm:pt modelId="{DD70C99C-1077-4657-98B9-3F853C0B2BE8}" type="parTrans" cxnId="{7AA71796-4F61-448D-B8E4-97A82F8F963F}">
      <dgm:prSet/>
      <dgm:spPr/>
      <dgm:t>
        <a:bodyPr/>
        <a:lstStyle/>
        <a:p>
          <a:endParaRPr lang="en-US" sz="2000">
            <a:latin typeface="Arial" pitchFamily="34" charset="0"/>
            <a:cs typeface="Arial" pitchFamily="34" charset="0"/>
          </a:endParaRPr>
        </a:p>
      </dgm:t>
    </dgm:pt>
    <dgm:pt modelId="{54D7238A-CF4A-49D9-8568-99F9D2A81800}" type="sibTrans" cxnId="{7AA71796-4F61-448D-B8E4-97A82F8F963F}">
      <dgm:prSet/>
      <dgm:spPr/>
      <dgm:t>
        <a:bodyPr/>
        <a:lstStyle/>
        <a:p>
          <a:endParaRPr lang="en-US" sz="2000">
            <a:latin typeface="Arial" pitchFamily="34" charset="0"/>
            <a:cs typeface="Arial" pitchFamily="34" charset="0"/>
          </a:endParaRPr>
        </a:p>
      </dgm:t>
    </dgm:pt>
    <dgm:pt modelId="{D517D5EC-0060-4BED-ACCD-DE3A22FA0E85}">
      <dgm:prSet phldrT="[Text]" custT="1"/>
      <dgm:spPr/>
      <dgm:t>
        <a:bodyPr/>
        <a:lstStyle/>
        <a:p>
          <a:r>
            <a:rPr lang="en-US" sz="1000" b="1" dirty="0" smtClean="0">
              <a:latin typeface="Arial" pitchFamily="34" charset="0"/>
              <a:cs typeface="Arial" pitchFamily="34" charset="0"/>
            </a:rPr>
            <a:t>March 2016 </a:t>
          </a:r>
          <a:r>
            <a:rPr lang="en-US" sz="1000" b="0" dirty="0" smtClean="0">
              <a:latin typeface="Arial" pitchFamily="34" charset="0"/>
              <a:cs typeface="Arial" pitchFamily="34" charset="0"/>
            </a:rPr>
            <a:t>Draft 0.1 Approval and start of comment collection </a:t>
          </a:r>
          <a:endParaRPr lang="en-US" sz="1000" b="1" dirty="0" smtClean="0">
            <a:latin typeface="Arial" pitchFamily="34" charset="0"/>
            <a:cs typeface="Arial" pitchFamily="34" charset="0"/>
          </a:endParaRPr>
        </a:p>
      </dgm:t>
    </dgm:pt>
    <dgm:pt modelId="{9AF582B5-3B0C-40AF-A4E9-FC4502F352C6}" type="parTrans" cxnId="{22A61C0C-1383-45EA-BB23-FC520D4C712E}">
      <dgm:prSet/>
      <dgm:spPr/>
      <dgm:t>
        <a:bodyPr/>
        <a:lstStyle/>
        <a:p>
          <a:endParaRPr lang="en-CA"/>
        </a:p>
      </dgm:t>
    </dgm:pt>
    <dgm:pt modelId="{F1940D3A-0E00-4B97-A64C-34E996694038}" type="sibTrans" cxnId="{22A61C0C-1383-45EA-BB23-FC520D4C712E}">
      <dgm:prSet/>
      <dgm:spPr/>
      <dgm:t>
        <a:bodyPr/>
        <a:lstStyle/>
        <a:p>
          <a:endParaRPr lang="en-CA"/>
        </a:p>
      </dgm:t>
    </dgm:pt>
    <dgm:pt modelId="{D6F985BF-887A-4F62-A2A5-F9A6D9FEC652}">
      <dgm:prSet phldrT="[Text]" custT="1"/>
      <dgm:spPr/>
      <dgm:t>
        <a:bodyPr/>
        <a:lstStyle/>
        <a:p>
          <a:r>
            <a:rPr lang="en-US" sz="1000" b="1" dirty="0" smtClean="0">
              <a:latin typeface="Arial" pitchFamily="34" charset="0"/>
              <a:cs typeface="Arial" pitchFamily="34" charset="0"/>
            </a:rPr>
            <a:t>May 2013</a:t>
          </a:r>
        </a:p>
        <a:p>
          <a:r>
            <a:rPr lang="en-US" sz="1000" dirty="0" smtClean="0">
              <a:latin typeface="Arial" pitchFamily="34" charset="0"/>
              <a:cs typeface="Arial" pitchFamily="34" charset="0"/>
            </a:rPr>
            <a:t>HEW SG</a:t>
          </a:r>
          <a:endParaRPr lang="en-US" sz="1000" dirty="0">
            <a:latin typeface="Arial" pitchFamily="34" charset="0"/>
            <a:cs typeface="Arial" pitchFamily="34" charset="0"/>
          </a:endParaRPr>
        </a:p>
      </dgm:t>
    </dgm:pt>
    <dgm:pt modelId="{C482F117-7EFE-44A3-AC86-24DE3449A899}" type="sibTrans" cxnId="{6777C4AE-9795-4E6F-B913-3DC9A9AF06AF}">
      <dgm:prSet/>
      <dgm:spPr/>
      <dgm:t>
        <a:bodyPr/>
        <a:lstStyle/>
        <a:p>
          <a:endParaRPr lang="en-US" sz="2000">
            <a:latin typeface="Arial" pitchFamily="34" charset="0"/>
            <a:cs typeface="Arial" pitchFamily="34" charset="0"/>
          </a:endParaRPr>
        </a:p>
      </dgm:t>
    </dgm:pt>
    <dgm:pt modelId="{4666814F-BF01-431D-8C3B-7055F1429EC2}" type="parTrans" cxnId="{6777C4AE-9795-4E6F-B913-3DC9A9AF06AF}">
      <dgm:prSet/>
      <dgm:spPr/>
      <dgm:t>
        <a:bodyPr/>
        <a:lstStyle/>
        <a:p>
          <a:endParaRPr lang="en-US" sz="2000">
            <a:latin typeface="Arial" pitchFamily="34" charset="0"/>
            <a:cs typeface="Arial" pitchFamily="34" charset="0"/>
          </a:endParaRPr>
        </a:p>
      </dgm:t>
    </dgm:pt>
    <dgm:pt modelId="{0DA714C8-2B31-4990-BAA7-6F427CD65E84}" type="pres">
      <dgm:prSet presAssocID="{797ACDC8-4B07-4E84-BB6B-C0FD7A3FEBC6}" presName="Name0" presStyleCnt="0">
        <dgm:presLayoutVars>
          <dgm:dir/>
          <dgm:resizeHandles val="exact"/>
        </dgm:presLayoutVars>
      </dgm:prSet>
      <dgm:spPr/>
    </dgm:pt>
    <dgm:pt modelId="{7E3410E8-DFCB-4F82-80B7-7C554A0CB20F}" type="pres">
      <dgm:prSet presAssocID="{797ACDC8-4B07-4E84-BB6B-C0FD7A3FEBC6}" presName="arrow" presStyleLbl="bgShp" presStyleIdx="0" presStyleCnt="1"/>
      <dgm:spPr>
        <a:solidFill>
          <a:srgbClr val="92D050"/>
        </a:solidFill>
      </dgm:spPr>
      <dgm:t>
        <a:bodyPr/>
        <a:lstStyle/>
        <a:p>
          <a:endParaRPr lang="en-US"/>
        </a:p>
      </dgm:t>
    </dgm:pt>
    <dgm:pt modelId="{13DC3DAC-A356-4CD2-BC65-F26D22B541F7}" type="pres">
      <dgm:prSet presAssocID="{797ACDC8-4B07-4E84-BB6B-C0FD7A3FEBC6}" presName="points" presStyleCnt="0"/>
      <dgm:spPr/>
    </dgm:pt>
    <dgm:pt modelId="{F6201F9F-5770-48F4-99F8-C113501158D3}" type="pres">
      <dgm:prSet presAssocID="{D6F985BF-887A-4F62-A2A5-F9A6D9FEC652}" presName="compositeA" presStyleCnt="0"/>
      <dgm:spPr/>
    </dgm:pt>
    <dgm:pt modelId="{6E138F56-81E3-486D-9DB9-8FEE6636E58E}" type="pres">
      <dgm:prSet presAssocID="{D6F985BF-887A-4F62-A2A5-F9A6D9FEC652}" presName="textA" presStyleLbl="revTx" presStyleIdx="0" presStyleCnt="8" custScaleX="166635">
        <dgm:presLayoutVars>
          <dgm:bulletEnabled val="1"/>
        </dgm:presLayoutVars>
      </dgm:prSet>
      <dgm:spPr/>
      <dgm:t>
        <a:bodyPr/>
        <a:lstStyle/>
        <a:p>
          <a:endParaRPr lang="en-US"/>
        </a:p>
      </dgm:t>
    </dgm:pt>
    <dgm:pt modelId="{0E663B01-0920-4BC5-9EC0-26DA80E431AB}" type="pres">
      <dgm:prSet presAssocID="{D6F985BF-887A-4F62-A2A5-F9A6D9FEC652}" presName="circleA" presStyleLbl="node1" presStyleIdx="0" presStyleCnt="8"/>
      <dgm:spPr>
        <a:solidFill>
          <a:srgbClr val="FFC000"/>
        </a:solidFill>
      </dgm:spPr>
    </dgm:pt>
    <dgm:pt modelId="{46306C73-CD59-42DC-9D9E-85BE5876AE9C}" type="pres">
      <dgm:prSet presAssocID="{D6F985BF-887A-4F62-A2A5-F9A6D9FEC652}" presName="spaceA" presStyleCnt="0"/>
      <dgm:spPr/>
    </dgm:pt>
    <dgm:pt modelId="{AD138B31-B633-402E-B079-7E3DD08F8070}" type="pres">
      <dgm:prSet presAssocID="{C482F117-7EFE-44A3-AC86-24DE3449A899}" presName="space" presStyleCnt="0"/>
      <dgm:spPr/>
    </dgm:pt>
    <dgm:pt modelId="{A2048C77-9E53-499B-85AD-6753254E28CC}" type="pres">
      <dgm:prSet presAssocID="{CD8B9331-9211-480C-AD8B-A0E421A40BAB}" presName="compositeB" presStyleCnt="0"/>
      <dgm:spPr/>
    </dgm:pt>
    <dgm:pt modelId="{FEAC090C-1DC2-4342-975A-64BAE7C18AFF}" type="pres">
      <dgm:prSet presAssocID="{CD8B9331-9211-480C-AD8B-A0E421A40BAB}" presName="textB" presStyleLbl="revTx" presStyleIdx="1" presStyleCnt="8" custScaleX="151235">
        <dgm:presLayoutVars>
          <dgm:bulletEnabled val="1"/>
        </dgm:presLayoutVars>
      </dgm:prSet>
      <dgm:spPr/>
      <dgm:t>
        <a:bodyPr/>
        <a:lstStyle/>
        <a:p>
          <a:endParaRPr lang="en-US"/>
        </a:p>
      </dgm:t>
    </dgm:pt>
    <dgm:pt modelId="{364A4421-A8F7-49F5-A413-FA0F8F7FD45B}" type="pres">
      <dgm:prSet presAssocID="{CD8B9331-9211-480C-AD8B-A0E421A40BAB}" presName="circleB" presStyleLbl="node1" presStyleIdx="1" presStyleCnt="8"/>
      <dgm:spPr>
        <a:solidFill>
          <a:srgbClr val="FFC000"/>
        </a:solidFill>
      </dgm:spPr>
    </dgm:pt>
    <dgm:pt modelId="{86DEC6E5-828D-45CF-8F47-D205A0DBA8A2}" type="pres">
      <dgm:prSet presAssocID="{CD8B9331-9211-480C-AD8B-A0E421A40BAB}" presName="spaceB" presStyleCnt="0"/>
      <dgm:spPr/>
    </dgm:pt>
    <dgm:pt modelId="{8A3B6644-ABF7-488C-B5A7-BB85704178F3}" type="pres">
      <dgm:prSet presAssocID="{A774B879-A92F-4F32-AB9B-F69C0EB03F92}" presName="space" presStyleCnt="0"/>
      <dgm:spPr/>
    </dgm:pt>
    <dgm:pt modelId="{0709DDF0-6147-4C43-9F9D-A139F634343E}" type="pres">
      <dgm:prSet presAssocID="{22222511-36CF-4BBB-BF1B-8E27D8CC8416}" presName="compositeA" presStyleCnt="0"/>
      <dgm:spPr/>
    </dgm:pt>
    <dgm:pt modelId="{F254269E-C38E-45B0-A9DC-D498155156DB}" type="pres">
      <dgm:prSet presAssocID="{22222511-36CF-4BBB-BF1B-8E27D8CC8416}" presName="textA" presStyleLbl="revTx" presStyleIdx="2" presStyleCnt="8" custScaleX="139081">
        <dgm:presLayoutVars>
          <dgm:bulletEnabled val="1"/>
        </dgm:presLayoutVars>
      </dgm:prSet>
      <dgm:spPr/>
      <dgm:t>
        <a:bodyPr/>
        <a:lstStyle/>
        <a:p>
          <a:endParaRPr lang="en-US"/>
        </a:p>
      </dgm:t>
    </dgm:pt>
    <dgm:pt modelId="{E7C58673-0FA2-4057-9615-C1298EB970E9}" type="pres">
      <dgm:prSet presAssocID="{22222511-36CF-4BBB-BF1B-8E27D8CC8416}" presName="circleA" presStyleLbl="node1" presStyleIdx="2" presStyleCnt="8"/>
      <dgm:spPr>
        <a:solidFill>
          <a:srgbClr val="FFC000"/>
        </a:solidFill>
      </dgm:spPr>
    </dgm:pt>
    <dgm:pt modelId="{2D8DDED0-BEEB-4128-BC60-77B91184DF40}" type="pres">
      <dgm:prSet presAssocID="{22222511-36CF-4BBB-BF1B-8E27D8CC8416}" presName="spaceA" presStyleCnt="0"/>
      <dgm:spPr/>
    </dgm:pt>
    <dgm:pt modelId="{584B6482-595E-4D0E-B689-C64A5ED8B9C6}" type="pres">
      <dgm:prSet presAssocID="{007DBA5D-0157-41E8-A318-9F9FCFC95218}" presName="space" presStyleCnt="0"/>
      <dgm:spPr/>
    </dgm:pt>
    <dgm:pt modelId="{73C1924F-6D6D-4DD3-8ACC-589682BC2783}" type="pres">
      <dgm:prSet presAssocID="{9518B1FA-3A29-4DD7-A132-C364C886EA8F}" presName="compositeB" presStyleCnt="0"/>
      <dgm:spPr/>
    </dgm:pt>
    <dgm:pt modelId="{0B068B7E-D8BD-4055-A7A6-6CF292E2C6AA}" type="pres">
      <dgm:prSet presAssocID="{9518B1FA-3A29-4DD7-A132-C364C886EA8F}" presName="textB" presStyleLbl="revTx" presStyleIdx="3" presStyleCnt="8" custScaleX="186340">
        <dgm:presLayoutVars>
          <dgm:bulletEnabled val="1"/>
        </dgm:presLayoutVars>
      </dgm:prSet>
      <dgm:spPr/>
      <dgm:t>
        <a:bodyPr/>
        <a:lstStyle/>
        <a:p>
          <a:endParaRPr lang="en-US"/>
        </a:p>
      </dgm:t>
    </dgm:pt>
    <dgm:pt modelId="{4AAA281E-0635-4EAB-AFB1-48C04317CEC3}" type="pres">
      <dgm:prSet presAssocID="{9518B1FA-3A29-4DD7-A132-C364C886EA8F}" presName="circleB" presStyleLbl="node1" presStyleIdx="3" presStyleCnt="8"/>
      <dgm:spPr>
        <a:solidFill>
          <a:srgbClr val="FFC000"/>
        </a:solidFill>
      </dgm:spPr>
    </dgm:pt>
    <dgm:pt modelId="{CF9A188E-CE4E-4A55-80E1-8EA6521DB470}" type="pres">
      <dgm:prSet presAssocID="{9518B1FA-3A29-4DD7-A132-C364C886EA8F}" presName="spaceB" presStyleCnt="0"/>
      <dgm:spPr/>
    </dgm:pt>
    <dgm:pt modelId="{9522B940-6361-4CE9-B1CA-D5C1C6F87135}" type="pres">
      <dgm:prSet presAssocID="{8E03A4EA-9AA8-4546-B346-DB0A77C8FA83}" presName="space" presStyleCnt="0"/>
      <dgm:spPr/>
    </dgm:pt>
    <dgm:pt modelId="{B2F5112F-F1E8-4539-B242-57372772199E}" type="pres">
      <dgm:prSet presAssocID="{D517D5EC-0060-4BED-ACCD-DE3A22FA0E85}" presName="compositeA" presStyleCnt="0"/>
      <dgm:spPr/>
    </dgm:pt>
    <dgm:pt modelId="{CD81D17D-F41F-4C63-83A2-E1A62A04BE04}" type="pres">
      <dgm:prSet presAssocID="{D517D5EC-0060-4BED-ACCD-DE3A22FA0E85}" presName="textA" presStyleLbl="revTx" presStyleIdx="4" presStyleCnt="8" custScaleX="136220">
        <dgm:presLayoutVars>
          <dgm:bulletEnabled val="1"/>
        </dgm:presLayoutVars>
      </dgm:prSet>
      <dgm:spPr/>
      <dgm:t>
        <a:bodyPr/>
        <a:lstStyle/>
        <a:p>
          <a:endParaRPr lang="en-CA"/>
        </a:p>
      </dgm:t>
    </dgm:pt>
    <dgm:pt modelId="{6C4CB34B-64A3-4F34-81C3-D53C39F4F1FE}" type="pres">
      <dgm:prSet presAssocID="{D517D5EC-0060-4BED-ACCD-DE3A22FA0E85}" presName="circleA" presStyleLbl="node1" presStyleIdx="4" presStyleCnt="8"/>
      <dgm:spPr/>
    </dgm:pt>
    <dgm:pt modelId="{B314C11E-FDFE-42F9-8D94-996C6FC1B7F4}" type="pres">
      <dgm:prSet presAssocID="{D517D5EC-0060-4BED-ACCD-DE3A22FA0E85}" presName="spaceA" presStyleCnt="0"/>
      <dgm:spPr/>
    </dgm:pt>
    <dgm:pt modelId="{273A8B54-6163-4FA0-87C5-AE4F7EA0751F}" type="pres">
      <dgm:prSet presAssocID="{F1940D3A-0E00-4B97-A64C-34E996694038}" presName="space" presStyleCnt="0"/>
      <dgm:spPr/>
    </dgm:pt>
    <dgm:pt modelId="{1A3BC94A-7CC9-4F56-9EE0-FF1494BC20A7}" type="pres">
      <dgm:prSet presAssocID="{FE39F864-DD07-4036-86EA-B31F9151F85C}" presName="compositeB" presStyleCnt="0"/>
      <dgm:spPr/>
    </dgm:pt>
    <dgm:pt modelId="{85DB0FED-1FF2-4112-8F99-06A8FD5B21C7}" type="pres">
      <dgm:prSet presAssocID="{FE39F864-DD07-4036-86EA-B31F9151F85C}" presName="textB" presStyleLbl="revTx" presStyleIdx="5" presStyleCnt="8" custScaleX="130228">
        <dgm:presLayoutVars>
          <dgm:bulletEnabled val="1"/>
        </dgm:presLayoutVars>
      </dgm:prSet>
      <dgm:spPr/>
      <dgm:t>
        <a:bodyPr/>
        <a:lstStyle/>
        <a:p>
          <a:endParaRPr lang="en-CA"/>
        </a:p>
      </dgm:t>
    </dgm:pt>
    <dgm:pt modelId="{D9C3B52A-5DB4-4372-9FD9-EB7D859618F8}" type="pres">
      <dgm:prSet presAssocID="{FE39F864-DD07-4036-86EA-B31F9151F85C}" presName="circleB" presStyleLbl="node1" presStyleIdx="5" presStyleCnt="8"/>
      <dgm:spPr/>
    </dgm:pt>
    <dgm:pt modelId="{570459CE-B8AA-4BFA-BFC9-84D4DE10CE7C}" type="pres">
      <dgm:prSet presAssocID="{FE39F864-DD07-4036-86EA-B31F9151F85C}" presName="spaceB" presStyleCnt="0"/>
      <dgm:spPr/>
    </dgm:pt>
    <dgm:pt modelId="{F7D506E8-B4F0-4368-BBD6-680FB20F9AF3}" type="pres">
      <dgm:prSet presAssocID="{AC354C7B-ADA8-4E0F-B81A-DD2708290AF2}" presName="space" presStyleCnt="0"/>
      <dgm:spPr/>
    </dgm:pt>
    <dgm:pt modelId="{5981311E-79EF-4034-B371-D2118543BE4F}" type="pres">
      <dgm:prSet presAssocID="{6EEBC392-A036-4A72-A534-EDC65967DAA2}" presName="compositeA" presStyleCnt="0"/>
      <dgm:spPr/>
    </dgm:pt>
    <dgm:pt modelId="{784E5934-1180-472D-9AF3-4B2F7D57CC0B}" type="pres">
      <dgm:prSet presAssocID="{6EEBC392-A036-4A72-A534-EDC65967DAA2}" presName="textA" presStyleLbl="revTx" presStyleIdx="6" presStyleCnt="8" custScaleX="178709">
        <dgm:presLayoutVars>
          <dgm:bulletEnabled val="1"/>
        </dgm:presLayoutVars>
      </dgm:prSet>
      <dgm:spPr/>
      <dgm:t>
        <a:bodyPr/>
        <a:lstStyle/>
        <a:p>
          <a:endParaRPr lang="en-CA"/>
        </a:p>
      </dgm:t>
    </dgm:pt>
    <dgm:pt modelId="{CE776528-4CF5-4B6E-8AD2-1D8D2EDA9D5A}" type="pres">
      <dgm:prSet presAssocID="{6EEBC392-A036-4A72-A534-EDC65967DAA2}" presName="circleA" presStyleLbl="node1" presStyleIdx="6" presStyleCnt="8"/>
      <dgm:spPr/>
    </dgm:pt>
    <dgm:pt modelId="{1BD5FB23-FE09-4E62-B7E2-9E50DCD4DCF0}" type="pres">
      <dgm:prSet presAssocID="{6EEBC392-A036-4A72-A534-EDC65967DAA2}" presName="spaceA" presStyleCnt="0"/>
      <dgm:spPr/>
    </dgm:pt>
    <dgm:pt modelId="{83DCFBBF-2461-48F7-BEA8-AE0021BF4F06}" type="pres">
      <dgm:prSet presAssocID="{BFBB9DCB-7D5F-4FAC-A70A-B46B48ADE265}" presName="space" presStyleCnt="0"/>
      <dgm:spPr/>
    </dgm:pt>
    <dgm:pt modelId="{61681616-8D35-436A-A24D-491E4F7CEF39}" type="pres">
      <dgm:prSet presAssocID="{91C0692F-C77C-490A-B472-F8F4CEB91AAB}" presName="compositeB" presStyleCnt="0"/>
      <dgm:spPr/>
    </dgm:pt>
    <dgm:pt modelId="{7523BB35-F464-4214-99BE-A39054CD9EE8}" type="pres">
      <dgm:prSet presAssocID="{91C0692F-C77C-490A-B472-F8F4CEB91AAB}" presName="textB" presStyleLbl="revTx" presStyleIdx="7" presStyleCnt="8" custScaleX="138531">
        <dgm:presLayoutVars>
          <dgm:bulletEnabled val="1"/>
        </dgm:presLayoutVars>
      </dgm:prSet>
      <dgm:spPr/>
      <dgm:t>
        <a:bodyPr/>
        <a:lstStyle/>
        <a:p>
          <a:endParaRPr lang="en-CA"/>
        </a:p>
      </dgm:t>
    </dgm:pt>
    <dgm:pt modelId="{A60C304C-5E6A-4515-A227-DBC3F97C800F}" type="pres">
      <dgm:prSet presAssocID="{91C0692F-C77C-490A-B472-F8F4CEB91AAB}" presName="circleB" presStyleLbl="node1" presStyleIdx="7" presStyleCnt="8"/>
      <dgm:spPr/>
    </dgm:pt>
    <dgm:pt modelId="{9CD482C9-279D-49E4-B679-66369896C1CF}" type="pres">
      <dgm:prSet presAssocID="{91C0692F-C77C-490A-B472-F8F4CEB91AAB}" presName="spaceB" presStyleCnt="0"/>
      <dgm:spPr/>
    </dgm:pt>
  </dgm:ptLst>
  <dgm:cxnLst>
    <dgm:cxn modelId="{F41BF6D4-C261-324D-8B38-9F45EBFD657F}" type="presOf" srcId="{91C0692F-C77C-490A-B472-F8F4CEB91AAB}" destId="{7523BB35-F464-4214-99BE-A39054CD9EE8}" srcOrd="0" destOrd="0" presId="urn:microsoft.com/office/officeart/2005/8/layout/hProcess11"/>
    <dgm:cxn modelId="{F1FD1C68-092D-B540-A7A6-9C17DFB52B69}" type="presOf" srcId="{22222511-36CF-4BBB-BF1B-8E27D8CC8416}" destId="{F254269E-C38E-45B0-A9DC-D498155156DB}" srcOrd="0" destOrd="0" presId="urn:microsoft.com/office/officeart/2005/8/layout/hProcess11"/>
    <dgm:cxn modelId="{612C2298-DD2A-1F49-A3AE-E012BFC7C621}" type="presOf" srcId="{797ACDC8-4B07-4E84-BB6B-C0FD7A3FEBC6}" destId="{0DA714C8-2B31-4990-BAA7-6F427CD65E84}" srcOrd="0" destOrd="0" presId="urn:microsoft.com/office/officeart/2005/8/layout/hProcess11"/>
    <dgm:cxn modelId="{E84597CE-A831-46C7-85EC-D59EB649CF3E}" srcId="{797ACDC8-4B07-4E84-BB6B-C0FD7A3FEBC6}" destId="{6EEBC392-A036-4A72-A534-EDC65967DAA2}" srcOrd="6" destOrd="0" parTransId="{680A3448-6D58-46FE-B380-C1E6267B86B4}" sibTransId="{BFBB9DCB-7D5F-4FAC-A70A-B46B48ADE265}"/>
    <dgm:cxn modelId="{30875107-2F15-834A-86C4-2BBC90105E99}" type="presOf" srcId="{9518B1FA-3A29-4DD7-A132-C364C886EA8F}" destId="{0B068B7E-D8BD-4055-A7A6-6CF292E2C6AA}" srcOrd="0" destOrd="0" presId="urn:microsoft.com/office/officeart/2005/8/layout/hProcess11"/>
    <dgm:cxn modelId="{1D436F88-8491-114B-AF10-81AB85F5595B}" type="presOf" srcId="{D517D5EC-0060-4BED-ACCD-DE3A22FA0E85}" destId="{CD81D17D-F41F-4C63-83A2-E1A62A04BE04}" srcOrd="0" destOrd="0" presId="urn:microsoft.com/office/officeart/2005/8/layout/hProcess11"/>
    <dgm:cxn modelId="{8E05A8AE-2A11-4DC8-9E57-247A5DDAD4F1}" srcId="{797ACDC8-4B07-4E84-BB6B-C0FD7A3FEBC6}" destId="{22222511-36CF-4BBB-BF1B-8E27D8CC8416}" srcOrd="2" destOrd="0" parTransId="{765B14DD-EBDE-4E95-8494-50B3788C2D21}" sibTransId="{007DBA5D-0157-41E8-A318-9F9FCFC95218}"/>
    <dgm:cxn modelId="{066B006A-46F5-BC40-9557-47B3337C4213}" type="presOf" srcId="{D6F985BF-887A-4F62-A2A5-F9A6D9FEC652}" destId="{6E138F56-81E3-486D-9DB9-8FEE6636E58E}" srcOrd="0" destOrd="0" presId="urn:microsoft.com/office/officeart/2005/8/layout/hProcess11"/>
    <dgm:cxn modelId="{DEFD1140-4584-4575-BFA2-B70A9D8E9457}" srcId="{797ACDC8-4B07-4E84-BB6B-C0FD7A3FEBC6}" destId="{FE39F864-DD07-4036-86EA-B31F9151F85C}" srcOrd="5" destOrd="0" parTransId="{E4C93BE4-7F4D-4645-9EE2-9B40C009E811}" sibTransId="{AC354C7B-ADA8-4E0F-B81A-DD2708290AF2}"/>
    <dgm:cxn modelId="{C715FF2B-EFAF-43EF-9F62-41997256FED2}" srcId="{797ACDC8-4B07-4E84-BB6B-C0FD7A3FEBC6}" destId="{9518B1FA-3A29-4DD7-A132-C364C886EA8F}" srcOrd="3" destOrd="0" parTransId="{04B161DF-3A6D-4421-91E0-A2F2605AD35C}" sibTransId="{8E03A4EA-9AA8-4546-B346-DB0A77C8FA83}"/>
    <dgm:cxn modelId="{D2D1A216-9EEA-2444-8294-D89B7C7E7094}" type="presOf" srcId="{6EEBC392-A036-4A72-A534-EDC65967DAA2}" destId="{784E5934-1180-472D-9AF3-4B2F7D57CC0B}" srcOrd="0" destOrd="0" presId="urn:microsoft.com/office/officeart/2005/8/layout/hProcess11"/>
    <dgm:cxn modelId="{6777C4AE-9795-4E6F-B913-3DC9A9AF06AF}" srcId="{797ACDC8-4B07-4E84-BB6B-C0FD7A3FEBC6}" destId="{D6F985BF-887A-4F62-A2A5-F9A6D9FEC652}" srcOrd="0" destOrd="0" parTransId="{4666814F-BF01-431D-8C3B-7055F1429EC2}" sibTransId="{C482F117-7EFE-44A3-AC86-24DE3449A899}"/>
    <dgm:cxn modelId="{22A61C0C-1383-45EA-BB23-FC520D4C712E}" srcId="{797ACDC8-4B07-4E84-BB6B-C0FD7A3FEBC6}" destId="{D517D5EC-0060-4BED-ACCD-DE3A22FA0E85}" srcOrd="4" destOrd="0" parTransId="{9AF582B5-3B0C-40AF-A4E9-FC4502F352C6}" sibTransId="{F1940D3A-0E00-4B97-A64C-34E996694038}"/>
    <dgm:cxn modelId="{7AA71796-4F61-448D-B8E4-97A82F8F963F}" srcId="{797ACDC8-4B07-4E84-BB6B-C0FD7A3FEBC6}" destId="{91C0692F-C77C-490A-B472-F8F4CEB91AAB}" srcOrd="7" destOrd="0" parTransId="{DD70C99C-1077-4657-98B9-3F853C0B2BE8}" sibTransId="{54D7238A-CF4A-49D9-8568-99F9D2A81800}"/>
    <dgm:cxn modelId="{377F906F-1DE6-425B-B043-C224F89B059E}" srcId="{797ACDC8-4B07-4E84-BB6B-C0FD7A3FEBC6}" destId="{CD8B9331-9211-480C-AD8B-A0E421A40BAB}" srcOrd="1" destOrd="0" parTransId="{5E20DE5E-B39B-4250-AF4E-4C4DC69E3C41}" sibTransId="{A774B879-A92F-4F32-AB9B-F69C0EB03F92}"/>
    <dgm:cxn modelId="{034E566D-5CEB-9642-807D-7E0BE0CECA6D}" type="presOf" srcId="{CD8B9331-9211-480C-AD8B-A0E421A40BAB}" destId="{FEAC090C-1DC2-4342-975A-64BAE7C18AFF}" srcOrd="0" destOrd="0" presId="urn:microsoft.com/office/officeart/2005/8/layout/hProcess11"/>
    <dgm:cxn modelId="{3B47B007-11B6-AA4A-8B43-1C464A5A61D0}" type="presOf" srcId="{FE39F864-DD07-4036-86EA-B31F9151F85C}" destId="{85DB0FED-1FF2-4112-8F99-06A8FD5B21C7}" srcOrd="0" destOrd="0" presId="urn:microsoft.com/office/officeart/2005/8/layout/hProcess11"/>
    <dgm:cxn modelId="{D6223CF6-09E1-FC45-81EA-47DB0F233EE2}" type="presParOf" srcId="{0DA714C8-2B31-4990-BAA7-6F427CD65E84}" destId="{7E3410E8-DFCB-4F82-80B7-7C554A0CB20F}" srcOrd="0" destOrd="0" presId="urn:microsoft.com/office/officeart/2005/8/layout/hProcess11"/>
    <dgm:cxn modelId="{25D7F46E-0D0F-6B44-89C5-7ACAA6B499FC}" type="presParOf" srcId="{0DA714C8-2B31-4990-BAA7-6F427CD65E84}" destId="{13DC3DAC-A356-4CD2-BC65-F26D22B541F7}" srcOrd="1" destOrd="0" presId="urn:microsoft.com/office/officeart/2005/8/layout/hProcess11"/>
    <dgm:cxn modelId="{3BB9D85B-19D7-F341-A70C-F85062891DC2}" type="presParOf" srcId="{13DC3DAC-A356-4CD2-BC65-F26D22B541F7}" destId="{F6201F9F-5770-48F4-99F8-C113501158D3}" srcOrd="0" destOrd="0" presId="urn:microsoft.com/office/officeart/2005/8/layout/hProcess11"/>
    <dgm:cxn modelId="{FF628309-F87B-FF4D-97B6-3081AB7E0063}" type="presParOf" srcId="{F6201F9F-5770-48F4-99F8-C113501158D3}" destId="{6E138F56-81E3-486D-9DB9-8FEE6636E58E}" srcOrd="0" destOrd="0" presId="urn:microsoft.com/office/officeart/2005/8/layout/hProcess11"/>
    <dgm:cxn modelId="{C691327E-146E-3B4F-8FE3-F0E267B6063A}" type="presParOf" srcId="{F6201F9F-5770-48F4-99F8-C113501158D3}" destId="{0E663B01-0920-4BC5-9EC0-26DA80E431AB}" srcOrd="1" destOrd="0" presId="urn:microsoft.com/office/officeart/2005/8/layout/hProcess11"/>
    <dgm:cxn modelId="{832341D0-382A-9449-81AB-D93097EEA4C4}" type="presParOf" srcId="{F6201F9F-5770-48F4-99F8-C113501158D3}" destId="{46306C73-CD59-42DC-9D9E-85BE5876AE9C}" srcOrd="2" destOrd="0" presId="urn:microsoft.com/office/officeart/2005/8/layout/hProcess11"/>
    <dgm:cxn modelId="{74FC88D7-CBFB-AA4D-AA0A-05C91F37F34A}" type="presParOf" srcId="{13DC3DAC-A356-4CD2-BC65-F26D22B541F7}" destId="{AD138B31-B633-402E-B079-7E3DD08F8070}" srcOrd="1" destOrd="0" presId="urn:microsoft.com/office/officeart/2005/8/layout/hProcess11"/>
    <dgm:cxn modelId="{0AEC0709-D420-0242-BE87-F96F2C43B69D}" type="presParOf" srcId="{13DC3DAC-A356-4CD2-BC65-F26D22B541F7}" destId="{A2048C77-9E53-499B-85AD-6753254E28CC}" srcOrd="2" destOrd="0" presId="urn:microsoft.com/office/officeart/2005/8/layout/hProcess11"/>
    <dgm:cxn modelId="{843D17E1-38DE-7848-AEFB-521B59F5B583}" type="presParOf" srcId="{A2048C77-9E53-499B-85AD-6753254E28CC}" destId="{FEAC090C-1DC2-4342-975A-64BAE7C18AFF}" srcOrd="0" destOrd="0" presId="urn:microsoft.com/office/officeart/2005/8/layout/hProcess11"/>
    <dgm:cxn modelId="{51D4C154-16B6-0E4D-8DE5-A72371DC4430}" type="presParOf" srcId="{A2048C77-9E53-499B-85AD-6753254E28CC}" destId="{364A4421-A8F7-49F5-A413-FA0F8F7FD45B}" srcOrd="1" destOrd="0" presId="urn:microsoft.com/office/officeart/2005/8/layout/hProcess11"/>
    <dgm:cxn modelId="{497ABEAA-3D2D-3C43-949F-3FA20CF0D01A}" type="presParOf" srcId="{A2048C77-9E53-499B-85AD-6753254E28CC}" destId="{86DEC6E5-828D-45CF-8F47-D205A0DBA8A2}" srcOrd="2" destOrd="0" presId="urn:microsoft.com/office/officeart/2005/8/layout/hProcess11"/>
    <dgm:cxn modelId="{4A4D1E8F-4344-E143-8854-4349106CB079}" type="presParOf" srcId="{13DC3DAC-A356-4CD2-BC65-F26D22B541F7}" destId="{8A3B6644-ABF7-488C-B5A7-BB85704178F3}" srcOrd="3" destOrd="0" presId="urn:microsoft.com/office/officeart/2005/8/layout/hProcess11"/>
    <dgm:cxn modelId="{DA974E01-8951-2944-8D03-3A0A78BDAC40}" type="presParOf" srcId="{13DC3DAC-A356-4CD2-BC65-F26D22B541F7}" destId="{0709DDF0-6147-4C43-9F9D-A139F634343E}" srcOrd="4" destOrd="0" presId="urn:microsoft.com/office/officeart/2005/8/layout/hProcess11"/>
    <dgm:cxn modelId="{6463F1B9-6616-C44C-8CAA-4EA4F63DDD7D}" type="presParOf" srcId="{0709DDF0-6147-4C43-9F9D-A139F634343E}" destId="{F254269E-C38E-45B0-A9DC-D498155156DB}" srcOrd="0" destOrd="0" presId="urn:microsoft.com/office/officeart/2005/8/layout/hProcess11"/>
    <dgm:cxn modelId="{C5295678-E12C-4247-9211-C1C75A9E7469}" type="presParOf" srcId="{0709DDF0-6147-4C43-9F9D-A139F634343E}" destId="{E7C58673-0FA2-4057-9615-C1298EB970E9}" srcOrd="1" destOrd="0" presId="urn:microsoft.com/office/officeart/2005/8/layout/hProcess11"/>
    <dgm:cxn modelId="{06CDA3D2-871D-A24F-8916-F09AB53E742B}" type="presParOf" srcId="{0709DDF0-6147-4C43-9F9D-A139F634343E}" destId="{2D8DDED0-BEEB-4128-BC60-77B91184DF40}" srcOrd="2" destOrd="0" presId="urn:microsoft.com/office/officeart/2005/8/layout/hProcess11"/>
    <dgm:cxn modelId="{94A772CD-6893-5346-8D11-AA44210C6DC1}" type="presParOf" srcId="{13DC3DAC-A356-4CD2-BC65-F26D22B541F7}" destId="{584B6482-595E-4D0E-B689-C64A5ED8B9C6}" srcOrd="5" destOrd="0" presId="urn:microsoft.com/office/officeart/2005/8/layout/hProcess11"/>
    <dgm:cxn modelId="{2AC65BE3-58B4-5447-9417-8E733018EE09}" type="presParOf" srcId="{13DC3DAC-A356-4CD2-BC65-F26D22B541F7}" destId="{73C1924F-6D6D-4DD3-8ACC-589682BC2783}" srcOrd="6" destOrd="0" presId="urn:microsoft.com/office/officeart/2005/8/layout/hProcess11"/>
    <dgm:cxn modelId="{6CAF9ED6-F833-624C-A338-AC7730221285}" type="presParOf" srcId="{73C1924F-6D6D-4DD3-8ACC-589682BC2783}" destId="{0B068B7E-D8BD-4055-A7A6-6CF292E2C6AA}" srcOrd="0" destOrd="0" presId="urn:microsoft.com/office/officeart/2005/8/layout/hProcess11"/>
    <dgm:cxn modelId="{76B9E5D2-2D3B-C84E-B6B0-B64278765D29}" type="presParOf" srcId="{73C1924F-6D6D-4DD3-8ACC-589682BC2783}" destId="{4AAA281E-0635-4EAB-AFB1-48C04317CEC3}" srcOrd="1" destOrd="0" presId="urn:microsoft.com/office/officeart/2005/8/layout/hProcess11"/>
    <dgm:cxn modelId="{1508812E-F2A6-3E48-B03E-18BC2109772D}" type="presParOf" srcId="{73C1924F-6D6D-4DD3-8ACC-589682BC2783}" destId="{CF9A188E-CE4E-4A55-80E1-8EA6521DB470}" srcOrd="2" destOrd="0" presId="urn:microsoft.com/office/officeart/2005/8/layout/hProcess11"/>
    <dgm:cxn modelId="{C2A16590-A5A3-BC44-ACE7-127CBF21237B}" type="presParOf" srcId="{13DC3DAC-A356-4CD2-BC65-F26D22B541F7}" destId="{9522B940-6361-4CE9-B1CA-D5C1C6F87135}" srcOrd="7" destOrd="0" presId="urn:microsoft.com/office/officeart/2005/8/layout/hProcess11"/>
    <dgm:cxn modelId="{2B42D0CD-39EC-5E44-963E-29F066FB4842}" type="presParOf" srcId="{13DC3DAC-A356-4CD2-BC65-F26D22B541F7}" destId="{B2F5112F-F1E8-4539-B242-57372772199E}" srcOrd="8" destOrd="0" presId="urn:microsoft.com/office/officeart/2005/8/layout/hProcess11"/>
    <dgm:cxn modelId="{F35C87E6-3F3C-A341-AC57-F07A0CA15EF8}" type="presParOf" srcId="{B2F5112F-F1E8-4539-B242-57372772199E}" destId="{CD81D17D-F41F-4C63-83A2-E1A62A04BE04}" srcOrd="0" destOrd="0" presId="urn:microsoft.com/office/officeart/2005/8/layout/hProcess11"/>
    <dgm:cxn modelId="{B38F8D04-7293-F046-9D56-8246558435E0}" type="presParOf" srcId="{B2F5112F-F1E8-4539-B242-57372772199E}" destId="{6C4CB34B-64A3-4F34-81C3-D53C39F4F1FE}" srcOrd="1" destOrd="0" presId="urn:microsoft.com/office/officeart/2005/8/layout/hProcess11"/>
    <dgm:cxn modelId="{BC4733CC-214A-5A40-9A1E-9A10015993AC}" type="presParOf" srcId="{B2F5112F-F1E8-4539-B242-57372772199E}" destId="{B314C11E-FDFE-42F9-8D94-996C6FC1B7F4}" srcOrd="2" destOrd="0" presId="urn:microsoft.com/office/officeart/2005/8/layout/hProcess11"/>
    <dgm:cxn modelId="{3BE00D33-A651-5F4C-9D7C-186951A8B038}" type="presParOf" srcId="{13DC3DAC-A356-4CD2-BC65-F26D22B541F7}" destId="{273A8B54-6163-4FA0-87C5-AE4F7EA0751F}" srcOrd="9" destOrd="0" presId="urn:microsoft.com/office/officeart/2005/8/layout/hProcess11"/>
    <dgm:cxn modelId="{0F1517CF-4851-1647-86E1-36635A022C38}" type="presParOf" srcId="{13DC3DAC-A356-4CD2-BC65-F26D22B541F7}" destId="{1A3BC94A-7CC9-4F56-9EE0-FF1494BC20A7}" srcOrd="10" destOrd="0" presId="urn:microsoft.com/office/officeart/2005/8/layout/hProcess11"/>
    <dgm:cxn modelId="{FE6A7582-4630-144A-87BB-6A7E216B62B2}" type="presParOf" srcId="{1A3BC94A-7CC9-4F56-9EE0-FF1494BC20A7}" destId="{85DB0FED-1FF2-4112-8F99-06A8FD5B21C7}" srcOrd="0" destOrd="0" presId="urn:microsoft.com/office/officeart/2005/8/layout/hProcess11"/>
    <dgm:cxn modelId="{D6B49436-9E2A-C749-BB2C-11B61EBDDAE5}" type="presParOf" srcId="{1A3BC94A-7CC9-4F56-9EE0-FF1494BC20A7}" destId="{D9C3B52A-5DB4-4372-9FD9-EB7D859618F8}" srcOrd="1" destOrd="0" presId="urn:microsoft.com/office/officeart/2005/8/layout/hProcess11"/>
    <dgm:cxn modelId="{8CD0D03D-2CB2-0147-8515-5DF849896C7C}" type="presParOf" srcId="{1A3BC94A-7CC9-4F56-9EE0-FF1494BC20A7}" destId="{570459CE-B8AA-4BFA-BFC9-84D4DE10CE7C}" srcOrd="2" destOrd="0" presId="urn:microsoft.com/office/officeart/2005/8/layout/hProcess11"/>
    <dgm:cxn modelId="{999E492B-F1BA-D444-9C80-1A396922DEA8}" type="presParOf" srcId="{13DC3DAC-A356-4CD2-BC65-F26D22B541F7}" destId="{F7D506E8-B4F0-4368-BBD6-680FB20F9AF3}" srcOrd="11" destOrd="0" presId="urn:microsoft.com/office/officeart/2005/8/layout/hProcess11"/>
    <dgm:cxn modelId="{FB70E5BF-8CFC-D94E-8887-625FCF372EDA}" type="presParOf" srcId="{13DC3DAC-A356-4CD2-BC65-F26D22B541F7}" destId="{5981311E-79EF-4034-B371-D2118543BE4F}" srcOrd="12" destOrd="0" presId="urn:microsoft.com/office/officeart/2005/8/layout/hProcess11"/>
    <dgm:cxn modelId="{90F380AD-2AAF-2F4A-B0C3-6B8757FA0393}" type="presParOf" srcId="{5981311E-79EF-4034-B371-D2118543BE4F}" destId="{784E5934-1180-472D-9AF3-4B2F7D57CC0B}" srcOrd="0" destOrd="0" presId="urn:microsoft.com/office/officeart/2005/8/layout/hProcess11"/>
    <dgm:cxn modelId="{72886DA7-A5B8-ED47-BA1C-462D41EB3593}" type="presParOf" srcId="{5981311E-79EF-4034-B371-D2118543BE4F}" destId="{CE776528-4CF5-4B6E-8AD2-1D8D2EDA9D5A}" srcOrd="1" destOrd="0" presId="urn:microsoft.com/office/officeart/2005/8/layout/hProcess11"/>
    <dgm:cxn modelId="{CF2A2DCF-7630-344B-83D7-2A3BD28DA8E3}" type="presParOf" srcId="{5981311E-79EF-4034-B371-D2118543BE4F}" destId="{1BD5FB23-FE09-4E62-B7E2-9E50DCD4DCF0}" srcOrd="2" destOrd="0" presId="urn:microsoft.com/office/officeart/2005/8/layout/hProcess11"/>
    <dgm:cxn modelId="{21CC7174-80F6-5249-B246-7250448874E5}" type="presParOf" srcId="{13DC3DAC-A356-4CD2-BC65-F26D22B541F7}" destId="{83DCFBBF-2461-48F7-BEA8-AE0021BF4F06}" srcOrd="13" destOrd="0" presId="urn:microsoft.com/office/officeart/2005/8/layout/hProcess11"/>
    <dgm:cxn modelId="{13CE4913-A336-8E42-AEB7-FFD26C9B9AA1}" type="presParOf" srcId="{13DC3DAC-A356-4CD2-BC65-F26D22B541F7}" destId="{61681616-8D35-436A-A24D-491E4F7CEF39}" srcOrd="14" destOrd="0" presId="urn:microsoft.com/office/officeart/2005/8/layout/hProcess11"/>
    <dgm:cxn modelId="{DB213D3B-4939-B94A-A479-1BAB4771C259}" type="presParOf" srcId="{61681616-8D35-436A-A24D-491E4F7CEF39}" destId="{7523BB35-F464-4214-99BE-A39054CD9EE8}" srcOrd="0" destOrd="0" presId="urn:microsoft.com/office/officeart/2005/8/layout/hProcess11"/>
    <dgm:cxn modelId="{B5511030-C2A0-A541-A279-BFFAE5CB2E35}" type="presParOf" srcId="{61681616-8D35-436A-A24D-491E4F7CEF39}" destId="{A60C304C-5E6A-4515-A227-DBC3F97C800F}" srcOrd="1" destOrd="0" presId="urn:microsoft.com/office/officeart/2005/8/layout/hProcess11"/>
    <dgm:cxn modelId="{FEFA4CA3-3851-8149-87CD-A74C15108FC9}" type="presParOf" srcId="{61681616-8D35-436A-A24D-491E4F7CEF39}" destId="{9CD482C9-279D-49E4-B679-66369896C1CF}"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7ACDC8-4B07-4E84-BB6B-C0FD7A3FEBC6}" type="doc">
      <dgm:prSet loTypeId="urn:microsoft.com/office/officeart/2005/8/layout/hProcess11" loCatId="process" qsTypeId="urn:microsoft.com/office/officeart/2005/8/quickstyle/simple1" qsCatId="simple" csTypeId="urn:microsoft.com/office/officeart/2005/8/colors/accent1_2" csCatId="accent1" phldr="1"/>
      <dgm:spPr/>
    </dgm:pt>
    <dgm:pt modelId="{CD8B9331-9211-480C-AD8B-A0E421A40BAB}">
      <dgm:prSet phldrT="[Text]" custT="1"/>
      <dgm:spPr/>
      <dgm:t>
        <a:bodyPr/>
        <a:lstStyle/>
        <a:p>
          <a:r>
            <a:rPr lang="en-US" sz="1000" b="1" dirty="0" smtClean="0">
              <a:latin typeface="Arial" pitchFamily="34" charset="0"/>
              <a:cs typeface="Arial" pitchFamily="34" charset="0"/>
            </a:rPr>
            <a:t>May 2014 </a:t>
          </a:r>
        </a:p>
        <a:p>
          <a:r>
            <a:rPr lang="en-US" sz="1000" dirty="0" smtClean="0">
              <a:latin typeface="Arial" pitchFamily="34" charset="0"/>
              <a:cs typeface="Arial" pitchFamily="34" charset="0"/>
            </a:rPr>
            <a:t>HEW TG (IEEE 802.11ax)</a:t>
          </a:r>
          <a:endParaRPr lang="en-US" sz="1000" dirty="0">
            <a:latin typeface="Arial" pitchFamily="34" charset="0"/>
            <a:cs typeface="Arial" pitchFamily="34" charset="0"/>
          </a:endParaRPr>
        </a:p>
      </dgm:t>
    </dgm:pt>
    <dgm:pt modelId="{5E20DE5E-B39B-4250-AF4E-4C4DC69E3C41}" type="parTrans" cxnId="{377F906F-1DE6-425B-B043-C224F89B059E}">
      <dgm:prSet/>
      <dgm:spPr/>
      <dgm:t>
        <a:bodyPr/>
        <a:lstStyle/>
        <a:p>
          <a:endParaRPr lang="en-US" sz="2000">
            <a:latin typeface="Arial" pitchFamily="34" charset="0"/>
            <a:cs typeface="Arial" pitchFamily="34" charset="0"/>
          </a:endParaRPr>
        </a:p>
      </dgm:t>
    </dgm:pt>
    <dgm:pt modelId="{A774B879-A92F-4F32-AB9B-F69C0EB03F92}" type="sibTrans" cxnId="{377F906F-1DE6-425B-B043-C224F89B059E}">
      <dgm:prSet/>
      <dgm:spPr/>
      <dgm:t>
        <a:bodyPr/>
        <a:lstStyle/>
        <a:p>
          <a:endParaRPr lang="en-US" sz="2000">
            <a:latin typeface="Arial" pitchFamily="34" charset="0"/>
            <a:cs typeface="Arial" pitchFamily="34" charset="0"/>
          </a:endParaRPr>
        </a:p>
      </dgm:t>
    </dgm:pt>
    <dgm:pt modelId="{22222511-36CF-4BBB-BF1B-8E27D8CC8416}">
      <dgm:prSet phldrT="[Text]" custT="1"/>
      <dgm:spPr/>
      <dgm:t>
        <a:bodyPr/>
        <a:lstStyle/>
        <a:p>
          <a:r>
            <a:rPr lang="en-US" sz="1000" b="1" dirty="0" smtClean="0">
              <a:latin typeface="Arial" pitchFamily="34" charset="0"/>
              <a:cs typeface="Arial" pitchFamily="34" charset="0"/>
            </a:rPr>
            <a:t>Nov 2014 </a:t>
          </a:r>
          <a:r>
            <a:rPr lang="en-US" sz="1000" dirty="0" smtClean="0">
              <a:latin typeface="Arial" pitchFamily="34" charset="0"/>
              <a:cs typeface="Arial" pitchFamily="34" charset="0"/>
            </a:rPr>
            <a:t>First TG SFD draft was approved</a:t>
          </a:r>
          <a:endParaRPr lang="en-US" sz="1000" dirty="0">
            <a:latin typeface="Arial" pitchFamily="34" charset="0"/>
            <a:cs typeface="Arial" pitchFamily="34" charset="0"/>
          </a:endParaRPr>
        </a:p>
      </dgm:t>
    </dgm:pt>
    <dgm:pt modelId="{765B14DD-EBDE-4E95-8494-50B3788C2D21}" type="parTrans" cxnId="{8E05A8AE-2A11-4DC8-9E57-247A5DDAD4F1}">
      <dgm:prSet/>
      <dgm:spPr/>
      <dgm:t>
        <a:bodyPr/>
        <a:lstStyle/>
        <a:p>
          <a:endParaRPr lang="en-US" sz="2000">
            <a:latin typeface="Arial" pitchFamily="34" charset="0"/>
            <a:cs typeface="Arial" pitchFamily="34" charset="0"/>
          </a:endParaRPr>
        </a:p>
      </dgm:t>
    </dgm:pt>
    <dgm:pt modelId="{007DBA5D-0157-41E8-A318-9F9FCFC95218}" type="sibTrans" cxnId="{8E05A8AE-2A11-4DC8-9E57-247A5DDAD4F1}">
      <dgm:prSet/>
      <dgm:spPr/>
      <dgm:t>
        <a:bodyPr/>
        <a:lstStyle/>
        <a:p>
          <a:endParaRPr lang="en-US" sz="2000">
            <a:latin typeface="Arial" pitchFamily="34" charset="0"/>
            <a:cs typeface="Arial" pitchFamily="34" charset="0"/>
          </a:endParaRPr>
        </a:p>
      </dgm:t>
    </dgm:pt>
    <dgm:pt modelId="{9518B1FA-3A29-4DD7-A132-C364C886EA8F}">
      <dgm:prSet phldrT="[Text]" custT="1"/>
      <dgm:spPr/>
      <dgm:t>
        <a:bodyPr/>
        <a:lstStyle/>
        <a:p>
          <a:r>
            <a:rPr lang="en-US" sz="1000" b="1" dirty="0" smtClean="0">
              <a:latin typeface="Arial" pitchFamily="34" charset="0"/>
              <a:cs typeface="Arial" pitchFamily="34" charset="0"/>
            </a:rPr>
            <a:t>January 2016 </a:t>
          </a:r>
          <a:r>
            <a:rPr lang="en-US" sz="1000" b="0" dirty="0" smtClean="0">
              <a:latin typeface="Arial" pitchFamily="34" charset="0"/>
              <a:cs typeface="Arial" pitchFamily="34" charset="0"/>
            </a:rPr>
            <a:t>Proposed TG Draft</a:t>
          </a:r>
        </a:p>
      </dgm:t>
    </dgm:pt>
    <dgm:pt modelId="{04B161DF-3A6D-4421-91E0-A2F2605AD35C}" type="parTrans" cxnId="{C715FF2B-EFAF-43EF-9F62-41997256FED2}">
      <dgm:prSet/>
      <dgm:spPr/>
      <dgm:t>
        <a:bodyPr/>
        <a:lstStyle/>
        <a:p>
          <a:endParaRPr lang="en-US" sz="2000">
            <a:latin typeface="Arial" pitchFamily="34" charset="0"/>
            <a:cs typeface="Arial" pitchFamily="34" charset="0"/>
          </a:endParaRPr>
        </a:p>
      </dgm:t>
    </dgm:pt>
    <dgm:pt modelId="{8E03A4EA-9AA8-4546-B346-DB0A77C8FA83}" type="sibTrans" cxnId="{C715FF2B-EFAF-43EF-9F62-41997256FED2}">
      <dgm:prSet/>
      <dgm:spPr/>
      <dgm:t>
        <a:bodyPr/>
        <a:lstStyle/>
        <a:p>
          <a:endParaRPr lang="en-US" sz="2000">
            <a:latin typeface="Arial" pitchFamily="34" charset="0"/>
            <a:cs typeface="Arial" pitchFamily="34" charset="0"/>
          </a:endParaRPr>
        </a:p>
      </dgm:t>
    </dgm:pt>
    <dgm:pt modelId="{FE39F864-DD07-4036-86EA-B31F9151F85C}">
      <dgm:prSet phldrT="[Text]" custT="1"/>
      <dgm:spPr/>
      <dgm:t>
        <a:bodyPr/>
        <a:lstStyle/>
        <a:p>
          <a:r>
            <a:rPr lang="en-US" sz="1000" b="1" dirty="0" smtClean="0">
              <a:solidFill>
                <a:srgbClr val="008000"/>
              </a:solidFill>
              <a:latin typeface="Arial" pitchFamily="34" charset="0"/>
              <a:cs typeface="Arial" pitchFamily="34" charset="0"/>
            </a:rPr>
            <a:t>November 2016</a:t>
          </a:r>
        </a:p>
        <a:p>
          <a:r>
            <a:rPr lang="en-US" sz="1000" dirty="0" smtClean="0">
              <a:latin typeface="Arial" pitchFamily="34" charset="0"/>
              <a:cs typeface="Arial" pitchFamily="34" charset="0"/>
            </a:rPr>
            <a:t>Draft 1.0</a:t>
          </a:r>
        </a:p>
        <a:p>
          <a:r>
            <a:rPr lang="en-US" sz="1000" dirty="0" smtClean="0">
              <a:latin typeface="Arial" pitchFamily="34" charset="0"/>
              <a:cs typeface="Arial" pitchFamily="34" charset="0"/>
            </a:rPr>
            <a:t>WG LB</a:t>
          </a:r>
          <a:endParaRPr lang="en-US" sz="1000" dirty="0">
            <a:latin typeface="Arial" pitchFamily="34" charset="0"/>
            <a:cs typeface="Arial" pitchFamily="34" charset="0"/>
          </a:endParaRPr>
        </a:p>
      </dgm:t>
    </dgm:pt>
    <dgm:pt modelId="{E4C93BE4-7F4D-4645-9EE2-9B40C009E811}" type="parTrans" cxnId="{DEFD1140-4584-4575-BFA2-B70A9D8E9457}">
      <dgm:prSet/>
      <dgm:spPr/>
      <dgm:t>
        <a:bodyPr/>
        <a:lstStyle/>
        <a:p>
          <a:endParaRPr lang="en-US" sz="2000">
            <a:latin typeface="Arial" pitchFamily="34" charset="0"/>
            <a:cs typeface="Arial" pitchFamily="34" charset="0"/>
          </a:endParaRPr>
        </a:p>
      </dgm:t>
    </dgm:pt>
    <dgm:pt modelId="{AC354C7B-ADA8-4E0F-B81A-DD2708290AF2}" type="sibTrans" cxnId="{DEFD1140-4584-4575-BFA2-B70A9D8E9457}">
      <dgm:prSet/>
      <dgm:spPr/>
      <dgm:t>
        <a:bodyPr/>
        <a:lstStyle/>
        <a:p>
          <a:endParaRPr lang="en-US" sz="2000">
            <a:latin typeface="Arial" pitchFamily="34" charset="0"/>
            <a:cs typeface="Arial" pitchFamily="34" charset="0"/>
          </a:endParaRPr>
        </a:p>
      </dgm:t>
    </dgm:pt>
    <dgm:pt modelId="{6EEBC392-A036-4A72-A534-EDC65967DAA2}">
      <dgm:prSet phldrT="[Text]" custT="1"/>
      <dgm:spPr/>
      <dgm:t>
        <a:bodyPr/>
        <a:lstStyle/>
        <a:p>
          <a:r>
            <a:rPr lang="en-US" sz="1000" b="1" dirty="0" smtClean="0">
              <a:solidFill>
                <a:srgbClr val="FF0000"/>
              </a:solidFill>
              <a:latin typeface="Arial" pitchFamily="34" charset="0"/>
              <a:cs typeface="Arial" pitchFamily="34" charset="0"/>
            </a:rPr>
            <a:t>March 2017</a:t>
          </a:r>
        </a:p>
        <a:p>
          <a:r>
            <a:rPr lang="en-US" sz="1000" dirty="0" smtClean="0">
              <a:latin typeface="Arial" pitchFamily="34" charset="0"/>
              <a:cs typeface="Arial" pitchFamily="34" charset="0"/>
            </a:rPr>
            <a:t>Draft 2.0</a:t>
          </a:r>
        </a:p>
        <a:p>
          <a:r>
            <a:rPr lang="en-US" sz="1000" dirty="0" smtClean="0">
              <a:latin typeface="Arial" pitchFamily="34" charset="0"/>
              <a:cs typeface="Arial" pitchFamily="34" charset="0"/>
            </a:rPr>
            <a:t>Recirculation</a:t>
          </a:r>
          <a:endParaRPr lang="en-US" sz="1000" dirty="0">
            <a:latin typeface="Arial" pitchFamily="34" charset="0"/>
            <a:cs typeface="Arial" pitchFamily="34" charset="0"/>
          </a:endParaRPr>
        </a:p>
      </dgm:t>
    </dgm:pt>
    <dgm:pt modelId="{680A3448-6D58-46FE-B380-C1E6267B86B4}" type="parTrans" cxnId="{E84597CE-A831-46C7-85EC-D59EB649CF3E}">
      <dgm:prSet/>
      <dgm:spPr/>
      <dgm:t>
        <a:bodyPr/>
        <a:lstStyle/>
        <a:p>
          <a:endParaRPr lang="en-US" sz="2000">
            <a:latin typeface="Arial" pitchFamily="34" charset="0"/>
            <a:cs typeface="Arial" pitchFamily="34" charset="0"/>
          </a:endParaRPr>
        </a:p>
      </dgm:t>
    </dgm:pt>
    <dgm:pt modelId="{BFBB9DCB-7D5F-4FAC-A70A-B46B48ADE265}" type="sibTrans" cxnId="{E84597CE-A831-46C7-85EC-D59EB649CF3E}">
      <dgm:prSet/>
      <dgm:spPr/>
      <dgm:t>
        <a:bodyPr/>
        <a:lstStyle/>
        <a:p>
          <a:endParaRPr lang="en-US" sz="2000">
            <a:latin typeface="Arial" pitchFamily="34" charset="0"/>
            <a:cs typeface="Arial" pitchFamily="34" charset="0"/>
          </a:endParaRPr>
        </a:p>
      </dgm:t>
    </dgm:pt>
    <dgm:pt modelId="{91C0692F-C77C-490A-B472-F8F4CEB91AAB}">
      <dgm:prSet phldrT="[Text]" custT="1"/>
      <dgm:spPr/>
      <dgm:t>
        <a:bodyPr/>
        <a:lstStyle/>
        <a:p>
          <a:r>
            <a:rPr lang="en-US" sz="1000" b="1" dirty="0" smtClean="0">
              <a:latin typeface="Arial" pitchFamily="34" charset="0"/>
              <a:cs typeface="Arial" pitchFamily="34" charset="0"/>
            </a:rPr>
            <a:t>March 2019</a:t>
          </a:r>
        </a:p>
        <a:p>
          <a:r>
            <a:rPr lang="en-US" sz="1000" dirty="0" smtClean="0">
              <a:latin typeface="Arial" pitchFamily="34" charset="0"/>
              <a:cs typeface="Arial" pitchFamily="34" charset="0"/>
            </a:rPr>
            <a:t>Publication</a:t>
          </a:r>
          <a:endParaRPr lang="en-US" sz="1000" dirty="0">
            <a:latin typeface="Arial" pitchFamily="34" charset="0"/>
            <a:cs typeface="Arial" pitchFamily="34" charset="0"/>
          </a:endParaRPr>
        </a:p>
      </dgm:t>
    </dgm:pt>
    <dgm:pt modelId="{DD70C99C-1077-4657-98B9-3F853C0B2BE8}" type="parTrans" cxnId="{7AA71796-4F61-448D-B8E4-97A82F8F963F}">
      <dgm:prSet/>
      <dgm:spPr/>
      <dgm:t>
        <a:bodyPr/>
        <a:lstStyle/>
        <a:p>
          <a:endParaRPr lang="en-US" sz="2000">
            <a:latin typeface="Arial" pitchFamily="34" charset="0"/>
            <a:cs typeface="Arial" pitchFamily="34" charset="0"/>
          </a:endParaRPr>
        </a:p>
      </dgm:t>
    </dgm:pt>
    <dgm:pt modelId="{54D7238A-CF4A-49D9-8568-99F9D2A81800}" type="sibTrans" cxnId="{7AA71796-4F61-448D-B8E4-97A82F8F963F}">
      <dgm:prSet/>
      <dgm:spPr/>
      <dgm:t>
        <a:bodyPr/>
        <a:lstStyle/>
        <a:p>
          <a:endParaRPr lang="en-US" sz="2000">
            <a:latin typeface="Arial" pitchFamily="34" charset="0"/>
            <a:cs typeface="Arial" pitchFamily="34" charset="0"/>
          </a:endParaRPr>
        </a:p>
      </dgm:t>
    </dgm:pt>
    <dgm:pt modelId="{D517D5EC-0060-4BED-ACCD-DE3A22FA0E85}">
      <dgm:prSet phldrT="[Text]" custT="1"/>
      <dgm:spPr/>
      <dgm:t>
        <a:bodyPr/>
        <a:lstStyle/>
        <a:p>
          <a:r>
            <a:rPr lang="en-US" sz="1000" b="1" dirty="0" smtClean="0">
              <a:latin typeface="Arial" pitchFamily="34" charset="0"/>
              <a:cs typeface="Arial" pitchFamily="34" charset="0"/>
            </a:rPr>
            <a:t>March 2016 </a:t>
          </a:r>
          <a:r>
            <a:rPr lang="en-US" sz="1000" b="0" dirty="0" smtClean="0">
              <a:latin typeface="Arial" pitchFamily="34" charset="0"/>
              <a:cs typeface="Arial" pitchFamily="34" charset="0"/>
            </a:rPr>
            <a:t>Draft 0.1 Approval and start of comment collection </a:t>
          </a:r>
          <a:endParaRPr lang="en-US" sz="1000" b="1" dirty="0" smtClean="0">
            <a:latin typeface="Arial" pitchFamily="34" charset="0"/>
            <a:cs typeface="Arial" pitchFamily="34" charset="0"/>
          </a:endParaRPr>
        </a:p>
      </dgm:t>
    </dgm:pt>
    <dgm:pt modelId="{9AF582B5-3B0C-40AF-A4E9-FC4502F352C6}" type="parTrans" cxnId="{22A61C0C-1383-45EA-BB23-FC520D4C712E}">
      <dgm:prSet/>
      <dgm:spPr/>
      <dgm:t>
        <a:bodyPr/>
        <a:lstStyle/>
        <a:p>
          <a:endParaRPr lang="en-CA"/>
        </a:p>
      </dgm:t>
    </dgm:pt>
    <dgm:pt modelId="{F1940D3A-0E00-4B97-A64C-34E996694038}" type="sibTrans" cxnId="{22A61C0C-1383-45EA-BB23-FC520D4C712E}">
      <dgm:prSet/>
      <dgm:spPr/>
      <dgm:t>
        <a:bodyPr/>
        <a:lstStyle/>
        <a:p>
          <a:endParaRPr lang="en-CA"/>
        </a:p>
      </dgm:t>
    </dgm:pt>
    <dgm:pt modelId="{D6F985BF-887A-4F62-A2A5-F9A6D9FEC652}">
      <dgm:prSet phldrT="[Text]" custT="1"/>
      <dgm:spPr/>
      <dgm:t>
        <a:bodyPr/>
        <a:lstStyle/>
        <a:p>
          <a:r>
            <a:rPr lang="en-US" sz="1000" b="1" dirty="0" smtClean="0">
              <a:latin typeface="Arial" pitchFamily="34" charset="0"/>
              <a:cs typeface="Arial" pitchFamily="34" charset="0"/>
            </a:rPr>
            <a:t>May 2013</a:t>
          </a:r>
        </a:p>
        <a:p>
          <a:r>
            <a:rPr lang="en-US" sz="1000" dirty="0" smtClean="0">
              <a:latin typeface="Arial" pitchFamily="34" charset="0"/>
              <a:cs typeface="Arial" pitchFamily="34" charset="0"/>
            </a:rPr>
            <a:t>HEW SG</a:t>
          </a:r>
          <a:endParaRPr lang="en-US" sz="1000" dirty="0">
            <a:latin typeface="Arial" pitchFamily="34" charset="0"/>
            <a:cs typeface="Arial" pitchFamily="34" charset="0"/>
          </a:endParaRPr>
        </a:p>
      </dgm:t>
    </dgm:pt>
    <dgm:pt modelId="{C482F117-7EFE-44A3-AC86-24DE3449A899}" type="sibTrans" cxnId="{6777C4AE-9795-4E6F-B913-3DC9A9AF06AF}">
      <dgm:prSet/>
      <dgm:spPr/>
      <dgm:t>
        <a:bodyPr/>
        <a:lstStyle/>
        <a:p>
          <a:endParaRPr lang="en-US" sz="2000">
            <a:latin typeface="Arial" pitchFamily="34" charset="0"/>
            <a:cs typeface="Arial" pitchFamily="34" charset="0"/>
          </a:endParaRPr>
        </a:p>
      </dgm:t>
    </dgm:pt>
    <dgm:pt modelId="{4666814F-BF01-431D-8C3B-7055F1429EC2}" type="parTrans" cxnId="{6777C4AE-9795-4E6F-B913-3DC9A9AF06AF}">
      <dgm:prSet/>
      <dgm:spPr/>
      <dgm:t>
        <a:bodyPr/>
        <a:lstStyle/>
        <a:p>
          <a:endParaRPr lang="en-US" sz="2000">
            <a:latin typeface="Arial" pitchFamily="34" charset="0"/>
            <a:cs typeface="Arial" pitchFamily="34" charset="0"/>
          </a:endParaRPr>
        </a:p>
      </dgm:t>
    </dgm:pt>
    <dgm:pt modelId="{0DA714C8-2B31-4990-BAA7-6F427CD65E84}" type="pres">
      <dgm:prSet presAssocID="{797ACDC8-4B07-4E84-BB6B-C0FD7A3FEBC6}" presName="Name0" presStyleCnt="0">
        <dgm:presLayoutVars>
          <dgm:dir/>
          <dgm:resizeHandles val="exact"/>
        </dgm:presLayoutVars>
      </dgm:prSet>
      <dgm:spPr/>
    </dgm:pt>
    <dgm:pt modelId="{7E3410E8-DFCB-4F82-80B7-7C554A0CB20F}" type="pres">
      <dgm:prSet presAssocID="{797ACDC8-4B07-4E84-BB6B-C0FD7A3FEBC6}" presName="arrow" presStyleLbl="bgShp" presStyleIdx="0" presStyleCnt="1"/>
      <dgm:spPr>
        <a:solidFill>
          <a:srgbClr val="92D050"/>
        </a:solidFill>
      </dgm:spPr>
      <dgm:t>
        <a:bodyPr/>
        <a:lstStyle/>
        <a:p>
          <a:endParaRPr lang="en-US"/>
        </a:p>
      </dgm:t>
    </dgm:pt>
    <dgm:pt modelId="{13DC3DAC-A356-4CD2-BC65-F26D22B541F7}" type="pres">
      <dgm:prSet presAssocID="{797ACDC8-4B07-4E84-BB6B-C0FD7A3FEBC6}" presName="points" presStyleCnt="0"/>
      <dgm:spPr/>
    </dgm:pt>
    <dgm:pt modelId="{F6201F9F-5770-48F4-99F8-C113501158D3}" type="pres">
      <dgm:prSet presAssocID="{D6F985BF-887A-4F62-A2A5-F9A6D9FEC652}" presName="compositeA" presStyleCnt="0"/>
      <dgm:spPr/>
    </dgm:pt>
    <dgm:pt modelId="{6E138F56-81E3-486D-9DB9-8FEE6636E58E}" type="pres">
      <dgm:prSet presAssocID="{D6F985BF-887A-4F62-A2A5-F9A6D9FEC652}" presName="textA" presStyleLbl="revTx" presStyleIdx="0" presStyleCnt="8" custScaleX="166635">
        <dgm:presLayoutVars>
          <dgm:bulletEnabled val="1"/>
        </dgm:presLayoutVars>
      </dgm:prSet>
      <dgm:spPr/>
      <dgm:t>
        <a:bodyPr/>
        <a:lstStyle/>
        <a:p>
          <a:endParaRPr lang="en-US"/>
        </a:p>
      </dgm:t>
    </dgm:pt>
    <dgm:pt modelId="{0E663B01-0920-4BC5-9EC0-26DA80E431AB}" type="pres">
      <dgm:prSet presAssocID="{D6F985BF-887A-4F62-A2A5-F9A6D9FEC652}" presName="circleA" presStyleLbl="node1" presStyleIdx="0" presStyleCnt="8"/>
      <dgm:spPr>
        <a:solidFill>
          <a:srgbClr val="FFC000"/>
        </a:solidFill>
      </dgm:spPr>
    </dgm:pt>
    <dgm:pt modelId="{46306C73-CD59-42DC-9D9E-85BE5876AE9C}" type="pres">
      <dgm:prSet presAssocID="{D6F985BF-887A-4F62-A2A5-F9A6D9FEC652}" presName="spaceA" presStyleCnt="0"/>
      <dgm:spPr/>
    </dgm:pt>
    <dgm:pt modelId="{AD138B31-B633-402E-B079-7E3DD08F8070}" type="pres">
      <dgm:prSet presAssocID="{C482F117-7EFE-44A3-AC86-24DE3449A899}" presName="space" presStyleCnt="0"/>
      <dgm:spPr/>
    </dgm:pt>
    <dgm:pt modelId="{A2048C77-9E53-499B-85AD-6753254E28CC}" type="pres">
      <dgm:prSet presAssocID="{CD8B9331-9211-480C-AD8B-A0E421A40BAB}" presName="compositeB" presStyleCnt="0"/>
      <dgm:spPr/>
    </dgm:pt>
    <dgm:pt modelId="{FEAC090C-1DC2-4342-975A-64BAE7C18AFF}" type="pres">
      <dgm:prSet presAssocID="{CD8B9331-9211-480C-AD8B-A0E421A40BAB}" presName="textB" presStyleLbl="revTx" presStyleIdx="1" presStyleCnt="8" custScaleX="151235">
        <dgm:presLayoutVars>
          <dgm:bulletEnabled val="1"/>
        </dgm:presLayoutVars>
      </dgm:prSet>
      <dgm:spPr/>
      <dgm:t>
        <a:bodyPr/>
        <a:lstStyle/>
        <a:p>
          <a:endParaRPr lang="en-US"/>
        </a:p>
      </dgm:t>
    </dgm:pt>
    <dgm:pt modelId="{364A4421-A8F7-49F5-A413-FA0F8F7FD45B}" type="pres">
      <dgm:prSet presAssocID="{CD8B9331-9211-480C-AD8B-A0E421A40BAB}" presName="circleB" presStyleLbl="node1" presStyleIdx="1" presStyleCnt="8"/>
      <dgm:spPr>
        <a:solidFill>
          <a:srgbClr val="FFC000"/>
        </a:solidFill>
      </dgm:spPr>
    </dgm:pt>
    <dgm:pt modelId="{86DEC6E5-828D-45CF-8F47-D205A0DBA8A2}" type="pres">
      <dgm:prSet presAssocID="{CD8B9331-9211-480C-AD8B-A0E421A40BAB}" presName="spaceB" presStyleCnt="0"/>
      <dgm:spPr/>
    </dgm:pt>
    <dgm:pt modelId="{8A3B6644-ABF7-488C-B5A7-BB85704178F3}" type="pres">
      <dgm:prSet presAssocID="{A774B879-A92F-4F32-AB9B-F69C0EB03F92}" presName="space" presStyleCnt="0"/>
      <dgm:spPr/>
    </dgm:pt>
    <dgm:pt modelId="{0709DDF0-6147-4C43-9F9D-A139F634343E}" type="pres">
      <dgm:prSet presAssocID="{22222511-36CF-4BBB-BF1B-8E27D8CC8416}" presName="compositeA" presStyleCnt="0"/>
      <dgm:spPr/>
    </dgm:pt>
    <dgm:pt modelId="{F254269E-C38E-45B0-A9DC-D498155156DB}" type="pres">
      <dgm:prSet presAssocID="{22222511-36CF-4BBB-BF1B-8E27D8CC8416}" presName="textA" presStyleLbl="revTx" presStyleIdx="2" presStyleCnt="8" custScaleX="139081">
        <dgm:presLayoutVars>
          <dgm:bulletEnabled val="1"/>
        </dgm:presLayoutVars>
      </dgm:prSet>
      <dgm:spPr/>
      <dgm:t>
        <a:bodyPr/>
        <a:lstStyle/>
        <a:p>
          <a:endParaRPr lang="en-US"/>
        </a:p>
      </dgm:t>
    </dgm:pt>
    <dgm:pt modelId="{E7C58673-0FA2-4057-9615-C1298EB970E9}" type="pres">
      <dgm:prSet presAssocID="{22222511-36CF-4BBB-BF1B-8E27D8CC8416}" presName="circleA" presStyleLbl="node1" presStyleIdx="2" presStyleCnt="8"/>
      <dgm:spPr>
        <a:solidFill>
          <a:srgbClr val="FFC000"/>
        </a:solidFill>
      </dgm:spPr>
    </dgm:pt>
    <dgm:pt modelId="{2D8DDED0-BEEB-4128-BC60-77B91184DF40}" type="pres">
      <dgm:prSet presAssocID="{22222511-36CF-4BBB-BF1B-8E27D8CC8416}" presName="spaceA" presStyleCnt="0"/>
      <dgm:spPr/>
    </dgm:pt>
    <dgm:pt modelId="{584B6482-595E-4D0E-B689-C64A5ED8B9C6}" type="pres">
      <dgm:prSet presAssocID="{007DBA5D-0157-41E8-A318-9F9FCFC95218}" presName="space" presStyleCnt="0"/>
      <dgm:spPr/>
    </dgm:pt>
    <dgm:pt modelId="{73C1924F-6D6D-4DD3-8ACC-589682BC2783}" type="pres">
      <dgm:prSet presAssocID="{9518B1FA-3A29-4DD7-A132-C364C886EA8F}" presName="compositeB" presStyleCnt="0"/>
      <dgm:spPr/>
    </dgm:pt>
    <dgm:pt modelId="{0B068B7E-D8BD-4055-A7A6-6CF292E2C6AA}" type="pres">
      <dgm:prSet presAssocID="{9518B1FA-3A29-4DD7-A132-C364C886EA8F}" presName="textB" presStyleLbl="revTx" presStyleIdx="3" presStyleCnt="8" custScaleX="186340">
        <dgm:presLayoutVars>
          <dgm:bulletEnabled val="1"/>
        </dgm:presLayoutVars>
      </dgm:prSet>
      <dgm:spPr/>
      <dgm:t>
        <a:bodyPr/>
        <a:lstStyle/>
        <a:p>
          <a:endParaRPr lang="en-US"/>
        </a:p>
      </dgm:t>
    </dgm:pt>
    <dgm:pt modelId="{4AAA281E-0635-4EAB-AFB1-48C04317CEC3}" type="pres">
      <dgm:prSet presAssocID="{9518B1FA-3A29-4DD7-A132-C364C886EA8F}" presName="circleB" presStyleLbl="node1" presStyleIdx="3" presStyleCnt="8"/>
      <dgm:spPr>
        <a:solidFill>
          <a:srgbClr val="FFC000"/>
        </a:solidFill>
      </dgm:spPr>
    </dgm:pt>
    <dgm:pt modelId="{CF9A188E-CE4E-4A55-80E1-8EA6521DB470}" type="pres">
      <dgm:prSet presAssocID="{9518B1FA-3A29-4DD7-A132-C364C886EA8F}" presName="spaceB" presStyleCnt="0"/>
      <dgm:spPr/>
    </dgm:pt>
    <dgm:pt modelId="{9522B940-6361-4CE9-B1CA-D5C1C6F87135}" type="pres">
      <dgm:prSet presAssocID="{8E03A4EA-9AA8-4546-B346-DB0A77C8FA83}" presName="space" presStyleCnt="0"/>
      <dgm:spPr/>
    </dgm:pt>
    <dgm:pt modelId="{B2F5112F-F1E8-4539-B242-57372772199E}" type="pres">
      <dgm:prSet presAssocID="{D517D5EC-0060-4BED-ACCD-DE3A22FA0E85}" presName="compositeA" presStyleCnt="0"/>
      <dgm:spPr/>
    </dgm:pt>
    <dgm:pt modelId="{CD81D17D-F41F-4C63-83A2-E1A62A04BE04}" type="pres">
      <dgm:prSet presAssocID="{D517D5EC-0060-4BED-ACCD-DE3A22FA0E85}" presName="textA" presStyleLbl="revTx" presStyleIdx="4" presStyleCnt="8" custScaleX="136220">
        <dgm:presLayoutVars>
          <dgm:bulletEnabled val="1"/>
        </dgm:presLayoutVars>
      </dgm:prSet>
      <dgm:spPr/>
      <dgm:t>
        <a:bodyPr/>
        <a:lstStyle/>
        <a:p>
          <a:endParaRPr lang="en-CA"/>
        </a:p>
      </dgm:t>
    </dgm:pt>
    <dgm:pt modelId="{6C4CB34B-64A3-4F34-81C3-D53C39F4F1FE}" type="pres">
      <dgm:prSet presAssocID="{D517D5EC-0060-4BED-ACCD-DE3A22FA0E85}" presName="circleA" presStyleLbl="node1" presStyleIdx="4" presStyleCnt="8"/>
      <dgm:spPr/>
    </dgm:pt>
    <dgm:pt modelId="{B314C11E-FDFE-42F9-8D94-996C6FC1B7F4}" type="pres">
      <dgm:prSet presAssocID="{D517D5EC-0060-4BED-ACCD-DE3A22FA0E85}" presName="spaceA" presStyleCnt="0"/>
      <dgm:spPr/>
    </dgm:pt>
    <dgm:pt modelId="{273A8B54-6163-4FA0-87C5-AE4F7EA0751F}" type="pres">
      <dgm:prSet presAssocID="{F1940D3A-0E00-4B97-A64C-34E996694038}" presName="space" presStyleCnt="0"/>
      <dgm:spPr/>
    </dgm:pt>
    <dgm:pt modelId="{1A3BC94A-7CC9-4F56-9EE0-FF1494BC20A7}" type="pres">
      <dgm:prSet presAssocID="{FE39F864-DD07-4036-86EA-B31F9151F85C}" presName="compositeB" presStyleCnt="0"/>
      <dgm:spPr/>
    </dgm:pt>
    <dgm:pt modelId="{85DB0FED-1FF2-4112-8F99-06A8FD5B21C7}" type="pres">
      <dgm:prSet presAssocID="{FE39F864-DD07-4036-86EA-B31F9151F85C}" presName="textB" presStyleLbl="revTx" presStyleIdx="5" presStyleCnt="8" custScaleX="130228">
        <dgm:presLayoutVars>
          <dgm:bulletEnabled val="1"/>
        </dgm:presLayoutVars>
      </dgm:prSet>
      <dgm:spPr/>
      <dgm:t>
        <a:bodyPr/>
        <a:lstStyle/>
        <a:p>
          <a:endParaRPr lang="en-CA"/>
        </a:p>
      </dgm:t>
    </dgm:pt>
    <dgm:pt modelId="{D9C3B52A-5DB4-4372-9FD9-EB7D859618F8}" type="pres">
      <dgm:prSet presAssocID="{FE39F864-DD07-4036-86EA-B31F9151F85C}" presName="circleB" presStyleLbl="node1" presStyleIdx="5" presStyleCnt="8"/>
      <dgm:spPr/>
    </dgm:pt>
    <dgm:pt modelId="{570459CE-B8AA-4BFA-BFC9-84D4DE10CE7C}" type="pres">
      <dgm:prSet presAssocID="{FE39F864-DD07-4036-86EA-B31F9151F85C}" presName="spaceB" presStyleCnt="0"/>
      <dgm:spPr/>
    </dgm:pt>
    <dgm:pt modelId="{F7D506E8-B4F0-4368-BBD6-680FB20F9AF3}" type="pres">
      <dgm:prSet presAssocID="{AC354C7B-ADA8-4E0F-B81A-DD2708290AF2}" presName="space" presStyleCnt="0"/>
      <dgm:spPr/>
    </dgm:pt>
    <dgm:pt modelId="{5981311E-79EF-4034-B371-D2118543BE4F}" type="pres">
      <dgm:prSet presAssocID="{6EEBC392-A036-4A72-A534-EDC65967DAA2}" presName="compositeA" presStyleCnt="0"/>
      <dgm:spPr/>
    </dgm:pt>
    <dgm:pt modelId="{784E5934-1180-472D-9AF3-4B2F7D57CC0B}" type="pres">
      <dgm:prSet presAssocID="{6EEBC392-A036-4A72-A534-EDC65967DAA2}" presName="textA" presStyleLbl="revTx" presStyleIdx="6" presStyleCnt="8" custScaleX="178709">
        <dgm:presLayoutVars>
          <dgm:bulletEnabled val="1"/>
        </dgm:presLayoutVars>
      </dgm:prSet>
      <dgm:spPr/>
      <dgm:t>
        <a:bodyPr/>
        <a:lstStyle/>
        <a:p>
          <a:endParaRPr lang="en-CA"/>
        </a:p>
      </dgm:t>
    </dgm:pt>
    <dgm:pt modelId="{CE776528-4CF5-4B6E-8AD2-1D8D2EDA9D5A}" type="pres">
      <dgm:prSet presAssocID="{6EEBC392-A036-4A72-A534-EDC65967DAA2}" presName="circleA" presStyleLbl="node1" presStyleIdx="6" presStyleCnt="8"/>
      <dgm:spPr/>
    </dgm:pt>
    <dgm:pt modelId="{1BD5FB23-FE09-4E62-B7E2-9E50DCD4DCF0}" type="pres">
      <dgm:prSet presAssocID="{6EEBC392-A036-4A72-A534-EDC65967DAA2}" presName="spaceA" presStyleCnt="0"/>
      <dgm:spPr/>
    </dgm:pt>
    <dgm:pt modelId="{83DCFBBF-2461-48F7-BEA8-AE0021BF4F06}" type="pres">
      <dgm:prSet presAssocID="{BFBB9DCB-7D5F-4FAC-A70A-B46B48ADE265}" presName="space" presStyleCnt="0"/>
      <dgm:spPr/>
    </dgm:pt>
    <dgm:pt modelId="{61681616-8D35-436A-A24D-491E4F7CEF39}" type="pres">
      <dgm:prSet presAssocID="{91C0692F-C77C-490A-B472-F8F4CEB91AAB}" presName="compositeB" presStyleCnt="0"/>
      <dgm:spPr/>
    </dgm:pt>
    <dgm:pt modelId="{7523BB35-F464-4214-99BE-A39054CD9EE8}" type="pres">
      <dgm:prSet presAssocID="{91C0692F-C77C-490A-B472-F8F4CEB91AAB}" presName="textB" presStyleLbl="revTx" presStyleIdx="7" presStyleCnt="8" custScaleX="138531">
        <dgm:presLayoutVars>
          <dgm:bulletEnabled val="1"/>
        </dgm:presLayoutVars>
      </dgm:prSet>
      <dgm:spPr/>
      <dgm:t>
        <a:bodyPr/>
        <a:lstStyle/>
        <a:p>
          <a:endParaRPr lang="en-CA"/>
        </a:p>
      </dgm:t>
    </dgm:pt>
    <dgm:pt modelId="{A60C304C-5E6A-4515-A227-DBC3F97C800F}" type="pres">
      <dgm:prSet presAssocID="{91C0692F-C77C-490A-B472-F8F4CEB91AAB}" presName="circleB" presStyleLbl="node1" presStyleIdx="7" presStyleCnt="8"/>
      <dgm:spPr/>
    </dgm:pt>
    <dgm:pt modelId="{9CD482C9-279D-49E4-B679-66369896C1CF}" type="pres">
      <dgm:prSet presAssocID="{91C0692F-C77C-490A-B472-F8F4CEB91AAB}" presName="spaceB" presStyleCnt="0"/>
      <dgm:spPr/>
    </dgm:pt>
  </dgm:ptLst>
  <dgm:cxnLst>
    <dgm:cxn modelId="{5F7AD292-999E-E643-82F1-09E6AB04DA70}" type="presOf" srcId="{FE39F864-DD07-4036-86EA-B31F9151F85C}" destId="{85DB0FED-1FF2-4112-8F99-06A8FD5B21C7}" srcOrd="0" destOrd="0" presId="urn:microsoft.com/office/officeart/2005/8/layout/hProcess11"/>
    <dgm:cxn modelId="{377F906F-1DE6-425B-B043-C224F89B059E}" srcId="{797ACDC8-4B07-4E84-BB6B-C0FD7A3FEBC6}" destId="{CD8B9331-9211-480C-AD8B-A0E421A40BAB}" srcOrd="1" destOrd="0" parTransId="{5E20DE5E-B39B-4250-AF4E-4C4DC69E3C41}" sibTransId="{A774B879-A92F-4F32-AB9B-F69C0EB03F92}"/>
    <dgm:cxn modelId="{FF1DDA71-320D-924D-B316-1C5BF988C9E2}" type="presOf" srcId="{9518B1FA-3A29-4DD7-A132-C364C886EA8F}" destId="{0B068B7E-D8BD-4055-A7A6-6CF292E2C6AA}" srcOrd="0" destOrd="0" presId="urn:microsoft.com/office/officeart/2005/8/layout/hProcess11"/>
    <dgm:cxn modelId="{BED01683-295D-8F4A-9F99-2F5958BD6BDF}" type="presOf" srcId="{D6F985BF-887A-4F62-A2A5-F9A6D9FEC652}" destId="{6E138F56-81E3-486D-9DB9-8FEE6636E58E}" srcOrd="0" destOrd="0" presId="urn:microsoft.com/office/officeart/2005/8/layout/hProcess11"/>
    <dgm:cxn modelId="{B7AF4B84-32AD-CA49-BB5A-98540CA1941A}" type="presOf" srcId="{91C0692F-C77C-490A-B472-F8F4CEB91AAB}" destId="{7523BB35-F464-4214-99BE-A39054CD9EE8}" srcOrd="0" destOrd="0" presId="urn:microsoft.com/office/officeart/2005/8/layout/hProcess11"/>
    <dgm:cxn modelId="{DEFD1140-4584-4575-BFA2-B70A9D8E9457}" srcId="{797ACDC8-4B07-4E84-BB6B-C0FD7A3FEBC6}" destId="{FE39F864-DD07-4036-86EA-B31F9151F85C}" srcOrd="5" destOrd="0" parTransId="{E4C93BE4-7F4D-4645-9EE2-9B40C009E811}" sibTransId="{AC354C7B-ADA8-4E0F-B81A-DD2708290AF2}"/>
    <dgm:cxn modelId="{6777C4AE-9795-4E6F-B913-3DC9A9AF06AF}" srcId="{797ACDC8-4B07-4E84-BB6B-C0FD7A3FEBC6}" destId="{D6F985BF-887A-4F62-A2A5-F9A6D9FEC652}" srcOrd="0" destOrd="0" parTransId="{4666814F-BF01-431D-8C3B-7055F1429EC2}" sibTransId="{C482F117-7EFE-44A3-AC86-24DE3449A899}"/>
    <dgm:cxn modelId="{8E05A8AE-2A11-4DC8-9E57-247A5DDAD4F1}" srcId="{797ACDC8-4B07-4E84-BB6B-C0FD7A3FEBC6}" destId="{22222511-36CF-4BBB-BF1B-8E27D8CC8416}" srcOrd="2" destOrd="0" parTransId="{765B14DD-EBDE-4E95-8494-50B3788C2D21}" sibTransId="{007DBA5D-0157-41E8-A318-9F9FCFC95218}"/>
    <dgm:cxn modelId="{C715FF2B-EFAF-43EF-9F62-41997256FED2}" srcId="{797ACDC8-4B07-4E84-BB6B-C0FD7A3FEBC6}" destId="{9518B1FA-3A29-4DD7-A132-C364C886EA8F}" srcOrd="3" destOrd="0" parTransId="{04B161DF-3A6D-4421-91E0-A2F2605AD35C}" sibTransId="{8E03A4EA-9AA8-4546-B346-DB0A77C8FA83}"/>
    <dgm:cxn modelId="{5D0970F3-6805-824B-9B49-18020FEC3473}" type="presOf" srcId="{CD8B9331-9211-480C-AD8B-A0E421A40BAB}" destId="{FEAC090C-1DC2-4342-975A-64BAE7C18AFF}" srcOrd="0" destOrd="0" presId="urn:microsoft.com/office/officeart/2005/8/layout/hProcess11"/>
    <dgm:cxn modelId="{7AA71796-4F61-448D-B8E4-97A82F8F963F}" srcId="{797ACDC8-4B07-4E84-BB6B-C0FD7A3FEBC6}" destId="{91C0692F-C77C-490A-B472-F8F4CEB91AAB}" srcOrd="7" destOrd="0" parTransId="{DD70C99C-1077-4657-98B9-3F853C0B2BE8}" sibTransId="{54D7238A-CF4A-49D9-8568-99F9D2A81800}"/>
    <dgm:cxn modelId="{4FBF0598-B681-0249-BB53-1E71B6C75AA1}" type="presOf" srcId="{22222511-36CF-4BBB-BF1B-8E27D8CC8416}" destId="{F254269E-C38E-45B0-A9DC-D498155156DB}" srcOrd="0" destOrd="0" presId="urn:microsoft.com/office/officeart/2005/8/layout/hProcess11"/>
    <dgm:cxn modelId="{E84597CE-A831-46C7-85EC-D59EB649CF3E}" srcId="{797ACDC8-4B07-4E84-BB6B-C0FD7A3FEBC6}" destId="{6EEBC392-A036-4A72-A534-EDC65967DAA2}" srcOrd="6" destOrd="0" parTransId="{680A3448-6D58-46FE-B380-C1E6267B86B4}" sibTransId="{BFBB9DCB-7D5F-4FAC-A70A-B46B48ADE265}"/>
    <dgm:cxn modelId="{B07C1A91-1920-EA41-AC00-F1D0FEF44183}" type="presOf" srcId="{6EEBC392-A036-4A72-A534-EDC65967DAA2}" destId="{784E5934-1180-472D-9AF3-4B2F7D57CC0B}" srcOrd="0" destOrd="0" presId="urn:microsoft.com/office/officeart/2005/8/layout/hProcess11"/>
    <dgm:cxn modelId="{5AE8A147-3D9A-BF4C-8191-A6274987314B}" type="presOf" srcId="{D517D5EC-0060-4BED-ACCD-DE3A22FA0E85}" destId="{CD81D17D-F41F-4C63-83A2-E1A62A04BE04}" srcOrd="0" destOrd="0" presId="urn:microsoft.com/office/officeart/2005/8/layout/hProcess11"/>
    <dgm:cxn modelId="{026CEB16-01DE-D94E-A8DD-DF83045225E8}" type="presOf" srcId="{797ACDC8-4B07-4E84-BB6B-C0FD7A3FEBC6}" destId="{0DA714C8-2B31-4990-BAA7-6F427CD65E84}" srcOrd="0" destOrd="0" presId="urn:microsoft.com/office/officeart/2005/8/layout/hProcess11"/>
    <dgm:cxn modelId="{22A61C0C-1383-45EA-BB23-FC520D4C712E}" srcId="{797ACDC8-4B07-4E84-BB6B-C0FD7A3FEBC6}" destId="{D517D5EC-0060-4BED-ACCD-DE3A22FA0E85}" srcOrd="4" destOrd="0" parTransId="{9AF582B5-3B0C-40AF-A4E9-FC4502F352C6}" sibTransId="{F1940D3A-0E00-4B97-A64C-34E996694038}"/>
    <dgm:cxn modelId="{B2CB8759-FFDF-8840-88D2-9B8D996AB66C}" type="presParOf" srcId="{0DA714C8-2B31-4990-BAA7-6F427CD65E84}" destId="{7E3410E8-DFCB-4F82-80B7-7C554A0CB20F}" srcOrd="0" destOrd="0" presId="urn:microsoft.com/office/officeart/2005/8/layout/hProcess11"/>
    <dgm:cxn modelId="{6095B4BE-B122-A24E-B5E3-9F7E29C057AA}" type="presParOf" srcId="{0DA714C8-2B31-4990-BAA7-6F427CD65E84}" destId="{13DC3DAC-A356-4CD2-BC65-F26D22B541F7}" srcOrd="1" destOrd="0" presId="urn:microsoft.com/office/officeart/2005/8/layout/hProcess11"/>
    <dgm:cxn modelId="{1A2FD683-FEDA-6B45-9BF0-DB6C61F51C40}" type="presParOf" srcId="{13DC3DAC-A356-4CD2-BC65-F26D22B541F7}" destId="{F6201F9F-5770-48F4-99F8-C113501158D3}" srcOrd="0" destOrd="0" presId="urn:microsoft.com/office/officeart/2005/8/layout/hProcess11"/>
    <dgm:cxn modelId="{8A477A4E-6714-5E40-AEE6-9ABE83364184}" type="presParOf" srcId="{F6201F9F-5770-48F4-99F8-C113501158D3}" destId="{6E138F56-81E3-486D-9DB9-8FEE6636E58E}" srcOrd="0" destOrd="0" presId="urn:microsoft.com/office/officeart/2005/8/layout/hProcess11"/>
    <dgm:cxn modelId="{A4A2B7D4-DDDC-894B-8AF8-E6196A5558CF}" type="presParOf" srcId="{F6201F9F-5770-48F4-99F8-C113501158D3}" destId="{0E663B01-0920-4BC5-9EC0-26DA80E431AB}" srcOrd="1" destOrd="0" presId="urn:microsoft.com/office/officeart/2005/8/layout/hProcess11"/>
    <dgm:cxn modelId="{9AC59977-1172-584F-B067-AF453E3DFD86}" type="presParOf" srcId="{F6201F9F-5770-48F4-99F8-C113501158D3}" destId="{46306C73-CD59-42DC-9D9E-85BE5876AE9C}" srcOrd="2" destOrd="0" presId="urn:microsoft.com/office/officeart/2005/8/layout/hProcess11"/>
    <dgm:cxn modelId="{875C29DD-DA3B-FB44-BF96-621E34EAA083}" type="presParOf" srcId="{13DC3DAC-A356-4CD2-BC65-F26D22B541F7}" destId="{AD138B31-B633-402E-B079-7E3DD08F8070}" srcOrd="1" destOrd="0" presId="urn:microsoft.com/office/officeart/2005/8/layout/hProcess11"/>
    <dgm:cxn modelId="{CE4ACCC6-F840-ED46-82EA-B5AF39E4F40F}" type="presParOf" srcId="{13DC3DAC-A356-4CD2-BC65-F26D22B541F7}" destId="{A2048C77-9E53-499B-85AD-6753254E28CC}" srcOrd="2" destOrd="0" presId="urn:microsoft.com/office/officeart/2005/8/layout/hProcess11"/>
    <dgm:cxn modelId="{54B8677B-688D-F049-A0A5-EB0DD7BE9365}" type="presParOf" srcId="{A2048C77-9E53-499B-85AD-6753254E28CC}" destId="{FEAC090C-1DC2-4342-975A-64BAE7C18AFF}" srcOrd="0" destOrd="0" presId="urn:microsoft.com/office/officeart/2005/8/layout/hProcess11"/>
    <dgm:cxn modelId="{05B10376-B671-224F-B6B4-8877BD15CB21}" type="presParOf" srcId="{A2048C77-9E53-499B-85AD-6753254E28CC}" destId="{364A4421-A8F7-49F5-A413-FA0F8F7FD45B}" srcOrd="1" destOrd="0" presId="urn:microsoft.com/office/officeart/2005/8/layout/hProcess11"/>
    <dgm:cxn modelId="{A3076B15-9095-214A-8EE3-1956B66D19C3}" type="presParOf" srcId="{A2048C77-9E53-499B-85AD-6753254E28CC}" destId="{86DEC6E5-828D-45CF-8F47-D205A0DBA8A2}" srcOrd="2" destOrd="0" presId="urn:microsoft.com/office/officeart/2005/8/layout/hProcess11"/>
    <dgm:cxn modelId="{D1AAC88B-E13F-B443-8DC5-CA38C3796746}" type="presParOf" srcId="{13DC3DAC-A356-4CD2-BC65-F26D22B541F7}" destId="{8A3B6644-ABF7-488C-B5A7-BB85704178F3}" srcOrd="3" destOrd="0" presId="urn:microsoft.com/office/officeart/2005/8/layout/hProcess11"/>
    <dgm:cxn modelId="{7582A9CF-34BA-2D40-8099-93CEAC3899B3}" type="presParOf" srcId="{13DC3DAC-A356-4CD2-BC65-F26D22B541F7}" destId="{0709DDF0-6147-4C43-9F9D-A139F634343E}" srcOrd="4" destOrd="0" presId="urn:microsoft.com/office/officeart/2005/8/layout/hProcess11"/>
    <dgm:cxn modelId="{3936FB02-CCAF-9145-BD8F-F3AF10657E63}" type="presParOf" srcId="{0709DDF0-6147-4C43-9F9D-A139F634343E}" destId="{F254269E-C38E-45B0-A9DC-D498155156DB}" srcOrd="0" destOrd="0" presId="urn:microsoft.com/office/officeart/2005/8/layout/hProcess11"/>
    <dgm:cxn modelId="{9DE5F497-4050-304C-8F71-B2B9C5CBF9A0}" type="presParOf" srcId="{0709DDF0-6147-4C43-9F9D-A139F634343E}" destId="{E7C58673-0FA2-4057-9615-C1298EB970E9}" srcOrd="1" destOrd="0" presId="urn:microsoft.com/office/officeart/2005/8/layout/hProcess11"/>
    <dgm:cxn modelId="{369CCF6A-860D-6149-8897-43037FAF58A8}" type="presParOf" srcId="{0709DDF0-6147-4C43-9F9D-A139F634343E}" destId="{2D8DDED0-BEEB-4128-BC60-77B91184DF40}" srcOrd="2" destOrd="0" presId="urn:microsoft.com/office/officeart/2005/8/layout/hProcess11"/>
    <dgm:cxn modelId="{5C2BC5F1-8763-F641-A35C-6FCC42F6F603}" type="presParOf" srcId="{13DC3DAC-A356-4CD2-BC65-F26D22B541F7}" destId="{584B6482-595E-4D0E-B689-C64A5ED8B9C6}" srcOrd="5" destOrd="0" presId="urn:microsoft.com/office/officeart/2005/8/layout/hProcess11"/>
    <dgm:cxn modelId="{EA6D0114-C2E0-644F-B6FE-57938600846E}" type="presParOf" srcId="{13DC3DAC-A356-4CD2-BC65-F26D22B541F7}" destId="{73C1924F-6D6D-4DD3-8ACC-589682BC2783}" srcOrd="6" destOrd="0" presId="urn:microsoft.com/office/officeart/2005/8/layout/hProcess11"/>
    <dgm:cxn modelId="{FB43F3C2-423A-5D41-955D-329DAD682D95}" type="presParOf" srcId="{73C1924F-6D6D-4DD3-8ACC-589682BC2783}" destId="{0B068B7E-D8BD-4055-A7A6-6CF292E2C6AA}" srcOrd="0" destOrd="0" presId="urn:microsoft.com/office/officeart/2005/8/layout/hProcess11"/>
    <dgm:cxn modelId="{6A855B7A-C03B-2D49-9A19-99BD110515C2}" type="presParOf" srcId="{73C1924F-6D6D-4DD3-8ACC-589682BC2783}" destId="{4AAA281E-0635-4EAB-AFB1-48C04317CEC3}" srcOrd="1" destOrd="0" presId="urn:microsoft.com/office/officeart/2005/8/layout/hProcess11"/>
    <dgm:cxn modelId="{C6C901FB-8931-EF41-954C-EE8A594CA1E9}" type="presParOf" srcId="{73C1924F-6D6D-4DD3-8ACC-589682BC2783}" destId="{CF9A188E-CE4E-4A55-80E1-8EA6521DB470}" srcOrd="2" destOrd="0" presId="urn:microsoft.com/office/officeart/2005/8/layout/hProcess11"/>
    <dgm:cxn modelId="{00D11FB7-6753-F348-A6CF-B8EAAF700AE9}" type="presParOf" srcId="{13DC3DAC-A356-4CD2-BC65-F26D22B541F7}" destId="{9522B940-6361-4CE9-B1CA-D5C1C6F87135}" srcOrd="7" destOrd="0" presId="urn:microsoft.com/office/officeart/2005/8/layout/hProcess11"/>
    <dgm:cxn modelId="{872825BF-5C8F-6149-B469-8B185ADE8BFA}" type="presParOf" srcId="{13DC3DAC-A356-4CD2-BC65-F26D22B541F7}" destId="{B2F5112F-F1E8-4539-B242-57372772199E}" srcOrd="8" destOrd="0" presId="urn:microsoft.com/office/officeart/2005/8/layout/hProcess11"/>
    <dgm:cxn modelId="{B5B8DE28-B153-B74C-983C-BD0DAF8D650B}" type="presParOf" srcId="{B2F5112F-F1E8-4539-B242-57372772199E}" destId="{CD81D17D-F41F-4C63-83A2-E1A62A04BE04}" srcOrd="0" destOrd="0" presId="urn:microsoft.com/office/officeart/2005/8/layout/hProcess11"/>
    <dgm:cxn modelId="{41C84F88-4BAB-5445-BD16-CF4848525BB2}" type="presParOf" srcId="{B2F5112F-F1E8-4539-B242-57372772199E}" destId="{6C4CB34B-64A3-4F34-81C3-D53C39F4F1FE}" srcOrd="1" destOrd="0" presId="urn:microsoft.com/office/officeart/2005/8/layout/hProcess11"/>
    <dgm:cxn modelId="{4A1853EF-F732-B943-8BB6-31F713731F40}" type="presParOf" srcId="{B2F5112F-F1E8-4539-B242-57372772199E}" destId="{B314C11E-FDFE-42F9-8D94-996C6FC1B7F4}" srcOrd="2" destOrd="0" presId="urn:microsoft.com/office/officeart/2005/8/layout/hProcess11"/>
    <dgm:cxn modelId="{9904DA37-B5A3-3048-9918-DDB5C4C689C5}" type="presParOf" srcId="{13DC3DAC-A356-4CD2-BC65-F26D22B541F7}" destId="{273A8B54-6163-4FA0-87C5-AE4F7EA0751F}" srcOrd="9" destOrd="0" presId="urn:microsoft.com/office/officeart/2005/8/layout/hProcess11"/>
    <dgm:cxn modelId="{16DEC891-39BA-7B4E-87D3-D6428472E559}" type="presParOf" srcId="{13DC3DAC-A356-4CD2-BC65-F26D22B541F7}" destId="{1A3BC94A-7CC9-4F56-9EE0-FF1494BC20A7}" srcOrd="10" destOrd="0" presId="urn:microsoft.com/office/officeart/2005/8/layout/hProcess11"/>
    <dgm:cxn modelId="{89E2AD3E-6136-684E-823C-940280A1799A}" type="presParOf" srcId="{1A3BC94A-7CC9-4F56-9EE0-FF1494BC20A7}" destId="{85DB0FED-1FF2-4112-8F99-06A8FD5B21C7}" srcOrd="0" destOrd="0" presId="urn:microsoft.com/office/officeart/2005/8/layout/hProcess11"/>
    <dgm:cxn modelId="{C04DED85-4966-7D42-96F1-70A811EE2DC7}" type="presParOf" srcId="{1A3BC94A-7CC9-4F56-9EE0-FF1494BC20A7}" destId="{D9C3B52A-5DB4-4372-9FD9-EB7D859618F8}" srcOrd="1" destOrd="0" presId="urn:microsoft.com/office/officeart/2005/8/layout/hProcess11"/>
    <dgm:cxn modelId="{3E499F77-9532-564A-9A1C-3ADABFB2F6E2}" type="presParOf" srcId="{1A3BC94A-7CC9-4F56-9EE0-FF1494BC20A7}" destId="{570459CE-B8AA-4BFA-BFC9-84D4DE10CE7C}" srcOrd="2" destOrd="0" presId="urn:microsoft.com/office/officeart/2005/8/layout/hProcess11"/>
    <dgm:cxn modelId="{49890D92-1B18-0546-B879-88B215C5E460}" type="presParOf" srcId="{13DC3DAC-A356-4CD2-BC65-F26D22B541F7}" destId="{F7D506E8-B4F0-4368-BBD6-680FB20F9AF3}" srcOrd="11" destOrd="0" presId="urn:microsoft.com/office/officeart/2005/8/layout/hProcess11"/>
    <dgm:cxn modelId="{654FC1B6-78FF-2B49-BD56-ECB75773022E}" type="presParOf" srcId="{13DC3DAC-A356-4CD2-BC65-F26D22B541F7}" destId="{5981311E-79EF-4034-B371-D2118543BE4F}" srcOrd="12" destOrd="0" presId="urn:microsoft.com/office/officeart/2005/8/layout/hProcess11"/>
    <dgm:cxn modelId="{150B4687-E816-2549-8A19-4CF2075B4D79}" type="presParOf" srcId="{5981311E-79EF-4034-B371-D2118543BE4F}" destId="{784E5934-1180-472D-9AF3-4B2F7D57CC0B}" srcOrd="0" destOrd="0" presId="urn:microsoft.com/office/officeart/2005/8/layout/hProcess11"/>
    <dgm:cxn modelId="{9111CC23-A734-1148-80CE-774C8885D7DD}" type="presParOf" srcId="{5981311E-79EF-4034-B371-D2118543BE4F}" destId="{CE776528-4CF5-4B6E-8AD2-1D8D2EDA9D5A}" srcOrd="1" destOrd="0" presId="urn:microsoft.com/office/officeart/2005/8/layout/hProcess11"/>
    <dgm:cxn modelId="{DBD6EFC7-8A07-E548-8270-AF9013E5FBDF}" type="presParOf" srcId="{5981311E-79EF-4034-B371-D2118543BE4F}" destId="{1BD5FB23-FE09-4E62-B7E2-9E50DCD4DCF0}" srcOrd="2" destOrd="0" presId="urn:microsoft.com/office/officeart/2005/8/layout/hProcess11"/>
    <dgm:cxn modelId="{5B7BE6E1-06B1-D148-920E-0E7432D280C9}" type="presParOf" srcId="{13DC3DAC-A356-4CD2-BC65-F26D22B541F7}" destId="{83DCFBBF-2461-48F7-BEA8-AE0021BF4F06}" srcOrd="13" destOrd="0" presId="urn:microsoft.com/office/officeart/2005/8/layout/hProcess11"/>
    <dgm:cxn modelId="{D215A3B9-C4DF-544F-B732-F4E207FF3694}" type="presParOf" srcId="{13DC3DAC-A356-4CD2-BC65-F26D22B541F7}" destId="{61681616-8D35-436A-A24D-491E4F7CEF39}" srcOrd="14" destOrd="0" presId="urn:microsoft.com/office/officeart/2005/8/layout/hProcess11"/>
    <dgm:cxn modelId="{C07E36B5-2126-4340-B57A-A0AD54AC2E27}" type="presParOf" srcId="{61681616-8D35-436A-A24D-491E4F7CEF39}" destId="{7523BB35-F464-4214-99BE-A39054CD9EE8}" srcOrd="0" destOrd="0" presId="urn:microsoft.com/office/officeart/2005/8/layout/hProcess11"/>
    <dgm:cxn modelId="{DE82E39E-B02F-2E4B-87DA-20673E81D042}" type="presParOf" srcId="{61681616-8D35-436A-A24D-491E4F7CEF39}" destId="{A60C304C-5E6A-4515-A227-DBC3F97C800F}" srcOrd="1" destOrd="0" presId="urn:microsoft.com/office/officeart/2005/8/layout/hProcess11"/>
    <dgm:cxn modelId="{190D9292-7D9C-3348-9E38-6B6C43E99392}" type="presParOf" srcId="{61681616-8D35-436A-A24D-491E4F7CEF39}" destId="{9CD482C9-279D-49E4-B679-66369896C1CF}"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3410E8-DFCB-4F82-80B7-7C554A0CB20F}">
      <dsp:nvSpPr>
        <dsp:cNvPr id="0" name=""/>
        <dsp:cNvSpPr/>
      </dsp:nvSpPr>
      <dsp:spPr>
        <a:xfrm>
          <a:off x="0" y="1219199"/>
          <a:ext cx="8170333" cy="1625600"/>
        </a:xfrm>
        <a:prstGeom prst="notchedRightArrow">
          <a:avLst/>
        </a:prstGeom>
        <a:solidFill>
          <a:srgbClr val="92D050"/>
        </a:solidFill>
        <a:ln>
          <a:noFill/>
        </a:ln>
        <a:effectLst/>
      </dsp:spPr>
      <dsp:style>
        <a:lnRef idx="0">
          <a:scrgbClr r="0" g="0" b="0"/>
        </a:lnRef>
        <a:fillRef idx="1">
          <a:scrgbClr r="0" g="0" b="0"/>
        </a:fillRef>
        <a:effectRef idx="0">
          <a:scrgbClr r="0" g="0" b="0"/>
        </a:effectRef>
        <a:fontRef idx="minor"/>
      </dsp:style>
    </dsp:sp>
    <dsp:sp modelId="{6E138F56-81E3-486D-9DB9-8FEE6636E58E}">
      <dsp:nvSpPr>
        <dsp:cNvPr id="0" name=""/>
        <dsp:cNvSpPr/>
      </dsp:nvSpPr>
      <dsp:spPr>
        <a:xfrm>
          <a:off x="788" y="0"/>
          <a:ext cx="970740"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May 2013</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HEW SG</a:t>
          </a:r>
          <a:endParaRPr lang="en-US" sz="1000" kern="1200" dirty="0">
            <a:latin typeface="Arial" pitchFamily="34" charset="0"/>
            <a:cs typeface="Arial" pitchFamily="34" charset="0"/>
          </a:endParaRPr>
        </a:p>
      </dsp:txBody>
      <dsp:txXfrm>
        <a:off x="788" y="0"/>
        <a:ext cx="970740" cy="1625600"/>
      </dsp:txXfrm>
    </dsp:sp>
    <dsp:sp modelId="{0E663B01-0920-4BC5-9EC0-26DA80E431AB}">
      <dsp:nvSpPr>
        <dsp:cNvPr id="0" name=""/>
        <dsp:cNvSpPr/>
      </dsp:nvSpPr>
      <dsp:spPr>
        <a:xfrm>
          <a:off x="282958"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AC090C-1DC2-4342-975A-64BAE7C18AFF}">
      <dsp:nvSpPr>
        <dsp:cNvPr id="0" name=""/>
        <dsp:cNvSpPr/>
      </dsp:nvSpPr>
      <dsp:spPr>
        <a:xfrm>
          <a:off x="1000656" y="2438399"/>
          <a:ext cx="881027"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May 2014 </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HEW TG (IEEE 802.11ax)</a:t>
          </a:r>
          <a:endParaRPr lang="en-US" sz="1000" kern="1200" dirty="0">
            <a:latin typeface="Arial" pitchFamily="34" charset="0"/>
            <a:cs typeface="Arial" pitchFamily="34" charset="0"/>
          </a:endParaRPr>
        </a:p>
      </dsp:txBody>
      <dsp:txXfrm>
        <a:off x="1000656" y="2438399"/>
        <a:ext cx="881027" cy="1625600"/>
      </dsp:txXfrm>
    </dsp:sp>
    <dsp:sp modelId="{364A4421-A8F7-49F5-A413-FA0F8F7FD45B}">
      <dsp:nvSpPr>
        <dsp:cNvPr id="0" name=""/>
        <dsp:cNvSpPr/>
      </dsp:nvSpPr>
      <dsp:spPr>
        <a:xfrm>
          <a:off x="1237970"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54269E-C38E-45B0-A9DC-D498155156DB}">
      <dsp:nvSpPr>
        <dsp:cNvPr id="0" name=""/>
        <dsp:cNvSpPr/>
      </dsp:nvSpPr>
      <dsp:spPr>
        <a:xfrm>
          <a:off x="1910811" y="0"/>
          <a:ext cx="810223"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Nov 2014 </a:t>
          </a:r>
          <a:r>
            <a:rPr lang="en-US" sz="1000" kern="1200" dirty="0" smtClean="0">
              <a:latin typeface="Arial" pitchFamily="34" charset="0"/>
              <a:cs typeface="Arial" pitchFamily="34" charset="0"/>
            </a:rPr>
            <a:t>First TG SFD draft was approved</a:t>
          </a:r>
          <a:endParaRPr lang="en-US" sz="1000" kern="1200" dirty="0">
            <a:latin typeface="Arial" pitchFamily="34" charset="0"/>
            <a:cs typeface="Arial" pitchFamily="34" charset="0"/>
          </a:endParaRPr>
        </a:p>
      </dsp:txBody>
      <dsp:txXfrm>
        <a:off x="1910811" y="0"/>
        <a:ext cx="810223" cy="1625600"/>
      </dsp:txXfrm>
    </dsp:sp>
    <dsp:sp modelId="{E7C58673-0FA2-4057-9615-C1298EB970E9}">
      <dsp:nvSpPr>
        <dsp:cNvPr id="0" name=""/>
        <dsp:cNvSpPr/>
      </dsp:nvSpPr>
      <dsp:spPr>
        <a:xfrm>
          <a:off x="2112723"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068B7E-D8BD-4055-A7A6-6CF292E2C6AA}">
      <dsp:nvSpPr>
        <dsp:cNvPr id="0" name=""/>
        <dsp:cNvSpPr/>
      </dsp:nvSpPr>
      <dsp:spPr>
        <a:xfrm>
          <a:off x="2750162" y="2438399"/>
          <a:ext cx="1085533"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January 2016 </a:t>
          </a:r>
          <a:r>
            <a:rPr lang="en-US" sz="1000" b="0" kern="1200" dirty="0" smtClean="0">
              <a:latin typeface="Arial" pitchFamily="34" charset="0"/>
              <a:cs typeface="Arial" pitchFamily="34" charset="0"/>
            </a:rPr>
            <a:t>Proposed TG Draft</a:t>
          </a:r>
        </a:p>
      </dsp:txBody>
      <dsp:txXfrm>
        <a:off x="2750162" y="2438399"/>
        <a:ext cx="1085533" cy="1625600"/>
      </dsp:txXfrm>
    </dsp:sp>
    <dsp:sp modelId="{4AAA281E-0635-4EAB-AFB1-48C04317CEC3}">
      <dsp:nvSpPr>
        <dsp:cNvPr id="0" name=""/>
        <dsp:cNvSpPr/>
      </dsp:nvSpPr>
      <dsp:spPr>
        <a:xfrm>
          <a:off x="3089729"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81D17D-F41F-4C63-83A2-E1A62A04BE04}">
      <dsp:nvSpPr>
        <dsp:cNvPr id="0" name=""/>
        <dsp:cNvSpPr/>
      </dsp:nvSpPr>
      <dsp:spPr>
        <a:xfrm>
          <a:off x="3864823" y="0"/>
          <a:ext cx="793556"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March 2016 </a:t>
          </a:r>
          <a:r>
            <a:rPr lang="en-US" sz="1000" b="0" kern="1200" dirty="0" smtClean="0">
              <a:latin typeface="Arial" pitchFamily="34" charset="0"/>
              <a:cs typeface="Arial" pitchFamily="34" charset="0"/>
            </a:rPr>
            <a:t>Draft 0.1 Approval and start of comment collection </a:t>
          </a:r>
          <a:endParaRPr lang="en-US" sz="1000" b="1" kern="1200" dirty="0" smtClean="0">
            <a:latin typeface="Arial" pitchFamily="34" charset="0"/>
            <a:cs typeface="Arial" pitchFamily="34" charset="0"/>
          </a:endParaRPr>
        </a:p>
      </dsp:txBody>
      <dsp:txXfrm>
        <a:off x="3864823" y="0"/>
        <a:ext cx="793556" cy="1625600"/>
      </dsp:txXfrm>
    </dsp:sp>
    <dsp:sp modelId="{6C4CB34B-64A3-4F34-81C3-D53C39F4F1FE}">
      <dsp:nvSpPr>
        <dsp:cNvPr id="0" name=""/>
        <dsp:cNvSpPr/>
      </dsp:nvSpPr>
      <dsp:spPr>
        <a:xfrm>
          <a:off x="4058402"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DB0FED-1FF2-4112-8F99-06A8FD5B21C7}">
      <dsp:nvSpPr>
        <dsp:cNvPr id="0" name=""/>
        <dsp:cNvSpPr/>
      </dsp:nvSpPr>
      <dsp:spPr>
        <a:xfrm>
          <a:off x="4687508" y="2438399"/>
          <a:ext cx="758649"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solidFill>
                <a:srgbClr val="FF0000"/>
              </a:solidFill>
              <a:latin typeface="Arial" pitchFamily="34" charset="0"/>
              <a:cs typeface="Arial" pitchFamily="34" charset="0"/>
            </a:rPr>
            <a:t>July 2016</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Draft 1.0</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WG LB</a:t>
          </a:r>
          <a:endParaRPr lang="en-US" sz="1000" kern="1200" dirty="0">
            <a:latin typeface="Arial" pitchFamily="34" charset="0"/>
            <a:cs typeface="Arial" pitchFamily="34" charset="0"/>
          </a:endParaRPr>
        </a:p>
      </dsp:txBody>
      <dsp:txXfrm>
        <a:off x="4687508" y="2438399"/>
        <a:ext cx="758649" cy="1625600"/>
      </dsp:txXfrm>
    </dsp:sp>
    <dsp:sp modelId="{D9C3B52A-5DB4-4372-9FD9-EB7D859618F8}">
      <dsp:nvSpPr>
        <dsp:cNvPr id="0" name=""/>
        <dsp:cNvSpPr/>
      </dsp:nvSpPr>
      <dsp:spPr>
        <a:xfrm>
          <a:off x="4863633"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4E5934-1180-472D-9AF3-4B2F7D57CC0B}">
      <dsp:nvSpPr>
        <dsp:cNvPr id="0" name=""/>
        <dsp:cNvSpPr/>
      </dsp:nvSpPr>
      <dsp:spPr>
        <a:xfrm>
          <a:off x="5475285" y="0"/>
          <a:ext cx="1041078"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solidFill>
                <a:srgbClr val="FF0000"/>
              </a:solidFill>
              <a:latin typeface="Arial" pitchFamily="34" charset="0"/>
              <a:cs typeface="Arial" pitchFamily="34" charset="0"/>
            </a:rPr>
            <a:t>March 2017</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Draft 2.0</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Recirculation</a:t>
          </a:r>
          <a:endParaRPr lang="en-US" sz="1000" kern="1200" dirty="0">
            <a:latin typeface="Arial" pitchFamily="34" charset="0"/>
            <a:cs typeface="Arial" pitchFamily="34" charset="0"/>
          </a:endParaRPr>
        </a:p>
      </dsp:txBody>
      <dsp:txXfrm>
        <a:off x="5475285" y="0"/>
        <a:ext cx="1041078" cy="1625600"/>
      </dsp:txXfrm>
    </dsp:sp>
    <dsp:sp modelId="{CE776528-4CF5-4B6E-8AD2-1D8D2EDA9D5A}">
      <dsp:nvSpPr>
        <dsp:cNvPr id="0" name=""/>
        <dsp:cNvSpPr/>
      </dsp:nvSpPr>
      <dsp:spPr>
        <a:xfrm>
          <a:off x="5792625"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23BB35-F464-4214-99BE-A39054CD9EE8}">
      <dsp:nvSpPr>
        <dsp:cNvPr id="0" name=""/>
        <dsp:cNvSpPr/>
      </dsp:nvSpPr>
      <dsp:spPr>
        <a:xfrm>
          <a:off x="6545492" y="2438399"/>
          <a:ext cx="807019"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March 2019</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Publication</a:t>
          </a:r>
          <a:endParaRPr lang="en-US" sz="1000" kern="1200" dirty="0">
            <a:latin typeface="Arial" pitchFamily="34" charset="0"/>
            <a:cs typeface="Arial" pitchFamily="34" charset="0"/>
          </a:endParaRPr>
        </a:p>
      </dsp:txBody>
      <dsp:txXfrm>
        <a:off x="6545492" y="2438399"/>
        <a:ext cx="807019" cy="1625600"/>
      </dsp:txXfrm>
    </dsp:sp>
    <dsp:sp modelId="{A60C304C-5E6A-4515-A227-DBC3F97C800F}">
      <dsp:nvSpPr>
        <dsp:cNvPr id="0" name=""/>
        <dsp:cNvSpPr/>
      </dsp:nvSpPr>
      <dsp:spPr>
        <a:xfrm>
          <a:off x="6745801"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3410E8-DFCB-4F82-80B7-7C554A0CB20F}">
      <dsp:nvSpPr>
        <dsp:cNvPr id="0" name=""/>
        <dsp:cNvSpPr/>
      </dsp:nvSpPr>
      <dsp:spPr>
        <a:xfrm>
          <a:off x="0" y="1219199"/>
          <a:ext cx="8170333" cy="1625600"/>
        </a:xfrm>
        <a:prstGeom prst="notchedRightArrow">
          <a:avLst/>
        </a:prstGeom>
        <a:solidFill>
          <a:srgbClr val="92D050"/>
        </a:solidFill>
        <a:ln>
          <a:noFill/>
        </a:ln>
        <a:effectLst/>
      </dsp:spPr>
      <dsp:style>
        <a:lnRef idx="0">
          <a:scrgbClr r="0" g="0" b="0"/>
        </a:lnRef>
        <a:fillRef idx="1">
          <a:scrgbClr r="0" g="0" b="0"/>
        </a:fillRef>
        <a:effectRef idx="0">
          <a:scrgbClr r="0" g="0" b="0"/>
        </a:effectRef>
        <a:fontRef idx="minor"/>
      </dsp:style>
    </dsp:sp>
    <dsp:sp modelId="{6E138F56-81E3-486D-9DB9-8FEE6636E58E}">
      <dsp:nvSpPr>
        <dsp:cNvPr id="0" name=""/>
        <dsp:cNvSpPr/>
      </dsp:nvSpPr>
      <dsp:spPr>
        <a:xfrm>
          <a:off x="788" y="0"/>
          <a:ext cx="970740"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May 2013</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HEW SG</a:t>
          </a:r>
          <a:endParaRPr lang="en-US" sz="1000" kern="1200" dirty="0">
            <a:latin typeface="Arial" pitchFamily="34" charset="0"/>
            <a:cs typeface="Arial" pitchFamily="34" charset="0"/>
          </a:endParaRPr>
        </a:p>
      </dsp:txBody>
      <dsp:txXfrm>
        <a:off x="788" y="0"/>
        <a:ext cx="970740" cy="1625600"/>
      </dsp:txXfrm>
    </dsp:sp>
    <dsp:sp modelId="{0E663B01-0920-4BC5-9EC0-26DA80E431AB}">
      <dsp:nvSpPr>
        <dsp:cNvPr id="0" name=""/>
        <dsp:cNvSpPr/>
      </dsp:nvSpPr>
      <dsp:spPr>
        <a:xfrm>
          <a:off x="282958"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AC090C-1DC2-4342-975A-64BAE7C18AFF}">
      <dsp:nvSpPr>
        <dsp:cNvPr id="0" name=""/>
        <dsp:cNvSpPr/>
      </dsp:nvSpPr>
      <dsp:spPr>
        <a:xfrm>
          <a:off x="1000656" y="2438399"/>
          <a:ext cx="881027"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May 2014 </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HEW TG (IEEE 802.11ax)</a:t>
          </a:r>
          <a:endParaRPr lang="en-US" sz="1000" kern="1200" dirty="0">
            <a:latin typeface="Arial" pitchFamily="34" charset="0"/>
            <a:cs typeface="Arial" pitchFamily="34" charset="0"/>
          </a:endParaRPr>
        </a:p>
      </dsp:txBody>
      <dsp:txXfrm>
        <a:off x="1000656" y="2438399"/>
        <a:ext cx="881027" cy="1625600"/>
      </dsp:txXfrm>
    </dsp:sp>
    <dsp:sp modelId="{364A4421-A8F7-49F5-A413-FA0F8F7FD45B}">
      <dsp:nvSpPr>
        <dsp:cNvPr id="0" name=""/>
        <dsp:cNvSpPr/>
      </dsp:nvSpPr>
      <dsp:spPr>
        <a:xfrm>
          <a:off x="1237970"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54269E-C38E-45B0-A9DC-D498155156DB}">
      <dsp:nvSpPr>
        <dsp:cNvPr id="0" name=""/>
        <dsp:cNvSpPr/>
      </dsp:nvSpPr>
      <dsp:spPr>
        <a:xfrm>
          <a:off x="1910811" y="0"/>
          <a:ext cx="810223"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Nov 2014 </a:t>
          </a:r>
          <a:r>
            <a:rPr lang="en-US" sz="1000" kern="1200" dirty="0" smtClean="0">
              <a:latin typeface="Arial" pitchFamily="34" charset="0"/>
              <a:cs typeface="Arial" pitchFamily="34" charset="0"/>
            </a:rPr>
            <a:t>First TG SFD draft was approved</a:t>
          </a:r>
          <a:endParaRPr lang="en-US" sz="1000" kern="1200" dirty="0">
            <a:latin typeface="Arial" pitchFamily="34" charset="0"/>
            <a:cs typeface="Arial" pitchFamily="34" charset="0"/>
          </a:endParaRPr>
        </a:p>
      </dsp:txBody>
      <dsp:txXfrm>
        <a:off x="1910811" y="0"/>
        <a:ext cx="810223" cy="1625600"/>
      </dsp:txXfrm>
    </dsp:sp>
    <dsp:sp modelId="{E7C58673-0FA2-4057-9615-C1298EB970E9}">
      <dsp:nvSpPr>
        <dsp:cNvPr id="0" name=""/>
        <dsp:cNvSpPr/>
      </dsp:nvSpPr>
      <dsp:spPr>
        <a:xfrm>
          <a:off x="2112723"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068B7E-D8BD-4055-A7A6-6CF292E2C6AA}">
      <dsp:nvSpPr>
        <dsp:cNvPr id="0" name=""/>
        <dsp:cNvSpPr/>
      </dsp:nvSpPr>
      <dsp:spPr>
        <a:xfrm>
          <a:off x="2750162" y="2438399"/>
          <a:ext cx="1085533"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January 2016 </a:t>
          </a:r>
          <a:r>
            <a:rPr lang="en-US" sz="1000" b="0" kern="1200" dirty="0" smtClean="0">
              <a:latin typeface="Arial" pitchFamily="34" charset="0"/>
              <a:cs typeface="Arial" pitchFamily="34" charset="0"/>
            </a:rPr>
            <a:t>Proposed TG Draft</a:t>
          </a:r>
        </a:p>
      </dsp:txBody>
      <dsp:txXfrm>
        <a:off x="2750162" y="2438399"/>
        <a:ext cx="1085533" cy="1625600"/>
      </dsp:txXfrm>
    </dsp:sp>
    <dsp:sp modelId="{4AAA281E-0635-4EAB-AFB1-48C04317CEC3}">
      <dsp:nvSpPr>
        <dsp:cNvPr id="0" name=""/>
        <dsp:cNvSpPr/>
      </dsp:nvSpPr>
      <dsp:spPr>
        <a:xfrm>
          <a:off x="3089729"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81D17D-F41F-4C63-83A2-E1A62A04BE04}">
      <dsp:nvSpPr>
        <dsp:cNvPr id="0" name=""/>
        <dsp:cNvSpPr/>
      </dsp:nvSpPr>
      <dsp:spPr>
        <a:xfrm>
          <a:off x="3864823" y="0"/>
          <a:ext cx="793556"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March 2016 </a:t>
          </a:r>
          <a:r>
            <a:rPr lang="en-US" sz="1000" b="0" kern="1200" dirty="0" smtClean="0">
              <a:latin typeface="Arial" pitchFamily="34" charset="0"/>
              <a:cs typeface="Arial" pitchFamily="34" charset="0"/>
            </a:rPr>
            <a:t>Draft 0.1 Approval and start of comment collection </a:t>
          </a:r>
          <a:endParaRPr lang="en-US" sz="1000" b="1" kern="1200" dirty="0" smtClean="0">
            <a:latin typeface="Arial" pitchFamily="34" charset="0"/>
            <a:cs typeface="Arial" pitchFamily="34" charset="0"/>
          </a:endParaRPr>
        </a:p>
      </dsp:txBody>
      <dsp:txXfrm>
        <a:off x="3864823" y="0"/>
        <a:ext cx="793556" cy="1625600"/>
      </dsp:txXfrm>
    </dsp:sp>
    <dsp:sp modelId="{6C4CB34B-64A3-4F34-81C3-D53C39F4F1FE}">
      <dsp:nvSpPr>
        <dsp:cNvPr id="0" name=""/>
        <dsp:cNvSpPr/>
      </dsp:nvSpPr>
      <dsp:spPr>
        <a:xfrm>
          <a:off x="4058402"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DB0FED-1FF2-4112-8F99-06A8FD5B21C7}">
      <dsp:nvSpPr>
        <dsp:cNvPr id="0" name=""/>
        <dsp:cNvSpPr/>
      </dsp:nvSpPr>
      <dsp:spPr>
        <a:xfrm>
          <a:off x="4687508" y="2438399"/>
          <a:ext cx="758649"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solidFill>
                <a:srgbClr val="008000"/>
              </a:solidFill>
              <a:latin typeface="Arial" pitchFamily="34" charset="0"/>
              <a:cs typeface="Arial" pitchFamily="34" charset="0"/>
            </a:rPr>
            <a:t>November 2016</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Draft 1.0</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WG LB</a:t>
          </a:r>
          <a:endParaRPr lang="en-US" sz="1000" kern="1200" dirty="0">
            <a:latin typeface="Arial" pitchFamily="34" charset="0"/>
            <a:cs typeface="Arial" pitchFamily="34" charset="0"/>
          </a:endParaRPr>
        </a:p>
      </dsp:txBody>
      <dsp:txXfrm>
        <a:off x="4687508" y="2438399"/>
        <a:ext cx="758649" cy="1625600"/>
      </dsp:txXfrm>
    </dsp:sp>
    <dsp:sp modelId="{D9C3B52A-5DB4-4372-9FD9-EB7D859618F8}">
      <dsp:nvSpPr>
        <dsp:cNvPr id="0" name=""/>
        <dsp:cNvSpPr/>
      </dsp:nvSpPr>
      <dsp:spPr>
        <a:xfrm>
          <a:off x="4863633"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4E5934-1180-472D-9AF3-4B2F7D57CC0B}">
      <dsp:nvSpPr>
        <dsp:cNvPr id="0" name=""/>
        <dsp:cNvSpPr/>
      </dsp:nvSpPr>
      <dsp:spPr>
        <a:xfrm>
          <a:off x="5475285" y="0"/>
          <a:ext cx="1041078"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solidFill>
                <a:srgbClr val="FF0000"/>
              </a:solidFill>
              <a:latin typeface="Arial" pitchFamily="34" charset="0"/>
              <a:cs typeface="Arial" pitchFamily="34" charset="0"/>
            </a:rPr>
            <a:t>March 2017</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Draft 2.0</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Recirculation</a:t>
          </a:r>
          <a:endParaRPr lang="en-US" sz="1000" kern="1200" dirty="0">
            <a:latin typeface="Arial" pitchFamily="34" charset="0"/>
            <a:cs typeface="Arial" pitchFamily="34" charset="0"/>
          </a:endParaRPr>
        </a:p>
      </dsp:txBody>
      <dsp:txXfrm>
        <a:off x="5475285" y="0"/>
        <a:ext cx="1041078" cy="1625600"/>
      </dsp:txXfrm>
    </dsp:sp>
    <dsp:sp modelId="{CE776528-4CF5-4B6E-8AD2-1D8D2EDA9D5A}">
      <dsp:nvSpPr>
        <dsp:cNvPr id="0" name=""/>
        <dsp:cNvSpPr/>
      </dsp:nvSpPr>
      <dsp:spPr>
        <a:xfrm>
          <a:off x="5792625"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23BB35-F464-4214-99BE-A39054CD9EE8}">
      <dsp:nvSpPr>
        <dsp:cNvPr id="0" name=""/>
        <dsp:cNvSpPr/>
      </dsp:nvSpPr>
      <dsp:spPr>
        <a:xfrm>
          <a:off x="6545492" y="2438399"/>
          <a:ext cx="807019"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March 2019</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Publication</a:t>
          </a:r>
          <a:endParaRPr lang="en-US" sz="1000" kern="1200" dirty="0">
            <a:latin typeface="Arial" pitchFamily="34" charset="0"/>
            <a:cs typeface="Arial" pitchFamily="34" charset="0"/>
          </a:endParaRPr>
        </a:p>
      </dsp:txBody>
      <dsp:txXfrm>
        <a:off x="6545492" y="2438399"/>
        <a:ext cx="807019" cy="1625600"/>
      </dsp:txXfrm>
    </dsp:sp>
    <dsp:sp modelId="{A60C304C-5E6A-4515-A227-DBC3F97C800F}">
      <dsp:nvSpPr>
        <dsp:cNvPr id="0" name=""/>
        <dsp:cNvSpPr/>
      </dsp:nvSpPr>
      <dsp:spPr>
        <a:xfrm>
          <a:off x="6745801"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2014</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zh-CN"/>
              <a:t>Page </a:t>
            </a:r>
            <a:fld id="{0886E529-C046-FC45-9DA6-E9502DDDAFA6}" type="slidenum">
              <a:rPr lang="en-US" altLang="zh-CN"/>
              <a:pPr>
                <a:defRPr/>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a:r>
              <a:rPr lang="en-US" altLang="zh-CN"/>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221191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2014</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zh-CN"/>
              <a:t>Page </a:t>
            </a:r>
            <a:fld id="{892B7C9E-DBD3-FC49-9AA7-2F3A79C1938B}" type="slidenum">
              <a:rPr lang="en-US" altLang="zh-CN"/>
              <a:pPr>
                <a:defRPr/>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004874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16387"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FD7F8F1D-FBF8-8345-9B5D-2D8B4526FA79}" type="slidenum">
              <a:rPr lang="en-US" altLang="zh-CN"/>
              <a:pPr/>
              <a:t>1</a:t>
            </a:fld>
            <a:endParaRPr lang="en-US" altLang="zh-CN"/>
          </a:p>
        </p:txBody>
      </p:sp>
      <p:sp>
        <p:nvSpPr>
          <p:cNvPr id="16389" name="Rectangle 2"/>
          <p:cNvSpPr>
            <a:spLocks noGrp="1" noRot="1" noChangeAspect="1" noChangeArrowheads="1" noTextEdit="1"/>
          </p:cNvSpPr>
          <p:nvPr>
            <p:ph type="sldImg"/>
          </p:nvPr>
        </p:nvSpPr>
        <p:spPr>
          <a:xfrm>
            <a:off x="1154113" y="701675"/>
            <a:ext cx="4625975" cy="3468688"/>
          </a:xfrm>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CN">
              <a:latin typeface="Times New Roman" charset="0"/>
              <a:ea typeface="MS PGothic"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22530"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22531"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2253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EB2636CE-13E5-1940-B36C-49F185B0D1A5}" type="slidenum">
              <a:rPr lang="en-US" altLang="zh-CN"/>
              <a:pPr/>
              <a:t>6</a:t>
            </a:fld>
            <a:endParaRPr lang="en-US" altLang="zh-CN"/>
          </a:p>
        </p:txBody>
      </p:sp>
      <p:sp>
        <p:nvSpPr>
          <p:cNvPr id="22533" name="Rectangle 2"/>
          <p:cNvSpPr>
            <a:spLocks noGrp="1" noRot="1" noChangeAspect="1" noChangeArrowheads="1" noTextEdit="1"/>
          </p:cNvSpPr>
          <p:nvPr>
            <p:ph type="sldImg"/>
          </p:nvPr>
        </p:nvSpPr>
        <p:spPr>
          <a:xfrm>
            <a:off x="1154113" y="701675"/>
            <a:ext cx="4625975" cy="3468688"/>
          </a:xfrm>
          <a:ln/>
        </p:spPr>
      </p:sp>
      <p:sp>
        <p:nvSpPr>
          <p:cNvPr id="2253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CN">
              <a:latin typeface="Times New Roman" charset="0"/>
              <a:ea typeface="MS PGothic"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24578"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24579"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2458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ACA0A4A5-869E-8A40-A700-4615D2487B0C}" type="slidenum">
              <a:rPr lang="en-US" altLang="zh-CN"/>
              <a:pPr/>
              <a:t>7</a:t>
            </a:fld>
            <a:endParaRPr lang="en-US" altLang="zh-CN"/>
          </a:p>
        </p:txBody>
      </p:sp>
      <p:sp>
        <p:nvSpPr>
          <p:cNvPr id="24581"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tLang="zh-CN">
              <a:latin typeface="Times New Roman" charset="0"/>
              <a:ea typeface="MS PGothic" charset="0"/>
            </a:endParaRPr>
          </a:p>
        </p:txBody>
      </p:sp>
      <p:sp>
        <p:nvSpPr>
          <p:cNvPr id="24582"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26626"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26627"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2662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6059C797-2F85-E64C-99FA-8261D10F6ADA}" type="slidenum">
              <a:rPr lang="en-US" altLang="zh-CN"/>
              <a:pPr/>
              <a:t>8</a:t>
            </a:fld>
            <a:endParaRPr lang="en-US" altLang="zh-CN"/>
          </a:p>
        </p:txBody>
      </p:sp>
      <p:sp>
        <p:nvSpPr>
          <p:cNvPr id="26629" name="Rectangle 2"/>
          <p:cNvSpPr>
            <a:spLocks noGrp="1" noRot="1" noChangeAspect="1" noChangeArrowheads="1" noTextEdit="1"/>
          </p:cNvSpPr>
          <p:nvPr>
            <p:ph type="sldImg"/>
          </p:nvPr>
        </p:nvSpPr>
        <p:spPr>
          <a:xfrm>
            <a:off x="1149350" y="696913"/>
            <a:ext cx="4637088" cy="3478212"/>
          </a:xfrm>
          <a:ln/>
        </p:spPr>
      </p:sp>
      <p:sp>
        <p:nvSpPr>
          <p:cNvPr id="26630"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tLang="zh-CN">
              <a:latin typeface="Times New Roman" charset="0"/>
              <a:ea typeface="MS PGothic"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28674"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28675"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2515123E-B603-3243-8DF1-654C0F0955B7}" type="slidenum">
              <a:rPr lang="en-US" altLang="zh-CN"/>
              <a:pPr/>
              <a:t>9</a:t>
            </a:fld>
            <a:endParaRPr lang="en-US" altLang="zh-CN"/>
          </a:p>
        </p:txBody>
      </p:sp>
      <p:sp>
        <p:nvSpPr>
          <p:cNvPr id="28677" name="Rectangle 2"/>
          <p:cNvSpPr>
            <a:spLocks noGrp="1" noRot="1" noChangeAspect="1" noChangeArrowheads="1" noTextEdit="1"/>
          </p:cNvSpPr>
          <p:nvPr>
            <p:ph type="sldImg"/>
          </p:nvPr>
        </p:nvSpPr>
        <p:spPr>
          <a:xfrm>
            <a:off x="1154113" y="701675"/>
            <a:ext cx="4625975"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CN">
              <a:latin typeface="Times New Roman" charset="0"/>
              <a:ea typeface="MS PGothic"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30722"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30723"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3072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16998B40-FB22-C248-89EE-346CCBC5D706}" type="slidenum">
              <a:rPr lang="en-US" altLang="zh-CN"/>
              <a:pPr/>
              <a:t>10</a:t>
            </a:fld>
            <a:endParaRPr lang="en-US" altLang="zh-CN"/>
          </a:p>
        </p:txBody>
      </p:sp>
      <p:sp>
        <p:nvSpPr>
          <p:cNvPr id="30725" name="Rectangle 2"/>
          <p:cNvSpPr>
            <a:spLocks noGrp="1" noRot="1" noChangeAspect="1" noChangeArrowheads="1" noTextEdit="1"/>
          </p:cNvSpPr>
          <p:nvPr>
            <p:ph type="sldImg"/>
          </p:nvPr>
        </p:nvSpPr>
        <p:spPr>
          <a:xfrm>
            <a:off x="1154113" y="701675"/>
            <a:ext cx="4625975" cy="3468688"/>
          </a:xfrm>
          <a:ln/>
        </p:spPr>
      </p:sp>
      <p:sp>
        <p:nvSpPr>
          <p:cNvPr id="3072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CN">
              <a:latin typeface="Times New Roman" charset="0"/>
              <a:ea typeface="MS PGothic"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32770"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32771"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327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8FDD0B6F-725C-DA41-A8D6-20E2019553C2}" type="slidenum">
              <a:rPr lang="en-US" altLang="zh-CN"/>
              <a:pPr/>
              <a:t>11</a:t>
            </a:fld>
            <a:endParaRPr lang="en-US" altLang="zh-CN"/>
          </a:p>
        </p:txBody>
      </p:sp>
      <p:sp>
        <p:nvSpPr>
          <p:cNvPr id="32773" name="Rectangle 2"/>
          <p:cNvSpPr>
            <a:spLocks noGrp="1" noRot="1" noChangeAspect="1" noChangeArrowheads="1" noTextEdit="1"/>
          </p:cNvSpPr>
          <p:nvPr>
            <p:ph type="sldImg"/>
          </p:nvPr>
        </p:nvSpPr>
        <p:spPr>
          <a:xfrm>
            <a:off x="1149350" y="696913"/>
            <a:ext cx="4637088" cy="3478212"/>
          </a:xfrm>
          <a:ln/>
        </p:spPr>
      </p:sp>
      <p:sp>
        <p:nvSpPr>
          <p:cNvPr id="32774"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tLang="zh-CN">
              <a:latin typeface="Times New Roman" charset="0"/>
              <a:ea typeface="MS PGothic"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35843"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358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57F46287-C738-D34D-B92A-2E02E2EF6DAB}" type="slidenum">
              <a:rPr lang="en-US" altLang="zh-CN"/>
              <a:pPr/>
              <a:t>13</a:t>
            </a:fld>
            <a:endParaRPr lang="en-US" altLang="zh-CN"/>
          </a:p>
        </p:txBody>
      </p:sp>
      <p:sp>
        <p:nvSpPr>
          <p:cNvPr id="35845" name="Rectangle 2"/>
          <p:cNvSpPr>
            <a:spLocks noGrp="1" noRot="1" noChangeAspect="1" noChangeArrowheads="1" noTextEdit="1"/>
          </p:cNvSpPr>
          <p:nvPr>
            <p:ph type="sldImg"/>
          </p:nvPr>
        </p:nvSpPr>
        <p:spPr>
          <a:xfrm>
            <a:off x="1154113" y="701675"/>
            <a:ext cx="4625975" cy="3468688"/>
          </a:xfrm>
          <a:ln/>
        </p:spPr>
      </p:sp>
      <p:sp>
        <p:nvSpPr>
          <p:cNvPr id="358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CN">
              <a:latin typeface="Times New Roman" charset="0"/>
              <a:ea typeface="MS PGothic"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942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94211"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9421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227E0DB1-13F8-F149-9645-24E0B1E63D31}" type="slidenum">
              <a:rPr lang="en-US" altLang="zh-CN"/>
              <a:pPr/>
              <a:t>92</a:t>
            </a:fld>
            <a:endParaRPr lang="en-US" altLang="zh-CN"/>
          </a:p>
        </p:txBody>
      </p:sp>
      <p:sp>
        <p:nvSpPr>
          <p:cNvPr id="94213" name="Rectangle 2"/>
          <p:cNvSpPr>
            <a:spLocks noGrp="1" noRot="1" noChangeAspect="1" noChangeArrowheads="1" noTextEdit="1"/>
          </p:cNvSpPr>
          <p:nvPr>
            <p:ph type="sldImg"/>
          </p:nvPr>
        </p:nvSpPr>
        <p:spPr>
          <a:xfrm>
            <a:off x="1154113" y="701675"/>
            <a:ext cx="4625975" cy="3468688"/>
          </a:xfrm>
          <a:ln/>
        </p:spPr>
      </p:sp>
      <p:sp>
        <p:nvSpPr>
          <p:cNvPr id="9421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CN">
              <a:latin typeface="Times New Roman" charset="0"/>
              <a:ea typeface="MS PGothic"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D57E20E7-2538-E441-B67E-EB1CA63A5113}" type="slidenum">
              <a:rPr lang="en-US" altLang="zh-CN"/>
              <a:pPr>
                <a:defRPr/>
              </a:pPr>
              <a:t>‹#›</a:t>
            </a:fld>
            <a:endParaRPr lang="en-US" altLang="zh-CN"/>
          </a:p>
        </p:txBody>
      </p:sp>
    </p:spTree>
    <p:extLst>
      <p:ext uri="{BB962C8B-B14F-4D97-AF65-F5344CB8AC3E}">
        <p14:creationId xmlns:p14="http://schemas.microsoft.com/office/powerpoint/2010/main" val="4185202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D73D0699-EA13-A84B-9B51-D93F9DD8EF5C}" type="slidenum">
              <a:rPr lang="en-US" altLang="zh-CN"/>
              <a:pPr>
                <a:defRPr/>
              </a:pPr>
              <a:t>‹#›</a:t>
            </a:fld>
            <a:endParaRPr lang="en-US" altLang="zh-CN"/>
          </a:p>
        </p:txBody>
      </p:sp>
    </p:spTree>
    <p:extLst>
      <p:ext uri="{BB962C8B-B14F-4D97-AF65-F5344CB8AC3E}">
        <p14:creationId xmlns:p14="http://schemas.microsoft.com/office/powerpoint/2010/main" val="3261064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3160744A-0326-5F44-9F6C-E2085B1AA108}" type="slidenum">
              <a:rPr lang="en-US" altLang="zh-CN"/>
              <a:pPr>
                <a:defRPr/>
              </a:pPr>
              <a:t>‹#›</a:t>
            </a:fld>
            <a:endParaRPr lang="en-US" altLang="zh-CN"/>
          </a:p>
        </p:txBody>
      </p:sp>
    </p:spTree>
    <p:extLst>
      <p:ext uri="{BB962C8B-B14F-4D97-AF65-F5344CB8AC3E}">
        <p14:creationId xmlns:p14="http://schemas.microsoft.com/office/powerpoint/2010/main" val="1922121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BF7F1990-2D95-0944-843D-4A82F6D679E0}" type="slidenum">
              <a:rPr lang="en-US" altLang="zh-CN"/>
              <a:pPr>
                <a:defRPr/>
              </a:pPr>
              <a:t>‹#›</a:t>
            </a:fld>
            <a:endParaRPr lang="en-US" altLang="zh-CN"/>
          </a:p>
        </p:txBody>
      </p:sp>
    </p:spTree>
    <p:extLst>
      <p:ext uri="{BB962C8B-B14F-4D97-AF65-F5344CB8AC3E}">
        <p14:creationId xmlns:p14="http://schemas.microsoft.com/office/powerpoint/2010/main" val="3595857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6E33E167-0072-1B42-99D1-B7D346FFB09C}" type="slidenum">
              <a:rPr lang="en-US" altLang="zh-CN"/>
              <a:pPr>
                <a:defRPr/>
              </a:pPr>
              <a:t>‹#›</a:t>
            </a:fld>
            <a:endParaRPr lang="en-US" altLang="zh-CN"/>
          </a:p>
        </p:txBody>
      </p:sp>
    </p:spTree>
    <p:extLst>
      <p:ext uri="{BB962C8B-B14F-4D97-AF65-F5344CB8AC3E}">
        <p14:creationId xmlns:p14="http://schemas.microsoft.com/office/powerpoint/2010/main" val="2181966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67E8F6D8-28B4-7E49-A393-09FE56EE37F8}" type="slidenum">
              <a:rPr lang="en-US" altLang="zh-CN"/>
              <a:pPr>
                <a:defRPr/>
              </a:pPr>
              <a:t>‹#›</a:t>
            </a:fld>
            <a:endParaRPr lang="en-US" altLang="zh-CN"/>
          </a:p>
        </p:txBody>
      </p:sp>
    </p:spTree>
    <p:extLst>
      <p:ext uri="{BB962C8B-B14F-4D97-AF65-F5344CB8AC3E}">
        <p14:creationId xmlns:p14="http://schemas.microsoft.com/office/powerpoint/2010/main" val="3033474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zh-CN"/>
              <a:t>Slide </a:t>
            </a:r>
            <a:fld id="{E89D7AF0-6D1C-E440-9053-6722C8EDBA65}" type="slidenum">
              <a:rPr lang="en-US" altLang="zh-CN"/>
              <a:pPr>
                <a:defRPr/>
              </a:pPr>
              <a:t>‹#›</a:t>
            </a:fld>
            <a:endParaRPr lang="en-US" altLang="zh-CN"/>
          </a:p>
        </p:txBody>
      </p:sp>
    </p:spTree>
    <p:extLst>
      <p:ext uri="{BB962C8B-B14F-4D97-AF65-F5344CB8AC3E}">
        <p14:creationId xmlns:p14="http://schemas.microsoft.com/office/powerpoint/2010/main" val="2334671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zh-CN"/>
              <a:t>Slide </a:t>
            </a:r>
            <a:fld id="{3D0D0194-E0F4-A443-B438-EFD3DCA6F5BA}" type="slidenum">
              <a:rPr lang="en-US" altLang="zh-CN"/>
              <a:pPr>
                <a:defRPr/>
              </a:pPr>
              <a:t>‹#›</a:t>
            </a:fld>
            <a:endParaRPr lang="en-US" altLang="zh-CN"/>
          </a:p>
        </p:txBody>
      </p:sp>
    </p:spTree>
    <p:extLst>
      <p:ext uri="{BB962C8B-B14F-4D97-AF65-F5344CB8AC3E}">
        <p14:creationId xmlns:p14="http://schemas.microsoft.com/office/powerpoint/2010/main" val="3003989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zh-CN"/>
              <a:t>Slide </a:t>
            </a:r>
            <a:fld id="{C7766D11-9DFA-B541-A50E-E83CACF395D4}" type="slidenum">
              <a:rPr lang="en-US" altLang="zh-CN"/>
              <a:pPr>
                <a:defRPr/>
              </a:pPr>
              <a:t>‹#›</a:t>
            </a:fld>
            <a:endParaRPr lang="en-US" altLang="zh-CN"/>
          </a:p>
        </p:txBody>
      </p:sp>
    </p:spTree>
    <p:extLst>
      <p:ext uri="{BB962C8B-B14F-4D97-AF65-F5344CB8AC3E}">
        <p14:creationId xmlns:p14="http://schemas.microsoft.com/office/powerpoint/2010/main" val="4121071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BB232CB1-8824-1244-90E4-8A2B8E40152A}" type="slidenum">
              <a:rPr lang="en-US" altLang="zh-CN"/>
              <a:pPr>
                <a:defRPr/>
              </a:pPr>
              <a:t>‹#›</a:t>
            </a:fld>
            <a:endParaRPr lang="en-US" altLang="zh-CN"/>
          </a:p>
        </p:txBody>
      </p:sp>
    </p:spTree>
    <p:extLst>
      <p:ext uri="{BB962C8B-B14F-4D97-AF65-F5344CB8AC3E}">
        <p14:creationId xmlns:p14="http://schemas.microsoft.com/office/powerpoint/2010/main" val="1686312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7F2362F4-8A57-AA41-9578-4890DAAE536A}" type="slidenum">
              <a:rPr lang="en-US" altLang="zh-CN"/>
              <a:pPr>
                <a:defRPr/>
              </a:pPr>
              <a:t>‹#›</a:t>
            </a:fld>
            <a:endParaRPr lang="en-US" altLang="zh-CN"/>
          </a:p>
        </p:txBody>
      </p:sp>
    </p:spTree>
    <p:extLst>
      <p:ext uri="{BB962C8B-B14F-4D97-AF65-F5344CB8AC3E}">
        <p14:creationId xmlns:p14="http://schemas.microsoft.com/office/powerpoint/2010/main" val="8290259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S PGothic" pitchFamily="34" charset="-128"/>
                <a:cs typeface="+mn-cs"/>
              </a:defRPr>
            </a:lvl1pPr>
          </a:lstStyle>
          <a:p>
            <a:pPr>
              <a:defRPr/>
            </a:pPr>
            <a:r>
              <a:rPr lang="en-US"/>
              <a:t>March 2016</a:t>
            </a:r>
          </a:p>
        </p:txBody>
      </p:sp>
      <p:sp>
        <p:nvSpPr>
          <p:cNvPr id="1029" name="Rectangle 5"/>
          <p:cNvSpPr>
            <a:spLocks noGrp="1" noChangeArrowheads="1"/>
          </p:cNvSpPr>
          <p:nvPr>
            <p:ph type="ftr" sz="quarter" idx="3"/>
          </p:nvPr>
        </p:nvSpPr>
        <p:spPr bwMode="auto">
          <a:xfrm>
            <a:off x="5070475" y="6475413"/>
            <a:ext cx="34734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S PGothic" pitchFamily="34" charset="-128"/>
                <a:cs typeface="+mn-cs"/>
              </a:defRPr>
            </a:lvl1pPr>
          </a:lstStyle>
          <a:p>
            <a:pPr>
              <a:defRPr/>
            </a:pPr>
            <a:r>
              <a:rPr lang="en-US"/>
              <a:t>Osama Aboul-Magd (Huawei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zh-CN"/>
              <a:t>Slide </a:t>
            </a:r>
            <a:fld id="{FFBAF36B-C714-DC4C-975D-31CF7F52B684}" type="slidenum">
              <a:rPr lang="en-US" altLang="zh-CN"/>
              <a:pPr>
                <a:defRPr/>
              </a:pPr>
              <a:t>‹#›</a:t>
            </a:fld>
            <a:endParaRPr lang="en-US" altLang="zh-CN"/>
          </a:p>
        </p:txBody>
      </p:sp>
      <p:sp>
        <p:nvSpPr>
          <p:cNvPr id="1031" name="Rectangle 7"/>
          <p:cNvSpPr>
            <a:spLocks noChangeArrowheads="1"/>
          </p:cNvSpPr>
          <p:nvPr/>
        </p:nvSpPr>
        <p:spPr bwMode="auto">
          <a:xfrm>
            <a:off x="5109765" y="332601"/>
            <a:ext cx="282138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altLang="zh-CN" sz="1800" b="1" dirty="0"/>
              <a:t>doc.: IEEE 802.11-16/</a:t>
            </a:r>
            <a:r>
              <a:rPr lang="en-US" altLang="zh-CN" sz="1800" b="1" dirty="0" smtClean="0"/>
              <a:t>0235r6</a:t>
            </a:r>
            <a:endParaRPr lang="en-US" altLang="zh-CN"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5/11-15-0132-07-00ax-spec-framework.docx" TargetMode="External"/><Relationship Id="rId3" Type="http://schemas.openxmlformats.org/officeDocument/2006/relationships/hyperlink" Target="https://mentor.ieee.org/802.11/dcn/16/11-16-0024-01-00ax-proposed-draft-specification.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6/11-16-0110-00-00ax-jan-2016-atlanta-tgax-mac-ad-hoc-meeting-minutes.docx" TargetMode="External"/><Relationship Id="rId4" Type="http://schemas.openxmlformats.org/officeDocument/2006/relationships/hyperlink" Target="https://mentor.ieee.org/802.11/dcn/16/11-16-0119-00-00ax-ieee-802-11-tgax-january-2016-atlanta-phy-ad-hoc-meeting-minutes.docx" TargetMode="External"/><Relationship Id="rId1" Type="http://schemas.openxmlformats.org/officeDocument/2006/relationships/slideLayout" Target="../slideLayouts/slideLayout2.xml"/><Relationship Id="rId2" Type="http://schemas.openxmlformats.org/officeDocument/2006/relationships/hyperlink" Target="https://mentor.ieee.org/802.11/dcn/16/11-16-0150-00-00ax-tgax-mu-ad-hoc-meeting-minutes-january-2016.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5/11-15-0132-15-00ax-spec-framework.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diagramData" Target="../diagrams/data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0364-01-00ax-aid-assign-rules-based-on-bss-color-and-he-operation-element.pptx" TargetMode="External"/><Relationship Id="rId3" Type="http://schemas.openxmlformats.org/officeDocument/2006/relationships/hyperlink" Target="https://mentor.ieee.org/802.11/dcn/16/11-16-0394-00-00ax-achieving-high-efficiency-in-medium-access-via-roster-mode.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0024-01-00ax-proposed-draft-specification.doc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newton.meeting.verilan.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90.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15362"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1FB6B268-E5B9-4A4B-BB2F-9F7EAFF43A00}" type="slidenum">
              <a:rPr lang="en-US" altLang="zh-CN"/>
              <a:pPr/>
              <a:t>1</a:t>
            </a:fld>
            <a:endParaRPr lang="en-US" altLang="zh-CN"/>
          </a:p>
        </p:txBody>
      </p:sp>
      <p:sp>
        <p:nvSpPr>
          <p:cNvPr id="15364" name="Rectangle 2"/>
          <p:cNvSpPr>
            <a:spLocks noGrp="1" noChangeArrowheads="1"/>
          </p:cNvSpPr>
          <p:nvPr>
            <p:ph type="title"/>
          </p:nvPr>
        </p:nvSpPr>
        <p:spPr>
          <a:noFill/>
        </p:spPr>
        <p:txBody>
          <a:bodyPr/>
          <a:lstStyle/>
          <a:p>
            <a:r>
              <a:rPr lang="en-US" altLang="zh-CN">
                <a:latin typeface="Times New Roman" charset="0"/>
                <a:ea typeface="MS PGothic" charset="0"/>
              </a:rPr>
              <a:t>TGax March 2016 Meeting Agenda</a:t>
            </a:r>
          </a:p>
        </p:txBody>
      </p:sp>
      <p:sp>
        <p:nvSpPr>
          <p:cNvPr id="15365" name="Rectangle 6"/>
          <p:cNvSpPr>
            <a:spLocks noGrp="1" noChangeArrowheads="1"/>
          </p:cNvSpPr>
          <p:nvPr>
            <p:ph type="body" idx="1"/>
          </p:nvPr>
        </p:nvSpPr>
        <p:spPr>
          <a:xfrm>
            <a:off x="685800" y="1524000"/>
            <a:ext cx="7772400" cy="381000"/>
          </a:xfrm>
          <a:noFill/>
        </p:spPr>
        <p:txBody>
          <a:bodyPr/>
          <a:lstStyle/>
          <a:p>
            <a:pPr algn="ctr">
              <a:buFontTx/>
              <a:buNone/>
            </a:pPr>
            <a:r>
              <a:rPr lang="en-US" altLang="zh-CN" sz="2000">
                <a:latin typeface="Times New Roman" charset="0"/>
                <a:ea typeface="MS PGothic" charset="0"/>
              </a:rPr>
              <a:t>Date:</a:t>
            </a:r>
            <a:r>
              <a:rPr lang="en-US" altLang="zh-CN" sz="2000" b="0">
                <a:latin typeface="Times New Roman" charset="0"/>
                <a:ea typeface="MS PGothic" charset="0"/>
              </a:rPr>
              <a:t> 2016-02-05</a:t>
            </a:r>
          </a:p>
        </p:txBody>
      </p:sp>
      <p:graphicFrame>
        <p:nvGraphicFramePr>
          <p:cNvPr id="15366" name="Object 11"/>
          <p:cNvGraphicFramePr>
            <a:graphicFrameLocks noChangeAspect="1"/>
          </p:cNvGraphicFramePr>
          <p:nvPr/>
        </p:nvGraphicFramePr>
        <p:xfrm>
          <a:off x="457200" y="2286000"/>
          <a:ext cx="7900988" cy="2471738"/>
        </p:xfrm>
        <a:graphic>
          <a:graphicData uri="http://schemas.openxmlformats.org/presentationml/2006/ole">
            <mc:AlternateContent xmlns:mc="http://schemas.openxmlformats.org/markup-compatibility/2006">
              <mc:Choice xmlns:v="urn:schemas-microsoft-com:vml" Requires="v">
                <p:oleObj spid="_x0000_s15391" name="Document" r:id="rId4" imgW="8318500" imgH="2603500" progId="Word.Document.8">
                  <p:embed/>
                </p:oleObj>
              </mc:Choice>
              <mc:Fallback>
                <p:oleObj name="Document" r:id="rId4" imgW="8318500" imgH="2603500"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286000"/>
                        <a:ext cx="7900988" cy="2471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altLang="zh-CN" sz="2000" b="1"/>
              <a:t>Authors:</a:t>
            </a:r>
            <a:endParaRPr lang="en-US" altLang="zh-CN" sz="200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29698"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2969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76D8F3FA-C5EB-914A-A3E6-5F984B27C824}" type="slidenum">
              <a:rPr lang="en-US" altLang="zh-CN"/>
              <a:pPr/>
              <a:t>10</a:t>
            </a:fld>
            <a:endParaRPr lang="en-US" altLang="zh-CN"/>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cs typeface="ＭＳ Ｐゴシック" charset="0"/>
              </a:rPr>
              <a:t>Call for Potentially Essential Patents</a:t>
            </a:r>
          </a:p>
        </p:txBody>
      </p:sp>
      <p:sp>
        <p:nvSpPr>
          <p:cNvPr id="2970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b="1" u="sng"/>
              <a:t>Slide #3</a:t>
            </a:r>
          </a:p>
        </p:txBody>
      </p:sp>
      <p:sp>
        <p:nvSpPr>
          <p:cNvPr id="29702" name="Rectangle 1027"/>
          <p:cNvSpPr txBox="1">
            <a:spLocks noChangeArrowheads="1"/>
          </p:cNvSpPr>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spcBef>
                <a:spcPct val="20000"/>
              </a:spcBef>
              <a:buFont typeface="Arial" charset="0"/>
              <a:buChar char="•"/>
            </a:pPr>
            <a:r>
              <a:rPr lang="en-US" altLang="zh-CN" sz="2800" b="1">
                <a:solidFill>
                  <a:srgbClr val="262699"/>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charset="0"/>
              <a:buChar char="•"/>
            </a:pPr>
            <a:r>
              <a:rPr lang="en-US" altLang="zh-CN" sz="2000">
                <a:solidFill>
                  <a:srgbClr val="262699"/>
                </a:solidFill>
              </a:rPr>
              <a:t>Either speak up now or</a:t>
            </a:r>
          </a:p>
          <a:p>
            <a:pPr lvl="1">
              <a:spcBef>
                <a:spcPct val="20000"/>
              </a:spcBef>
              <a:buFont typeface="Arial" charset="0"/>
              <a:buChar char="•"/>
            </a:pPr>
            <a:r>
              <a:rPr lang="en-US" altLang="zh-CN" sz="2000">
                <a:solidFill>
                  <a:srgbClr val="262699"/>
                </a:solidFill>
              </a:rPr>
              <a:t>Provide the chair of this group with the identity of the holder(s) of any and all such claims as soon as possible or</a:t>
            </a:r>
          </a:p>
          <a:p>
            <a:pPr lvl="1">
              <a:spcBef>
                <a:spcPct val="20000"/>
              </a:spcBef>
              <a:buFont typeface="Arial" charset="0"/>
              <a:buChar char="•"/>
            </a:pPr>
            <a:r>
              <a:rPr lang="en-US" altLang="zh-CN" sz="2000">
                <a:solidFill>
                  <a:srgbClr val="262699"/>
                </a:solidFill>
              </a:rPr>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31746"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3174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758B462-443B-F04C-88F4-A8899B849C50}" type="slidenum">
              <a:rPr lang="en-US" altLang="zh-CN"/>
              <a:pPr/>
              <a:t>11</a:t>
            </a:fld>
            <a:endParaRPr lang="en-US" altLang="zh-CN"/>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cs typeface="ＭＳ Ｐゴシック" charset="0"/>
              </a:rPr>
              <a:t>Other Guidelines for IEEE WG Meetings</a:t>
            </a:r>
          </a:p>
        </p:txBody>
      </p:sp>
      <p:sp>
        <p:nvSpPr>
          <p:cNvPr id="3174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b="1" u="sng"/>
              <a:t>Slide #4</a:t>
            </a:r>
            <a:endParaRPr lang="en-US" altLang="zh-CN" sz="2400"/>
          </a:p>
        </p:txBody>
      </p:sp>
      <p:sp>
        <p:nvSpPr>
          <p:cNvPr id="31750"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altLang="zh-CN"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Arial" charset="0"/>
              <a:buChar char="•"/>
            </a:pPr>
            <a:r>
              <a:rPr lang="en-US" altLang="zh-CN"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altLang="zh-CN" sz="1600" b="1">
                <a:solidFill>
                  <a:srgbClr val="000099"/>
                </a:solidFill>
                <a:latin typeface="Arial" charset="0"/>
              </a:rPr>
              <a:t>Don</a:t>
            </a:r>
            <a:r>
              <a:rPr lang="en-US" sz="1600" b="1">
                <a:solidFill>
                  <a:srgbClr val="000099"/>
                </a:solidFill>
                <a:latin typeface="Arial" charset="0"/>
              </a:rPr>
              <a:t>’</a:t>
            </a:r>
            <a:r>
              <a:rPr lang="en-US" altLang="zh-CN"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altLang="zh-CN" sz="1600" b="1">
                <a:solidFill>
                  <a:srgbClr val="000099"/>
                </a:solidFill>
                <a:latin typeface="Arial" charset="0"/>
              </a:rPr>
              <a:t>Don</a:t>
            </a:r>
            <a:r>
              <a:rPr lang="en-US" sz="1600" b="1">
                <a:solidFill>
                  <a:srgbClr val="000099"/>
                </a:solidFill>
                <a:latin typeface="Arial" charset="0"/>
              </a:rPr>
              <a:t>’</a:t>
            </a:r>
            <a:r>
              <a:rPr lang="en-US" altLang="zh-CN"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altLang="zh-CN"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altLang="zh-CN" sz="1400">
                <a:solidFill>
                  <a:srgbClr val="000099"/>
                </a:solidFill>
                <a:latin typeface="Arial" charset="0"/>
              </a:rPr>
              <a:t>Technical considerations remain primary focus</a:t>
            </a:r>
            <a:endParaRPr lang="en-US" altLang="zh-CN"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altLang="zh-CN" sz="1600" b="1">
                <a:solidFill>
                  <a:srgbClr val="000099"/>
                </a:solidFill>
                <a:latin typeface="Arial" charset="0"/>
              </a:rPr>
              <a:t>Don</a:t>
            </a:r>
            <a:r>
              <a:rPr lang="en-US" sz="1600" b="1">
                <a:solidFill>
                  <a:srgbClr val="000099"/>
                </a:solidFill>
                <a:latin typeface="Arial" charset="0"/>
              </a:rPr>
              <a:t>’</a:t>
            </a:r>
            <a:r>
              <a:rPr lang="en-US" altLang="zh-CN"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altLang="zh-CN" sz="1600" b="1">
                <a:solidFill>
                  <a:srgbClr val="000099"/>
                </a:solidFill>
                <a:latin typeface="Arial" charset="0"/>
              </a:rPr>
              <a:t>Don</a:t>
            </a:r>
            <a:r>
              <a:rPr lang="en-US" sz="1600" b="1">
                <a:solidFill>
                  <a:srgbClr val="000099"/>
                </a:solidFill>
                <a:latin typeface="Arial" charset="0"/>
              </a:rPr>
              <a:t>’</a:t>
            </a:r>
            <a:r>
              <a:rPr lang="en-US" altLang="zh-CN"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altLang="zh-CN" sz="1600" b="1">
                <a:solidFill>
                  <a:srgbClr val="000099"/>
                </a:solidFill>
                <a:latin typeface="Arial" charset="0"/>
              </a:rPr>
              <a:t>Don</a:t>
            </a:r>
            <a:r>
              <a:rPr lang="en-US" sz="1600" b="1">
                <a:solidFill>
                  <a:srgbClr val="000099"/>
                </a:solidFill>
                <a:latin typeface="Arial" charset="0"/>
              </a:rPr>
              <a:t>’</a:t>
            </a:r>
            <a:r>
              <a:rPr lang="en-US" altLang="zh-CN"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altLang="zh-CN" sz="1000" b="1">
                <a:solidFill>
                  <a:srgbClr val="000099"/>
                </a:solidFill>
                <a:latin typeface="Arial" charset="0"/>
              </a:rPr>
              <a:t>---------------------------------------------------------------   </a:t>
            </a:r>
            <a:endParaRPr lang="en-US" altLang="zh-CN"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altLang="zh-CN" b="1">
                <a:solidFill>
                  <a:srgbClr val="000099"/>
                </a:solidFill>
                <a:latin typeface="Arial" charset="0"/>
              </a:rPr>
              <a:t>See </a:t>
            </a:r>
            <a:r>
              <a:rPr lang="en-US" altLang="zh-CN" b="1" i="1">
                <a:solidFill>
                  <a:srgbClr val="000099"/>
                </a:solidFill>
                <a:latin typeface="Arial" charset="0"/>
              </a:rPr>
              <a:t>IEEE-SA Standards Board Operations Manual</a:t>
            </a:r>
            <a:r>
              <a:rPr lang="en-US" altLang="zh-CN" b="1">
                <a:solidFill>
                  <a:srgbClr val="000099"/>
                </a:solidFill>
                <a:latin typeface="Arial" charset="0"/>
              </a:rPr>
              <a:t>, clause 5.3.10 and </a:t>
            </a:r>
            <a:r>
              <a:rPr lang="en-GB" b="1">
                <a:solidFill>
                  <a:srgbClr val="000099"/>
                </a:solidFill>
                <a:latin typeface="Arial" charset="0"/>
              </a:rPr>
              <a:t>“</a:t>
            </a:r>
            <a:r>
              <a:rPr lang="en-GB" altLang="zh-CN" b="1">
                <a:solidFill>
                  <a:srgbClr val="000099"/>
                </a:solidFill>
                <a:latin typeface="Arial" charset="0"/>
              </a:rPr>
              <a:t>Promoting Competition and Innovation: What You Need to Know about the IEEE Standards Association's Antitrust and Competition Policy</a:t>
            </a:r>
            <a:r>
              <a:rPr lang="en-GB" b="1">
                <a:solidFill>
                  <a:srgbClr val="000099"/>
                </a:solidFill>
                <a:latin typeface="Arial" charset="0"/>
              </a:rPr>
              <a:t>”</a:t>
            </a:r>
            <a:r>
              <a:rPr lang="en-US" altLang="ja-JP" b="1">
                <a:solidFill>
                  <a:srgbClr val="000099"/>
                </a:solidFill>
                <a:latin typeface="Arial" charset="0"/>
              </a:rPr>
              <a:t> for more details.</a:t>
            </a:r>
            <a:endParaRPr lang="en-US" altLang="zh-CN" b="1">
              <a:solidFill>
                <a:srgbClr val="000099"/>
              </a:solidFill>
              <a:latin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33794"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337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57B1A7A-43FD-1F4D-8279-C18277BAE9C7}" type="slidenum">
              <a:rPr lang="en-US" altLang="zh-CN"/>
              <a:pPr/>
              <a:t>12</a:t>
            </a:fld>
            <a:endParaRPr lang="en-US" altLang="zh-CN"/>
          </a:p>
        </p:txBody>
      </p:sp>
      <p:sp>
        <p:nvSpPr>
          <p:cNvPr id="33796" name="Rectangle 2"/>
          <p:cNvSpPr>
            <a:spLocks noGrp="1" noChangeArrowheads="1"/>
          </p:cNvSpPr>
          <p:nvPr>
            <p:ph type="title"/>
          </p:nvPr>
        </p:nvSpPr>
        <p:spPr/>
        <p:txBody>
          <a:bodyPr/>
          <a:lstStyle/>
          <a:p>
            <a:r>
              <a:rPr lang="en-US" altLang="zh-CN">
                <a:latin typeface="Times New Roman" charset="0"/>
                <a:ea typeface="MS PGothic" charset="0"/>
              </a:rPr>
              <a:t>Agenda Items for the Week</a:t>
            </a:r>
          </a:p>
        </p:txBody>
      </p:sp>
      <p:sp>
        <p:nvSpPr>
          <p:cNvPr id="33797" name="Rectangle 8"/>
          <p:cNvSpPr>
            <a:spLocks noGrp="1" noChangeArrowheads="1"/>
          </p:cNvSpPr>
          <p:nvPr>
            <p:ph type="body" idx="1"/>
          </p:nvPr>
        </p:nvSpPr>
        <p:spPr>
          <a:xfrm>
            <a:off x="609600" y="1371600"/>
            <a:ext cx="7772400" cy="2133600"/>
          </a:xfrm>
        </p:spPr>
        <p:txBody>
          <a:bodyPr/>
          <a:lstStyle/>
          <a:p>
            <a:pPr>
              <a:buFontTx/>
              <a:buNone/>
            </a:pPr>
            <a:endParaRPr lang="en-US" altLang="zh-CN" sz="2000">
              <a:latin typeface="Times New Roman" charset="0"/>
              <a:ea typeface="MS PGothic" charset="0"/>
            </a:endParaRPr>
          </a:p>
          <a:p>
            <a:r>
              <a:rPr lang="en-US" altLang="zh-CN" sz="2000">
                <a:latin typeface="Times New Roman" charset="0"/>
                <a:ea typeface="MS PGothic" charset="0"/>
              </a:rPr>
              <a:t>Approve TG and Telecons minutes since January meeting.</a:t>
            </a:r>
          </a:p>
          <a:p>
            <a:r>
              <a:rPr lang="en-CA" altLang="zh-CN" sz="2000">
                <a:latin typeface="Times New Roman" charset="0"/>
                <a:ea typeface="MS PGothic" charset="0"/>
              </a:rPr>
              <a:t>Continue to advance task group documents.</a:t>
            </a:r>
          </a:p>
          <a:p>
            <a:pPr lvl="1"/>
            <a:r>
              <a:rPr lang="en-CA" altLang="zh-CN" sz="1800">
                <a:latin typeface="Times New Roman" charset="0"/>
                <a:ea typeface="MS PGothic" charset="0"/>
              </a:rPr>
              <a:t>Simulation Scenarios</a:t>
            </a:r>
          </a:p>
          <a:p>
            <a:pPr lvl="1"/>
            <a:r>
              <a:rPr lang="en-CA" altLang="zh-CN" sz="1800">
                <a:latin typeface="Times New Roman" charset="0"/>
                <a:ea typeface="MS PGothic" charset="0"/>
              </a:rPr>
              <a:t>Evaluation Methodology</a:t>
            </a:r>
          </a:p>
          <a:p>
            <a:pPr lvl="1"/>
            <a:r>
              <a:rPr lang="en-CA" altLang="zh-CN" sz="1800">
                <a:latin typeface="Times New Roman" charset="0"/>
                <a:ea typeface="MS PGothic" charset="0"/>
              </a:rPr>
              <a:t>Channel Model</a:t>
            </a:r>
          </a:p>
          <a:p>
            <a:pPr lvl="1"/>
            <a:r>
              <a:rPr lang="en-CA" altLang="zh-CN" sz="1800">
                <a:latin typeface="Times New Roman" charset="0"/>
                <a:ea typeface="MS PGothic" charset="0"/>
              </a:rPr>
              <a:t>Function Requirements</a:t>
            </a:r>
          </a:p>
          <a:p>
            <a:pPr lvl="1"/>
            <a:r>
              <a:rPr lang="en-CA" altLang="zh-CN" sz="1800">
                <a:latin typeface="Times New Roman" charset="0"/>
                <a:ea typeface="MS PGothic" charset="0"/>
              </a:rPr>
              <a:t>Specification Framework</a:t>
            </a:r>
          </a:p>
          <a:p>
            <a:r>
              <a:rPr lang="en-CA" altLang="zh-CN" sz="2000">
                <a:latin typeface="Times New Roman" charset="0"/>
                <a:ea typeface="MS PGothic" charset="0"/>
              </a:rPr>
              <a:t>Ad Hoc group meetings</a:t>
            </a:r>
          </a:p>
          <a:p>
            <a:r>
              <a:rPr lang="en-CA" altLang="zh-CN" sz="2000">
                <a:latin typeface="Times New Roman" charset="0"/>
                <a:ea typeface="MS PGothic" charset="0"/>
              </a:rPr>
              <a:t>Technical Presentations and related straw polls and/or motions</a:t>
            </a:r>
          </a:p>
          <a:p>
            <a:r>
              <a:rPr lang="en-CA" altLang="zh-CN" sz="2000">
                <a:latin typeface="Times New Roman" charset="0"/>
                <a:ea typeface="MS PGothic" charset="0"/>
              </a:rPr>
              <a:t>Approve draft D0.1 and start a comment collection process.</a:t>
            </a:r>
          </a:p>
          <a:p>
            <a:r>
              <a:rPr lang="en-US" altLang="zh-CN" sz="2000">
                <a:latin typeface="Times New Roman" charset="0"/>
                <a:ea typeface="MS PGothic" charset="0"/>
              </a:rPr>
              <a:t>Schedule Telecon times.</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34818" name="Footer Placeholder 5"/>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3481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BE751D35-52D4-5A45-A27A-F44C8D09FB83}" type="slidenum">
              <a:rPr lang="en-US" altLang="zh-CN"/>
              <a:pPr/>
              <a:t>13</a:t>
            </a:fld>
            <a:endParaRPr lang="en-US" altLang="zh-CN"/>
          </a:p>
        </p:txBody>
      </p:sp>
      <p:sp>
        <p:nvSpPr>
          <p:cNvPr id="34820" name="Rectangle 2"/>
          <p:cNvSpPr>
            <a:spLocks noGrp="1" noChangeArrowheads="1"/>
          </p:cNvSpPr>
          <p:nvPr>
            <p:ph type="title"/>
          </p:nvPr>
        </p:nvSpPr>
        <p:spPr>
          <a:xfrm>
            <a:off x="685800" y="457200"/>
            <a:ext cx="7772400" cy="1066800"/>
          </a:xfrm>
        </p:spPr>
        <p:txBody>
          <a:bodyPr/>
          <a:lstStyle/>
          <a:p>
            <a:r>
              <a:rPr lang="en-US" altLang="zh-CN">
                <a:latin typeface="Times New Roman" charset="0"/>
                <a:ea typeface="MS PGothic" charset="0"/>
              </a:rPr>
              <a:t>General Flow of the Meeting</a:t>
            </a:r>
          </a:p>
        </p:txBody>
      </p:sp>
      <p:sp>
        <p:nvSpPr>
          <p:cNvPr id="34821" name="Rectangle 3"/>
          <p:cNvSpPr>
            <a:spLocks noGrp="1" noChangeArrowheads="1"/>
          </p:cNvSpPr>
          <p:nvPr>
            <p:ph type="body" sz="half" idx="1"/>
          </p:nvPr>
        </p:nvSpPr>
        <p:spPr>
          <a:xfrm>
            <a:off x="381000" y="1295400"/>
            <a:ext cx="4114800" cy="5029200"/>
          </a:xfrm>
        </p:spPr>
        <p:txBody>
          <a:bodyPr/>
          <a:lstStyle/>
          <a:p>
            <a:pPr>
              <a:lnSpc>
                <a:spcPct val="80000"/>
              </a:lnSpc>
              <a:buFontTx/>
              <a:buNone/>
            </a:pPr>
            <a:endParaRPr lang="en-US" altLang="zh-CN" sz="1200">
              <a:latin typeface="Times New Roman" charset="0"/>
              <a:ea typeface="MS PGothic" charset="0"/>
            </a:endParaRPr>
          </a:p>
          <a:p>
            <a:pPr>
              <a:lnSpc>
                <a:spcPct val="80000"/>
              </a:lnSpc>
            </a:pPr>
            <a:r>
              <a:rPr lang="en-US" altLang="zh-CN" sz="1200">
                <a:latin typeface="Times New Roman" charset="0"/>
                <a:ea typeface="MS PGothic" charset="0"/>
              </a:rPr>
              <a:t>Monday March 14, 13:30 – 15:3</a:t>
            </a:r>
            <a:r>
              <a:rPr lang="en-US" altLang="zh-CN" sz="1200">
                <a:latin typeface="Times New Roman" charset="0"/>
                <a:ea typeface="MS PGothic" charset="0"/>
                <a:sym typeface="Wingdings" charset="0"/>
              </a:rPr>
              <a:t>0</a:t>
            </a:r>
          </a:p>
          <a:p>
            <a:pPr lvl="1">
              <a:lnSpc>
                <a:spcPct val="80000"/>
              </a:lnSpc>
            </a:pPr>
            <a:r>
              <a:rPr lang="en-US" altLang="zh-CN" sz="1200">
                <a:latin typeface="Times New Roman" charset="0"/>
                <a:ea typeface="MS PGothic" charset="0"/>
              </a:rPr>
              <a:t>Call Meeting to order</a:t>
            </a:r>
          </a:p>
          <a:p>
            <a:pPr lvl="1">
              <a:lnSpc>
                <a:spcPct val="80000"/>
              </a:lnSpc>
            </a:pPr>
            <a:r>
              <a:rPr lang="en-US" altLang="zh-CN" sz="1200">
                <a:latin typeface="Times New Roman" charset="0"/>
                <a:ea typeface="MS PGothic" charset="0"/>
              </a:rPr>
              <a:t>IEEE 802 and 802.11 IPR Policy and procedure.</a:t>
            </a:r>
          </a:p>
          <a:p>
            <a:pPr lvl="1">
              <a:lnSpc>
                <a:spcPct val="80000"/>
              </a:lnSpc>
            </a:pPr>
            <a:r>
              <a:rPr lang="en-US" altLang="zh-CN" sz="1200">
                <a:latin typeface="Times New Roman" charset="0"/>
                <a:ea typeface="MS PGothic" charset="0"/>
              </a:rPr>
              <a:t>Review from November 2014 meeting </a:t>
            </a:r>
          </a:p>
          <a:p>
            <a:pPr lvl="1">
              <a:lnSpc>
                <a:spcPct val="80000"/>
              </a:lnSpc>
            </a:pPr>
            <a:r>
              <a:rPr lang="en-US" altLang="zh-CN" sz="1200">
                <a:latin typeface="Times New Roman" charset="0"/>
                <a:ea typeface="MS PGothic" charset="0"/>
              </a:rPr>
              <a:t>Call for submissions</a:t>
            </a:r>
          </a:p>
          <a:p>
            <a:pPr lvl="1">
              <a:lnSpc>
                <a:spcPct val="80000"/>
              </a:lnSpc>
            </a:pPr>
            <a:r>
              <a:rPr lang="en-US" altLang="zh-CN" sz="1200">
                <a:latin typeface="Times New Roman" charset="0"/>
                <a:ea typeface="MS PGothic" charset="0"/>
              </a:rPr>
              <a:t>Agenda setting and approval</a:t>
            </a:r>
          </a:p>
          <a:p>
            <a:pPr lvl="1">
              <a:lnSpc>
                <a:spcPct val="80000"/>
              </a:lnSpc>
            </a:pPr>
            <a:r>
              <a:rPr lang="en-US" altLang="zh-CN" sz="1200">
                <a:latin typeface="Times New Roman" charset="0"/>
                <a:ea typeface="MS PGothic" charset="0"/>
              </a:rPr>
              <a:t>TG Motions</a:t>
            </a:r>
          </a:p>
          <a:p>
            <a:pPr lvl="1">
              <a:lnSpc>
                <a:spcPct val="80000"/>
              </a:lnSpc>
            </a:pPr>
            <a:r>
              <a:rPr lang="en-US" altLang="zh-CN" sz="1200">
                <a:latin typeface="Times New Roman" charset="0"/>
                <a:ea typeface="MS PGothic" charset="0"/>
              </a:rPr>
              <a:t>Presentations</a:t>
            </a:r>
          </a:p>
          <a:p>
            <a:pPr lvl="1">
              <a:lnSpc>
                <a:spcPct val="80000"/>
              </a:lnSpc>
            </a:pPr>
            <a:r>
              <a:rPr lang="en-US" altLang="zh-CN" sz="1200">
                <a:latin typeface="Times New Roman" charset="0"/>
                <a:ea typeface="MS PGothic" charset="0"/>
              </a:rPr>
              <a:t>Recess</a:t>
            </a:r>
          </a:p>
          <a:p>
            <a:pPr>
              <a:lnSpc>
                <a:spcPct val="80000"/>
              </a:lnSpc>
            </a:pPr>
            <a:r>
              <a:rPr lang="en-US" altLang="zh-CN" sz="1200">
                <a:latin typeface="Times New Roman" charset="0"/>
                <a:ea typeface="MS PGothic" charset="0"/>
              </a:rPr>
              <a:t>Monday March 14, 19:30 – 21:30</a:t>
            </a:r>
          </a:p>
          <a:p>
            <a:pPr lvl="1">
              <a:lnSpc>
                <a:spcPct val="80000"/>
              </a:lnSpc>
            </a:pPr>
            <a:r>
              <a:rPr lang="en-US" altLang="zh-CN" sz="1200">
                <a:latin typeface="Times New Roman" charset="0"/>
                <a:ea typeface="MS PGothic" charset="0"/>
              </a:rPr>
              <a:t>Ad Hoc Group Meetings</a:t>
            </a:r>
          </a:p>
          <a:p>
            <a:pPr>
              <a:lnSpc>
                <a:spcPct val="80000"/>
              </a:lnSpc>
            </a:pPr>
            <a:r>
              <a:rPr lang="en-US" altLang="zh-CN" sz="1200">
                <a:latin typeface="Times New Roman" charset="0"/>
                <a:ea typeface="MS PGothic" charset="0"/>
              </a:rPr>
              <a:t>Tuesday March 15, 10:30 – 12:30</a:t>
            </a:r>
          </a:p>
          <a:p>
            <a:pPr lvl="1">
              <a:lnSpc>
                <a:spcPct val="80000"/>
              </a:lnSpc>
            </a:pPr>
            <a:r>
              <a:rPr lang="en-US" altLang="zh-CN" sz="1200">
                <a:latin typeface="Times New Roman" charset="0"/>
                <a:ea typeface="MS PGothic" charset="0"/>
              </a:rPr>
              <a:t>Ad Hoc Group Meetings </a:t>
            </a:r>
          </a:p>
          <a:p>
            <a:pPr>
              <a:lnSpc>
                <a:spcPct val="80000"/>
              </a:lnSpc>
            </a:pPr>
            <a:r>
              <a:rPr lang="en-CA" altLang="zh-CN" sz="1200">
                <a:latin typeface="Times New Roman" charset="0"/>
                <a:ea typeface="MS PGothic" charset="0"/>
              </a:rPr>
              <a:t>Tuesday</a:t>
            </a:r>
            <a:r>
              <a:rPr lang="en-US" altLang="zh-CN" sz="1200">
                <a:latin typeface="Times New Roman" charset="0"/>
                <a:ea typeface="MS PGothic" charset="0"/>
              </a:rPr>
              <a:t> March 15, 16:00 – 18:00</a:t>
            </a:r>
          </a:p>
          <a:p>
            <a:pPr lvl="1">
              <a:lnSpc>
                <a:spcPct val="80000"/>
              </a:lnSpc>
            </a:pPr>
            <a:r>
              <a:rPr lang="en-US" altLang="zh-CN" sz="1200">
                <a:latin typeface="Times New Roman" charset="0"/>
                <a:ea typeface="MS PGothic" charset="0"/>
              </a:rPr>
              <a:t>Ad Hoc Group Meetings</a:t>
            </a:r>
          </a:p>
          <a:p>
            <a:pPr>
              <a:lnSpc>
                <a:spcPct val="80000"/>
              </a:lnSpc>
            </a:pPr>
            <a:r>
              <a:rPr lang="en-US" altLang="zh-CN" sz="1200">
                <a:latin typeface="Times New Roman" charset="0"/>
                <a:ea typeface="MS PGothic" charset="0"/>
              </a:rPr>
              <a:t>Tuesday March 15, 19:30 – 21:30 </a:t>
            </a:r>
          </a:p>
          <a:p>
            <a:pPr lvl="1">
              <a:lnSpc>
                <a:spcPct val="80000"/>
              </a:lnSpc>
            </a:pPr>
            <a:r>
              <a:rPr lang="en-US" altLang="zh-CN" sz="1200">
                <a:latin typeface="Times New Roman" charset="0"/>
                <a:ea typeface="MS PGothic" charset="0"/>
              </a:rPr>
              <a:t>Call Meeting to order</a:t>
            </a:r>
          </a:p>
          <a:p>
            <a:pPr lvl="1">
              <a:lnSpc>
                <a:spcPct val="80000"/>
              </a:lnSpc>
            </a:pPr>
            <a:r>
              <a:rPr lang="en-US" altLang="zh-CN" sz="1200">
                <a:latin typeface="Times New Roman" charset="0"/>
                <a:ea typeface="MS PGothic" charset="0"/>
              </a:rPr>
              <a:t>IEEE 802 and 802.11 IPR Policy and procedure.</a:t>
            </a:r>
          </a:p>
          <a:p>
            <a:pPr lvl="1">
              <a:lnSpc>
                <a:spcPct val="80000"/>
              </a:lnSpc>
            </a:pPr>
            <a:r>
              <a:rPr lang="en-US" altLang="zh-CN" sz="1200">
                <a:latin typeface="Times New Roman" charset="0"/>
                <a:ea typeface="MS PGothic" charset="0"/>
              </a:rPr>
              <a:t>Presentations</a:t>
            </a:r>
          </a:p>
          <a:p>
            <a:pPr lvl="1">
              <a:lnSpc>
                <a:spcPct val="80000"/>
              </a:lnSpc>
            </a:pPr>
            <a:r>
              <a:rPr lang="en-US" altLang="zh-CN" sz="1200">
                <a:latin typeface="Times New Roman" charset="0"/>
                <a:ea typeface="MS PGothic" charset="0"/>
              </a:rPr>
              <a:t>Recess</a:t>
            </a:r>
            <a:endParaRPr lang="en-US" altLang="zh-CN" sz="1600">
              <a:latin typeface="Times New Roman" charset="0"/>
              <a:ea typeface="MS PGothic" charset="0"/>
            </a:endParaRPr>
          </a:p>
          <a:p>
            <a:pPr>
              <a:lnSpc>
                <a:spcPct val="80000"/>
              </a:lnSpc>
            </a:pPr>
            <a:endParaRPr lang="en-US" altLang="zh-CN" sz="1000">
              <a:latin typeface="Times New Roman" charset="0"/>
              <a:ea typeface="MS PGothic" charset="0"/>
            </a:endParaRPr>
          </a:p>
          <a:p>
            <a:pPr>
              <a:lnSpc>
                <a:spcPct val="80000"/>
              </a:lnSpc>
            </a:pPr>
            <a:endParaRPr lang="en-US" altLang="zh-CN" sz="1600">
              <a:latin typeface="Times New Roman" charset="0"/>
              <a:ea typeface="MS PGothic" charset="0"/>
            </a:endParaRPr>
          </a:p>
          <a:p>
            <a:pPr>
              <a:lnSpc>
                <a:spcPct val="80000"/>
              </a:lnSpc>
            </a:pPr>
            <a:endParaRPr lang="en-US" altLang="zh-CN" sz="1600">
              <a:latin typeface="Times New Roman" charset="0"/>
              <a:ea typeface="MS PGothic" charset="0"/>
            </a:endParaRPr>
          </a:p>
        </p:txBody>
      </p:sp>
      <p:sp>
        <p:nvSpPr>
          <p:cNvPr id="34822" name="Rectangle 4"/>
          <p:cNvSpPr>
            <a:spLocks noGrp="1" noChangeArrowheads="1"/>
          </p:cNvSpPr>
          <p:nvPr>
            <p:ph type="body" sz="half" idx="2"/>
          </p:nvPr>
        </p:nvSpPr>
        <p:spPr>
          <a:xfrm>
            <a:off x="4572000" y="1295400"/>
            <a:ext cx="4343400" cy="4114800"/>
          </a:xfrm>
        </p:spPr>
        <p:txBody>
          <a:bodyPr/>
          <a:lstStyle/>
          <a:p>
            <a:pPr>
              <a:lnSpc>
                <a:spcPct val="80000"/>
              </a:lnSpc>
            </a:pPr>
            <a:endParaRPr lang="en-US" altLang="zh-CN" sz="1200">
              <a:latin typeface="Times New Roman" charset="0"/>
              <a:ea typeface="MS PGothic" charset="0"/>
            </a:endParaRPr>
          </a:p>
          <a:p>
            <a:pPr>
              <a:lnSpc>
                <a:spcPct val="80000"/>
              </a:lnSpc>
            </a:pPr>
            <a:r>
              <a:rPr lang="en-US" altLang="zh-CN" sz="1200">
                <a:latin typeface="Times New Roman" charset="0"/>
                <a:ea typeface="MS PGothic" charset="0"/>
              </a:rPr>
              <a:t>Wednesday March 16, 13:30 – 15:30</a:t>
            </a:r>
          </a:p>
          <a:p>
            <a:pPr lvl="1">
              <a:lnSpc>
                <a:spcPct val="80000"/>
              </a:lnSpc>
            </a:pPr>
            <a:r>
              <a:rPr lang="en-US" altLang="zh-CN" sz="1200">
                <a:latin typeface="Times New Roman" charset="0"/>
                <a:ea typeface="MS PGothic" charset="0"/>
              </a:rPr>
              <a:t>Ad Hoc Group Meetings</a:t>
            </a:r>
          </a:p>
          <a:p>
            <a:pPr>
              <a:lnSpc>
                <a:spcPct val="80000"/>
              </a:lnSpc>
            </a:pPr>
            <a:r>
              <a:rPr lang="en-US" altLang="zh-CN" sz="1200">
                <a:latin typeface="Times New Roman" charset="0"/>
                <a:ea typeface="MS PGothic" charset="0"/>
              </a:rPr>
              <a:t> Wednesday March 16, 16:00 – 18:00</a:t>
            </a:r>
          </a:p>
          <a:p>
            <a:pPr lvl="1">
              <a:lnSpc>
                <a:spcPct val="80000"/>
              </a:lnSpc>
            </a:pPr>
            <a:r>
              <a:rPr lang="en-US" altLang="zh-CN" sz="1200">
                <a:latin typeface="Times New Roman" charset="0"/>
                <a:ea typeface="MS PGothic" charset="0"/>
              </a:rPr>
              <a:t>Ad Hoc Group Meetings</a:t>
            </a:r>
          </a:p>
          <a:p>
            <a:pPr>
              <a:lnSpc>
                <a:spcPct val="80000"/>
              </a:lnSpc>
            </a:pPr>
            <a:endParaRPr lang="en-US" altLang="zh-CN" sz="1200">
              <a:latin typeface="Times New Roman" charset="0"/>
              <a:ea typeface="MS PGothic" charset="0"/>
            </a:endParaRPr>
          </a:p>
          <a:p>
            <a:pPr>
              <a:lnSpc>
                <a:spcPct val="80000"/>
              </a:lnSpc>
            </a:pPr>
            <a:r>
              <a:rPr lang="en-US" altLang="zh-CN" sz="1200">
                <a:latin typeface="Times New Roman" charset="0"/>
                <a:ea typeface="MS PGothic" charset="0"/>
              </a:rPr>
              <a:t>Thursday March 17, 10:30 – 12:30</a:t>
            </a:r>
          </a:p>
          <a:p>
            <a:pPr lvl="1">
              <a:lnSpc>
                <a:spcPct val="80000"/>
              </a:lnSpc>
            </a:pPr>
            <a:r>
              <a:rPr lang="en-US" altLang="zh-CN" sz="1200">
                <a:latin typeface="Times New Roman" charset="0"/>
                <a:ea typeface="MS PGothic" charset="0"/>
              </a:rPr>
              <a:t>Call Meeting to order</a:t>
            </a:r>
          </a:p>
          <a:p>
            <a:pPr lvl="1">
              <a:lnSpc>
                <a:spcPct val="80000"/>
              </a:lnSpc>
            </a:pPr>
            <a:r>
              <a:rPr lang="en-US" altLang="zh-CN" sz="1200">
                <a:latin typeface="Times New Roman" charset="0"/>
                <a:ea typeface="MS PGothic" charset="0"/>
              </a:rPr>
              <a:t>IEEE 802 and 802.11 IPR Policy and procedure.</a:t>
            </a:r>
          </a:p>
          <a:p>
            <a:pPr lvl="1">
              <a:lnSpc>
                <a:spcPct val="80000"/>
              </a:lnSpc>
            </a:pPr>
            <a:r>
              <a:rPr lang="en-US" altLang="zh-CN" sz="1200">
                <a:latin typeface="Times New Roman" charset="0"/>
                <a:ea typeface="MS PGothic" charset="0"/>
              </a:rPr>
              <a:t>Presentations</a:t>
            </a:r>
          </a:p>
          <a:p>
            <a:pPr lvl="1">
              <a:lnSpc>
                <a:spcPct val="80000"/>
              </a:lnSpc>
            </a:pPr>
            <a:r>
              <a:rPr lang="en-US" altLang="zh-CN" sz="1200">
                <a:latin typeface="Times New Roman" charset="0"/>
                <a:ea typeface="MS PGothic" charset="0"/>
              </a:rPr>
              <a:t>TG Motions</a:t>
            </a:r>
          </a:p>
          <a:p>
            <a:pPr lvl="1">
              <a:lnSpc>
                <a:spcPct val="80000"/>
              </a:lnSpc>
            </a:pPr>
            <a:r>
              <a:rPr lang="en-US" altLang="zh-CN" sz="1200">
                <a:latin typeface="Times New Roman" charset="0"/>
                <a:ea typeface="MS PGothic" charset="0"/>
              </a:rPr>
              <a:t>Recess</a:t>
            </a:r>
          </a:p>
          <a:p>
            <a:pPr>
              <a:lnSpc>
                <a:spcPct val="80000"/>
              </a:lnSpc>
            </a:pPr>
            <a:r>
              <a:rPr lang="en-US" altLang="zh-CN" sz="1200">
                <a:latin typeface="Times New Roman" charset="0"/>
                <a:ea typeface="MS PGothic" charset="0"/>
              </a:rPr>
              <a:t>Thursday March 17, 16:00 – 18:00</a:t>
            </a:r>
          </a:p>
          <a:p>
            <a:pPr lvl="1">
              <a:lnSpc>
                <a:spcPct val="80000"/>
              </a:lnSpc>
            </a:pPr>
            <a:r>
              <a:rPr lang="en-US" altLang="zh-CN" sz="1200">
                <a:latin typeface="Times New Roman" charset="0"/>
                <a:ea typeface="MS PGothic" charset="0"/>
              </a:rPr>
              <a:t>Call Meeting to order</a:t>
            </a:r>
          </a:p>
          <a:p>
            <a:pPr lvl="1">
              <a:lnSpc>
                <a:spcPct val="80000"/>
              </a:lnSpc>
            </a:pPr>
            <a:r>
              <a:rPr lang="en-US" altLang="zh-CN" sz="1200">
                <a:latin typeface="Times New Roman" charset="0"/>
                <a:ea typeface="MS PGothic" charset="0"/>
              </a:rPr>
              <a:t>IEEE 802 and 802.11 IPR Policy and procedure.</a:t>
            </a:r>
          </a:p>
          <a:p>
            <a:pPr lvl="1">
              <a:lnSpc>
                <a:spcPct val="80000"/>
              </a:lnSpc>
            </a:pPr>
            <a:r>
              <a:rPr lang="en-US" altLang="zh-CN" sz="1200">
                <a:latin typeface="Times New Roman" charset="0"/>
                <a:ea typeface="MS PGothic" charset="0"/>
              </a:rPr>
              <a:t>Presentations</a:t>
            </a:r>
          </a:p>
          <a:p>
            <a:pPr lvl="1">
              <a:lnSpc>
                <a:spcPct val="80000"/>
              </a:lnSpc>
            </a:pPr>
            <a:r>
              <a:rPr lang="en-US" altLang="zh-CN" sz="1200">
                <a:latin typeface="Times New Roman" charset="0"/>
                <a:ea typeface="MS PGothic" charset="0"/>
              </a:rPr>
              <a:t>TG Motions</a:t>
            </a:r>
          </a:p>
          <a:p>
            <a:pPr lvl="1">
              <a:lnSpc>
                <a:spcPct val="80000"/>
              </a:lnSpc>
            </a:pPr>
            <a:r>
              <a:rPr lang="en-US" altLang="zh-CN" sz="1200">
                <a:latin typeface="Times New Roman" charset="0"/>
                <a:ea typeface="MS PGothic" charset="0"/>
              </a:rPr>
              <a:t>Goals for May 2016</a:t>
            </a:r>
          </a:p>
          <a:p>
            <a:pPr lvl="1">
              <a:lnSpc>
                <a:spcPct val="80000"/>
              </a:lnSpc>
            </a:pPr>
            <a:r>
              <a:rPr lang="en-US" altLang="zh-CN" sz="1200">
                <a:latin typeface="Times New Roman" charset="0"/>
                <a:ea typeface="MS PGothic" charset="0"/>
              </a:rPr>
              <a:t>Telecon Schedule</a:t>
            </a:r>
          </a:p>
          <a:p>
            <a:pPr lvl="1">
              <a:lnSpc>
                <a:spcPct val="80000"/>
              </a:lnSpc>
            </a:pPr>
            <a:r>
              <a:rPr lang="en-US" altLang="zh-CN" sz="1200">
                <a:latin typeface="Times New Roman" charset="0"/>
                <a:ea typeface="MS PGothic" charset="0"/>
              </a:rPr>
              <a:t>Adjourn</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36866" name="Title 1"/>
          <p:cNvSpPr>
            <a:spLocks noGrp="1"/>
          </p:cNvSpPr>
          <p:nvPr>
            <p:ph type="title"/>
          </p:nvPr>
        </p:nvSpPr>
        <p:spPr/>
        <p:txBody>
          <a:bodyPr/>
          <a:lstStyle/>
          <a:p>
            <a:r>
              <a:rPr lang="en-US" altLang="zh-CN">
                <a:latin typeface="Times New Roman" charset="0"/>
                <a:ea typeface="MS PGothic" charset="0"/>
              </a:rPr>
              <a:t>TGax Schedule in a Glance</a:t>
            </a:r>
          </a:p>
        </p:txBody>
      </p:sp>
      <p:sp>
        <p:nvSpPr>
          <p:cNvPr id="36867"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3686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444F1A86-DBB8-7D43-8095-0294135BB48C}" type="slidenum">
              <a:rPr lang="en-US" altLang="zh-CN"/>
              <a:pPr/>
              <a:t>14</a:t>
            </a:fld>
            <a:endParaRPr lang="en-US" altLang="zh-CN"/>
          </a:p>
        </p:txBody>
      </p:sp>
      <p:graphicFrame>
        <p:nvGraphicFramePr>
          <p:cNvPr id="7" name="Table 6"/>
          <p:cNvGraphicFramePr>
            <a:graphicFrameLocks noGrp="1"/>
          </p:cNvGraphicFramePr>
          <p:nvPr/>
        </p:nvGraphicFramePr>
        <p:xfrm>
          <a:off x="852488" y="2209800"/>
          <a:ext cx="7529512" cy="2855914"/>
        </p:xfrm>
        <a:graphic>
          <a:graphicData uri="http://schemas.openxmlformats.org/drawingml/2006/table">
            <a:tbl>
              <a:tblPr/>
              <a:tblGrid>
                <a:gridCol w="747712"/>
                <a:gridCol w="914400"/>
                <a:gridCol w="914400"/>
                <a:gridCol w="914400"/>
                <a:gridCol w="914400"/>
                <a:gridCol w="914400"/>
                <a:gridCol w="1219200"/>
                <a:gridCol w="990600"/>
              </a:tblGrid>
              <a:tr h="3920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600" b="1" i="0" u="none" strike="noStrike" cap="none" normalizeH="0" baseline="0">
                        <a:ln>
                          <a:noFill/>
                        </a:ln>
                        <a:solidFill>
                          <a:srgbClr val="FFFFFF"/>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600" b="0" i="0" u="none" strike="noStrike" cap="none" normalizeH="0" baseline="0">
                          <a:ln>
                            <a:noFill/>
                          </a:ln>
                          <a:solidFill>
                            <a:srgbClr val="000000"/>
                          </a:solidFill>
                          <a:effectLst/>
                          <a:latin typeface="Times New Roman" charset="0"/>
                          <a:ea typeface="MS PGothic" charset="0"/>
                          <a:cs typeface="MS PGothic" charset="0"/>
                        </a:rPr>
                        <a:t>Monday</a:t>
                      </a:r>
                      <a:endParaRPr kumimoji="0" lang="en-CA" altLang="zh-CN" sz="1600" b="1" i="0" u="none" strike="noStrike" cap="none" normalizeH="0" baseline="0">
                        <a:ln>
                          <a:noFill/>
                        </a:ln>
                        <a:solidFill>
                          <a:srgbClr val="FFFFFF"/>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600" b="0" i="0" u="none" strike="noStrike" cap="none" normalizeH="0" baseline="0">
                          <a:ln>
                            <a:noFill/>
                          </a:ln>
                          <a:solidFill>
                            <a:srgbClr val="000000"/>
                          </a:solidFill>
                          <a:effectLst/>
                          <a:latin typeface="Times New Roman" charset="0"/>
                          <a:ea typeface="MS PGothic" charset="0"/>
                          <a:cs typeface="MS PGothic" charset="0"/>
                        </a:rPr>
                        <a:t>Tuesday</a:t>
                      </a:r>
                      <a:endParaRPr kumimoji="0" lang="en-CA" altLang="zh-CN" sz="1600" b="1" i="0" u="none" strike="noStrike" cap="none" normalizeH="0" baseline="0">
                        <a:ln>
                          <a:noFill/>
                        </a:ln>
                        <a:solidFill>
                          <a:srgbClr val="FFFFFF"/>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600" b="0" i="0" u="none" strike="noStrike" cap="none" normalizeH="0" baseline="0">
                          <a:ln>
                            <a:noFill/>
                          </a:ln>
                          <a:solidFill>
                            <a:srgbClr val="000000"/>
                          </a:solidFill>
                          <a:effectLst/>
                          <a:latin typeface="Times New Roman" charset="0"/>
                          <a:ea typeface="MS PGothic" charset="0"/>
                          <a:cs typeface="MS PGothic" charset="0"/>
                        </a:rPr>
                        <a:t>Wednesday</a:t>
                      </a:r>
                      <a:endParaRPr kumimoji="0" lang="en-CA" altLang="zh-CN" sz="1600" b="1" i="0" u="none" strike="noStrike" cap="none" normalizeH="0" baseline="0">
                        <a:ln>
                          <a:noFill/>
                        </a:ln>
                        <a:solidFill>
                          <a:srgbClr val="FFFFFF"/>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600" b="0" i="0" u="none" strike="noStrike" cap="none" normalizeH="0" baseline="0">
                          <a:ln>
                            <a:noFill/>
                          </a:ln>
                          <a:solidFill>
                            <a:srgbClr val="000000"/>
                          </a:solidFill>
                          <a:effectLst/>
                          <a:latin typeface="Times New Roman" charset="0"/>
                          <a:ea typeface="MS PGothic" charset="0"/>
                          <a:cs typeface="MS PGothic" charset="0"/>
                        </a:rPr>
                        <a:t>Thursday</a:t>
                      </a:r>
                      <a:endParaRPr kumimoji="0" lang="en-CA" altLang="zh-CN" sz="1600" b="1" i="0" u="none" strike="noStrike" cap="none" normalizeH="0" baseline="0">
                        <a:ln>
                          <a:noFill/>
                        </a:ln>
                        <a:solidFill>
                          <a:srgbClr val="FFFFFF"/>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3657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1" i="0" u="none" strike="noStrike" cap="none" normalizeH="0" baseline="0">
                          <a:ln>
                            <a:noFill/>
                          </a:ln>
                          <a:solidFill>
                            <a:srgbClr val="000000"/>
                          </a:solidFill>
                          <a:effectLst/>
                          <a:latin typeface="Times New Roman" charset="0"/>
                          <a:ea typeface="MS PGothic" charset="0"/>
                          <a:cs typeface="MS PGothic" charset="0"/>
                        </a:rPr>
                        <a:t>AM1</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a:ln>
                          <a:noFill/>
                        </a:ln>
                        <a:solidFill>
                          <a:schemeClr val="tx1"/>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951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1" i="0" u="none" strike="noStrike" cap="none" normalizeH="0" baseline="0">
                          <a:ln>
                            <a:noFill/>
                          </a:ln>
                          <a:solidFill>
                            <a:srgbClr val="000000"/>
                          </a:solidFill>
                          <a:effectLst/>
                          <a:latin typeface="Times New Roman" charset="0"/>
                          <a:ea typeface="MS PGothic" charset="0"/>
                          <a:cs typeface="MS PGothic" charset="0"/>
                        </a:rPr>
                        <a:t>AM2</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PHY</a:t>
                      </a:r>
                      <a:endParaRPr kumimoji="0" lang="en-CA" altLang="zh-CN" sz="11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MAC</a:t>
                      </a:r>
                      <a:endParaRPr kumimoji="0" lang="en-CA" altLang="zh-CN" sz="11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a:ln>
                            <a:noFill/>
                          </a:ln>
                          <a:solidFill>
                            <a:srgbClr val="000000"/>
                          </a:solidFill>
                          <a:effectLst/>
                          <a:latin typeface="Times New Roman" charset="0"/>
                          <a:ea typeface="MS PGothic" charset="0"/>
                          <a:cs typeface="MS PGothic" charset="0"/>
                        </a:rPr>
                        <a:t>TGax</a:t>
                      </a:r>
                      <a:endParaRPr kumimoji="0" lang="en-CA" altLang="zh-CN" sz="1800" b="1" i="0" u="none" strike="noStrike" cap="none" normalizeH="0" baseline="0">
                        <a:ln>
                          <a:noFill/>
                        </a:ln>
                        <a:solidFill>
                          <a:schemeClr val="tx1"/>
                        </a:solidFill>
                        <a:effectLst/>
                        <a:latin typeface="Times New Roman" charset="0"/>
                        <a:ea typeface="MS PGothic" charset="0"/>
                        <a:cs typeface="MS PGothic"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6343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1" i="0" u="none" strike="noStrike" cap="none" normalizeH="0" baseline="0">
                          <a:ln>
                            <a:noFill/>
                          </a:ln>
                          <a:solidFill>
                            <a:srgbClr val="000000"/>
                          </a:solidFill>
                          <a:effectLst/>
                          <a:latin typeface="Times New Roman" charset="0"/>
                          <a:ea typeface="MS PGothic" charset="0"/>
                          <a:cs typeface="MS PGothic" charset="0"/>
                        </a:rPr>
                        <a:t>PM1</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a:ln>
                            <a:noFill/>
                          </a:ln>
                          <a:solidFill>
                            <a:srgbClr val="000000"/>
                          </a:solidFill>
                          <a:effectLst/>
                          <a:latin typeface="Times New Roman" charset="0"/>
                          <a:ea typeface="MS PGothic" charset="0"/>
                          <a:cs typeface="MS PGothic" charset="0"/>
                        </a:rPr>
                        <a:t>TGax</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sz="1800" b="0"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sz="1800" b="0"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PHY</a:t>
                      </a:r>
                      <a:endParaRPr kumimoji="0" lang="en-CA" altLang="zh-CN" sz="1200" b="1" i="0" u="none" strike="noStrike" cap="none" normalizeH="0" baseline="0">
                        <a:ln>
                          <a:noFill/>
                        </a:ln>
                        <a:solidFill>
                          <a:schemeClr val="tx1"/>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MAC</a:t>
                      </a: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91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1" i="0" u="none" strike="noStrike" cap="none" normalizeH="0" baseline="0">
                          <a:ln>
                            <a:noFill/>
                          </a:ln>
                          <a:solidFill>
                            <a:srgbClr val="000000"/>
                          </a:solidFill>
                          <a:effectLst/>
                          <a:latin typeface="Times New Roman" charset="0"/>
                          <a:ea typeface="MS PGothic" charset="0"/>
                          <a:cs typeface="MS PGothic" charset="0"/>
                        </a:rPr>
                        <a:t>PM2</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SR</a:t>
                      </a: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MAC</a:t>
                      </a: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MAC</a:t>
                      </a:r>
                      <a:endParaRPr kumimoji="0" lang="en-CA" altLang="zh-CN" sz="1200" b="1" i="0" u="none" strike="noStrike" cap="none" normalizeH="0" baseline="0">
                        <a:ln>
                          <a:noFill/>
                        </a:ln>
                        <a:solidFill>
                          <a:schemeClr val="tx1"/>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MU</a:t>
                      </a:r>
                      <a:endParaRPr kumimoji="0" lang="en-CA" altLang="zh-CN" sz="1200" b="1" i="0" u="none" strike="noStrike" cap="none" normalizeH="0" baseline="0">
                        <a:ln>
                          <a:noFill/>
                        </a:ln>
                        <a:solidFill>
                          <a:schemeClr val="tx1"/>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a:ln>
                            <a:noFill/>
                          </a:ln>
                          <a:solidFill>
                            <a:srgbClr val="000000"/>
                          </a:solidFill>
                          <a:effectLst/>
                          <a:latin typeface="Times New Roman" charset="0"/>
                          <a:ea typeface="MS PGothic" charset="0"/>
                          <a:cs typeface="MS PGothic" charset="0"/>
                        </a:rPr>
                        <a:t>TGax</a:t>
                      </a:r>
                      <a:endParaRPr kumimoji="0" lang="en-CA" altLang="zh-CN" sz="1800" b="1" i="0" u="none" strike="noStrike" cap="none" normalizeH="0" baseline="0">
                        <a:ln>
                          <a:noFill/>
                        </a:ln>
                        <a:solidFill>
                          <a:schemeClr val="tx1"/>
                        </a:solidFill>
                        <a:effectLst/>
                        <a:latin typeface="Times New Roman" charset="0"/>
                        <a:ea typeface="MS PGothic" charset="0"/>
                        <a:cs typeface="MS PGothic"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42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1" i="0" u="none" strike="noStrike" cap="none" normalizeH="0" baseline="0">
                          <a:ln>
                            <a:noFill/>
                          </a:ln>
                          <a:solidFill>
                            <a:srgbClr val="000000"/>
                          </a:solidFill>
                          <a:effectLst/>
                          <a:latin typeface="Times New Roman" charset="0"/>
                          <a:ea typeface="MS PGothic" charset="0"/>
                          <a:cs typeface="MS PGothic" charset="0"/>
                        </a:rPr>
                        <a:t>EVE</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SR</a:t>
                      </a:r>
                      <a:endParaRPr kumimoji="0" lang="en-CA" altLang="zh-CN" sz="11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100" b="1" i="0" u="none" strike="noStrike" cap="none" normalizeH="0" baseline="0">
                          <a:ln>
                            <a:noFill/>
                          </a:ln>
                          <a:solidFill>
                            <a:srgbClr val="000000"/>
                          </a:solidFill>
                          <a:effectLst/>
                          <a:latin typeface="Times New Roman" charset="0"/>
                          <a:ea typeface="MS PGothic" charset="0"/>
                          <a:cs typeface="MS PGothic" charset="0"/>
                        </a:rPr>
                        <a:t>MU</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a:ln>
                            <a:noFill/>
                          </a:ln>
                          <a:solidFill>
                            <a:srgbClr val="000000"/>
                          </a:solidFill>
                          <a:effectLst/>
                          <a:latin typeface="Times New Roman" charset="0"/>
                          <a:ea typeface="MS PGothic" charset="0"/>
                          <a:cs typeface="MS PGothic" charset="0"/>
                        </a:rPr>
                        <a:t>TGax</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200" b="1" i="0" u="none" strike="noStrike" cap="none" normalizeH="0" baseline="0">
                        <a:ln>
                          <a:noFill/>
                        </a:ln>
                        <a:solidFill>
                          <a:schemeClr val="tx1"/>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200" b="1" i="0" u="none" strike="noStrike" cap="none" normalizeH="0" baseline="0">
                        <a:ln>
                          <a:noFill/>
                        </a:ln>
                        <a:solidFill>
                          <a:schemeClr val="tx1"/>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
        <p:nvSpPr>
          <p:cNvPr id="36923" name="TextBox 7"/>
          <p:cNvSpPr txBox="1">
            <a:spLocks noChangeArrowheads="1"/>
          </p:cNvSpPr>
          <p:nvPr/>
        </p:nvSpPr>
        <p:spPr bwMode="auto">
          <a:xfrm>
            <a:off x="1066800" y="5638800"/>
            <a:ext cx="184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endParaRPr lang="en-US" altLang="zh-CN" sz="1400" b="1"/>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37890" name="Title 1"/>
          <p:cNvSpPr>
            <a:spLocks noGrp="1"/>
          </p:cNvSpPr>
          <p:nvPr>
            <p:ph type="title"/>
          </p:nvPr>
        </p:nvSpPr>
        <p:spPr/>
        <p:txBody>
          <a:bodyPr/>
          <a:lstStyle/>
          <a:p>
            <a:r>
              <a:rPr lang="en-US" altLang="zh-CN">
                <a:latin typeface="Times New Roman" charset="0"/>
                <a:ea typeface="MS PGothic" charset="0"/>
              </a:rPr>
              <a:t>Submissions (PHY)</a:t>
            </a:r>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378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A3604D3B-1BA5-1F4A-85B5-C0D0F7E83EAE}" type="slidenum">
              <a:rPr lang="en-US" altLang="zh-CN"/>
              <a:pPr/>
              <a:t>15</a:t>
            </a:fld>
            <a:endParaRPr lang="en-US" altLang="zh-CN"/>
          </a:p>
        </p:txBody>
      </p:sp>
      <p:graphicFrame>
        <p:nvGraphicFramePr>
          <p:cNvPr id="8" name="表格 7"/>
          <p:cNvGraphicFramePr>
            <a:graphicFrameLocks noGrp="1"/>
          </p:cNvGraphicFramePr>
          <p:nvPr/>
        </p:nvGraphicFramePr>
        <p:xfrm>
          <a:off x="2057400" y="2767013"/>
          <a:ext cx="6096000" cy="1728792"/>
        </p:xfrm>
        <a:graphic>
          <a:graphicData uri="http://schemas.openxmlformats.org/drawingml/2006/table">
            <a:tbl>
              <a:tblPr/>
              <a:tblGrid>
                <a:gridCol w="787685"/>
                <a:gridCol w="3397321"/>
                <a:gridCol w="1308243"/>
                <a:gridCol w="602751"/>
              </a:tblGrid>
              <a:tr h="144066">
                <a:tc>
                  <a:txBody>
                    <a:bodyPr/>
                    <a:lstStyle/>
                    <a:p>
                      <a:pPr algn="ctr" fontAlgn="t"/>
                      <a:r>
                        <a:rPr lang="en-US" sz="900" b="1" i="0" u="none" strike="noStrike">
                          <a:solidFill>
                            <a:srgbClr val="FFFFFF"/>
                          </a:solidFill>
                          <a:latin typeface="宋体"/>
                        </a:rPr>
                        <a:t>DCN</a:t>
                      </a:r>
                    </a:p>
                  </a:txBody>
                  <a:tcPr marL="6855" marR="6855" marT="6857" marB="0">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Title</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Author</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Ad Hoc</a:t>
                      </a:r>
                    </a:p>
                  </a:txBody>
                  <a:tcPr marL="6855" marR="6855" marT="6857" marB="0">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44066">
                <a:tc>
                  <a:txBody>
                    <a:bodyPr/>
                    <a:lstStyle/>
                    <a:p>
                      <a:pPr algn="l" fontAlgn="t"/>
                      <a:r>
                        <a:rPr lang="en-US" altLang="zh-CN" sz="900" b="0" i="0" u="none" strike="noStrike">
                          <a:solidFill>
                            <a:srgbClr val="000000"/>
                          </a:solidFill>
                          <a:latin typeface="宋体"/>
                        </a:rPr>
                        <a:t>11-16/0319</a:t>
                      </a:r>
                    </a:p>
                  </a:txBody>
                  <a:tcPr marL="6855" marR="6855" marT="6857"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I-Q Decoupled OFDM: A Solution To I/Q Imbalance</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Shouxing Simon Qu </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11-16/0335</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HE-STF sequences for 160/80+80MHz</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Eunsung Park</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altLang="zh-CN" sz="900" b="0" i="0" u="none" strike="noStrike">
                          <a:solidFill>
                            <a:srgbClr val="000000"/>
                          </a:solidFill>
                          <a:latin typeface="宋体"/>
                        </a:rPr>
                        <a:t>11-16/0343</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Spectral Mask Discussion</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Hongyuan Zhang</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11-16/0344</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PHY Padding Related Issues</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Hongyuan Zhang</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sz="900" b="0" i="0" u="none" strike="noStrike">
                          <a:solidFill>
                            <a:srgbClr val="000000"/>
                          </a:solidFill>
                          <a:latin typeface="宋体"/>
                        </a:rPr>
                        <a:t>11-15/1354r2</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SIGA fields and Bitwidths</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Ron Porat</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11-16/0346</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11ax Pilot Sequence</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Bin Tian</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altLang="zh-CN" sz="900" b="0" i="0" u="none" strike="noStrike">
                          <a:solidFill>
                            <a:srgbClr val="000000"/>
                          </a:solidFill>
                          <a:latin typeface="宋体"/>
                        </a:rPr>
                        <a:t>11-16/0349</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HE-SIG-B Compression Mode</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Kaushik Josiam</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11-16/0367</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Power Scaling of L-LTF and L-STF</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Yakun Sun</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altLang="zh-CN" sz="900" b="0" i="0" u="none" strike="noStrike">
                          <a:solidFill>
                            <a:srgbClr val="000000"/>
                          </a:solidFill>
                          <a:latin typeface="宋体"/>
                        </a:rPr>
                        <a:t>11-16/0389</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Sounding Design</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Sriram Venkateswaran </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11-16/0397</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HE-SIG-B Signaling Discussions</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John Son</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altLang="zh-CN" sz="900" b="0" i="0" u="none" strike="noStrike">
                          <a:solidFill>
                            <a:srgbClr val="000000"/>
                          </a:solidFill>
                          <a:latin typeface="宋体"/>
                        </a:rPr>
                        <a:t>11-16/0395</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600" b="0" i="0" u="none" strike="noStrike">
                          <a:solidFill>
                            <a:srgbClr val="000000"/>
                          </a:solidFill>
                          <a:latin typeface="Verdana"/>
                        </a:rPr>
                        <a:t>Preamble transmission for Uplink OFDMA</a:t>
                      </a:r>
                    </a:p>
                  </a:txBody>
                  <a:tcPr marL="6855" marR="6855" marT="685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t"/>
                      <a:r>
                        <a:rPr lang="en-US" sz="900" b="0" i="0" u="none" strike="noStrike">
                          <a:solidFill>
                            <a:srgbClr val="000000"/>
                          </a:solidFill>
                          <a:latin typeface="宋体"/>
                        </a:rPr>
                        <a:t>GanMing</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t"/>
                      <a:r>
                        <a:rPr lang="en-US" sz="900" b="0" i="0" u="none" strike="noStrike" dirty="0">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tr>
            </a:tbl>
          </a:graphicData>
        </a:graphic>
      </p:graphicFrame>
      <p:sp>
        <p:nvSpPr>
          <p:cNvPr id="37956" name="TextBox 8"/>
          <p:cNvSpPr txBox="1">
            <a:spLocks noChangeArrowheads="1"/>
          </p:cNvSpPr>
          <p:nvPr/>
        </p:nvSpPr>
        <p:spPr bwMode="auto">
          <a:xfrm>
            <a:off x="2819400" y="5486400"/>
            <a:ext cx="10890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11 Submisions</a:t>
            </a:r>
            <a:endParaRPr lang="zh-CN" altLang="en-US"/>
          </a:p>
        </p:txBody>
      </p:sp>
      <p:sp>
        <p:nvSpPr>
          <p:cNvPr id="37957" name="TextBox 8"/>
          <p:cNvSpPr txBox="1">
            <a:spLocks noChangeArrowheads="1"/>
          </p:cNvSpPr>
          <p:nvPr/>
        </p:nvSpPr>
        <p:spPr bwMode="auto">
          <a:xfrm>
            <a:off x="2057400" y="4724400"/>
            <a:ext cx="6096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Please add 11-16/0203 to the agenda.</a:t>
            </a:r>
            <a:endParaRPr lang="zh-CN" altLang="en-US"/>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标题 1"/>
          <p:cNvSpPr>
            <a:spLocks noGrp="1"/>
          </p:cNvSpPr>
          <p:nvPr>
            <p:ph type="title"/>
          </p:nvPr>
        </p:nvSpPr>
        <p:spPr/>
        <p:txBody>
          <a:bodyPr/>
          <a:lstStyle/>
          <a:p>
            <a:r>
              <a:rPr lang="en-US" altLang="zh-CN">
                <a:latin typeface="Times New Roman" charset="0"/>
                <a:ea typeface="MS PGothic" charset="0"/>
              </a:rPr>
              <a:t>Submissions (MAC)</a:t>
            </a:r>
            <a:endParaRPr lang="zh-CN" altLang="en-US">
              <a:latin typeface="Times New Roman" charset="0"/>
              <a:ea typeface="MS PGothic" charset="0"/>
            </a:endParaRPr>
          </a:p>
        </p:txBody>
      </p:sp>
      <p:sp>
        <p:nvSpPr>
          <p:cNvPr id="38914"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38915" name="页脚占位符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3891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97032BFA-B5CE-9842-AE5A-EBCFEDB6C547}" type="slidenum">
              <a:rPr lang="en-US" altLang="zh-CN"/>
              <a:pPr/>
              <a:t>16</a:t>
            </a:fld>
            <a:endParaRPr lang="en-US" altLang="zh-CN"/>
          </a:p>
        </p:txBody>
      </p:sp>
      <p:graphicFrame>
        <p:nvGraphicFramePr>
          <p:cNvPr id="7" name="表格 6"/>
          <p:cNvGraphicFramePr>
            <a:graphicFrameLocks noGrp="1"/>
          </p:cNvGraphicFramePr>
          <p:nvPr/>
        </p:nvGraphicFramePr>
        <p:xfrm>
          <a:off x="1828800" y="1992313"/>
          <a:ext cx="6096000" cy="2873445"/>
        </p:xfrm>
        <a:graphic>
          <a:graphicData uri="http://schemas.openxmlformats.org/drawingml/2006/table">
            <a:tbl>
              <a:tblPr/>
              <a:tblGrid>
                <a:gridCol w="787685"/>
                <a:gridCol w="3397321"/>
                <a:gridCol w="1308243"/>
                <a:gridCol w="602751"/>
              </a:tblGrid>
              <a:tr h="144011">
                <a:tc>
                  <a:txBody>
                    <a:bodyPr/>
                    <a:lstStyle/>
                    <a:p>
                      <a:pPr algn="ctr" fontAlgn="t"/>
                      <a:r>
                        <a:rPr lang="en-US" sz="900" b="1" i="0" u="none" strike="noStrike">
                          <a:solidFill>
                            <a:srgbClr val="FFFFFF"/>
                          </a:solidFill>
                          <a:latin typeface="宋体"/>
                        </a:rPr>
                        <a:t>DCN</a:t>
                      </a:r>
                    </a:p>
                  </a:txBody>
                  <a:tcPr marL="6855" marR="6855" marT="6855" marB="0">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Title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Author</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Ad Hoc</a:t>
                      </a:r>
                    </a:p>
                  </a:txBody>
                  <a:tcPr marL="6855" marR="6855" marT="6855" marB="0">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44011">
                <a:tc>
                  <a:txBody>
                    <a:bodyPr/>
                    <a:lstStyle/>
                    <a:p>
                      <a:pPr algn="l" fontAlgn="t"/>
                      <a:r>
                        <a:rPr lang="en-US" altLang="zh-CN" sz="900" b="0" i="0" u="none" strike="noStrike">
                          <a:solidFill>
                            <a:srgbClr val="000000"/>
                          </a:solidFill>
                          <a:latin typeface="宋体"/>
                        </a:rPr>
                        <a:t>11-16/0345</a:t>
                      </a:r>
                    </a:p>
                  </a:txBody>
                  <a:tcPr marL="6855" marR="6855" marT="6855"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Simultaneous NAK for MU GCR-BA</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Jinsoo Ahn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11-16/0347</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Fragmentation for MU frames-Follow up on parameters</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Alfred Asterjadhi </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11">
                <a:tc>
                  <a:txBody>
                    <a:bodyPr/>
                    <a:lstStyle/>
                    <a:p>
                      <a:pPr algn="l" fontAlgn="t"/>
                      <a:r>
                        <a:rPr lang="en-US" altLang="zh-CN" sz="900" b="0" i="0" u="none" strike="noStrike">
                          <a:solidFill>
                            <a:srgbClr val="000000"/>
                          </a:solidFill>
                          <a:latin typeface="宋体"/>
                        </a:rPr>
                        <a:t>11-16/0352</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Considerations on MU initial link setup</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Woojin Ahn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11-16/0353</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MU-RTS/CTS for TWT Protection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Hanseul Hong </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11">
                <a:tc>
                  <a:txBody>
                    <a:bodyPr/>
                    <a:lstStyle/>
                    <a:p>
                      <a:pPr algn="l" fontAlgn="t"/>
                      <a:r>
                        <a:rPr lang="en-US" altLang="zh-CN" sz="900" b="0" i="0" u="none" strike="noStrike">
                          <a:solidFill>
                            <a:srgbClr val="000000"/>
                          </a:solidFill>
                          <a:latin typeface="宋体"/>
                        </a:rPr>
                        <a:t>11-16/0358</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maximal A-MPDU size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Liwen Chu</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11-16/0359</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management ack</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Liwen Chu</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11">
                <a:tc>
                  <a:txBody>
                    <a:bodyPr/>
                    <a:lstStyle/>
                    <a:p>
                      <a:pPr algn="l" fontAlgn="t"/>
                      <a:r>
                        <a:rPr lang="en-US" altLang="zh-CN" sz="900" b="0" i="0" u="none" strike="noStrike">
                          <a:solidFill>
                            <a:srgbClr val="000000"/>
                          </a:solidFill>
                          <a:latin typeface="宋体"/>
                        </a:rPr>
                        <a:t>11-16/0361</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Ack Policy of UL MU frame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Jeongki Kim</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11-16/0362</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Multi-TID Aggregation Limit</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Chittabrata Ghosh</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11">
                <a:tc>
                  <a:txBody>
                    <a:bodyPr/>
                    <a:lstStyle/>
                    <a:p>
                      <a:pPr algn="l" fontAlgn="t"/>
                      <a:r>
                        <a:rPr lang="en-US" altLang="zh-CN" sz="900" b="0" i="0" u="none" strike="noStrike">
                          <a:solidFill>
                            <a:srgbClr val="000000"/>
                          </a:solidFill>
                          <a:latin typeface="宋体"/>
                        </a:rPr>
                        <a:t>11-16/0365</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Multi-STA BA Design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Xiaofei WANG</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11-16/0368</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 padding options for legacy trigger frame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Zhou Lan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11">
                <a:tc>
                  <a:txBody>
                    <a:bodyPr/>
                    <a:lstStyle/>
                    <a:p>
                      <a:pPr algn="l" fontAlgn="t"/>
                      <a:r>
                        <a:rPr lang="en-US" altLang="zh-CN" sz="900" b="0" i="0" u="none" strike="noStrike">
                          <a:solidFill>
                            <a:srgbClr val="000000"/>
                          </a:solidFill>
                          <a:latin typeface="宋体"/>
                        </a:rPr>
                        <a:t>11-16/0369</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M-BA aggregated trigger frame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Zhou Lan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11-16/0377</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Sounding Sequences Clarifications</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Simone Merlin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11">
                <a:tc>
                  <a:txBody>
                    <a:bodyPr/>
                    <a:lstStyle/>
                    <a:p>
                      <a:pPr algn="l" fontAlgn="t"/>
                      <a:r>
                        <a:rPr lang="en-US" altLang="zh-CN" sz="900" b="0" i="0" u="none" strike="noStrike">
                          <a:solidFill>
                            <a:srgbClr val="000000"/>
                          </a:solidFill>
                          <a:latin typeface="宋体"/>
                        </a:rPr>
                        <a:t>11-16/0378</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Extended BA Bitmap</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Simone Merlin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11-16/0383</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RU Signaling in Trigger Frame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Yunbo Li</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11">
                <a:tc>
                  <a:txBody>
                    <a:bodyPr/>
                    <a:lstStyle/>
                    <a:p>
                      <a:pPr algn="l" fontAlgn="t"/>
                      <a:r>
                        <a:rPr lang="en-US" altLang="zh-CN" sz="900" b="0" i="0" u="none" strike="noStrike">
                          <a:solidFill>
                            <a:srgbClr val="000000"/>
                          </a:solidFill>
                          <a:latin typeface="宋体"/>
                        </a:rPr>
                        <a:t>11-16/0404</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BlockAck-Bitmap</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Dengyu Qiao</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11-16/0297</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Results for beacon collisions</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Evgeny Khorov</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81168">
                <a:tc>
                  <a:txBody>
                    <a:bodyPr/>
                    <a:lstStyle/>
                    <a:p>
                      <a:pPr algn="l" fontAlgn="t"/>
                      <a:r>
                        <a:rPr lang="en-US" altLang="zh-CN" sz="900" b="0" i="0" u="none" strike="noStrike">
                          <a:solidFill>
                            <a:srgbClr val="000000"/>
                          </a:solidFill>
                          <a:latin typeface="宋体"/>
                        </a:rPr>
                        <a:t>11-16/0399</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Considerations on Trigger Frame  for Random Access Procedure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Evgeny Khorov</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11-16/0396</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Issues on BSS Color Bits Collision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John Son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dirty="0">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
        <p:nvSpPr>
          <p:cNvPr id="39016" name="TextBox 7"/>
          <p:cNvSpPr txBox="1">
            <a:spLocks noChangeArrowheads="1"/>
          </p:cNvSpPr>
          <p:nvPr/>
        </p:nvSpPr>
        <p:spPr bwMode="auto">
          <a:xfrm>
            <a:off x="2362200" y="5562600"/>
            <a:ext cx="11541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18 Submissions</a:t>
            </a:r>
            <a:endParaRPr lang="zh-CN" altLang="en-US"/>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标题 1"/>
          <p:cNvSpPr>
            <a:spLocks noGrp="1"/>
          </p:cNvSpPr>
          <p:nvPr>
            <p:ph type="title"/>
          </p:nvPr>
        </p:nvSpPr>
        <p:spPr/>
        <p:txBody>
          <a:bodyPr/>
          <a:lstStyle/>
          <a:p>
            <a:r>
              <a:rPr lang="en-US" altLang="zh-CN">
                <a:latin typeface="Times New Roman" charset="0"/>
                <a:ea typeface="MS PGothic" charset="0"/>
              </a:rPr>
              <a:t>Submissions (SR)</a:t>
            </a:r>
            <a:endParaRPr lang="zh-CN" altLang="en-US">
              <a:latin typeface="Times New Roman" charset="0"/>
              <a:ea typeface="MS PGothic" charset="0"/>
            </a:endParaRPr>
          </a:p>
        </p:txBody>
      </p:sp>
      <p:sp>
        <p:nvSpPr>
          <p:cNvPr id="39938"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39939" name="页脚占位符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39940"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6660E07-390E-9945-81D9-CDF0E2D09554}" type="slidenum">
              <a:rPr lang="en-US" altLang="zh-CN"/>
              <a:pPr/>
              <a:t>17</a:t>
            </a:fld>
            <a:endParaRPr lang="en-US" altLang="zh-CN"/>
          </a:p>
        </p:txBody>
      </p:sp>
      <p:graphicFrame>
        <p:nvGraphicFramePr>
          <p:cNvPr id="7" name="表格 6"/>
          <p:cNvGraphicFramePr>
            <a:graphicFrameLocks noGrp="1"/>
          </p:cNvGraphicFramePr>
          <p:nvPr/>
        </p:nvGraphicFramePr>
        <p:xfrm>
          <a:off x="838200" y="1905000"/>
          <a:ext cx="6096000" cy="1152528"/>
        </p:xfrm>
        <a:graphic>
          <a:graphicData uri="http://schemas.openxmlformats.org/drawingml/2006/table">
            <a:tbl>
              <a:tblPr/>
              <a:tblGrid>
                <a:gridCol w="787685"/>
                <a:gridCol w="3397321"/>
                <a:gridCol w="1308243"/>
                <a:gridCol w="602751"/>
              </a:tblGrid>
              <a:tr h="144066">
                <a:tc>
                  <a:txBody>
                    <a:bodyPr/>
                    <a:lstStyle/>
                    <a:p>
                      <a:pPr algn="ctr" fontAlgn="t"/>
                      <a:r>
                        <a:rPr lang="en-US" sz="900" b="1" i="0" u="none" strike="noStrike">
                          <a:solidFill>
                            <a:srgbClr val="FFFFFF"/>
                          </a:solidFill>
                          <a:latin typeface="宋体"/>
                        </a:rPr>
                        <a:t>DCN</a:t>
                      </a:r>
                    </a:p>
                  </a:txBody>
                  <a:tcPr marL="6855" marR="6855" marT="6857" marB="0">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Title</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Author</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Ad Hoc</a:t>
                      </a:r>
                    </a:p>
                  </a:txBody>
                  <a:tcPr marL="6855" marR="6855" marT="6857" marB="0">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44066">
                <a:tc>
                  <a:txBody>
                    <a:bodyPr/>
                    <a:lstStyle/>
                    <a:p>
                      <a:pPr algn="l" fontAlgn="t"/>
                      <a:r>
                        <a:rPr lang="en-US" sz="900" b="0" i="0" u="none" strike="noStrike">
                          <a:solidFill>
                            <a:srgbClr val="000000"/>
                          </a:solidFill>
                          <a:latin typeface="宋体"/>
                        </a:rPr>
                        <a:t>11-16/0212r4</a:t>
                      </a:r>
                    </a:p>
                  </a:txBody>
                  <a:tcPr marL="6855" marR="6855" marT="6857"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Enterprise Scenario DSC and Color</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Graham Smith</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SR</a:t>
                      </a:r>
                    </a:p>
                  </a:txBody>
                  <a:tcPr marL="6855" marR="6855" marT="6857" marB="0">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11-16/0310</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DSC Proposed Text</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Graham Smith</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SR</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altLang="zh-CN" sz="900" b="0" i="0" u="none" strike="noStrike">
                          <a:solidFill>
                            <a:srgbClr val="000000"/>
                          </a:solidFill>
                          <a:latin typeface="宋体"/>
                        </a:rPr>
                        <a:t>11-16/0350</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Enterprise Scenario TPC and DSC</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Graham Smith</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SR</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11-16/0360</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Simulation results of spatial reuse with various MCSs</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Junichi Iwatani </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SR</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altLang="zh-CN" sz="900" b="0" i="0" u="none" strike="noStrike">
                          <a:solidFill>
                            <a:srgbClr val="000000"/>
                          </a:solidFill>
                          <a:latin typeface="宋体"/>
                        </a:rPr>
                        <a:t>11-16/0382</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Discussion on Spatial Reuse Operations in 11ax</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Yunbo Li</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SR</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11-16/0414</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Adjustment Rules for Adaptive CCA and TPC</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james Wang </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SR</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altLang="zh-CN" sz="900" b="0" i="0" u="none" strike="noStrike">
                          <a:solidFill>
                            <a:srgbClr val="000000"/>
                          </a:solidFill>
                          <a:latin typeface="宋体"/>
                        </a:rPr>
                        <a:t>11-16/0403</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Spatial Re-Use with Adaptive CCA and TPC Simulation</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Frank HSU</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dirty="0">
                          <a:solidFill>
                            <a:srgbClr val="000000"/>
                          </a:solidFill>
                          <a:latin typeface="宋体"/>
                        </a:rPr>
                        <a:t>SR</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
        <p:nvSpPr>
          <p:cNvPr id="39985" name="TextBox 7"/>
          <p:cNvSpPr txBox="1">
            <a:spLocks noChangeArrowheads="1"/>
          </p:cNvSpPr>
          <p:nvPr/>
        </p:nvSpPr>
        <p:spPr bwMode="auto">
          <a:xfrm>
            <a:off x="1828800" y="3657600"/>
            <a:ext cx="10525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7 submissions</a:t>
            </a:r>
            <a:endParaRPr lang="zh-CN" altLang="en-US"/>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标题 1"/>
          <p:cNvSpPr>
            <a:spLocks noGrp="1"/>
          </p:cNvSpPr>
          <p:nvPr>
            <p:ph type="title"/>
          </p:nvPr>
        </p:nvSpPr>
        <p:spPr/>
        <p:txBody>
          <a:bodyPr/>
          <a:lstStyle/>
          <a:p>
            <a:r>
              <a:rPr lang="en-US" altLang="zh-CN">
                <a:latin typeface="Times New Roman" charset="0"/>
                <a:ea typeface="MS PGothic" charset="0"/>
              </a:rPr>
              <a:t>Submissions (MU)</a:t>
            </a:r>
            <a:endParaRPr lang="zh-CN" altLang="en-US">
              <a:latin typeface="Times New Roman" charset="0"/>
              <a:ea typeface="MS PGothic" charset="0"/>
            </a:endParaRPr>
          </a:p>
        </p:txBody>
      </p:sp>
      <p:sp>
        <p:nvSpPr>
          <p:cNvPr id="40962"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0963" name="页脚占位符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0964"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581EED8C-1C30-AB4D-B420-72A4860B1C5A}" type="slidenum">
              <a:rPr lang="en-US" altLang="zh-CN"/>
              <a:pPr/>
              <a:t>18</a:t>
            </a:fld>
            <a:endParaRPr lang="en-US" altLang="zh-CN"/>
          </a:p>
        </p:txBody>
      </p:sp>
      <p:graphicFrame>
        <p:nvGraphicFramePr>
          <p:cNvPr id="7" name="表格 6"/>
          <p:cNvGraphicFramePr>
            <a:graphicFrameLocks noGrp="1"/>
          </p:cNvGraphicFramePr>
          <p:nvPr/>
        </p:nvGraphicFramePr>
        <p:xfrm>
          <a:off x="1066800" y="2438400"/>
          <a:ext cx="6096000" cy="1008105"/>
        </p:xfrm>
        <a:graphic>
          <a:graphicData uri="http://schemas.openxmlformats.org/drawingml/2006/table">
            <a:tbl>
              <a:tblPr/>
              <a:tblGrid>
                <a:gridCol w="787685"/>
                <a:gridCol w="3397321"/>
                <a:gridCol w="1308243"/>
                <a:gridCol w="602751"/>
              </a:tblGrid>
              <a:tr h="144009">
                <a:tc>
                  <a:txBody>
                    <a:bodyPr/>
                    <a:lstStyle/>
                    <a:p>
                      <a:pPr algn="ctr" fontAlgn="t"/>
                      <a:r>
                        <a:rPr lang="en-US" sz="900" b="1" i="0" u="none" strike="noStrike">
                          <a:solidFill>
                            <a:srgbClr val="FFFFFF"/>
                          </a:solidFill>
                          <a:latin typeface="宋体"/>
                        </a:rPr>
                        <a:t>DCN</a:t>
                      </a:r>
                    </a:p>
                  </a:txBody>
                  <a:tcPr marL="6855" marR="6855" marT="6855" marB="0">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Title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Author</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Ad Hoc</a:t>
                      </a:r>
                    </a:p>
                  </a:txBody>
                  <a:tcPr marL="6855" marR="6855" marT="6855" marB="0">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44009">
                <a:tc>
                  <a:txBody>
                    <a:bodyPr/>
                    <a:lstStyle/>
                    <a:p>
                      <a:pPr algn="l" fontAlgn="t"/>
                      <a:r>
                        <a:rPr lang="en-US" altLang="zh-CN" sz="900" b="0" i="0" u="none" strike="noStrike">
                          <a:solidFill>
                            <a:srgbClr val="000000"/>
                          </a:solidFill>
                          <a:latin typeface="宋体"/>
                        </a:rPr>
                        <a:t>11-16/0331</a:t>
                      </a:r>
                    </a:p>
                  </a:txBody>
                  <a:tcPr marL="6855" marR="6855" marT="6855"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Power Control for Multi-User Transmission in 802.11ax</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Kome Oteri</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MU</a:t>
                      </a:r>
                    </a:p>
                  </a:txBody>
                  <a:tcPr marL="6855" marR="6855" marT="6855" marB="0">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09">
                <a:tc>
                  <a:txBody>
                    <a:bodyPr/>
                    <a:lstStyle/>
                    <a:p>
                      <a:pPr algn="l" fontAlgn="t"/>
                      <a:r>
                        <a:rPr lang="en-US" altLang="zh-CN" sz="900" b="0" i="0" u="none" strike="noStrike">
                          <a:solidFill>
                            <a:srgbClr val="000000"/>
                          </a:solidFill>
                          <a:latin typeface="宋体"/>
                        </a:rPr>
                        <a:t>11-16/0333</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Issue related to unused UL OFDMA RUs</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Stephane Baron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MU</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09">
                <a:tc>
                  <a:txBody>
                    <a:bodyPr/>
                    <a:lstStyle/>
                    <a:p>
                      <a:pPr algn="l" fontAlgn="t"/>
                      <a:r>
                        <a:rPr lang="en-US" altLang="zh-CN" sz="900" b="0" i="0" u="none" strike="noStrike">
                          <a:solidFill>
                            <a:srgbClr val="000000"/>
                          </a:solidFill>
                          <a:latin typeface="宋体"/>
                        </a:rPr>
                        <a:t>11-16/0340</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Random Access UL MU Resource Allocation and Indication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Leonardo Lanante </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MU </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09">
                <a:tc>
                  <a:txBody>
                    <a:bodyPr/>
                    <a:lstStyle/>
                    <a:p>
                      <a:pPr algn="l" fontAlgn="t"/>
                      <a:r>
                        <a:rPr lang="en-US" altLang="zh-CN" sz="900" b="0" i="0" u="none" strike="noStrike">
                          <a:solidFill>
                            <a:srgbClr val="000000"/>
                          </a:solidFill>
                          <a:latin typeface="宋体"/>
                        </a:rPr>
                        <a:t>11-16/0371</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Further consideration for MU-RTS/CTS</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Jing Ma</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MU</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09">
                <a:tc>
                  <a:txBody>
                    <a:bodyPr/>
                    <a:lstStyle/>
                    <a:p>
                      <a:pPr algn="l" fontAlgn="t"/>
                      <a:r>
                        <a:rPr lang="en-US" altLang="zh-CN" sz="900" b="0" i="0" u="none" strike="noStrike">
                          <a:solidFill>
                            <a:srgbClr val="000000"/>
                          </a:solidFill>
                          <a:latin typeface="宋体"/>
                        </a:rPr>
                        <a:t>11-16/0379</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Trigger Frame Format</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Simone Merlin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MU</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09">
                <a:tc>
                  <a:txBody>
                    <a:bodyPr/>
                    <a:lstStyle/>
                    <a:p>
                      <a:pPr algn="l" fontAlgn="t"/>
                      <a:r>
                        <a:rPr lang="en-US" altLang="zh-CN" sz="900" b="0" i="0" u="none" strike="noStrike">
                          <a:solidFill>
                            <a:srgbClr val="000000"/>
                          </a:solidFill>
                          <a:latin typeface="宋体"/>
                        </a:rPr>
                        <a:t>11-16/0413</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Power Control for UL MU</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Arjun Bharadwaj</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dirty="0">
                          <a:solidFill>
                            <a:srgbClr val="000000"/>
                          </a:solidFill>
                          <a:latin typeface="宋体"/>
                        </a:rPr>
                        <a:t>MU</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
        <p:nvSpPr>
          <p:cNvPr id="41004" name="TextBox 7"/>
          <p:cNvSpPr txBox="1">
            <a:spLocks noChangeArrowheads="1"/>
          </p:cNvSpPr>
          <p:nvPr/>
        </p:nvSpPr>
        <p:spPr bwMode="auto">
          <a:xfrm>
            <a:off x="1905000" y="4114800"/>
            <a:ext cx="10525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6 submissions</a:t>
            </a:r>
            <a:endParaRPr lang="zh-CN" altLang="en-US"/>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标题 1"/>
          <p:cNvSpPr>
            <a:spLocks noGrp="1"/>
          </p:cNvSpPr>
          <p:nvPr>
            <p:ph type="title"/>
          </p:nvPr>
        </p:nvSpPr>
        <p:spPr/>
        <p:txBody>
          <a:bodyPr/>
          <a:lstStyle/>
          <a:p>
            <a:r>
              <a:rPr lang="en-US" altLang="zh-CN">
                <a:latin typeface="Times New Roman" charset="0"/>
                <a:ea typeface="MS PGothic" charset="0"/>
              </a:rPr>
              <a:t>Submissions (TG)</a:t>
            </a:r>
            <a:endParaRPr lang="zh-CN" altLang="en-US">
              <a:latin typeface="Times New Roman" charset="0"/>
              <a:ea typeface="MS PGothic" charset="0"/>
            </a:endParaRPr>
          </a:p>
        </p:txBody>
      </p:sp>
      <p:sp>
        <p:nvSpPr>
          <p:cNvPr id="41986"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1987" name="页脚占位符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198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89533C63-CCD4-3A4E-88D1-B029C8796226}" type="slidenum">
              <a:rPr lang="en-US" altLang="zh-CN"/>
              <a:pPr/>
              <a:t>19</a:t>
            </a:fld>
            <a:endParaRPr lang="en-US" altLang="zh-CN"/>
          </a:p>
        </p:txBody>
      </p:sp>
      <p:graphicFrame>
        <p:nvGraphicFramePr>
          <p:cNvPr id="7" name="表格 6"/>
          <p:cNvGraphicFramePr>
            <a:graphicFrameLocks noGrp="1"/>
          </p:cNvGraphicFramePr>
          <p:nvPr/>
        </p:nvGraphicFramePr>
        <p:xfrm>
          <a:off x="1066800" y="2209800"/>
          <a:ext cx="6096000" cy="1001714"/>
        </p:xfrm>
        <a:graphic>
          <a:graphicData uri="http://schemas.openxmlformats.org/drawingml/2006/table">
            <a:tbl>
              <a:tblPr/>
              <a:tblGrid>
                <a:gridCol w="787685"/>
                <a:gridCol w="3397321"/>
                <a:gridCol w="1308243"/>
                <a:gridCol w="602751"/>
              </a:tblGrid>
              <a:tr h="144082">
                <a:tc>
                  <a:txBody>
                    <a:bodyPr/>
                    <a:lstStyle/>
                    <a:p>
                      <a:pPr algn="ctr" fontAlgn="t"/>
                      <a:r>
                        <a:rPr lang="en-US" sz="900" b="1" i="0" u="none" strike="noStrike" dirty="0">
                          <a:solidFill>
                            <a:srgbClr val="FFFFFF"/>
                          </a:solidFill>
                          <a:latin typeface="宋体"/>
                        </a:rPr>
                        <a:t>DCN</a:t>
                      </a:r>
                    </a:p>
                  </a:txBody>
                  <a:tcPr marL="6855" marR="6855" marT="6858" marB="0">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Title</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Author</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Ad Hoc</a:t>
                      </a:r>
                    </a:p>
                  </a:txBody>
                  <a:tcPr marL="6855" marR="6855" marT="6858" marB="0">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44082">
                <a:tc>
                  <a:txBody>
                    <a:bodyPr/>
                    <a:lstStyle/>
                    <a:p>
                      <a:pPr algn="l" fontAlgn="t"/>
                      <a:r>
                        <a:rPr lang="en-US" sz="900" b="0" i="0" u="none" strike="noStrike">
                          <a:solidFill>
                            <a:srgbClr val="00B050"/>
                          </a:solidFill>
                          <a:latin typeface="宋体"/>
                        </a:rPr>
                        <a:t>11-15/1095r6</a:t>
                      </a:r>
                    </a:p>
                  </a:txBody>
                  <a:tcPr marL="6855" marR="6855" marT="6858"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B050"/>
                          </a:solidFill>
                          <a:latin typeface="宋体"/>
                        </a:rPr>
                        <a:t>OFDMA performance in 11ax</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B050"/>
                          </a:solidFill>
                          <a:latin typeface="宋体"/>
                        </a:rPr>
                        <a:t>Suhwook Kim</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dirty="0">
                          <a:solidFill>
                            <a:srgbClr val="00B050"/>
                          </a:solidFill>
                          <a:latin typeface="宋体"/>
                        </a:rPr>
                        <a:t>TG</a:t>
                      </a:r>
                    </a:p>
                  </a:txBody>
                  <a:tcPr marL="6855" marR="6855" marT="6858" marB="0">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82">
                <a:tc>
                  <a:txBody>
                    <a:bodyPr/>
                    <a:lstStyle/>
                    <a:p>
                      <a:pPr algn="l" fontAlgn="t"/>
                      <a:r>
                        <a:rPr lang="en-US" sz="900" b="0" i="0" u="none" strike="noStrike">
                          <a:solidFill>
                            <a:srgbClr val="00B050"/>
                          </a:solidFill>
                          <a:latin typeface="宋体"/>
                        </a:rPr>
                        <a:t>11-16/066r5</a:t>
                      </a:r>
                    </a:p>
                  </a:txBody>
                  <a:tcPr marL="6855" marR="6855" marT="6858"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B050"/>
                          </a:solidFill>
                          <a:latin typeface="宋体"/>
                        </a:rPr>
                        <a:t>Views on UL-MU Features</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B050"/>
                          </a:solidFill>
                          <a:latin typeface="宋体"/>
                        </a:rPr>
                        <a:t>Joonsuk Kim</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dirty="0">
                          <a:solidFill>
                            <a:srgbClr val="00B050"/>
                          </a:solidFill>
                          <a:latin typeface="宋体"/>
                        </a:rPr>
                        <a:t>TG</a:t>
                      </a:r>
                    </a:p>
                  </a:txBody>
                  <a:tcPr marL="6855" marR="6855" marT="6858"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82">
                <a:tc>
                  <a:txBody>
                    <a:bodyPr/>
                    <a:lstStyle/>
                    <a:p>
                      <a:pPr algn="l" fontAlgn="t"/>
                      <a:r>
                        <a:rPr lang="en-US" altLang="zh-CN" sz="900" b="0" i="0" u="none" strike="noStrike">
                          <a:solidFill>
                            <a:srgbClr val="00B050"/>
                          </a:solidFill>
                          <a:latin typeface="宋体"/>
                        </a:rPr>
                        <a:t>11-16/0355</a:t>
                      </a:r>
                    </a:p>
                  </a:txBody>
                  <a:tcPr marL="6855" marR="6855" marT="6858"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B050"/>
                          </a:solidFill>
                          <a:latin typeface="宋体"/>
                        </a:rPr>
                        <a:t>Snapshot of Residential Use 2016</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B050"/>
                          </a:solidFill>
                          <a:latin typeface="宋体"/>
                        </a:rPr>
                        <a:t>Carol Ansley</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dirty="0">
                          <a:solidFill>
                            <a:srgbClr val="00B050"/>
                          </a:solidFill>
                          <a:latin typeface="宋体"/>
                        </a:rPr>
                        <a:t>TG</a:t>
                      </a:r>
                    </a:p>
                  </a:txBody>
                  <a:tcPr marL="6855" marR="6855" marT="6858"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81304">
                <a:tc>
                  <a:txBody>
                    <a:bodyPr/>
                    <a:lstStyle/>
                    <a:p>
                      <a:pPr algn="l" fontAlgn="t"/>
                      <a:r>
                        <a:rPr lang="en-US" altLang="zh-CN" sz="900" b="0" i="0" u="none" strike="noStrike">
                          <a:solidFill>
                            <a:srgbClr val="000000"/>
                          </a:solidFill>
                          <a:latin typeface="宋体"/>
                        </a:rPr>
                        <a:t>11-16/0364</a:t>
                      </a:r>
                    </a:p>
                  </a:txBody>
                  <a:tcPr marL="6855" marR="6855" marT="6858"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AID Assign Rules Based on BSS Color and HE Operation Element</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Jianhan Liu</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TG</a:t>
                      </a:r>
                    </a:p>
                  </a:txBody>
                  <a:tcPr marL="6855" marR="6855" marT="6858"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82">
                <a:tc>
                  <a:txBody>
                    <a:bodyPr/>
                    <a:lstStyle/>
                    <a:p>
                      <a:pPr algn="l" fontAlgn="t"/>
                      <a:r>
                        <a:rPr lang="en-US" altLang="zh-CN" sz="900" b="0" i="0" u="none" strike="noStrike">
                          <a:solidFill>
                            <a:srgbClr val="000000"/>
                          </a:solidFill>
                          <a:latin typeface="宋体"/>
                        </a:rPr>
                        <a:t>11-16/0394</a:t>
                      </a:r>
                    </a:p>
                  </a:txBody>
                  <a:tcPr marL="6855" marR="6855" marT="6858"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Achieving High Efficiency in Medium Access via Roster Mode</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Sean Coffey</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dirty="0">
                          <a:solidFill>
                            <a:srgbClr val="000000"/>
                          </a:solidFill>
                          <a:latin typeface="宋体"/>
                        </a:rPr>
                        <a:t>TG</a:t>
                      </a:r>
                    </a:p>
                  </a:txBody>
                  <a:tcPr marL="6855" marR="6855" marT="6858"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
        <p:nvSpPr>
          <p:cNvPr id="42023" name="TextBox 7"/>
          <p:cNvSpPr txBox="1">
            <a:spLocks noChangeArrowheads="1"/>
          </p:cNvSpPr>
          <p:nvPr/>
        </p:nvSpPr>
        <p:spPr bwMode="auto">
          <a:xfrm>
            <a:off x="1981200" y="3886200"/>
            <a:ext cx="10779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5 Submissions</a:t>
            </a:r>
            <a:endParaRPr lang="zh-CN" alt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17410" name="Title 1"/>
          <p:cNvSpPr>
            <a:spLocks noGrp="1"/>
          </p:cNvSpPr>
          <p:nvPr>
            <p:ph type="title"/>
          </p:nvPr>
        </p:nvSpPr>
        <p:spPr>
          <a:xfrm>
            <a:off x="685800" y="1066800"/>
            <a:ext cx="7772400" cy="1066800"/>
          </a:xfrm>
        </p:spPr>
        <p:txBody>
          <a:bodyPr/>
          <a:lstStyle/>
          <a:p>
            <a:r>
              <a:rPr lang="en-US" altLang="zh-CN">
                <a:solidFill>
                  <a:srgbClr val="0000FF"/>
                </a:solidFill>
                <a:latin typeface="Arial Black" charset="0"/>
                <a:ea typeface="MS PGothic" charset="0"/>
              </a:rPr>
              <a:t>IEEE 802.11 TGax:</a:t>
            </a:r>
            <a:br>
              <a:rPr lang="en-US" altLang="zh-CN">
                <a:solidFill>
                  <a:srgbClr val="0000FF"/>
                </a:solidFill>
                <a:latin typeface="Arial Black" charset="0"/>
                <a:ea typeface="MS PGothic" charset="0"/>
              </a:rPr>
            </a:br>
            <a:r>
              <a:rPr lang="en-US" altLang="zh-CN">
                <a:solidFill>
                  <a:srgbClr val="0000FF"/>
                </a:solidFill>
                <a:latin typeface="Arial Black" charset="0"/>
                <a:ea typeface="MS PGothic" charset="0"/>
              </a:rPr>
              <a:t>High Efficiency WLAN</a:t>
            </a:r>
            <a:br>
              <a:rPr lang="en-US" altLang="zh-CN">
                <a:solidFill>
                  <a:srgbClr val="0000FF"/>
                </a:solidFill>
                <a:latin typeface="Arial Black" charset="0"/>
                <a:ea typeface="MS PGothic" charset="0"/>
              </a:rPr>
            </a:br>
            <a:r>
              <a:rPr lang="en-US" altLang="zh-CN">
                <a:solidFill>
                  <a:srgbClr val="0000FF"/>
                </a:solidFill>
                <a:latin typeface="Arial Black" charset="0"/>
                <a:ea typeface="MS PGothic" charset="0"/>
              </a:rPr>
              <a:t>Task Group</a:t>
            </a:r>
            <a:endParaRPr lang="en-CA" altLang="zh-CN">
              <a:latin typeface="Times New Roman" charset="0"/>
              <a:ea typeface="MS PGothic" charset="0"/>
            </a:endParaRPr>
          </a:p>
        </p:txBody>
      </p:sp>
      <p:sp>
        <p:nvSpPr>
          <p:cNvPr id="17411"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zh-CN" sz="3600">
                <a:latin typeface="Arial" charset="0"/>
                <a:ea typeface="MS PGothic" charset="0"/>
              </a:rPr>
              <a:t>Macau</a:t>
            </a:r>
          </a:p>
          <a:p>
            <a:pPr algn="ctr">
              <a:lnSpc>
                <a:spcPct val="90000"/>
              </a:lnSpc>
              <a:buFontTx/>
              <a:buNone/>
            </a:pPr>
            <a:r>
              <a:rPr lang="en-US" altLang="zh-CN" sz="3600">
                <a:latin typeface="Arial" charset="0"/>
                <a:ea typeface="MS PGothic" charset="0"/>
              </a:rPr>
              <a:t>March 13-18, 2016</a:t>
            </a:r>
          </a:p>
          <a:p>
            <a:pPr algn="ctr">
              <a:lnSpc>
                <a:spcPct val="90000"/>
              </a:lnSpc>
              <a:buFontTx/>
              <a:buNone/>
            </a:pPr>
            <a:endParaRPr lang="en-US" altLang="zh-CN" sz="2000">
              <a:latin typeface="Arial" charset="0"/>
              <a:ea typeface="MS PGothic" charset="0"/>
            </a:endParaRPr>
          </a:p>
          <a:p>
            <a:pPr algn="ctr">
              <a:lnSpc>
                <a:spcPct val="90000"/>
              </a:lnSpc>
              <a:buFontTx/>
              <a:buNone/>
            </a:pPr>
            <a:r>
              <a:rPr lang="en-US" altLang="zh-CN" sz="2000">
                <a:latin typeface="Arial" charset="0"/>
                <a:ea typeface="MS PGothic" charset="0"/>
              </a:rPr>
              <a:t>Chair: Osama Aboul-Magd (Huawei Technologies)</a:t>
            </a:r>
          </a:p>
          <a:p>
            <a:pPr algn="ctr">
              <a:lnSpc>
                <a:spcPct val="90000"/>
              </a:lnSpc>
              <a:buFontTx/>
              <a:buNone/>
            </a:pPr>
            <a:r>
              <a:rPr lang="en-US" altLang="zh-CN" sz="2000">
                <a:latin typeface="Arial" charset="0"/>
                <a:ea typeface="MS PGothic" charset="0"/>
              </a:rPr>
              <a:t>Vice Chair: Simone Merlin (Qualcomm)</a:t>
            </a:r>
          </a:p>
          <a:p>
            <a:pPr algn="ctr">
              <a:lnSpc>
                <a:spcPct val="90000"/>
              </a:lnSpc>
              <a:buFontTx/>
              <a:buNone/>
            </a:pPr>
            <a:r>
              <a:rPr lang="en-US" altLang="zh-CN" sz="2000">
                <a:latin typeface="Arial" charset="0"/>
                <a:ea typeface="MS PGothic" charset="0"/>
              </a:rPr>
              <a:t>Vice Chair: Ron Porat (Broadcom)</a:t>
            </a:r>
            <a:endParaRPr lang="en-US" altLang="zh-CN" sz="1800">
              <a:latin typeface="Arial" charset="0"/>
              <a:ea typeface="MS PGothic" charset="0"/>
            </a:endParaRPr>
          </a:p>
          <a:p>
            <a:pPr algn="ctr">
              <a:lnSpc>
                <a:spcPct val="90000"/>
              </a:lnSpc>
              <a:buFontTx/>
              <a:buNone/>
            </a:pPr>
            <a:r>
              <a:rPr lang="en-US" altLang="zh-CN" sz="2000">
                <a:latin typeface="Arial" charset="0"/>
                <a:ea typeface="MS PGothic" charset="0"/>
              </a:rPr>
              <a:t>Secretary: Yasuhiko Inoue (NTT)</a:t>
            </a:r>
          </a:p>
          <a:p>
            <a:pPr algn="ctr">
              <a:lnSpc>
                <a:spcPct val="90000"/>
              </a:lnSpc>
              <a:buFontTx/>
              <a:buNone/>
            </a:pPr>
            <a:r>
              <a:rPr lang="en-US" altLang="zh-CN" sz="2000">
                <a:latin typeface="Arial" charset="0"/>
                <a:ea typeface="MS PGothic" charset="0"/>
              </a:rPr>
              <a:t>Technical Editor: Robert Stacey (Intel)</a:t>
            </a:r>
            <a:endParaRPr lang="en-CA" altLang="zh-CN" sz="2000">
              <a:latin typeface="Times New Roman" charset="0"/>
              <a:ea typeface="MS PGothic" charset="0"/>
            </a:endParaRPr>
          </a:p>
          <a:p>
            <a:pPr algn="ctr">
              <a:lnSpc>
                <a:spcPct val="90000"/>
              </a:lnSpc>
              <a:buFontTx/>
              <a:buNone/>
            </a:pPr>
            <a:endParaRPr lang="en-CA" altLang="zh-CN" sz="2000">
              <a:latin typeface="Times New Roman" charset="0"/>
              <a:ea typeface="MS PGothic" charset="0"/>
            </a:endParaRPr>
          </a:p>
        </p:txBody>
      </p:sp>
      <p:sp>
        <p:nvSpPr>
          <p:cNvPr id="17412"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174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8E8E22C-AEE5-6847-90DE-50A44B0E9156}" type="slidenum">
              <a:rPr lang="en-US" altLang="zh-CN"/>
              <a:pPr/>
              <a:t>2</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381000" y="685800"/>
            <a:ext cx="8229600" cy="1066800"/>
          </a:xfrm>
        </p:spPr>
        <p:txBody>
          <a:bodyPr/>
          <a:lstStyle/>
          <a:p>
            <a:r>
              <a:rPr lang="en-US" altLang="zh-CN">
                <a:latin typeface="Times New Roman" charset="0"/>
                <a:ea typeface="MS PGothic" charset="0"/>
              </a:rPr>
              <a:t>Agenda for Monday March 14, 13:30 – 15:30</a:t>
            </a:r>
            <a:r>
              <a:rPr lang="en-US" altLang="zh-CN">
                <a:latin typeface="Times New Roman" charset="0"/>
                <a:ea typeface="MS PGothic" charset="0"/>
                <a:sym typeface="Wingdings" charset="0"/>
              </a:rPr>
              <a:t> </a:t>
            </a:r>
            <a:endParaRPr lang="en-US" altLang="zh-CN">
              <a:latin typeface="Times New Roman" charset="0"/>
              <a:ea typeface="MS PGothic" charset="0"/>
            </a:endParaRPr>
          </a:p>
        </p:txBody>
      </p:sp>
      <p:sp>
        <p:nvSpPr>
          <p:cNvPr id="43010" name="Content Placeholder 2"/>
          <p:cNvSpPr>
            <a:spLocks noGrp="1"/>
          </p:cNvSpPr>
          <p:nvPr>
            <p:ph idx="1"/>
          </p:nvPr>
        </p:nvSpPr>
        <p:spPr/>
        <p:txBody>
          <a:bodyPr/>
          <a:lstStyle/>
          <a:p>
            <a:pPr>
              <a:lnSpc>
                <a:spcPct val="80000"/>
              </a:lnSpc>
            </a:pPr>
            <a:r>
              <a:rPr lang="en-US" altLang="zh-CN" sz="2000">
                <a:latin typeface="Times New Roman" charset="0"/>
                <a:ea typeface="MS PGothic" charset="0"/>
              </a:rPr>
              <a:t>Call meeting to order </a:t>
            </a:r>
          </a:p>
          <a:p>
            <a:pPr>
              <a:lnSpc>
                <a:spcPct val="80000"/>
              </a:lnSpc>
            </a:pPr>
            <a:r>
              <a:rPr lang="en-US" altLang="zh-CN" sz="2000">
                <a:latin typeface="Times New Roman" charset="0"/>
                <a:ea typeface="MS PGothic" charset="0"/>
              </a:rPr>
              <a:t>Patent policy, etc.</a:t>
            </a:r>
          </a:p>
          <a:p>
            <a:pPr>
              <a:lnSpc>
                <a:spcPct val="80000"/>
              </a:lnSpc>
            </a:pPr>
            <a:r>
              <a:rPr lang="en-US" altLang="zh-CN" sz="2000">
                <a:latin typeface="Times New Roman" charset="0"/>
                <a:ea typeface="MS PGothic" charset="0"/>
              </a:rPr>
              <a:t>Call for submissions</a:t>
            </a:r>
          </a:p>
          <a:p>
            <a:pPr>
              <a:lnSpc>
                <a:spcPct val="80000"/>
              </a:lnSpc>
            </a:pPr>
            <a:r>
              <a:rPr lang="en-US" altLang="zh-CN" sz="2000">
                <a:latin typeface="Times New Roman" charset="0"/>
                <a:ea typeface="MS PGothic" charset="0"/>
              </a:rPr>
              <a:t>Set Ad Hoc Groups schedule and approve agenda</a:t>
            </a:r>
          </a:p>
          <a:p>
            <a:pPr>
              <a:lnSpc>
                <a:spcPct val="80000"/>
              </a:lnSpc>
            </a:pPr>
            <a:r>
              <a:rPr lang="en-US" altLang="zh-CN" sz="2000">
                <a:latin typeface="Times New Roman" charset="0"/>
                <a:ea typeface="MS PGothic" charset="0"/>
              </a:rPr>
              <a:t>Summary from January 2016 meeting</a:t>
            </a:r>
          </a:p>
          <a:p>
            <a:pPr>
              <a:lnSpc>
                <a:spcPct val="80000"/>
              </a:lnSpc>
            </a:pPr>
            <a:r>
              <a:rPr lang="en-US" altLang="zh-CN" sz="2000">
                <a:latin typeface="Times New Roman" charset="0"/>
                <a:ea typeface="MS PGothic" charset="0"/>
              </a:rPr>
              <a:t>SFD review – Editor</a:t>
            </a:r>
          </a:p>
          <a:p>
            <a:pPr>
              <a:lnSpc>
                <a:spcPct val="80000"/>
              </a:lnSpc>
            </a:pPr>
            <a:r>
              <a:rPr lang="en-US" altLang="zh-CN" sz="2000">
                <a:latin typeface="Times New Roman" charset="0"/>
                <a:ea typeface="MS PGothic" charset="0"/>
              </a:rPr>
              <a:t>TG motions</a:t>
            </a:r>
          </a:p>
          <a:p>
            <a:pPr lvl="1">
              <a:lnSpc>
                <a:spcPct val="80000"/>
              </a:lnSpc>
            </a:pPr>
            <a:r>
              <a:rPr lang="en-US" altLang="zh-CN" sz="1600">
                <a:latin typeface="Times New Roman" charset="0"/>
                <a:ea typeface="MS PGothic" charset="0"/>
              </a:rPr>
              <a:t>Approve TG meeting and Telecon minutes since November meeting.</a:t>
            </a:r>
          </a:p>
          <a:p>
            <a:pPr lvl="1">
              <a:lnSpc>
                <a:spcPct val="80000"/>
              </a:lnSpc>
            </a:pPr>
            <a:r>
              <a:rPr lang="en-US" altLang="zh-CN" sz="1600">
                <a:latin typeface="Times New Roman" charset="0"/>
                <a:ea typeface="MS PGothic" charset="0"/>
              </a:rPr>
              <a:t>Approve the latest SFD revision</a:t>
            </a:r>
          </a:p>
          <a:p>
            <a:pPr>
              <a:lnSpc>
                <a:spcPct val="80000"/>
              </a:lnSpc>
            </a:pPr>
            <a:r>
              <a:rPr lang="en-US" altLang="zh-CN" sz="2000">
                <a:latin typeface="Times New Roman" charset="0"/>
                <a:ea typeface="MS PGothic" charset="0"/>
              </a:rPr>
              <a:t>Timeline</a:t>
            </a:r>
          </a:p>
          <a:p>
            <a:pPr>
              <a:lnSpc>
                <a:spcPct val="80000"/>
              </a:lnSpc>
            </a:pPr>
            <a:r>
              <a:rPr lang="en-US" altLang="zh-CN" sz="2000">
                <a:latin typeface="Times New Roman" charset="0"/>
                <a:ea typeface="MS PGothic" charset="0"/>
              </a:rPr>
              <a:t>Ad Hoc group Rules</a:t>
            </a:r>
          </a:p>
          <a:p>
            <a:pPr>
              <a:lnSpc>
                <a:spcPct val="80000"/>
              </a:lnSpc>
            </a:pPr>
            <a:r>
              <a:rPr lang="en-US" altLang="zh-CN" sz="2000">
                <a:latin typeface="Times New Roman" charset="0"/>
                <a:ea typeface="MS PGothic" charset="0"/>
              </a:rPr>
              <a:t>Presentations</a:t>
            </a:r>
          </a:p>
          <a:p>
            <a:pPr lvl="1">
              <a:lnSpc>
                <a:spcPct val="80000"/>
              </a:lnSpc>
            </a:pPr>
            <a:r>
              <a:rPr lang="en-US" altLang="zh-CN" sz="1600">
                <a:latin typeface="Times New Roman" charset="0"/>
                <a:ea typeface="MS PGothic" charset="0"/>
              </a:rPr>
              <a:t>11-16/0066r5, </a:t>
            </a:r>
            <a:r>
              <a:rPr lang="en-US" sz="1600">
                <a:latin typeface="Times New Roman" charset="0"/>
                <a:ea typeface="MS PGothic" charset="0"/>
              </a:rPr>
              <a:t>“</a:t>
            </a:r>
            <a:r>
              <a:rPr lang="en-US" altLang="zh-CN" sz="1600">
                <a:latin typeface="Times New Roman" charset="0"/>
                <a:ea typeface="MS PGothic" charset="0"/>
              </a:rPr>
              <a:t>Views on UL MU Features</a:t>
            </a:r>
            <a:r>
              <a:rPr lang="en-US" sz="1600">
                <a:latin typeface="Times New Roman" charset="0"/>
                <a:ea typeface="MS PGothic" charset="0"/>
              </a:rPr>
              <a:t>”</a:t>
            </a:r>
            <a:r>
              <a:rPr lang="en-US" altLang="zh-CN" sz="1600">
                <a:latin typeface="Times New Roman" charset="0"/>
                <a:ea typeface="MS PGothic" charset="0"/>
              </a:rPr>
              <a:t> Joonsuk Kim</a:t>
            </a:r>
          </a:p>
          <a:p>
            <a:pPr lvl="1">
              <a:lnSpc>
                <a:spcPct val="80000"/>
              </a:lnSpc>
            </a:pPr>
            <a:r>
              <a:rPr lang="en-US" altLang="zh-CN" sz="1600">
                <a:latin typeface="Times New Roman" charset="0"/>
                <a:ea typeface="MS PGothic" charset="0"/>
              </a:rPr>
              <a:t>11-15/1095r6, </a:t>
            </a:r>
            <a:r>
              <a:rPr lang="en-US" sz="1600">
                <a:latin typeface="Times New Roman" charset="0"/>
                <a:ea typeface="MS PGothic" charset="0"/>
              </a:rPr>
              <a:t>“</a:t>
            </a:r>
            <a:r>
              <a:rPr lang="en-US" altLang="zh-CN" sz="1600">
                <a:latin typeface="Times New Roman" charset="0"/>
                <a:ea typeface="MS PGothic" charset="0"/>
              </a:rPr>
              <a:t>OFDMA Performance in 11ax</a:t>
            </a:r>
            <a:r>
              <a:rPr lang="en-US" sz="1600">
                <a:latin typeface="Times New Roman" charset="0"/>
                <a:ea typeface="MS PGothic" charset="0"/>
              </a:rPr>
              <a:t>”</a:t>
            </a:r>
            <a:r>
              <a:rPr lang="en-US" altLang="zh-CN" sz="1600">
                <a:latin typeface="Times New Roman" charset="0"/>
                <a:ea typeface="MS PGothic" charset="0"/>
              </a:rPr>
              <a:t> Suhwook Kim</a:t>
            </a:r>
          </a:p>
          <a:p>
            <a:pPr>
              <a:lnSpc>
                <a:spcPct val="80000"/>
              </a:lnSpc>
            </a:pPr>
            <a:r>
              <a:rPr lang="en-US" altLang="zh-CN" sz="2000">
                <a:latin typeface="Times New Roman" charset="0"/>
                <a:ea typeface="MS PGothic" charset="0"/>
              </a:rPr>
              <a:t>Recess</a:t>
            </a:r>
          </a:p>
          <a:p>
            <a:pPr>
              <a:lnSpc>
                <a:spcPct val="80000"/>
              </a:lnSpc>
            </a:pPr>
            <a:endParaRPr lang="en-US" altLang="zh-CN" sz="2000">
              <a:latin typeface="Times New Roman" charset="0"/>
              <a:ea typeface="MS PGothic" charset="0"/>
            </a:endParaRPr>
          </a:p>
        </p:txBody>
      </p:sp>
      <p:sp>
        <p:nvSpPr>
          <p:cNvPr id="4301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301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30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471E51A6-0D2C-9F49-AF92-CF5B9B347F51}" type="slidenum">
              <a:rPr lang="en-US" altLang="zh-CN"/>
              <a:pPr/>
              <a:t>20</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4034" name="Title 1"/>
          <p:cNvSpPr>
            <a:spLocks noGrp="1"/>
          </p:cNvSpPr>
          <p:nvPr>
            <p:ph type="title"/>
          </p:nvPr>
        </p:nvSpPr>
        <p:spPr/>
        <p:txBody>
          <a:bodyPr/>
          <a:lstStyle/>
          <a:p>
            <a:r>
              <a:rPr lang="en-CA" altLang="zh-CN">
                <a:latin typeface="Times New Roman" charset="0"/>
                <a:ea typeface="MS PGothic" charset="0"/>
              </a:rPr>
              <a:t>Summary since January 2016 Meeting</a:t>
            </a:r>
          </a:p>
        </p:txBody>
      </p:sp>
      <p:sp>
        <p:nvSpPr>
          <p:cNvPr id="44035" name="Content Placeholder 5"/>
          <p:cNvSpPr>
            <a:spLocks noGrp="1"/>
          </p:cNvSpPr>
          <p:nvPr>
            <p:ph idx="1"/>
          </p:nvPr>
        </p:nvSpPr>
        <p:spPr>
          <a:xfrm>
            <a:off x="685800" y="1676400"/>
            <a:ext cx="7772400" cy="4114800"/>
          </a:xfrm>
        </p:spPr>
        <p:txBody>
          <a:bodyPr/>
          <a:lstStyle/>
          <a:p>
            <a:r>
              <a:rPr lang="en-CA" altLang="zh-CN" sz="2000">
                <a:latin typeface="Times New Roman" charset="0"/>
                <a:ea typeface="MS PGothic" charset="0"/>
              </a:rPr>
              <a:t>Passed a number of affecting aspects of the TG Specification Framework.</a:t>
            </a:r>
          </a:p>
          <a:p>
            <a:pPr lvl="1"/>
            <a:r>
              <a:rPr lang="en-CA" altLang="zh-CN" sz="1600">
                <a:latin typeface="Times New Roman" charset="0"/>
                <a:ea typeface="MS PGothic" charset="0"/>
              </a:rPr>
              <a:t>PHY</a:t>
            </a:r>
          </a:p>
          <a:p>
            <a:pPr lvl="1"/>
            <a:r>
              <a:rPr lang="en-CA" altLang="zh-CN" sz="1600">
                <a:latin typeface="Times New Roman" charset="0"/>
                <a:ea typeface="MS PGothic" charset="0"/>
              </a:rPr>
              <a:t>MAC</a:t>
            </a:r>
          </a:p>
          <a:p>
            <a:pPr lvl="1"/>
            <a:r>
              <a:rPr lang="en-CA" altLang="zh-CN" sz="1600">
                <a:latin typeface="Times New Roman" charset="0"/>
                <a:ea typeface="MS PGothic" charset="0"/>
              </a:rPr>
              <a:t>MU</a:t>
            </a:r>
          </a:p>
          <a:p>
            <a:r>
              <a:rPr lang="en-CA" altLang="zh-CN" sz="2000">
                <a:latin typeface="Times New Roman" charset="0"/>
                <a:ea typeface="MS PGothic" charset="0"/>
              </a:rPr>
              <a:t>Latest revisions of the Specification Framework is available at:</a:t>
            </a:r>
          </a:p>
          <a:p>
            <a:pPr lvl="1"/>
            <a:r>
              <a:rPr lang="en-CA" altLang="zh-CN" sz="1800">
                <a:latin typeface="Times New Roman" charset="0"/>
                <a:ea typeface="MS PGothic" charset="0"/>
                <a:hlinkClick r:id="rId2"/>
              </a:rPr>
              <a:t>https://mentor.ieee.org/802.11/dcn/15/11-15-0132-15-00ax-spec-framework.docx</a:t>
            </a:r>
            <a:r>
              <a:rPr lang="en-CA" altLang="zh-CN" sz="1800">
                <a:latin typeface="Times New Roman" charset="0"/>
                <a:ea typeface="MS PGothic" charset="0"/>
              </a:rPr>
              <a:t> </a:t>
            </a:r>
          </a:p>
          <a:p>
            <a:r>
              <a:rPr lang="en-CA" altLang="zh-CN">
                <a:latin typeface="Times New Roman" charset="0"/>
                <a:ea typeface="MS PGothic" charset="0"/>
              </a:rPr>
              <a:t>Presentation on draft TG specification 11-16/0024r0</a:t>
            </a:r>
          </a:p>
          <a:p>
            <a:r>
              <a:rPr lang="en-US" altLang="zh-CN" sz="2000">
                <a:latin typeface="Times New Roman" charset="0"/>
                <a:ea typeface="MS PGothic" charset="0"/>
              </a:rPr>
              <a:t>The TG conducted a couple of Telecons (Feb 4</a:t>
            </a:r>
            <a:r>
              <a:rPr lang="en-US" altLang="zh-CN" sz="2000" baseline="30000">
                <a:latin typeface="Times New Roman" charset="0"/>
                <a:ea typeface="MS PGothic" charset="0"/>
              </a:rPr>
              <a:t>th</a:t>
            </a:r>
            <a:r>
              <a:rPr lang="en-US" altLang="zh-CN" sz="2000">
                <a:latin typeface="Times New Roman" charset="0"/>
                <a:ea typeface="MS PGothic" charset="0"/>
              </a:rPr>
              <a:t> , and March 3</a:t>
            </a:r>
            <a:r>
              <a:rPr lang="en-US" altLang="zh-CN" sz="2000" baseline="30000">
                <a:latin typeface="Times New Roman" charset="0"/>
                <a:ea typeface="MS PGothic" charset="0"/>
              </a:rPr>
              <a:t>rd</a:t>
            </a:r>
            <a:r>
              <a:rPr lang="en-US" altLang="zh-CN" sz="2000">
                <a:latin typeface="Times New Roman" charset="0"/>
                <a:ea typeface="MS PGothic" charset="0"/>
              </a:rPr>
              <a:t> )</a:t>
            </a:r>
          </a:p>
          <a:p>
            <a:pPr lvl="1"/>
            <a:r>
              <a:rPr lang="en-US" altLang="zh-CN" sz="1600">
                <a:latin typeface="Times New Roman" charset="0"/>
                <a:ea typeface="MS PGothic" charset="0"/>
                <a:hlinkClick r:id="rId3"/>
              </a:rPr>
              <a:t>https://mentor.ieee.org/802.11/dcn/16/11-16-0212-00-00ax-enterprise-scenario-dsc-and-color.pptx </a:t>
            </a:r>
          </a:p>
          <a:p>
            <a:pPr lvl="1"/>
            <a:r>
              <a:rPr lang="en-US" altLang="zh-CN" sz="1600">
                <a:latin typeface="Times New Roman" charset="0"/>
                <a:ea typeface="MS PGothic" charset="0"/>
                <a:hlinkClick r:id="rId3"/>
              </a:rPr>
              <a:t>https://mentor.ieee.org/802.11/dcn/16/11-16-0024-01-00ax-proposed-draft-specification.docx</a:t>
            </a:r>
            <a:r>
              <a:rPr lang="en-US" altLang="zh-CN" sz="1600">
                <a:latin typeface="Times New Roman" charset="0"/>
                <a:ea typeface="MS PGothic" charset="0"/>
              </a:rPr>
              <a:t> </a:t>
            </a:r>
          </a:p>
        </p:txBody>
      </p:sp>
      <p:sp>
        <p:nvSpPr>
          <p:cNvPr id="44036"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4037" name="Slide Number Placeholder 4"/>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AD168B4A-D256-D54B-A4DB-D399BB25E006}" type="slidenum">
              <a:rPr lang="en-US" altLang="zh-CN"/>
              <a:pPr/>
              <a:t>21</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5058"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5059"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E01C4E9-EE51-6945-92D4-FD1E8E996EF2}" type="slidenum">
              <a:rPr lang="en-US" altLang="zh-CN"/>
              <a:pPr/>
              <a:t>22</a:t>
            </a:fld>
            <a:endParaRPr lang="en-US" altLang="zh-CN"/>
          </a:p>
        </p:txBody>
      </p:sp>
      <p:sp>
        <p:nvSpPr>
          <p:cNvPr id="45060" name="Rectangle 2"/>
          <p:cNvSpPr>
            <a:spLocks noGrp="1" noChangeArrowheads="1"/>
          </p:cNvSpPr>
          <p:nvPr>
            <p:ph type="title"/>
          </p:nvPr>
        </p:nvSpPr>
        <p:spPr>
          <a:xfrm>
            <a:off x="457200" y="685800"/>
            <a:ext cx="8458200" cy="1066800"/>
          </a:xfrm>
        </p:spPr>
        <p:txBody>
          <a:bodyPr/>
          <a:lstStyle/>
          <a:p>
            <a:r>
              <a:rPr lang="en-US" altLang="zh-CN">
                <a:latin typeface="Times New Roman" charset="0"/>
                <a:ea typeface="MS PGothic" charset="0"/>
              </a:rPr>
              <a:t>Approval of  TG Minutes (January 2016 Meeting and Telecon Minutes) </a:t>
            </a:r>
          </a:p>
        </p:txBody>
      </p:sp>
      <p:sp>
        <p:nvSpPr>
          <p:cNvPr id="45061" name="Rectangle 3"/>
          <p:cNvSpPr>
            <a:spLocks noGrp="1" noChangeArrowheads="1"/>
          </p:cNvSpPr>
          <p:nvPr>
            <p:ph type="body" idx="1"/>
          </p:nvPr>
        </p:nvSpPr>
        <p:spPr>
          <a:xfrm>
            <a:off x="685800" y="1752600"/>
            <a:ext cx="7772400" cy="3962400"/>
          </a:xfrm>
        </p:spPr>
        <p:txBody>
          <a:bodyPr/>
          <a:lstStyle/>
          <a:p>
            <a:pPr marL="0" indent="0">
              <a:buFontTx/>
              <a:buNone/>
            </a:pPr>
            <a:r>
              <a:rPr lang="en-US" altLang="zh-CN" sz="1800">
                <a:latin typeface="Times New Roman" charset="0"/>
                <a:ea typeface="MS PGothic" charset="0"/>
              </a:rPr>
              <a:t>Approve TGax minutes of meetings and teleconferences from January 2016 interim meeting to today:  </a:t>
            </a:r>
          </a:p>
          <a:p>
            <a:pPr lvl="1"/>
            <a:r>
              <a:rPr lang="en-US" altLang="zh-CN" sz="1400">
                <a:latin typeface="Times New Roman" charset="0"/>
                <a:ea typeface="MS PGothic" charset="0"/>
                <a:hlinkClick r:id="rId2"/>
              </a:rPr>
              <a:t>https://mentor.ieee.org/802.11/dcn/16/11-16-0096-02-00ax-tgax-january-2016-atlanta-meeting-minutes.docx</a:t>
            </a:r>
          </a:p>
          <a:p>
            <a:pPr lvl="1"/>
            <a:r>
              <a:rPr lang="en-US" altLang="zh-CN" sz="1400">
                <a:latin typeface="Times New Roman" charset="0"/>
                <a:ea typeface="MS PGothic" charset="0"/>
                <a:hlinkClick r:id="rId2"/>
              </a:rPr>
              <a:t>https://mentor.ieee.org/802.11/dcn/16/11-16-0262-01-00ax-tgax-teleconference-minutes-february-4th-2016.docx</a:t>
            </a:r>
          </a:p>
          <a:p>
            <a:pPr lvl="1"/>
            <a:r>
              <a:rPr lang="en-US" altLang="zh-CN" sz="1400">
                <a:latin typeface="Times New Roman" charset="0"/>
                <a:ea typeface="MS PGothic" charset="0"/>
                <a:hlinkClick r:id="rId2"/>
              </a:rPr>
              <a:t>https://mentor.ieee.org/802.11/dcn/16/11-16-0301-01-00ax-tgax-teleconference-minutes-march-3rd-2016.docx</a:t>
            </a:r>
          </a:p>
          <a:p>
            <a:pPr lvl="1"/>
            <a:r>
              <a:rPr lang="en-US" altLang="zh-CN" sz="1400">
                <a:latin typeface="Times New Roman" charset="0"/>
                <a:ea typeface="MS PGothic" charset="0"/>
                <a:hlinkClick r:id="rId2"/>
              </a:rPr>
              <a:t>https://mentor.ieee.org/802.11/dcn/16/11-16-0150-00-00ax-tgax-mu-ad-hoc-meeting-minutes-january-2016.docx</a:t>
            </a:r>
            <a:r>
              <a:rPr lang="en-US" altLang="zh-CN" sz="1400">
                <a:latin typeface="Times New Roman" charset="0"/>
                <a:ea typeface="MS PGothic" charset="0"/>
              </a:rPr>
              <a:t> </a:t>
            </a:r>
          </a:p>
          <a:p>
            <a:pPr lvl="1"/>
            <a:r>
              <a:rPr lang="en-US" altLang="zh-CN" sz="1400">
                <a:latin typeface="Times New Roman" charset="0"/>
                <a:ea typeface="MS PGothic" charset="0"/>
                <a:hlinkClick r:id="rId3"/>
              </a:rPr>
              <a:t>https://mentor.ieee.org/802.11/dcn/16/11-16-0110-00-00ax-jan-2016-atlanta-tgax-mac-ad-hoc-meeting-minutes.docx</a:t>
            </a:r>
            <a:r>
              <a:rPr lang="en-US" altLang="zh-CN" sz="1400">
                <a:latin typeface="Times New Roman" charset="0"/>
                <a:ea typeface="MS PGothic" charset="0"/>
              </a:rPr>
              <a:t> </a:t>
            </a:r>
          </a:p>
          <a:p>
            <a:pPr lvl="1"/>
            <a:r>
              <a:rPr lang="en-US" altLang="zh-CN" sz="1400">
                <a:latin typeface="Times New Roman" charset="0"/>
                <a:ea typeface="MS PGothic" charset="0"/>
                <a:hlinkClick r:id="rId4"/>
              </a:rPr>
              <a:t>https://mentor.ieee.org/802.11/dcn/16/11-16-0119-00-00ax-ieee-802-11-tgax-january-2016-atlanta-phy-ad-hoc-meeting-minutes.docx</a:t>
            </a:r>
            <a:r>
              <a:rPr lang="en-US" altLang="zh-CN" sz="1400">
                <a:latin typeface="Times New Roman" charset="0"/>
                <a:ea typeface="MS PGothic" charset="0"/>
              </a:rPr>
              <a:t> </a:t>
            </a:r>
          </a:p>
          <a:p>
            <a:pPr lvl="1"/>
            <a:endParaRPr lang="en-US" altLang="zh-CN" sz="1400">
              <a:latin typeface="Times New Roman" charset="0"/>
              <a:ea typeface="MS PGothic" charset="0"/>
            </a:endParaRPr>
          </a:p>
          <a:p>
            <a:pPr marL="0" indent="0"/>
            <a:r>
              <a:rPr lang="en-US" altLang="zh-CN" sz="1800">
                <a:latin typeface="Times New Roman" charset="0"/>
                <a:ea typeface="MS PGothic" charset="0"/>
              </a:rPr>
              <a:t>Move:	Al Petrick	Second: Yasu Inoue</a:t>
            </a:r>
          </a:p>
          <a:p>
            <a:pPr marL="0" indent="0"/>
            <a:r>
              <a:rPr lang="en-US" altLang="zh-CN" sz="1800">
                <a:latin typeface="Times New Roman" charset="0"/>
                <a:ea typeface="MS PGothic" charset="0"/>
              </a:rPr>
              <a:t>Accepted with no objection</a:t>
            </a:r>
          </a:p>
          <a:p>
            <a:pPr marL="0" indent="0"/>
            <a:endParaRPr lang="en-US" altLang="zh-CN" sz="1800">
              <a:latin typeface="Times New Roman" charset="0"/>
              <a:ea typeface="MS PGothic" charset="0"/>
            </a:endParaRPr>
          </a:p>
          <a:p>
            <a:pPr marL="0" indent="0"/>
            <a:endParaRPr lang="en-US" altLang="zh-CN" sz="1800">
              <a:latin typeface="Times New Roman"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a:latin typeface="Times New Roman" charset="0"/>
                <a:ea typeface="MS PGothic" charset="0"/>
              </a:rPr>
              <a:t>SFD Review</a:t>
            </a:r>
          </a:p>
        </p:txBody>
      </p:sp>
      <p:sp>
        <p:nvSpPr>
          <p:cNvPr id="46082" name="Content Placeholder 2"/>
          <p:cNvSpPr>
            <a:spLocks noGrp="1"/>
          </p:cNvSpPr>
          <p:nvPr>
            <p:ph idx="1"/>
          </p:nvPr>
        </p:nvSpPr>
        <p:spPr>
          <a:xfrm>
            <a:off x="685800" y="1828800"/>
            <a:ext cx="7772400" cy="4114800"/>
          </a:xfrm>
        </p:spPr>
        <p:txBody>
          <a:bodyPr/>
          <a:lstStyle/>
          <a:p>
            <a:r>
              <a:rPr lang="en-US" altLang="zh-CN">
                <a:latin typeface="Times New Roman" charset="0"/>
                <a:ea typeface="MS PGothic" charset="0"/>
              </a:rPr>
              <a:t>Editor</a:t>
            </a:r>
          </a:p>
          <a:p>
            <a:r>
              <a:rPr lang="en-US" altLang="zh-CN">
                <a:latin typeface="Times New Roman" charset="0"/>
                <a:ea typeface="MS PGothic" charset="0"/>
                <a:hlinkClick r:id="rId2"/>
              </a:rPr>
              <a:t>https://mentor.ieee.org/802.11/dcn/15/11-15-0132-15-00ax-spec-framework.docx</a:t>
            </a:r>
            <a:r>
              <a:rPr lang="en-US" altLang="zh-CN">
                <a:latin typeface="Times New Roman" charset="0"/>
                <a:ea typeface="MS PGothic" charset="0"/>
              </a:rPr>
              <a:t> </a:t>
            </a:r>
          </a:p>
        </p:txBody>
      </p:sp>
      <p:sp>
        <p:nvSpPr>
          <p:cNvPr id="4608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608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608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A7269003-11D3-4B44-AD60-6B876A8A59AF}" type="slidenum">
              <a:rPr lang="en-US" altLang="zh-CN"/>
              <a:pPr/>
              <a:t>23</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altLang="zh-CN">
                <a:latin typeface="Times New Roman" charset="0"/>
                <a:ea typeface="MS PGothic" charset="0"/>
              </a:rPr>
              <a:t>SFD Motion</a:t>
            </a:r>
          </a:p>
        </p:txBody>
      </p:sp>
      <p:sp>
        <p:nvSpPr>
          <p:cNvPr id="47106" name="Content Placeholder 2"/>
          <p:cNvSpPr>
            <a:spLocks noGrp="1"/>
          </p:cNvSpPr>
          <p:nvPr>
            <p:ph idx="1"/>
          </p:nvPr>
        </p:nvSpPr>
        <p:spPr/>
        <p:txBody>
          <a:bodyPr/>
          <a:lstStyle/>
          <a:p>
            <a:r>
              <a:rPr lang="en-US" altLang="zh-CN">
                <a:latin typeface="Times New Roman" charset="0"/>
                <a:ea typeface="MS PGothic" charset="0"/>
              </a:rPr>
              <a:t>Move to accept document 11-16/0132r15 as the current revision of the TG Specification Framework document</a:t>
            </a:r>
          </a:p>
          <a:p>
            <a:endParaRPr lang="en-US" altLang="zh-CN">
              <a:latin typeface="Times New Roman" charset="0"/>
              <a:ea typeface="MS PGothic" charset="0"/>
            </a:endParaRPr>
          </a:p>
          <a:p>
            <a:r>
              <a:rPr lang="en-US" altLang="zh-CN">
                <a:latin typeface="Times New Roman" charset="0"/>
                <a:ea typeface="MS PGothic" charset="0"/>
              </a:rPr>
              <a:t>Move: Robert Stacey</a:t>
            </a:r>
          </a:p>
          <a:p>
            <a:r>
              <a:rPr lang="en-US" altLang="zh-CN">
                <a:latin typeface="Times New Roman" charset="0"/>
                <a:ea typeface="MS PGothic" charset="0"/>
              </a:rPr>
              <a:t>Second: Rakesh Taori</a:t>
            </a:r>
          </a:p>
          <a:p>
            <a:r>
              <a:rPr lang="en-US" altLang="zh-CN">
                <a:latin typeface="Times New Roman" charset="0"/>
                <a:ea typeface="MS PGothic" charset="0"/>
              </a:rPr>
              <a:t>Y/N/A</a:t>
            </a:r>
          </a:p>
          <a:p>
            <a:r>
              <a:rPr lang="en-US" altLang="zh-CN">
                <a:latin typeface="Times New Roman" charset="0"/>
                <a:ea typeface="MS PGothic" charset="0"/>
              </a:rPr>
              <a:t>accepted with no objection</a:t>
            </a:r>
          </a:p>
        </p:txBody>
      </p:sp>
      <p:sp>
        <p:nvSpPr>
          <p:cNvPr id="4710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71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73E06A2D-4EBD-EE47-AB4C-37A4B6BBB0D0}" type="slidenum">
              <a:rPr lang="en-US" altLang="zh-CN"/>
              <a:pPr/>
              <a:t>24</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zh-CN">
                <a:latin typeface="Times New Roman" charset="0"/>
                <a:ea typeface="MS PGothic" charset="0"/>
              </a:rPr>
              <a:t>Timeline</a:t>
            </a:r>
          </a:p>
        </p:txBody>
      </p:sp>
      <p:sp>
        <p:nvSpPr>
          <p:cNvPr id="481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81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81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BC8DFD5D-9538-5C4C-9764-2257D60F3CF2}" type="slidenum">
              <a:rPr lang="en-US" altLang="zh-CN"/>
              <a:pPr/>
              <a:t>25</a:t>
            </a:fld>
            <a:endParaRPr lang="en-US" altLang="zh-CN"/>
          </a:p>
        </p:txBody>
      </p:sp>
      <p:graphicFrame>
        <p:nvGraphicFramePr>
          <p:cNvPr id="7" name="Diagram 6"/>
          <p:cNvGraphicFramePr/>
          <p:nvPr/>
        </p:nvGraphicFramePr>
        <p:xfrm>
          <a:off x="668867" y="1626305"/>
          <a:ext cx="8170333"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Down Arrow 7"/>
          <p:cNvSpPr/>
          <p:nvPr/>
        </p:nvSpPr>
        <p:spPr>
          <a:xfrm>
            <a:off x="4779963" y="2209800"/>
            <a:ext cx="325437" cy="1058863"/>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ltLang="zh-CN">
              <a:solidFill>
                <a:srgbClr val="FFFFFF"/>
              </a:solidFill>
              <a:latin typeface="Times New Roman" charset="0"/>
              <a:ea typeface="MS PGothic" charset="0"/>
              <a:cs typeface="MS PGothic" charset="0"/>
            </a:endParaRPr>
          </a:p>
        </p:txBody>
      </p:sp>
      <p:sp>
        <p:nvSpPr>
          <p:cNvPr id="48135" name="TextBox 8"/>
          <p:cNvSpPr txBox="1">
            <a:spLocks noChangeArrowheads="1"/>
          </p:cNvSpPr>
          <p:nvPr/>
        </p:nvSpPr>
        <p:spPr bwMode="auto">
          <a:xfrm>
            <a:off x="4191000" y="1752600"/>
            <a:ext cx="1447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ctr"/>
            <a:r>
              <a:rPr lang="en-CA" altLang="zh-CN" sz="1600" b="1"/>
              <a:t>We are Here</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zh-CN">
                <a:latin typeface="Times New Roman" charset="0"/>
                <a:ea typeface="MS PGothic" charset="0"/>
              </a:rPr>
              <a:t>Ad Hoc Group Rules</a:t>
            </a:r>
          </a:p>
        </p:txBody>
      </p:sp>
      <p:sp>
        <p:nvSpPr>
          <p:cNvPr id="49154" name="Content Placeholder 2"/>
          <p:cNvSpPr>
            <a:spLocks noGrp="1"/>
          </p:cNvSpPr>
          <p:nvPr>
            <p:ph idx="1"/>
          </p:nvPr>
        </p:nvSpPr>
        <p:spPr>
          <a:xfrm>
            <a:off x="685800" y="1828800"/>
            <a:ext cx="7772400" cy="4114800"/>
          </a:xfrm>
        </p:spPr>
        <p:txBody>
          <a:bodyPr/>
          <a:lstStyle/>
          <a:p>
            <a:r>
              <a:rPr lang="en-US" altLang="zh-CN" sz="2000">
                <a:latin typeface="Times New Roman" charset="0"/>
                <a:ea typeface="MS PGothic" charset="0"/>
              </a:rPr>
              <a:t>A straw poll needs to achieves at least 75% at the ad-hoc level to be converted to a motion at the TG level.</a:t>
            </a:r>
          </a:p>
          <a:p>
            <a:r>
              <a:rPr lang="en-GB" altLang="zh-CN" sz="2000">
                <a:latin typeface="Times New Roman" charset="0"/>
                <a:ea typeface="MS PGothic" charset="0"/>
              </a:rPr>
              <a:t>In the case a consensus can not be reached within an Ad Hoc group (a stalemate that prohibits further progress), the subject is moved to the Task group, if an Ad Hoc straw poll vote to move the subject to the Taskgroup achieves &gt; 50% approval.</a:t>
            </a:r>
          </a:p>
          <a:p>
            <a:r>
              <a:rPr lang="en-US" altLang="zh-CN" sz="2000">
                <a:latin typeface="Times New Roman" charset="0"/>
                <a:ea typeface="MS PGothic" charset="0"/>
              </a:rPr>
              <a:t>A straw poll affecting the Spec Framework has to start with, </a:t>
            </a:r>
          </a:p>
          <a:p>
            <a:pPr lvl="1"/>
            <a:r>
              <a:rPr lang="en-US" altLang="zh-CN" b="1">
                <a:solidFill>
                  <a:srgbClr val="FF0000"/>
                </a:solidFill>
                <a:latin typeface="Times New Roman" charset="0"/>
                <a:ea typeface="MS PGothic" charset="0"/>
              </a:rPr>
              <a:t>Do you agree to add to the TG Specification Frame work document?</a:t>
            </a:r>
          </a:p>
          <a:p>
            <a:pPr lvl="2"/>
            <a:r>
              <a:rPr lang="en-US" altLang="zh-CN" b="1">
                <a:solidFill>
                  <a:srgbClr val="FF0000"/>
                </a:solidFill>
                <a:latin typeface="Times New Roman" charset="0"/>
                <a:ea typeface="MS PGothic" charset="0"/>
              </a:rPr>
              <a:t>x.y.z. &lt;feature description&gt;</a:t>
            </a:r>
          </a:p>
          <a:p>
            <a:r>
              <a:rPr lang="en-US" altLang="zh-CN" sz="2000">
                <a:latin typeface="Times New Roman" charset="0"/>
                <a:ea typeface="MS PGothic" charset="0"/>
              </a:rPr>
              <a:t>For further details, please see 11-15-0075r0</a:t>
            </a:r>
          </a:p>
          <a:p>
            <a:r>
              <a:rPr lang="en-US" altLang="zh-CN" sz="2000">
                <a:latin typeface="Times New Roman" charset="0"/>
                <a:ea typeface="MS PGothic" charset="0"/>
              </a:rPr>
              <a:t>Minutes of the Ad Hoc group meetings will be available on mentor.</a:t>
            </a:r>
            <a:endParaRPr lang="en-US" altLang="zh-CN">
              <a:latin typeface="Times New Roman" charset="0"/>
              <a:ea typeface="MS PGothic" charset="0"/>
            </a:endParaRPr>
          </a:p>
        </p:txBody>
      </p:sp>
      <p:sp>
        <p:nvSpPr>
          <p:cNvPr id="4915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915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91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47DAEFD-3A5D-2442-AF88-A1D06F77E4B7}" type="slidenum">
              <a:rPr lang="en-US" altLang="zh-CN"/>
              <a:pPr/>
              <a:t>26</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US" altLang="zh-CN">
                <a:latin typeface="Times New Roman" charset="0"/>
                <a:ea typeface="MS PGothic" charset="0"/>
              </a:rPr>
              <a:t>Agenda for Monday March 14, 19:30 – 21:30</a:t>
            </a:r>
            <a:r>
              <a:rPr lang="en-US" altLang="zh-CN">
                <a:latin typeface="Times New Roman" charset="0"/>
                <a:ea typeface="MS PGothic" charset="0"/>
                <a:sym typeface="Wingdings" charset="0"/>
              </a:rPr>
              <a:t> </a:t>
            </a:r>
            <a:endParaRPr lang="en-US" altLang="zh-CN">
              <a:latin typeface="Times New Roman" charset="0"/>
              <a:ea typeface="MS PGothic" charset="0"/>
            </a:endParaRPr>
          </a:p>
        </p:txBody>
      </p:sp>
      <p:sp>
        <p:nvSpPr>
          <p:cNvPr id="50178" name="Content Placeholder 2"/>
          <p:cNvSpPr>
            <a:spLocks noGrp="1"/>
          </p:cNvSpPr>
          <p:nvPr>
            <p:ph idx="1"/>
          </p:nvPr>
        </p:nvSpPr>
        <p:spPr/>
        <p:txBody>
          <a:bodyPr/>
          <a:lstStyle/>
          <a:p>
            <a:r>
              <a:rPr lang="en-US" altLang="zh-CN">
                <a:latin typeface="Times New Roman" charset="0"/>
                <a:ea typeface="MS PGothic" charset="0"/>
              </a:rPr>
              <a:t>Ad Hoc Group Meetings</a:t>
            </a:r>
          </a:p>
          <a:p>
            <a:pPr lvl="1"/>
            <a:r>
              <a:rPr lang="en-US" altLang="zh-CN">
                <a:latin typeface="Times New Roman" charset="0"/>
                <a:ea typeface="MS PGothic" charset="0"/>
              </a:rPr>
              <a:t>SR </a:t>
            </a:r>
            <a:r>
              <a:rPr lang="en-US" altLang="zh-CN">
                <a:latin typeface="Times New Roman" charset="0"/>
                <a:ea typeface="MS PGothic" charset="0"/>
                <a:sym typeface="Wingdings" charset="0"/>
              </a:rPr>
              <a:t> Venetian Ballroom A/B (L3)</a:t>
            </a:r>
            <a:endParaRPr lang="en-US" altLang="zh-CN">
              <a:latin typeface="Times New Roman" charset="0"/>
              <a:ea typeface="MS PGothic" charset="0"/>
            </a:endParaRPr>
          </a:p>
          <a:p>
            <a:pPr lvl="1"/>
            <a:r>
              <a:rPr lang="en-US" altLang="zh-CN">
                <a:latin typeface="Times New Roman" charset="0"/>
                <a:ea typeface="MS PGothic" charset="0"/>
              </a:rPr>
              <a:t>MU </a:t>
            </a:r>
            <a:r>
              <a:rPr lang="en-US" altLang="zh-CN">
                <a:latin typeface="Times New Roman" charset="0"/>
                <a:ea typeface="MS PGothic" charset="0"/>
                <a:sym typeface="Wingdings" charset="0"/>
              </a:rPr>
              <a:t> Florence 2305 and 2306 (L1)</a:t>
            </a:r>
            <a:endParaRPr lang="en-US" altLang="zh-CN">
              <a:latin typeface="Times New Roman" charset="0"/>
              <a:ea typeface="MS PGothic" charset="0"/>
            </a:endParaRPr>
          </a:p>
        </p:txBody>
      </p:sp>
      <p:sp>
        <p:nvSpPr>
          <p:cNvPr id="5017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018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5018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ABA8DCC8-8008-524D-81D5-0347DD0630F3}" type="slidenum">
              <a:rPr lang="en-US" altLang="zh-CN"/>
              <a:pPr/>
              <a:t>27</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1202" name="Title 1"/>
          <p:cNvSpPr>
            <a:spLocks noGrp="1"/>
          </p:cNvSpPr>
          <p:nvPr>
            <p:ph type="title"/>
          </p:nvPr>
        </p:nvSpPr>
        <p:spPr/>
        <p:txBody>
          <a:bodyPr/>
          <a:lstStyle/>
          <a:p>
            <a:r>
              <a:rPr lang="en-US" altLang="zh-CN">
                <a:latin typeface="Times New Roman" charset="0"/>
                <a:ea typeface="MS PGothic" charset="0"/>
              </a:rPr>
              <a:t>Agenda for Tuesday March 15, 10:30 – 12:3</a:t>
            </a:r>
            <a:r>
              <a:rPr lang="en-US" altLang="zh-CN">
                <a:latin typeface="Times New Roman" charset="0"/>
                <a:ea typeface="MS PGothic" charset="0"/>
                <a:sym typeface="Wingdings" charset="0"/>
              </a:rPr>
              <a:t>0 </a:t>
            </a:r>
            <a:endParaRPr lang="en-US" altLang="zh-CN">
              <a:latin typeface="Times New Roman" charset="0"/>
              <a:ea typeface="MS PGothic" charset="0"/>
            </a:endParaRPr>
          </a:p>
        </p:txBody>
      </p:sp>
      <p:sp>
        <p:nvSpPr>
          <p:cNvPr id="51203" name="Content Placeholder 2"/>
          <p:cNvSpPr>
            <a:spLocks noGrp="1"/>
          </p:cNvSpPr>
          <p:nvPr>
            <p:ph idx="1"/>
          </p:nvPr>
        </p:nvSpPr>
        <p:spPr/>
        <p:txBody>
          <a:bodyPr/>
          <a:lstStyle/>
          <a:p>
            <a:r>
              <a:rPr lang="en-US" altLang="zh-CN">
                <a:latin typeface="Times New Roman" charset="0"/>
                <a:ea typeface="MS PGothic" charset="0"/>
              </a:rPr>
              <a:t>Ad Hoc Group Meetings</a:t>
            </a:r>
          </a:p>
          <a:p>
            <a:pPr lvl="1"/>
            <a:r>
              <a:rPr lang="en-US" altLang="zh-CN">
                <a:latin typeface="Times New Roman" charset="0"/>
                <a:ea typeface="MS PGothic" charset="0"/>
              </a:rPr>
              <a:t>PHY </a:t>
            </a:r>
            <a:r>
              <a:rPr lang="en-US" altLang="zh-CN">
                <a:latin typeface="Times New Roman" charset="0"/>
                <a:ea typeface="MS PGothic" charset="0"/>
                <a:sym typeface="Wingdings" charset="0"/>
              </a:rPr>
              <a:t> Venetian Ballroom A/B (L3)</a:t>
            </a:r>
            <a:endParaRPr lang="en-US" altLang="zh-CN">
              <a:latin typeface="Times New Roman" charset="0"/>
              <a:ea typeface="MS PGothic" charset="0"/>
            </a:endParaRPr>
          </a:p>
          <a:p>
            <a:pPr lvl="1"/>
            <a:r>
              <a:rPr lang="en-US" altLang="zh-CN">
                <a:latin typeface="Times New Roman" charset="0"/>
                <a:ea typeface="MS PGothic" charset="0"/>
              </a:rPr>
              <a:t>MAC </a:t>
            </a:r>
            <a:r>
              <a:rPr lang="en-US" altLang="zh-CN">
                <a:latin typeface="Times New Roman" charset="0"/>
                <a:ea typeface="MS PGothic" charset="0"/>
                <a:sym typeface="Wingdings" charset="0"/>
              </a:rPr>
              <a:t> Florence 2202+2203+2302+2303 (L1)</a:t>
            </a:r>
            <a:endParaRPr lang="en-US" altLang="zh-CN">
              <a:latin typeface="Times New Roman" charset="0"/>
              <a:ea typeface="MS PGothic" charset="0"/>
            </a:endParaRPr>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51205"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C697DFE-C3F2-3241-85E3-7044F0B97050}" type="slidenum">
              <a:rPr lang="en-US" altLang="zh-CN"/>
              <a:pPr/>
              <a:t>28</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2226" name="Rectangle 2"/>
          <p:cNvSpPr>
            <a:spLocks noGrp="1" noChangeArrowheads="1"/>
          </p:cNvSpPr>
          <p:nvPr>
            <p:ph type="title"/>
          </p:nvPr>
        </p:nvSpPr>
        <p:spPr/>
        <p:txBody>
          <a:bodyPr/>
          <a:lstStyle/>
          <a:p>
            <a:r>
              <a:rPr lang="en-US" altLang="zh-CN">
                <a:latin typeface="Times New Roman" charset="0"/>
                <a:ea typeface="MS PGothic" charset="0"/>
              </a:rPr>
              <a:t>Agenda for Tuesday March 15, 16:00 – 18:0</a:t>
            </a:r>
            <a:r>
              <a:rPr lang="en-US" altLang="zh-CN">
                <a:latin typeface="Times New Roman" charset="0"/>
                <a:ea typeface="MS PGothic" charset="0"/>
                <a:sym typeface="Wingdings" charset="0"/>
              </a:rPr>
              <a:t>0</a:t>
            </a:r>
          </a:p>
        </p:txBody>
      </p:sp>
      <p:sp>
        <p:nvSpPr>
          <p:cNvPr id="52227" name="Rectangle 3"/>
          <p:cNvSpPr>
            <a:spLocks noGrp="1" noChangeArrowheads="1"/>
          </p:cNvSpPr>
          <p:nvPr>
            <p:ph type="body" idx="1"/>
          </p:nvPr>
        </p:nvSpPr>
        <p:spPr/>
        <p:txBody>
          <a:bodyPr/>
          <a:lstStyle/>
          <a:p>
            <a:r>
              <a:rPr lang="en-US" altLang="zh-CN">
                <a:latin typeface="Times New Roman" charset="0"/>
                <a:ea typeface="MS PGothic" charset="0"/>
              </a:rPr>
              <a:t>Ad Hoc Group Meetings</a:t>
            </a:r>
          </a:p>
          <a:p>
            <a:pPr lvl="1"/>
            <a:r>
              <a:rPr lang="en-US" altLang="zh-CN">
                <a:latin typeface="Times New Roman" charset="0"/>
                <a:ea typeface="MS PGothic" charset="0"/>
              </a:rPr>
              <a:t>SR </a:t>
            </a:r>
            <a:r>
              <a:rPr lang="en-US" altLang="zh-CN">
                <a:latin typeface="Times New Roman" charset="0"/>
                <a:ea typeface="MS PGothic" charset="0"/>
                <a:sym typeface="Wingdings" charset="0"/>
              </a:rPr>
              <a:t> Venetian Ballroom AB (L3)</a:t>
            </a:r>
            <a:endParaRPr lang="en-US" altLang="zh-CN">
              <a:latin typeface="Times New Roman" charset="0"/>
              <a:ea typeface="MS PGothic" charset="0"/>
            </a:endParaRPr>
          </a:p>
          <a:p>
            <a:pPr lvl="1"/>
            <a:r>
              <a:rPr lang="en-US" altLang="zh-CN">
                <a:latin typeface="Times New Roman" charset="0"/>
                <a:ea typeface="MS PGothic" charset="0"/>
              </a:rPr>
              <a:t>MAC </a:t>
            </a:r>
            <a:r>
              <a:rPr lang="en-US" altLang="zh-CN">
                <a:latin typeface="Times New Roman" charset="0"/>
                <a:ea typeface="MS PGothic" charset="0"/>
                <a:sym typeface="Wingdings" charset="0"/>
              </a:rPr>
              <a:t> Florence 2202+2203+2302+2303 (L1)</a:t>
            </a:r>
            <a:endParaRPr lang="en-US" altLang="zh-CN">
              <a:latin typeface="Times New Roman" charset="0"/>
              <a:ea typeface="MS PGothic" charset="0"/>
            </a:endParaRPr>
          </a:p>
        </p:txBody>
      </p:sp>
      <p:sp>
        <p:nvSpPr>
          <p:cNvPr id="5222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20EDFB01-ACE2-DA43-BFBD-75DC24AFF2F1}" type="slidenum">
              <a:rPr lang="en-US" altLang="zh-CN"/>
              <a:pPr/>
              <a:t>29</a:t>
            </a:fld>
            <a:endParaRPr lang="en-US" altLang="zh-CN"/>
          </a:p>
        </p:txBody>
      </p:sp>
      <p:sp>
        <p:nvSpPr>
          <p:cNvPr id="52229"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18434" name="Footer Placeholder 2"/>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1843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AC2B238-F505-D446-87A7-C17810F43486}" type="slidenum">
              <a:rPr lang="en-US" altLang="zh-CN"/>
              <a:pPr/>
              <a:t>3</a:t>
            </a:fld>
            <a:endParaRPr lang="en-US" altLang="zh-CN"/>
          </a:p>
        </p:txBody>
      </p:sp>
      <p:sp>
        <p:nvSpPr>
          <p:cNvPr id="1843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ctr"/>
            <a:r>
              <a:rPr lang="en-US" altLang="zh-CN"/>
              <a:t>Slide </a:t>
            </a:r>
            <a:fld id="{2159B960-7688-0147-9C40-0E92ACB8AD5F}" type="slidenum">
              <a:rPr lang="en-US" altLang="zh-CN"/>
              <a:pPr algn="ctr"/>
              <a:t>3</a:t>
            </a:fld>
            <a:endParaRPr lang="en-US" altLang="zh-CN"/>
          </a:p>
        </p:txBody>
      </p:sp>
      <p:sp>
        <p:nvSpPr>
          <p:cNvPr id="18437" name="Rectangle 2"/>
          <p:cNvSpPr>
            <a:spLocks noGrp="1" noChangeArrowheads="1"/>
          </p:cNvSpPr>
          <p:nvPr>
            <p:ph type="title" idx="4294967295"/>
          </p:nvPr>
        </p:nvSpPr>
        <p:spPr/>
        <p:txBody>
          <a:bodyPr/>
          <a:lstStyle/>
          <a:p>
            <a:r>
              <a:rPr lang="en-US" altLang="zh-CN">
                <a:latin typeface="Times New Roman" charset="0"/>
                <a:ea typeface="MS PGothic" charset="0"/>
              </a:rPr>
              <a:t>Meeting Protocol</a:t>
            </a:r>
          </a:p>
        </p:txBody>
      </p:sp>
      <p:sp>
        <p:nvSpPr>
          <p:cNvPr id="18438" name="Rectangle 3"/>
          <p:cNvSpPr>
            <a:spLocks noGrp="1" noChangeArrowheads="1"/>
          </p:cNvSpPr>
          <p:nvPr>
            <p:ph type="body" idx="4294967295"/>
          </p:nvPr>
        </p:nvSpPr>
        <p:spPr>
          <a:xfrm>
            <a:off x="381000" y="2667000"/>
            <a:ext cx="8458200" cy="1676400"/>
          </a:xfrm>
        </p:spPr>
        <p:txBody>
          <a:bodyPr/>
          <a:lstStyle/>
          <a:p>
            <a:r>
              <a:rPr lang="en-US" altLang="zh-CN" sz="3200">
                <a:latin typeface="Times New Roman" charset="0"/>
                <a:ea typeface="MS PGothic" charset="0"/>
              </a:rPr>
              <a:t>Please announce your affiliation when you first address the group during a meeting slot</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altLang="zh-CN">
                <a:latin typeface="Times New Roman" charset="0"/>
                <a:ea typeface="MS PGothic" charset="0"/>
              </a:rPr>
              <a:t>Agenda for Tuesday March 15, 19:30 – 21:3</a:t>
            </a:r>
            <a:r>
              <a:rPr lang="en-US" altLang="zh-CN">
                <a:latin typeface="Times New Roman" charset="0"/>
                <a:ea typeface="MS PGothic" charset="0"/>
                <a:sym typeface="Wingdings" charset="0"/>
              </a:rPr>
              <a:t>0</a:t>
            </a:r>
            <a:endParaRPr lang="en-US" altLang="zh-CN">
              <a:latin typeface="Times New Roman" charset="0"/>
              <a:ea typeface="MS PGothic" charset="0"/>
            </a:endParaRPr>
          </a:p>
        </p:txBody>
      </p:sp>
      <p:sp>
        <p:nvSpPr>
          <p:cNvPr id="53250" name="Content Placeholder 2"/>
          <p:cNvSpPr>
            <a:spLocks noGrp="1"/>
          </p:cNvSpPr>
          <p:nvPr>
            <p:ph idx="1"/>
          </p:nvPr>
        </p:nvSpPr>
        <p:spPr>
          <a:xfrm>
            <a:off x="685800" y="1752600"/>
            <a:ext cx="7772400" cy="4114800"/>
          </a:xfrm>
        </p:spPr>
        <p:txBody>
          <a:bodyPr/>
          <a:lstStyle/>
          <a:p>
            <a:r>
              <a:rPr lang="en-US" altLang="zh-CN">
                <a:latin typeface="Times New Roman" charset="0"/>
                <a:ea typeface="MS PGothic" charset="0"/>
              </a:rPr>
              <a:t>TG Meeting</a:t>
            </a:r>
          </a:p>
          <a:p>
            <a:r>
              <a:rPr lang="en-US" altLang="zh-CN">
                <a:latin typeface="Times New Roman" charset="0"/>
                <a:ea typeface="MS PGothic" charset="0"/>
              </a:rPr>
              <a:t>Call Meeting to order</a:t>
            </a:r>
          </a:p>
          <a:p>
            <a:r>
              <a:rPr lang="en-US" altLang="zh-CN">
                <a:latin typeface="Times New Roman" charset="0"/>
                <a:ea typeface="MS PGothic" charset="0"/>
              </a:rPr>
              <a:t>IEEE 802 and 802.11 IPR Policy and procedure</a:t>
            </a:r>
          </a:p>
          <a:p>
            <a:r>
              <a:rPr lang="en-US" altLang="zh-CN">
                <a:latin typeface="Times New Roman" charset="0"/>
                <a:ea typeface="MS PGothic" charset="0"/>
              </a:rPr>
              <a:t>Progress from ad hoc groups</a:t>
            </a:r>
          </a:p>
          <a:p>
            <a:r>
              <a:rPr lang="en-US" altLang="zh-CN">
                <a:latin typeface="Times New Roman" charset="0"/>
                <a:ea typeface="MS PGothic" charset="0"/>
              </a:rPr>
              <a:t>Presentations</a:t>
            </a:r>
          </a:p>
          <a:p>
            <a:pPr lvl="1"/>
            <a:r>
              <a:rPr lang="en-US" altLang="zh-CN">
                <a:latin typeface="Times New Roman" charset="0"/>
                <a:ea typeface="MS PGothic" charset="0"/>
                <a:hlinkClick r:id="rId2"/>
              </a:rPr>
              <a:t>https://mentor.ieee.org/802.11/dcn/16/11-16-0364-01-00ax-aid-assign-rules-based-on-bss-color-and-he-operation-element.pptx</a:t>
            </a:r>
            <a:r>
              <a:rPr lang="en-US" altLang="zh-CN">
                <a:latin typeface="Times New Roman" charset="0"/>
                <a:ea typeface="MS PGothic" charset="0"/>
              </a:rPr>
              <a:t> </a:t>
            </a:r>
          </a:p>
          <a:p>
            <a:pPr lvl="1"/>
            <a:r>
              <a:rPr lang="en-US" altLang="zh-CN">
                <a:latin typeface="Times New Roman" charset="0"/>
                <a:ea typeface="MS PGothic" charset="0"/>
                <a:hlinkClick r:id="rId3"/>
              </a:rPr>
              <a:t>https://mentor.ieee.org/802.11/dcn/16/11-16-0394-00-00ax-achieving-high-efficiency-in-medium-access-via-roster-mode.pptx</a:t>
            </a:r>
            <a:r>
              <a:rPr lang="en-US" altLang="zh-CN">
                <a:latin typeface="Times New Roman" charset="0"/>
                <a:ea typeface="MS PGothic" charset="0"/>
              </a:rPr>
              <a:t> </a:t>
            </a:r>
          </a:p>
          <a:p>
            <a:r>
              <a:rPr lang="en-US" altLang="zh-CN">
                <a:latin typeface="Times New Roman" charset="0"/>
                <a:ea typeface="MS PGothic" charset="0"/>
              </a:rPr>
              <a:t>Draft Approval and Comment Collection Process</a:t>
            </a:r>
          </a:p>
          <a:p>
            <a:r>
              <a:rPr lang="en-US" altLang="zh-CN">
                <a:latin typeface="Times New Roman" charset="0"/>
                <a:ea typeface="MS PGothic" charset="0"/>
              </a:rPr>
              <a:t>Recess</a:t>
            </a:r>
          </a:p>
          <a:p>
            <a:endParaRPr lang="en-US" altLang="zh-CN">
              <a:latin typeface="Times New Roman" charset="0"/>
              <a:ea typeface="MS PGothic" charset="0"/>
            </a:endParaRPr>
          </a:p>
        </p:txBody>
      </p:sp>
      <p:sp>
        <p:nvSpPr>
          <p:cNvPr id="5325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325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532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4311754F-E791-6B48-BE4C-A94B2E4CF79F}" type="slidenum">
              <a:rPr lang="en-US" altLang="zh-CN"/>
              <a:pPr/>
              <a:t>30</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r>
              <a:rPr lang="en-US">
                <a:latin typeface="Times New Roman" charset="0"/>
                <a:ea typeface="MS PGothic" charset="0"/>
              </a:rPr>
              <a:t>Draft Approval and Comment Collection Process</a:t>
            </a:r>
          </a:p>
        </p:txBody>
      </p:sp>
      <p:sp>
        <p:nvSpPr>
          <p:cNvPr id="54274" name="Content Placeholder 2"/>
          <p:cNvSpPr>
            <a:spLocks noGrp="1"/>
          </p:cNvSpPr>
          <p:nvPr>
            <p:ph idx="1"/>
          </p:nvPr>
        </p:nvSpPr>
        <p:spPr>
          <a:xfrm>
            <a:off x="685800" y="2057400"/>
            <a:ext cx="7772400" cy="3810000"/>
          </a:xfrm>
        </p:spPr>
        <p:txBody>
          <a:bodyPr/>
          <a:lstStyle/>
          <a:p>
            <a:r>
              <a:rPr lang="en-US">
                <a:latin typeface="Times New Roman" charset="0"/>
                <a:ea typeface="MS PGothic" charset="0"/>
              </a:rPr>
              <a:t>Approval of document 11-16/0024r1 as draft D0.1</a:t>
            </a:r>
          </a:p>
          <a:p>
            <a:r>
              <a:rPr lang="en-US">
                <a:latin typeface="Times New Roman" charset="0"/>
                <a:ea typeface="MS PGothic" charset="0"/>
              </a:rPr>
              <a:t>Start a comment collection (CC) period for 21 days on the draft (D0.1)</a:t>
            </a:r>
          </a:p>
          <a:p>
            <a:r>
              <a:rPr lang="en-US">
                <a:latin typeface="Times New Roman" charset="0"/>
                <a:ea typeface="MS PGothic" charset="0"/>
              </a:rPr>
              <a:t>Draft D0.1 will be modified as a result of two inputs:</a:t>
            </a:r>
          </a:p>
          <a:p>
            <a:pPr lvl="1"/>
            <a:r>
              <a:rPr lang="en-US">
                <a:latin typeface="Times New Roman" charset="0"/>
                <a:ea typeface="MS PGothic" charset="0"/>
              </a:rPr>
              <a:t>Resolution of comments received during the CC period.</a:t>
            </a:r>
          </a:p>
          <a:p>
            <a:pPr lvl="1"/>
            <a:r>
              <a:rPr lang="en-US">
                <a:latin typeface="Times New Roman" charset="0"/>
                <a:ea typeface="MS PGothic" charset="0"/>
              </a:rPr>
              <a:t>New features (can be part of the CC, i.e new features can be submitted as part of the comment resolution).</a:t>
            </a:r>
          </a:p>
          <a:p>
            <a:r>
              <a:rPr lang="en-US">
                <a:latin typeface="Times New Roman" charset="0"/>
                <a:ea typeface="MS PGothic" charset="0"/>
              </a:rPr>
              <a:t>A new draft (D0.2) will be generated in YYYY and may go to another CC period (??)</a:t>
            </a:r>
          </a:p>
          <a:p>
            <a:r>
              <a:rPr lang="en-US">
                <a:latin typeface="Times New Roman" charset="0"/>
                <a:ea typeface="MS PGothic" charset="0"/>
              </a:rPr>
              <a:t>Draft 1.0 in September 2016.</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5427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7ED301A4-1251-C949-9BDB-1DFF50BF433C}" type="slidenum">
              <a:rPr lang="en-US" altLang="zh-CN"/>
              <a:pPr/>
              <a:t>31</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5298" name="Title 1"/>
          <p:cNvSpPr>
            <a:spLocks noGrp="1"/>
          </p:cNvSpPr>
          <p:nvPr>
            <p:ph type="title"/>
          </p:nvPr>
        </p:nvSpPr>
        <p:spPr>
          <a:xfrm>
            <a:off x="228600" y="685800"/>
            <a:ext cx="8382000" cy="1066800"/>
          </a:xfrm>
        </p:spPr>
        <p:txBody>
          <a:bodyPr/>
          <a:lstStyle/>
          <a:p>
            <a:r>
              <a:rPr lang="en-US" altLang="zh-CN">
                <a:latin typeface="Times New Roman" charset="0"/>
                <a:ea typeface="MS PGothic" charset="0"/>
              </a:rPr>
              <a:t>Agenda for Wednesday March 16, 13:30 – 15:30</a:t>
            </a:r>
          </a:p>
        </p:txBody>
      </p:sp>
      <p:sp>
        <p:nvSpPr>
          <p:cNvPr id="55299" name="Content Placeholder 2"/>
          <p:cNvSpPr>
            <a:spLocks noGrp="1"/>
          </p:cNvSpPr>
          <p:nvPr>
            <p:ph idx="1"/>
          </p:nvPr>
        </p:nvSpPr>
        <p:spPr>
          <a:xfrm>
            <a:off x="685800" y="2057400"/>
            <a:ext cx="7772400" cy="4114800"/>
          </a:xfrm>
        </p:spPr>
        <p:txBody>
          <a:bodyPr/>
          <a:lstStyle/>
          <a:p>
            <a:r>
              <a:rPr lang="en-US" altLang="zh-CN">
                <a:latin typeface="Times New Roman" charset="0"/>
                <a:ea typeface="MS PGothic" charset="0"/>
              </a:rPr>
              <a:t>Ad Hoc Group Meetings</a:t>
            </a:r>
          </a:p>
          <a:p>
            <a:pPr lvl="1"/>
            <a:r>
              <a:rPr lang="en-US" altLang="zh-CN">
                <a:latin typeface="Times New Roman" charset="0"/>
                <a:ea typeface="MS PGothic" charset="0"/>
              </a:rPr>
              <a:t>PHY </a:t>
            </a:r>
            <a:r>
              <a:rPr lang="en-US" altLang="zh-CN">
                <a:latin typeface="Times New Roman" charset="0"/>
                <a:ea typeface="MS PGothic" charset="0"/>
                <a:sym typeface="Wingdings" charset="0"/>
              </a:rPr>
              <a:t> Venetian AB (L3)</a:t>
            </a:r>
            <a:endParaRPr lang="en-US" altLang="zh-CN">
              <a:latin typeface="Times New Roman" charset="0"/>
              <a:ea typeface="MS PGothic" charset="0"/>
            </a:endParaRPr>
          </a:p>
          <a:p>
            <a:pPr lvl="1"/>
            <a:r>
              <a:rPr lang="en-US" altLang="zh-CN">
                <a:latin typeface="Times New Roman" charset="0"/>
                <a:ea typeface="MS PGothic" charset="0"/>
              </a:rPr>
              <a:t>MAC </a:t>
            </a:r>
            <a:r>
              <a:rPr lang="en-US" altLang="zh-CN">
                <a:latin typeface="Times New Roman" charset="0"/>
                <a:ea typeface="MS PGothic" charset="0"/>
                <a:sym typeface="Wingdings" charset="0"/>
              </a:rPr>
              <a:t> Florence 2202+2203+2302+2303 (L1)</a:t>
            </a:r>
            <a:endParaRPr lang="en-US" altLang="zh-CN">
              <a:latin typeface="Times New Roman" charset="0"/>
              <a:ea typeface="MS PGothic" charset="0"/>
            </a:endParaRPr>
          </a:p>
          <a:p>
            <a:pPr lvl="1"/>
            <a:endParaRPr lang="en-US" altLang="zh-CN">
              <a:latin typeface="Times New Roman" charset="0"/>
              <a:ea typeface="MS PGothic" charset="0"/>
            </a:endParaRPr>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55301"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DC3A4CC3-0EFD-CD48-BC4B-E5B0C6769043}" type="slidenum">
              <a:rPr lang="en-US" altLang="zh-CN"/>
              <a:pPr/>
              <a:t>32</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6322" name="Title 1"/>
          <p:cNvSpPr>
            <a:spLocks noGrp="1"/>
          </p:cNvSpPr>
          <p:nvPr>
            <p:ph type="title"/>
          </p:nvPr>
        </p:nvSpPr>
        <p:spPr>
          <a:xfrm>
            <a:off x="304800" y="685800"/>
            <a:ext cx="8382000" cy="1066800"/>
          </a:xfrm>
        </p:spPr>
        <p:txBody>
          <a:bodyPr/>
          <a:lstStyle/>
          <a:p>
            <a:r>
              <a:rPr lang="en-US" altLang="zh-CN">
                <a:latin typeface="Times New Roman" charset="0"/>
                <a:ea typeface="MS PGothic" charset="0"/>
              </a:rPr>
              <a:t>Agenda for Wednesday March 16, 16:00 – 18:00</a:t>
            </a:r>
          </a:p>
        </p:txBody>
      </p:sp>
      <p:sp>
        <p:nvSpPr>
          <p:cNvPr id="56323" name="Content Placeholder 2"/>
          <p:cNvSpPr>
            <a:spLocks noGrp="1"/>
          </p:cNvSpPr>
          <p:nvPr>
            <p:ph idx="1"/>
          </p:nvPr>
        </p:nvSpPr>
        <p:spPr/>
        <p:txBody>
          <a:bodyPr/>
          <a:lstStyle/>
          <a:p>
            <a:r>
              <a:rPr lang="en-US" altLang="zh-CN">
                <a:latin typeface="Times New Roman" charset="0"/>
                <a:ea typeface="MS PGothic" charset="0"/>
              </a:rPr>
              <a:t>Ad Hoc Group Meeting</a:t>
            </a:r>
          </a:p>
          <a:p>
            <a:pPr lvl="1"/>
            <a:r>
              <a:rPr lang="en-US" altLang="zh-CN">
                <a:latin typeface="Times New Roman" charset="0"/>
                <a:ea typeface="MS PGothic" charset="0"/>
              </a:rPr>
              <a:t>MAC </a:t>
            </a:r>
            <a:r>
              <a:rPr lang="en-US" altLang="zh-CN">
                <a:latin typeface="Times New Roman" charset="0"/>
                <a:ea typeface="MS PGothic" charset="0"/>
                <a:sym typeface="Wingdings" charset="0"/>
              </a:rPr>
              <a:t> Venetian AB (L3)</a:t>
            </a:r>
            <a:endParaRPr lang="en-US" altLang="zh-CN">
              <a:latin typeface="Times New Roman" charset="0"/>
              <a:ea typeface="MS PGothic" charset="0"/>
            </a:endParaRPr>
          </a:p>
          <a:p>
            <a:pPr lvl="1"/>
            <a:r>
              <a:rPr lang="en-US" altLang="zh-CN">
                <a:latin typeface="Times New Roman" charset="0"/>
                <a:ea typeface="MS PGothic" charset="0"/>
              </a:rPr>
              <a:t>MU </a:t>
            </a:r>
            <a:r>
              <a:rPr lang="en-US" altLang="zh-CN">
                <a:latin typeface="Times New Roman" charset="0"/>
                <a:ea typeface="MS PGothic" charset="0"/>
                <a:sym typeface="Wingdings" charset="0"/>
              </a:rPr>
              <a:t> Florence 2202+2203+2302+2303 (L1)</a:t>
            </a:r>
            <a:endParaRPr lang="en-US" altLang="zh-CN">
              <a:latin typeface="Times New Roman" charset="0"/>
              <a:ea typeface="MS PGothic" charset="0"/>
            </a:endParaRPr>
          </a:p>
          <a:p>
            <a:pPr lvl="1"/>
            <a:endParaRPr lang="en-US" altLang="zh-CN">
              <a:latin typeface="Times New Roman" charset="0"/>
              <a:ea typeface="MS PGothic" charset="0"/>
            </a:endParaRPr>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56325"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783139FA-FD11-7A46-AC8F-DD38CA4F6CA4}" type="slidenum">
              <a:rPr lang="en-US" altLang="zh-CN"/>
              <a:pPr/>
              <a:t>33</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a:xfrm>
            <a:off x="685800" y="685800"/>
            <a:ext cx="8001000" cy="1066800"/>
          </a:xfrm>
        </p:spPr>
        <p:txBody>
          <a:bodyPr/>
          <a:lstStyle/>
          <a:p>
            <a:r>
              <a:rPr lang="en-US" altLang="zh-CN">
                <a:latin typeface="Times New Roman" charset="0"/>
                <a:ea typeface="MS PGothic" charset="0"/>
              </a:rPr>
              <a:t>Agenda for Thursday March 17, AM2 and PM2</a:t>
            </a:r>
          </a:p>
        </p:txBody>
      </p:sp>
      <p:sp>
        <p:nvSpPr>
          <p:cNvPr id="57346" name="Content Placeholder 2"/>
          <p:cNvSpPr>
            <a:spLocks noGrp="1"/>
          </p:cNvSpPr>
          <p:nvPr>
            <p:ph idx="1"/>
          </p:nvPr>
        </p:nvSpPr>
        <p:spPr/>
        <p:txBody>
          <a:bodyPr/>
          <a:lstStyle/>
          <a:p>
            <a:r>
              <a:rPr lang="en-US" altLang="zh-CN" dirty="0">
                <a:latin typeface="Times New Roman" charset="0"/>
                <a:ea typeface="MS PGothic" charset="0"/>
              </a:rPr>
              <a:t>TG Meeting</a:t>
            </a:r>
          </a:p>
          <a:p>
            <a:r>
              <a:rPr lang="en-US" altLang="zh-CN" dirty="0">
                <a:latin typeface="Times New Roman" charset="0"/>
                <a:ea typeface="MS PGothic" charset="0"/>
              </a:rPr>
              <a:t>Call Meeting to order</a:t>
            </a:r>
          </a:p>
          <a:p>
            <a:r>
              <a:rPr lang="en-US" altLang="zh-CN" dirty="0">
                <a:latin typeface="Times New Roman" charset="0"/>
                <a:ea typeface="MS PGothic" charset="0"/>
              </a:rPr>
              <a:t>IEEE 802 and 802.11 IPR Policy and procedure.</a:t>
            </a:r>
          </a:p>
          <a:p>
            <a:r>
              <a:rPr lang="en-US" altLang="zh-CN" dirty="0">
                <a:latin typeface="Times New Roman" charset="0"/>
                <a:ea typeface="MS PGothic" charset="0"/>
              </a:rPr>
              <a:t>Presentations (if any)</a:t>
            </a:r>
          </a:p>
          <a:p>
            <a:r>
              <a:rPr lang="en-US" altLang="zh-CN" dirty="0">
                <a:latin typeface="Times New Roman" charset="0"/>
                <a:ea typeface="MS PGothic" charset="0"/>
              </a:rPr>
              <a:t>TG </a:t>
            </a:r>
            <a:r>
              <a:rPr lang="en-US" altLang="zh-CN" dirty="0" smtClean="0">
                <a:latin typeface="Times New Roman" charset="0"/>
                <a:ea typeface="MS PGothic" charset="0"/>
              </a:rPr>
              <a:t>Motions</a:t>
            </a:r>
          </a:p>
          <a:p>
            <a:r>
              <a:rPr lang="en-US" altLang="zh-CN" dirty="0" smtClean="0">
                <a:latin typeface="Times New Roman" charset="0"/>
                <a:ea typeface="MS PGothic" charset="0"/>
              </a:rPr>
              <a:t>Timeline Update</a:t>
            </a:r>
            <a:endParaRPr lang="en-US" altLang="zh-CN" dirty="0">
              <a:latin typeface="Times New Roman" charset="0"/>
              <a:ea typeface="MS PGothic" charset="0"/>
            </a:endParaRPr>
          </a:p>
          <a:p>
            <a:pPr>
              <a:lnSpc>
                <a:spcPct val="80000"/>
              </a:lnSpc>
            </a:pPr>
            <a:r>
              <a:rPr lang="en-US" altLang="zh-CN" dirty="0">
                <a:latin typeface="Times New Roman" charset="0"/>
                <a:ea typeface="MS PGothic" charset="0"/>
              </a:rPr>
              <a:t>Goals for </a:t>
            </a:r>
            <a:r>
              <a:rPr lang="en-US" altLang="zh-CN" dirty="0" smtClean="0">
                <a:latin typeface="Times New Roman" charset="0"/>
                <a:ea typeface="MS PGothic" charset="0"/>
              </a:rPr>
              <a:t>May 2016</a:t>
            </a:r>
            <a:endParaRPr lang="en-US" altLang="zh-CN" dirty="0">
              <a:latin typeface="Times New Roman" charset="0"/>
              <a:ea typeface="MS PGothic" charset="0"/>
            </a:endParaRPr>
          </a:p>
          <a:p>
            <a:pPr>
              <a:lnSpc>
                <a:spcPct val="80000"/>
              </a:lnSpc>
            </a:pPr>
            <a:r>
              <a:rPr lang="en-US" altLang="zh-CN" dirty="0" err="1">
                <a:latin typeface="Times New Roman" charset="0"/>
                <a:ea typeface="MS PGothic" charset="0"/>
              </a:rPr>
              <a:t>Telecon</a:t>
            </a:r>
            <a:r>
              <a:rPr lang="en-US" altLang="zh-CN" dirty="0">
                <a:latin typeface="Times New Roman" charset="0"/>
                <a:ea typeface="MS PGothic" charset="0"/>
              </a:rPr>
              <a:t> Schedule</a:t>
            </a:r>
          </a:p>
          <a:p>
            <a:pPr>
              <a:lnSpc>
                <a:spcPct val="80000"/>
              </a:lnSpc>
            </a:pPr>
            <a:r>
              <a:rPr lang="en-US" altLang="zh-CN" dirty="0">
                <a:latin typeface="Times New Roman" charset="0"/>
                <a:ea typeface="MS PGothic" charset="0"/>
              </a:rPr>
              <a:t>Adjourn</a:t>
            </a:r>
          </a:p>
        </p:txBody>
      </p:sp>
      <p:sp>
        <p:nvSpPr>
          <p:cNvPr id="5734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734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573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641F1B2-B44C-2549-8D7F-88932A80C1E1}" type="slidenum">
              <a:rPr lang="en-US" altLang="zh-CN"/>
              <a:pPr/>
              <a:t>34</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r>
              <a:rPr lang="en-US" altLang="zh-CN">
                <a:latin typeface="Times New Roman" charset="0"/>
                <a:ea typeface="MS PGothic" charset="0"/>
              </a:rPr>
              <a:t>Draft 0.1 Motion</a:t>
            </a:r>
          </a:p>
        </p:txBody>
      </p:sp>
      <p:sp>
        <p:nvSpPr>
          <p:cNvPr id="58370" name="Content Placeholder 2"/>
          <p:cNvSpPr>
            <a:spLocks noGrp="1"/>
          </p:cNvSpPr>
          <p:nvPr>
            <p:ph idx="1"/>
          </p:nvPr>
        </p:nvSpPr>
        <p:spPr>
          <a:xfrm>
            <a:off x="685800" y="1828800"/>
            <a:ext cx="7772400" cy="4114800"/>
          </a:xfrm>
        </p:spPr>
        <p:txBody>
          <a:bodyPr/>
          <a:lstStyle/>
          <a:p>
            <a:r>
              <a:rPr lang="en-US" altLang="zh-CN">
                <a:latin typeface="Times New Roman" charset="0"/>
                <a:ea typeface="MS PGothic" charset="0"/>
              </a:rPr>
              <a:t>Move to accept document 11-16/0024r1) as the TG draft specification D0.1, and start a 21 day comment collection period.</a:t>
            </a:r>
          </a:p>
          <a:p>
            <a:pPr lvl="1"/>
            <a:r>
              <a:rPr lang="en-US" altLang="zh-CN">
                <a:latin typeface="Times New Roman" charset="0"/>
                <a:ea typeface="MS PGothic" charset="0"/>
                <a:hlinkClick r:id="rId2"/>
              </a:rPr>
              <a:t>https://mentor.ieee.org/802.11/dcn/16/11-16-0024-01-00ax-proposed-draft-specification.docx</a:t>
            </a:r>
            <a:r>
              <a:rPr lang="en-US" altLang="zh-CN">
                <a:latin typeface="Times New Roman" charset="0"/>
                <a:ea typeface="MS PGothic" charset="0"/>
              </a:rPr>
              <a:t> </a:t>
            </a:r>
          </a:p>
          <a:p>
            <a:pPr lvl="1"/>
            <a:endParaRPr lang="en-US" altLang="zh-CN">
              <a:latin typeface="Times New Roman" charset="0"/>
              <a:ea typeface="MS PGothic" charset="0"/>
            </a:endParaRPr>
          </a:p>
          <a:p>
            <a:r>
              <a:rPr lang="en-US" altLang="zh-CN">
                <a:latin typeface="Times New Roman" charset="0"/>
                <a:ea typeface="MS PGothic" charset="0"/>
              </a:rPr>
              <a:t>Move</a:t>
            </a:r>
          </a:p>
          <a:p>
            <a:r>
              <a:rPr lang="en-US" altLang="zh-CN">
                <a:latin typeface="Times New Roman" charset="0"/>
                <a:ea typeface="MS PGothic" charset="0"/>
              </a:rPr>
              <a:t>Second</a:t>
            </a:r>
          </a:p>
          <a:p>
            <a:r>
              <a:rPr lang="en-US" altLang="zh-CN">
                <a:latin typeface="Times New Roman" charset="0"/>
                <a:ea typeface="MS PGothic" charset="0"/>
              </a:rPr>
              <a:t>Y/N/A</a:t>
            </a:r>
            <a:endParaRPr lang="zh-CN">
              <a:latin typeface="Times New Roman" charset="0"/>
              <a:ea typeface="MS PGothic" charset="0"/>
            </a:endParaRPr>
          </a:p>
        </p:txBody>
      </p:sp>
      <p:sp>
        <p:nvSpPr>
          <p:cNvPr id="583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83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583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415413E1-3339-1F4D-A63E-A9C4B27331F8}" type="slidenum">
              <a:rPr lang="en-US" altLang="zh-CN"/>
              <a:pPr/>
              <a:t>35</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a:latin typeface="Times New Roman" charset="0"/>
                <a:ea typeface="MS PGothic" charset="0"/>
              </a:rPr>
              <a:t>PHY Motion #</a:t>
            </a:r>
          </a:p>
        </p:txBody>
      </p:sp>
      <p:sp>
        <p:nvSpPr>
          <p:cNvPr id="59394" name="Content Placeholder 2"/>
          <p:cNvSpPr>
            <a:spLocks noGrp="1"/>
          </p:cNvSpPr>
          <p:nvPr>
            <p:ph idx="1"/>
          </p:nvPr>
        </p:nvSpPr>
        <p:spPr>
          <a:xfrm>
            <a:off x="304800" y="1600200"/>
            <a:ext cx="8534400" cy="4114800"/>
          </a:xfrm>
        </p:spPr>
        <p:txBody>
          <a:bodyPr/>
          <a:lstStyle/>
          <a:p>
            <a:r>
              <a:rPr lang="en-US" altLang="ko-KR" sz="1400" dirty="0">
                <a:latin typeface="Times New Roman" charset="0"/>
                <a:ea typeface="굴림" charset="0"/>
                <a:cs typeface="굴림" charset="0"/>
              </a:rPr>
              <a:t>Move to add the following 1x/2x HE-STF sequences for 160/80+80MHz to the 11ax SFD</a:t>
            </a:r>
          </a:p>
          <a:p>
            <a:pPr lvl="1"/>
            <a:r>
              <a:rPr lang="en-US" altLang="ko-KR" sz="1100" dirty="0">
                <a:latin typeface="Times New Roman" charset="0"/>
                <a:ea typeface="굴림" charset="0"/>
                <a:cs typeface="굴림" charset="0"/>
              </a:rPr>
              <a:t>1x HE-STF</a:t>
            </a:r>
            <a:r>
              <a:rPr lang="en-US" altLang="ko-KR" sz="1100" baseline="-25000" dirty="0">
                <a:latin typeface="Times New Roman" charset="0"/>
                <a:ea typeface="굴림" charset="0"/>
                <a:cs typeface="굴림" charset="0"/>
              </a:rPr>
              <a:t>160MHz</a:t>
            </a:r>
            <a:r>
              <a:rPr lang="en-US" altLang="ko-KR" sz="1100" dirty="0">
                <a:latin typeface="Times New Roman" charset="0"/>
                <a:ea typeface="굴림" charset="0"/>
                <a:cs typeface="굴림" charset="0"/>
              </a:rPr>
              <a:t>(-1008:16:1008) =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0,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0,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0,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a:t>
            </a:r>
            <a:r>
              <a:rPr lang="en-US" altLang="ko-KR" sz="1100" i="1" dirty="0">
                <a:latin typeface="Times New Roman" charset="0"/>
                <a:ea typeface="굴림" charset="0"/>
                <a:cs typeface="굴림" charset="0"/>
              </a:rPr>
              <a:t>j</a:t>
            </a:r>
            <a:r>
              <a:rPr lang="en-US" altLang="ko-KR" sz="1100" dirty="0">
                <a:latin typeface="Times New Roman" charset="0"/>
                <a:ea typeface="굴림" charset="0"/>
                <a:cs typeface="굴림" charset="0"/>
              </a:rPr>
              <a:t>)/</a:t>
            </a:r>
            <a:r>
              <a:rPr lang="en-US" altLang="ko-KR" sz="1100" dirty="0" err="1">
                <a:latin typeface="Times New Roman" charset="0"/>
                <a:ea typeface="굴림" charset="0"/>
                <a:cs typeface="굴림" charset="0"/>
              </a:rPr>
              <a:t>sqrt</a:t>
            </a:r>
            <a:r>
              <a:rPr lang="en-US" altLang="ko-KR" sz="1100" dirty="0">
                <a:latin typeface="Times New Roman" charset="0"/>
                <a:ea typeface="굴림" charset="0"/>
                <a:cs typeface="굴림" charset="0"/>
              </a:rPr>
              <a:t>(2)</a:t>
            </a:r>
          </a:p>
          <a:p>
            <a:pPr lvl="2"/>
            <a:r>
              <a:rPr lang="en-US" altLang="ko-KR" sz="1400" dirty="0">
                <a:latin typeface="Times New Roman" charset="0"/>
                <a:ea typeface="굴림" charset="0"/>
                <a:cs typeface="굴림" charset="0"/>
              </a:rPr>
              <a:t>M = {-1 -1 -1 +1 +1 +1 -1 +1 +1 +1 -1 +1 +1 -1 +1}</a:t>
            </a:r>
          </a:p>
          <a:p>
            <a:pPr lvl="1"/>
            <a:r>
              <a:rPr lang="en-US" altLang="ko-KR" sz="1100" dirty="0">
                <a:latin typeface="Times New Roman" charset="0"/>
                <a:ea typeface="굴림" charset="0"/>
                <a:cs typeface="굴림" charset="0"/>
              </a:rPr>
              <a:t>1x HE-STF</a:t>
            </a:r>
            <a:r>
              <a:rPr lang="en-US" altLang="ko-KR" sz="1100" baseline="-25000" dirty="0">
                <a:latin typeface="Times New Roman" charset="0"/>
                <a:ea typeface="굴림" charset="0"/>
                <a:cs typeface="굴림" charset="0"/>
              </a:rPr>
              <a:t>80+80MHz</a:t>
            </a:r>
            <a:r>
              <a:rPr lang="en-US" altLang="ko-KR" sz="1100" dirty="0">
                <a:latin typeface="Times New Roman" charset="0"/>
                <a:ea typeface="굴림" charset="0"/>
                <a:cs typeface="굴림" charset="0"/>
              </a:rPr>
              <a:t> = [1x HE-STF</a:t>
            </a:r>
            <a:r>
              <a:rPr lang="en-US" altLang="ko-KR" sz="1100" baseline="-25000" dirty="0">
                <a:latin typeface="Times New Roman" charset="0"/>
                <a:ea typeface="굴림" charset="0"/>
                <a:cs typeface="굴림" charset="0"/>
              </a:rPr>
              <a:t>80MHz,Prime</a:t>
            </a:r>
            <a:r>
              <a:rPr lang="en-US" altLang="ko-KR" sz="1100" dirty="0">
                <a:latin typeface="Times New Roman" charset="0"/>
                <a:ea typeface="굴림" charset="0"/>
                <a:cs typeface="굴림" charset="0"/>
              </a:rPr>
              <a:t>, 1x HE-STF</a:t>
            </a:r>
            <a:r>
              <a:rPr lang="en-US" altLang="ko-KR" sz="1100" baseline="-25000" dirty="0">
                <a:latin typeface="Times New Roman" charset="0"/>
                <a:ea typeface="굴림" charset="0"/>
                <a:cs typeface="굴림" charset="0"/>
              </a:rPr>
              <a:t>80MHz,Second</a:t>
            </a:r>
            <a:r>
              <a:rPr lang="en-US" altLang="ko-KR" sz="1100" dirty="0">
                <a:latin typeface="Times New Roman" charset="0"/>
                <a:ea typeface="굴림" charset="0"/>
                <a:cs typeface="굴림" charset="0"/>
              </a:rPr>
              <a:t>]</a:t>
            </a:r>
          </a:p>
          <a:p>
            <a:pPr lvl="2"/>
            <a:r>
              <a:rPr lang="en-US" altLang="ko-KR" sz="1400" dirty="0">
                <a:latin typeface="Times New Roman" charset="0"/>
                <a:ea typeface="굴림" charset="0"/>
                <a:cs typeface="굴림" charset="0"/>
              </a:rPr>
              <a:t>1x HE-STF</a:t>
            </a:r>
            <a:r>
              <a:rPr lang="en-US" altLang="ko-KR" sz="1400" baseline="-25000" dirty="0">
                <a:latin typeface="Times New Roman" charset="0"/>
                <a:ea typeface="굴림" charset="0"/>
                <a:cs typeface="굴림" charset="0"/>
              </a:rPr>
              <a:t>80MHz,Prime</a:t>
            </a:r>
            <a:r>
              <a:rPr lang="en-US" altLang="ko-KR" sz="1400" dirty="0">
                <a:latin typeface="Times New Roman" charset="0"/>
                <a:ea typeface="굴림" charset="0"/>
                <a:cs typeface="굴림" charset="0"/>
              </a:rPr>
              <a:t>(-496:16:496) =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0,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a:t>
            </a:r>
            <a:r>
              <a:rPr lang="en-US" altLang="ko-KR" sz="1400" i="1" dirty="0">
                <a:latin typeface="Times New Roman" charset="0"/>
                <a:ea typeface="굴림" charset="0"/>
                <a:cs typeface="굴림" charset="0"/>
              </a:rPr>
              <a:t>j</a:t>
            </a:r>
            <a:r>
              <a:rPr lang="en-US" altLang="ko-KR" sz="1400" dirty="0">
                <a:latin typeface="Times New Roman" charset="0"/>
                <a:ea typeface="굴림" charset="0"/>
                <a:cs typeface="굴림" charset="0"/>
              </a:rPr>
              <a:t>)/</a:t>
            </a:r>
            <a:r>
              <a:rPr lang="en-US" altLang="ko-KR" sz="1400" dirty="0" err="1">
                <a:latin typeface="Times New Roman" charset="0"/>
                <a:ea typeface="굴림" charset="0"/>
                <a:cs typeface="굴림" charset="0"/>
              </a:rPr>
              <a:t>sqrt</a:t>
            </a:r>
            <a:r>
              <a:rPr lang="en-US" altLang="ko-KR" sz="1400" dirty="0">
                <a:latin typeface="Times New Roman" charset="0"/>
                <a:ea typeface="굴림" charset="0"/>
                <a:cs typeface="굴림" charset="0"/>
              </a:rPr>
              <a:t>(2)</a:t>
            </a:r>
          </a:p>
          <a:p>
            <a:pPr lvl="2"/>
            <a:r>
              <a:rPr lang="en-US" altLang="ko-KR" sz="1400" dirty="0">
                <a:latin typeface="Times New Roman" charset="0"/>
                <a:ea typeface="굴림" charset="0"/>
                <a:cs typeface="굴림" charset="0"/>
              </a:rPr>
              <a:t>1x HE-STF</a:t>
            </a:r>
            <a:r>
              <a:rPr lang="en-US" altLang="ko-KR" sz="1400" baseline="-25000" dirty="0">
                <a:latin typeface="Times New Roman" charset="0"/>
                <a:ea typeface="굴림" charset="0"/>
                <a:cs typeface="굴림" charset="0"/>
              </a:rPr>
              <a:t>80MHz, Second</a:t>
            </a:r>
            <a:r>
              <a:rPr lang="en-US" altLang="ko-KR" sz="1400" dirty="0">
                <a:latin typeface="Times New Roman" charset="0"/>
                <a:ea typeface="굴림" charset="0"/>
                <a:cs typeface="굴림" charset="0"/>
              </a:rPr>
              <a:t>(-496:16:496)  =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0,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a:t>
            </a:r>
            <a:r>
              <a:rPr lang="en-US" altLang="ko-KR" sz="1400" i="1" dirty="0">
                <a:latin typeface="Times New Roman" charset="0"/>
                <a:ea typeface="굴림" charset="0"/>
                <a:cs typeface="굴림" charset="0"/>
              </a:rPr>
              <a:t>j</a:t>
            </a:r>
            <a:r>
              <a:rPr lang="en-US" altLang="ko-KR" sz="1400" dirty="0">
                <a:latin typeface="Times New Roman" charset="0"/>
                <a:ea typeface="굴림" charset="0"/>
                <a:cs typeface="굴림" charset="0"/>
              </a:rPr>
              <a:t>)/</a:t>
            </a:r>
            <a:r>
              <a:rPr lang="en-US" altLang="ko-KR" sz="1400" dirty="0" err="1">
                <a:latin typeface="Times New Roman" charset="0"/>
                <a:ea typeface="굴림" charset="0"/>
                <a:cs typeface="굴림" charset="0"/>
              </a:rPr>
              <a:t>sqrt</a:t>
            </a:r>
            <a:r>
              <a:rPr lang="en-US" altLang="ko-KR" sz="1400" dirty="0">
                <a:latin typeface="Times New Roman" charset="0"/>
                <a:ea typeface="굴림" charset="0"/>
                <a:cs typeface="굴림" charset="0"/>
              </a:rPr>
              <a:t>(2)</a:t>
            </a:r>
          </a:p>
          <a:p>
            <a:pPr lvl="1"/>
            <a:r>
              <a:rPr lang="en-US" altLang="ko-KR" sz="1100" dirty="0">
                <a:latin typeface="Times New Roman" charset="0"/>
                <a:ea typeface="굴림" charset="0"/>
                <a:cs typeface="굴림" charset="0"/>
              </a:rPr>
              <a:t>2x HE-STF</a:t>
            </a:r>
            <a:r>
              <a:rPr lang="en-US" altLang="ko-KR" sz="1100" baseline="-25000" dirty="0">
                <a:latin typeface="Times New Roman" charset="0"/>
                <a:ea typeface="굴림" charset="0"/>
                <a:cs typeface="굴림" charset="0"/>
              </a:rPr>
              <a:t>160MHz</a:t>
            </a:r>
            <a:r>
              <a:rPr lang="en-US" altLang="ko-KR" sz="1100" dirty="0">
                <a:latin typeface="Times New Roman" charset="0"/>
                <a:ea typeface="굴림" charset="0"/>
                <a:cs typeface="굴림" charset="0"/>
              </a:rPr>
              <a:t>(-1016:8:1016) =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0,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0,</a:t>
            </a:r>
          </a:p>
          <a:p>
            <a:pPr lvl="1"/>
            <a:r>
              <a:rPr lang="en-US" altLang="ko-KR" sz="1100" dirty="0">
                <a:latin typeface="Times New Roman" charset="0"/>
                <a:ea typeface="굴림" charset="0"/>
                <a:cs typeface="굴림" charset="0"/>
              </a:rPr>
              <a:t>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0,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a:t>
            </a:r>
            <a:r>
              <a:rPr lang="en-US" altLang="ko-KR" sz="1100" i="1" dirty="0">
                <a:latin typeface="Times New Roman" charset="0"/>
                <a:ea typeface="굴림" charset="0"/>
                <a:cs typeface="굴림" charset="0"/>
              </a:rPr>
              <a:t>j</a:t>
            </a:r>
            <a:r>
              <a:rPr lang="en-US" altLang="ko-KR" sz="1100" dirty="0">
                <a:latin typeface="Times New Roman" charset="0"/>
                <a:ea typeface="굴림" charset="0"/>
                <a:cs typeface="굴림" charset="0"/>
              </a:rPr>
              <a:t>)/</a:t>
            </a:r>
            <a:r>
              <a:rPr lang="en-US" altLang="ko-KR" sz="1100" dirty="0" err="1">
                <a:latin typeface="Times New Roman" charset="0"/>
                <a:ea typeface="굴림" charset="0"/>
                <a:cs typeface="굴림" charset="0"/>
              </a:rPr>
              <a:t>sqrt</a:t>
            </a:r>
            <a:r>
              <a:rPr lang="en-US" altLang="ko-KR" sz="1100" dirty="0">
                <a:latin typeface="Times New Roman" charset="0"/>
                <a:ea typeface="굴림" charset="0"/>
                <a:cs typeface="굴림" charset="0"/>
              </a:rPr>
              <a:t>(2)</a:t>
            </a:r>
          </a:p>
          <a:p>
            <a:pPr lvl="2"/>
            <a:r>
              <a:rPr lang="en-US" altLang="ko-KR" sz="1400" dirty="0">
                <a:latin typeface="Times New Roman" charset="0"/>
                <a:ea typeface="굴림" charset="0"/>
                <a:cs typeface="굴림" charset="0"/>
              </a:rPr>
              <a:t>2x HE-STF</a:t>
            </a:r>
            <a:r>
              <a:rPr lang="en-US" altLang="ko-KR" sz="1400" baseline="-25000" dirty="0">
                <a:latin typeface="Times New Roman" charset="0"/>
                <a:ea typeface="굴림" charset="0"/>
                <a:cs typeface="굴림" charset="0"/>
              </a:rPr>
              <a:t>160MHz</a:t>
            </a:r>
            <a:r>
              <a:rPr lang="en-US" altLang="ko-KR" sz="1400" dirty="0">
                <a:latin typeface="Times New Roman" charset="0"/>
                <a:ea typeface="굴림" charset="0"/>
                <a:cs typeface="굴림" charset="0"/>
              </a:rPr>
              <a:t>(</a:t>
            </a:r>
            <a:r>
              <a:rPr lang="en-US" altLang="ko-KR" sz="1400" dirty="0">
                <a:latin typeface="Times New Roman" charset="0"/>
                <a:ea typeface="ＭＳ Ｐゴシック" charset="0"/>
                <a:cs typeface="맑은 고딕" charset="0"/>
              </a:rPr>
              <a:t>±1016</a:t>
            </a:r>
            <a:r>
              <a:rPr lang="en-US" altLang="ko-KR" sz="1400" dirty="0">
                <a:latin typeface="Times New Roman" charset="0"/>
                <a:ea typeface="굴림" charset="0"/>
                <a:cs typeface="굴림" charset="0"/>
              </a:rPr>
              <a:t>) = 0</a:t>
            </a:r>
          </a:p>
          <a:p>
            <a:pPr lvl="2"/>
            <a:r>
              <a:rPr lang="en-US" altLang="ko-KR" sz="1400" dirty="0">
                <a:latin typeface="Times New Roman" charset="0"/>
                <a:ea typeface="굴림" charset="0"/>
                <a:cs typeface="굴림" charset="0"/>
              </a:rPr>
              <a:t>2x HE-STF</a:t>
            </a:r>
            <a:r>
              <a:rPr lang="en-US" altLang="ko-KR" sz="1400" baseline="-25000" dirty="0">
                <a:latin typeface="Times New Roman" charset="0"/>
                <a:ea typeface="굴림" charset="0"/>
                <a:cs typeface="굴림" charset="0"/>
              </a:rPr>
              <a:t>160MHz</a:t>
            </a:r>
            <a:r>
              <a:rPr lang="en-US" altLang="ko-KR" sz="1400" dirty="0">
                <a:latin typeface="Times New Roman" charset="0"/>
                <a:ea typeface="굴림" charset="0"/>
                <a:cs typeface="굴림" charset="0"/>
              </a:rPr>
              <a:t>(</a:t>
            </a:r>
            <a:r>
              <a:rPr lang="en-US" altLang="ko-KR" sz="1400" dirty="0">
                <a:latin typeface="Times New Roman" charset="0"/>
                <a:ea typeface="ＭＳ Ｐゴシック" charset="0"/>
                <a:cs typeface="맑은 고딕" charset="0"/>
              </a:rPr>
              <a:t>±8</a:t>
            </a:r>
            <a:r>
              <a:rPr lang="en-US" altLang="ko-KR" sz="1400" dirty="0">
                <a:latin typeface="Times New Roman" charset="0"/>
                <a:ea typeface="굴림" charset="0"/>
                <a:cs typeface="굴림" charset="0"/>
              </a:rPr>
              <a:t>) = 0</a:t>
            </a:r>
          </a:p>
          <a:p>
            <a:pPr lvl="1"/>
            <a:r>
              <a:rPr lang="en-US" altLang="ko-KR" sz="1100" dirty="0">
                <a:latin typeface="Times New Roman" charset="0"/>
                <a:ea typeface="굴림" charset="0"/>
                <a:cs typeface="굴림" charset="0"/>
              </a:rPr>
              <a:t>2x HE-STF</a:t>
            </a:r>
            <a:r>
              <a:rPr lang="en-US" altLang="ko-KR" sz="1100" baseline="-25000" dirty="0">
                <a:latin typeface="Times New Roman" charset="0"/>
                <a:ea typeface="굴림" charset="0"/>
                <a:cs typeface="굴림" charset="0"/>
              </a:rPr>
              <a:t>80+80MHz</a:t>
            </a:r>
            <a:r>
              <a:rPr lang="en-US" altLang="ko-KR" sz="1100" dirty="0">
                <a:latin typeface="Times New Roman" charset="0"/>
                <a:ea typeface="굴림" charset="0"/>
                <a:cs typeface="굴림" charset="0"/>
              </a:rPr>
              <a:t> = [2x HE-STF</a:t>
            </a:r>
            <a:r>
              <a:rPr lang="en-US" altLang="ko-KR" sz="1100" baseline="-25000" dirty="0">
                <a:latin typeface="Times New Roman" charset="0"/>
                <a:ea typeface="굴림" charset="0"/>
                <a:cs typeface="굴림" charset="0"/>
              </a:rPr>
              <a:t>80MHz,Prime</a:t>
            </a:r>
            <a:r>
              <a:rPr lang="en-US" altLang="ko-KR" sz="1100" dirty="0">
                <a:latin typeface="Times New Roman" charset="0"/>
                <a:ea typeface="굴림" charset="0"/>
                <a:cs typeface="굴림" charset="0"/>
              </a:rPr>
              <a:t>, 2x HE-STF</a:t>
            </a:r>
            <a:r>
              <a:rPr lang="en-US" altLang="ko-KR" sz="1100" baseline="-25000" dirty="0">
                <a:latin typeface="Times New Roman" charset="0"/>
                <a:ea typeface="굴림" charset="0"/>
                <a:cs typeface="굴림" charset="0"/>
              </a:rPr>
              <a:t>80MHz,Second</a:t>
            </a:r>
            <a:r>
              <a:rPr lang="en-US" altLang="ko-KR" sz="1100" dirty="0">
                <a:latin typeface="Times New Roman" charset="0"/>
                <a:ea typeface="굴림" charset="0"/>
                <a:cs typeface="굴림" charset="0"/>
              </a:rPr>
              <a:t>]</a:t>
            </a:r>
          </a:p>
          <a:p>
            <a:pPr lvl="2"/>
            <a:r>
              <a:rPr lang="en-US" altLang="ko-KR" sz="1400" dirty="0">
                <a:latin typeface="Times New Roman" charset="0"/>
                <a:ea typeface="굴림" charset="0"/>
                <a:cs typeface="굴림" charset="0"/>
              </a:rPr>
              <a:t>2x HE-STF</a:t>
            </a:r>
            <a:r>
              <a:rPr lang="en-US" altLang="ko-KR" sz="1400" baseline="-25000" dirty="0">
                <a:latin typeface="Times New Roman" charset="0"/>
                <a:ea typeface="굴림" charset="0"/>
                <a:cs typeface="굴림" charset="0"/>
              </a:rPr>
              <a:t>80MHz,Prime</a:t>
            </a:r>
            <a:r>
              <a:rPr lang="en-US" altLang="ko-KR" sz="1400" dirty="0">
                <a:latin typeface="Times New Roman" charset="0"/>
                <a:ea typeface="굴림" charset="0"/>
                <a:cs typeface="굴림" charset="0"/>
              </a:rPr>
              <a:t>(-504:8:504) =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0,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a:t>
            </a:r>
            <a:r>
              <a:rPr lang="en-US" altLang="ko-KR" sz="1400" i="1" dirty="0">
                <a:latin typeface="Times New Roman" charset="0"/>
                <a:ea typeface="굴림" charset="0"/>
                <a:cs typeface="굴림" charset="0"/>
              </a:rPr>
              <a:t>j</a:t>
            </a:r>
            <a:r>
              <a:rPr lang="en-US" altLang="ko-KR" sz="1400" dirty="0">
                <a:latin typeface="Times New Roman" charset="0"/>
                <a:ea typeface="굴림" charset="0"/>
                <a:cs typeface="굴림" charset="0"/>
              </a:rPr>
              <a:t>)/</a:t>
            </a:r>
            <a:r>
              <a:rPr lang="en-US" altLang="ko-KR" sz="1400" dirty="0" err="1">
                <a:latin typeface="Times New Roman" charset="0"/>
                <a:ea typeface="굴림" charset="0"/>
                <a:cs typeface="굴림" charset="0"/>
              </a:rPr>
              <a:t>sqrt</a:t>
            </a:r>
            <a:r>
              <a:rPr lang="en-US" altLang="ko-KR" sz="1400" dirty="0">
                <a:latin typeface="Times New Roman" charset="0"/>
                <a:ea typeface="굴림" charset="0"/>
                <a:cs typeface="굴림" charset="0"/>
              </a:rPr>
              <a:t>(2)</a:t>
            </a:r>
          </a:p>
          <a:p>
            <a:pPr lvl="3"/>
            <a:r>
              <a:rPr lang="en-US" altLang="ko-KR" sz="1200" dirty="0">
                <a:latin typeface="Times New Roman" charset="0"/>
                <a:ea typeface="굴림" charset="0"/>
                <a:cs typeface="굴림" charset="0"/>
              </a:rPr>
              <a:t>2x HE-STF</a:t>
            </a:r>
            <a:r>
              <a:rPr lang="en-US" altLang="ko-KR" sz="1200" baseline="-25000" dirty="0">
                <a:latin typeface="Times New Roman" charset="0"/>
                <a:ea typeface="굴림" charset="0"/>
                <a:cs typeface="굴림" charset="0"/>
              </a:rPr>
              <a:t>80MHz,Prime</a:t>
            </a:r>
            <a:r>
              <a:rPr lang="en-US" altLang="ko-KR" sz="1200" dirty="0">
                <a:latin typeface="Times New Roman" charset="0"/>
                <a:ea typeface="굴림" charset="0"/>
                <a:cs typeface="굴림" charset="0"/>
              </a:rPr>
              <a:t>(</a:t>
            </a:r>
            <a:r>
              <a:rPr lang="en-US" altLang="ko-KR" sz="1200" dirty="0">
                <a:latin typeface="맑은 고딕" charset="0"/>
                <a:ea typeface="ＭＳ Ｐゴシック" charset="0"/>
                <a:cs typeface="맑은 고딕" charset="0"/>
              </a:rPr>
              <a:t>±</a:t>
            </a:r>
            <a:r>
              <a:rPr lang="en-US" altLang="ko-KR" sz="1200" dirty="0">
                <a:latin typeface="Times New Roman" charset="0"/>
                <a:ea typeface="굴림" charset="0"/>
                <a:cs typeface="굴림" charset="0"/>
              </a:rPr>
              <a:t>504) = 0</a:t>
            </a:r>
          </a:p>
          <a:p>
            <a:pPr lvl="2"/>
            <a:r>
              <a:rPr lang="en-US" altLang="ko-KR" sz="1400" dirty="0">
                <a:latin typeface="Times New Roman" charset="0"/>
                <a:ea typeface="굴림" charset="0"/>
                <a:cs typeface="굴림" charset="0"/>
              </a:rPr>
              <a:t>2x HE-STF</a:t>
            </a:r>
            <a:r>
              <a:rPr lang="en-US" altLang="ko-KR" sz="1400" baseline="-25000" dirty="0">
                <a:latin typeface="Times New Roman" charset="0"/>
                <a:ea typeface="굴림" charset="0"/>
                <a:cs typeface="굴림" charset="0"/>
              </a:rPr>
              <a:t>80MHz, Second</a:t>
            </a:r>
            <a:r>
              <a:rPr lang="en-US" altLang="ko-KR" sz="1400" dirty="0">
                <a:latin typeface="Times New Roman" charset="0"/>
                <a:ea typeface="굴림" charset="0"/>
                <a:cs typeface="굴림" charset="0"/>
              </a:rPr>
              <a:t>(-504:8:504) =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0,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a:t>
            </a:r>
            <a:r>
              <a:rPr lang="en-US" altLang="ko-KR" sz="1400" i="1" dirty="0">
                <a:latin typeface="Times New Roman" charset="0"/>
                <a:ea typeface="굴림" charset="0"/>
                <a:cs typeface="굴림" charset="0"/>
              </a:rPr>
              <a:t>j</a:t>
            </a:r>
            <a:r>
              <a:rPr lang="en-US" altLang="ko-KR" sz="1400" dirty="0">
                <a:latin typeface="Times New Roman" charset="0"/>
                <a:ea typeface="굴림" charset="0"/>
                <a:cs typeface="굴림" charset="0"/>
              </a:rPr>
              <a:t>)/</a:t>
            </a:r>
            <a:r>
              <a:rPr lang="en-US" altLang="ko-KR" sz="1400" dirty="0" err="1">
                <a:latin typeface="Times New Roman" charset="0"/>
                <a:ea typeface="굴림" charset="0"/>
                <a:cs typeface="굴림" charset="0"/>
              </a:rPr>
              <a:t>sqrt</a:t>
            </a:r>
            <a:r>
              <a:rPr lang="en-US" altLang="ko-KR" sz="1400" dirty="0">
                <a:latin typeface="Times New Roman" charset="0"/>
                <a:ea typeface="굴림" charset="0"/>
                <a:cs typeface="굴림" charset="0"/>
              </a:rPr>
              <a:t>(2)</a:t>
            </a:r>
          </a:p>
          <a:p>
            <a:pPr lvl="3"/>
            <a:r>
              <a:rPr lang="en-US" altLang="ko-KR" sz="1200" dirty="0">
                <a:latin typeface="Times New Roman" charset="0"/>
                <a:ea typeface="굴림" charset="0"/>
                <a:cs typeface="굴림" charset="0"/>
              </a:rPr>
              <a:t>2x HE-STF</a:t>
            </a:r>
            <a:r>
              <a:rPr lang="en-US" altLang="ko-KR" sz="1200" baseline="-25000" dirty="0">
                <a:latin typeface="Times New Roman" charset="0"/>
                <a:ea typeface="굴림" charset="0"/>
                <a:cs typeface="굴림" charset="0"/>
              </a:rPr>
              <a:t>80MHz,Second</a:t>
            </a:r>
            <a:r>
              <a:rPr lang="en-US" altLang="ko-KR" sz="1200" dirty="0">
                <a:latin typeface="Times New Roman" charset="0"/>
                <a:ea typeface="굴림" charset="0"/>
                <a:cs typeface="굴림" charset="0"/>
              </a:rPr>
              <a:t>(</a:t>
            </a:r>
            <a:r>
              <a:rPr lang="en-US" altLang="ko-KR" sz="1200" dirty="0">
                <a:latin typeface="맑은 고딕" charset="0"/>
                <a:ea typeface="ＭＳ Ｐゴシック" charset="0"/>
                <a:cs typeface="맑은 고딕" charset="0"/>
              </a:rPr>
              <a:t>±</a:t>
            </a:r>
            <a:r>
              <a:rPr lang="en-US" altLang="ko-KR" sz="1200" dirty="0">
                <a:latin typeface="Times New Roman" charset="0"/>
                <a:ea typeface="굴림" charset="0"/>
                <a:cs typeface="굴림" charset="0"/>
              </a:rPr>
              <a:t>504) = 0</a:t>
            </a:r>
          </a:p>
          <a:p>
            <a:pPr lvl="3"/>
            <a:endParaRPr lang="en-US" altLang="ko-KR" sz="1200" dirty="0">
              <a:latin typeface="Times New Roman" charset="0"/>
              <a:ea typeface="굴림" charset="0"/>
              <a:cs typeface="굴림" charset="0"/>
            </a:endParaRPr>
          </a:p>
          <a:p>
            <a:r>
              <a:rPr lang="en-US" altLang="ko-KR" sz="1900" dirty="0">
                <a:latin typeface="Times New Roman" charset="0"/>
                <a:ea typeface="굴림" charset="0"/>
                <a:cs typeface="굴림" charset="0"/>
              </a:rPr>
              <a:t>Move</a:t>
            </a:r>
            <a:r>
              <a:rPr lang="en-US" altLang="ko-KR" sz="1900" dirty="0" smtClean="0">
                <a:latin typeface="Times New Roman" charset="0"/>
                <a:ea typeface="굴림" charset="0"/>
                <a:cs typeface="굴림" charset="0"/>
              </a:rPr>
              <a:t>: </a:t>
            </a:r>
            <a:r>
              <a:rPr lang="en-US" altLang="ko-KR" sz="1900" dirty="0" err="1" smtClean="0">
                <a:latin typeface="Times New Roman" charset="0"/>
                <a:ea typeface="굴림" charset="0"/>
                <a:cs typeface="굴림" charset="0"/>
              </a:rPr>
              <a:t>Eunsung</a:t>
            </a:r>
            <a:r>
              <a:rPr lang="en-US" altLang="ko-KR" sz="1900" dirty="0" smtClean="0">
                <a:latin typeface="Times New Roman" charset="0"/>
                <a:ea typeface="굴림" charset="0"/>
                <a:cs typeface="굴림" charset="0"/>
              </a:rPr>
              <a:t> Park</a:t>
            </a:r>
            <a:r>
              <a:rPr lang="en-US" altLang="ko-KR" sz="1900" dirty="0">
                <a:latin typeface="Times New Roman" charset="0"/>
                <a:ea typeface="굴림" charset="0"/>
                <a:cs typeface="굴림" charset="0"/>
              </a:rPr>
              <a:t>	Second:		Y/N/A</a:t>
            </a:r>
          </a:p>
          <a:p>
            <a:r>
              <a:rPr lang="en-US" altLang="ko-KR" sz="1900" dirty="0">
                <a:latin typeface="Times New Roman" charset="0"/>
                <a:ea typeface="굴림" charset="0"/>
                <a:cs typeface="굴림" charset="0"/>
              </a:rPr>
              <a:t>DCN 11-16/</a:t>
            </a:r>
            <a:r>
              <a:rPr lang="en-US" altLang="ko-KR" sz="1900" dirty="0" smtClean="0">
                <a:latin typeface="Times New Roman" charset="0"/>
                <a:ea typeface="굴림" charset="0"/>
                <a:cs typeface="굴림" charset="0"/>
              </a:rPr>
              <a:t>0335r0</a:t>
            </a:r>
            <a:r>
              <a:rPr lang="en-US" altLang="ko-KR" sz="1900" dirty="0">
                <a:latin typeface="Times New Roman" charset="0"/>
                <a:ea typeface="굴림" charset="0"/>
                <a:cs typeface="굴림" charset="0"/>
              </a:rPr>
              <a:t>	SP Result: 28/0/13</a:t>
            </a:r>
          </a:p>
          <a:p>
            <a:endParaRPr lang="en-US" sz="1800"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5939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491F5AB-205C-C344-97A6-8F10DD41AA38}" type="slidenum">
              <a:rPr lang="en-US" altLang="zh-CN"/>
              <a:pPr/>
              <a:t>36</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r>
              <a:rPr lang="en-US">
                <a:latin typeface="Times New Roman" charset="0"/>
                <a:ea typeface="MS PGothic" charset="0"/>
              </a:rPr>
              <a:t>PHY Motion #</a:t>
            </a:r>
          </a:p>
        </p:txBody>
      </p:sp>
      <p:sp>
        <p:nvSpPr>
          <p:cNvPr id="60418" name="Content Placeholder 2"/>
          <p:cNvSpPr>
            <a:spLocks noGrp="1"/>
          </p:cNvSpPr>
          <p:nvPr>
            <p:ph idx="1"/>
          </p:nvPr>
        </p:nvSpPr>
        <p:spPr>
          <a:xfrm>
            <a:off x="685800" y="1676400"/>
            <a:ext cx="7772400" cy="4114800"/>
          </a:xfrm>
        </p:spPr>
        <p:txBody>
          <a:bodyPr/>
          <a:lstStyle/>
          <a:p>
            <a:r>
              <a:rPr lang="en-US" sz="2000">
                <a:latin typeface="Times New Roman" charset="0"/>
                <a:ea typeface="MS PGothic" charset="0"/>
              </a:rPr>
              <a:t>Move to add the following text in SFD chapter 3.4?</a:t>
            </a:r>
          </a:p>
          <a:p>
            <a:pPr lvl="1"/>
            <a:r>
              <a:rPr lang="en-US" sz="1800">
                <a:latin typeface="Times New Roman" charset="0"/>
                <a:ea typeface="MS PGothic" charset="0"/>
              </a:rPr>
              <a:t>For 20MHz PPDU, the transmit spectrum shall not exceed the maximum of the interim transmit spectral mask and –53 dBm/MHz at any frequency offset, for both 2.4GHz and 5GHz bands.</a:t>
            </a:r>
          </a:p>
          <a:p>
            <a:pPr lvl="1"/>
            <a:r>
              <a:rPr lang="en-US" sz="1800">
                <a:latin typeface="Times New Roman" charset="0"/>
                <a:ea typeface="MS PGothic" charset="0"/>
              </a:rPr>
              <a:t>For 40MHz PPDU, the transmit spectrum shall not exceed the maximum of the interim transmit spectral mask and –56 dBm/MHz at any frequency offset, for both 2.4GHz and 5GHz bands.</a:t>
            </a:r>
          </a:p>
          <a:p>
            <a:pPr lvl="1"/>
            <a:r>
              <a:rPr lang="en-US" sz="1800">
                <a:latin typeface="Times New Roman" charset="0"/>
                <a:ea typeface="MS PGothic" charset="0"/>
              </a:rPr>
              <a:t>For 80MHz and 160MHz PPDUs, the transmit spectrum shall not exceed the maximum of the interim transmit spectral mask and –59 dBm/MHz at any frequency offset.</a:t>
            </a:r>
          </a:p>
          <a:p>
            <a:pPr lvl="1"/>
            <a:endParaRPr lang="en-US" sz="1800">
              <a:latin typeface="Times New Roman" charset="0"/>
              <a:ea typeface="MS PGothic" charset="0"/>
            </a:endParaRPr>
          </a:p>
          <a:p>
            <a:r>
              <a:rPr lang="en-US" sz="2000">
                <a:latin typeface="Times New Roman" charset="0"/>
                <a:ea typeface="MS PGothic" charset="0"/>
              </a:rPr>
              <a:t>Move: Hongyuan Zhang		Second:</a:t>
            </a:r>
          </a:p>
          <a:p>
            <a:r>
              <a:rPr lang="en-US" sz="2000">
                <a:latin typeface="Times New Roman" charset="0"/>
                <a:ea typeface="MS PGothic" charset="0"/>
              </a:rPr>
              <a:t>Y/N/A</a:t>
            </a:r>
          </a:p>
          <a:p>
            <a:r>
              <a:rPr lang="en-US" sz="2000">
                <a:latin typeface="Times New Roman" charset="0"/>
                <a:ea typeface="MS PGothic" charset="0"/>
              </a:rPr>
              <a:t>DCN: 11-16/0343r0		SP Result: 41/0/3</a:t>
            </a:r>
          </a:p>
          <a:p>
            <a:endParaRPr lang="en-US" sz="200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04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4A8699FF-680B-5442-9A4A-38D5CFDF2BD0}" type="slidenum">
              <a:rPr lang="en-US" altLang="zh-CN"/>
              <a:pPr/>
              <a:t>37</a:t>
            </a:fld>
            <a:endParaRPr lang="en-US" altLang="zh-CN"/>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US">
                <a:latin typeface="Times New Roman" charset="0"/>
                <a:ea typeface="MS PGothic" charset="0"/>
              </a:rPr>
              <a:t>PHY Motion #</a:t>
            </a:r>
          </a:p>
        </p:txBody>
      </p:sp>
      <p:sp>
        <p:nvSpPr>
          <p:cNvPr id="61442" name="Content Placeholder 2"/>
          <p:cNvSpPr>
            <a:spLocks noGrp="1"/>
          </p:cNvSpPr>
          <p:nvPr>
            <p:ph idx="1"/>
          </p:nvPr>
        </p:nvSpPr>
        <p:spPr>
          <a:xfrm>
            <a:off x="685800" y="1600200"/>
            <a:ext cx="7772400" cy="1371600"/>
          </a:xfrm>
        </p:spPr>
        <p:txBody>
          <a:bodyPr/>
          <a:lstStyle/>
          <a:p>
            <a:r>
              <a:rPr lang="en-US">
                <a:latin typeface="Times New Roman" charset="0"/>
                <a:ea typeface="ＭＳ Ｐゴシック" charset="0"/>
                <a:cs typeface="ＭＳ Ｐゴシック" charset="0"/>
              </a:rPr>
              <a:t>Move to replace </a:t>
            </a:r>
            <a:r>
              <a:rPr lang="en-US" i="1">
                <a:latin typeface="Times New Roman" charset="0"/>
                <a:ea typeface="ＭＳ Ｐゴシック" charset="0"/>
                <a:cs typeface="ＭＳ Ｐゴシック" charset="0"/>
              </a:rPr>
              <a:t>Table-3 N</a:t>
            </a:r>
            <a:r>
              <a:rPr lang="en-US" sz="1600" i="1">
                <a:latin typeface="Times New Roman" charset="0"/>
                <a:ea typeface="ＭＳ Ｐゴシック" charset="0"/>
                <a:cs typeface="ＭＳ Ｐゴシック" charset="0"/>
              </a:rPr>
              <a:t>SD.short</a:t>
            </a:r>
            <a:r>
              <a:rPr lang="en-US" i="1">
                <a:latin typeface="Times New Roman" charset="0"/>
                <a:ea typeface="ＭＳ Ｐゴシック" charset="0"/>
                <a:cs typeface="ＭＳ Ｐゴシック" charset="0"/>
              </a:rPr>
              <a:t> </a:t>
            </a:r>
            <a:r>
              <a:rPr lang="en-US">
                <a:latin typeface="Times New Roman" charset="0"/>
                <a:ea typeface="ＭＳ Ｐゴシック" charset="0"/>
                <a:cs typeface="ＭＳ Ｐゴシック" charset="0"/>
              </a:rPr>
              <a:t>in </a:t>
            </a:r>
            <a:r>
              <a:rPr lang="en-GB">
                <a:latin typeface="Times New Roman" charset="0"/>
                <a:ea typeface="ＭＳ Ｐゴシック" charset="0"/>
                <a:cs typeface="ＭＳ Ｐゴシック" charset="0"/>
              </a:rPr>
              <a:t>3.3.5 Padding and packet extension of SFD to the following table</a:t>
            </a:r>
          </a:p>
          <a:p>
            <a:endParaRPr lang="en-GB">
              <a:latin typeface="Times New Roman" charset="0"/>
              <a:ea typeface="ＭＳ Ｐゴシック" charset="0"/>
              <a:cs typeface="ＭＳ Ｐゴシック" charset="0"/>
            </a:endParaRPr>
          </a:p>
          <a:p>
            <a:endParaRPr lang="en-GB">
              <a:latin typeface="Times New Roman" charset="0"/>
              <a:ea typeface="ＭＳ Ｐゴシック" charset="0"/>
              <a:cs typeface="ＭＳ Ｐゴシック" charset="0"/>
            </a:endParaRPr>
          </a:p>
          <a:p>
            <a:endParaRPr lang="en-GB">
              <a:latin typeface="Times New Roman" charset="0"/>
              <a:ea typeface="ＭＳ Ｐゴシック" charset="0"/>
              <a:cs typeface="ＭＳ Ｐゴシック" charset="0"/>
            </a:endParaRPr>
          </a:p>
          <a:p>
            <a:endParaRPr lang="en-GB">
              <a:latin typeface="Times New Roman" charset="0"/>
              <a:ea typeface="ＭＳ Ｐゴシック" charset="0"/>
              <a:cs typeface="ＭＳ Ｐゴシック" charset="0"/>
            </a:endParaRPr>
          </a:p>
          <a:p>
            <a:endParaRPr lang="en-GB">
              <a:latin typeface="Times New Roman" charset="0"/>
              <a:ea typeface="ＭＳ Ｐゴシック" charset="0"/>
              <a:cs typeface="ＭＳ Ｐゴシック" charset="0"/>
            </a:endParaRPr>
          </a:p>
          <a:p>
            <a:endParaRPr lang="en-GB">
              <a:latin typeface="Times New Roman" charset="0"/>
              <a:ea typeface="ＭＳ Ｐゴシック" charset="0"/>
              <a:cs typeface="ＭＳ Ｐゴシック" charset="0"/>
            </a:endParaRPr>
          </a:p>
          <a:p>
            <a:r>
              <a:rPr lang="en-GB">
                <a:latin typeface="Times New Roman" charset="0"/>
                <a:ea typeface="ＭＳ Ｐゴシック" charset="0"/>
                <a:cs typeface="ＭＳ Ｐゴシック" charset="0"/>
              </a:rPr>
              <a:t>Move: Hongyuan Zhang		Second:</a:t>
            </a:r>
          </a:p>
          <a:p>
            <a:r>
              <a:rPr lang="en-GB">
                <a:latin typeface="Times New Roman" charset="0"/>
                <a:ea typeface="ＭＳ Ｐゴシック" charset="0"/>
                <a:cs typeface="ＭＳ Ｐゴシック" charset="0"/>
              </a:rPr>
              <a:t>Y/N/A</a:t>
            </a:r>
          </a:p>
          <a:p>
            <a:r>
              <a:rPr lang="en-GB">
                <a:latin typeface="Times New Roman" charset="0"/>
                <a:ea typeface="ＭＳ Ｐゴシック" charset="0"/>
                <a:cs typeface="ＭＳ Ｐゴシック" charset="0"/>
              </a:rPr>
              <a:t>DCN: 11-16/0344r0	SP Result: 40/0/5</a:t>
            </a:r>
            <a:endParaRPr lang="en-US">
              <a:latin typeface="Times New Roman" charset="0"/>
              <a:ea typeface="ＭＳ Ｐゴシック" charset="0"/>
              <a:cs typeface="ＭＳ Ｐゴシック" charset="0"/>
            </a:endParaRP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144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EF67605A-4821-FF4D-A36D-B0450FD89E87}" type="slidenum">
              <a:rPr lang="en-US" altLang="zh-CN"/>
              <a:pPr/>
              <a:t>38</a:t>
            </a:fld>
            <a:endParaRPr lang="en-US" altLang="zh-CN"/>
          </a:p>
        </p:txBody>
      </p:sp>
      <p:graphicFrame>
        <p:nvGraphicFramePr>
          <p:cNvPr id="7" name="Table 6"/>
          <p:cNvGraphicFramePr>
            <a:graphicFrameLocks noGrp="1"/>
          </p:cNvGraphicFramePr>
          <p:nvPr/>
        </p:nvGraphicFramePr>
        <p:xfrm>
          <a:off x="1371600" y="2667000"/>
          <a:ext cx="6477000" cy="2194560"/>
        </p:xfrm>
        <a:graphic>
          <a:graphicData uri="http://schemas.openxmlformats.org/drawingml/2006/table">
            <a:tbl>
              <a:tblPr/>
              <a:tblGrid>
                <a:gridCol w="2198614"/>
                <a:gridCol w="2139193"/>
                <a:gridCol w="2139193"/>
              </a:tblGrid>
              <a:tr h="274241">
                <a:tc>
                  <a:txBody>
                    <a:bodyPr/>
                    <a:lstStyle/>
                    <a:p>
                      <a:pPr marL="0" marR="0" algn="ctr">
                        <a:spcBef>
                          <a:spcPts val="0"/>
                        </a:spcBef>
                        <a:spcAft>
                          <a:spcPts val="0"/>
                        </a:spcAft>
                      </a:pPr>
                      <a:r>
                        <a:rPr lang="en-US" sz="1800" b="1" dirty="0">
                          <a:latin typeface="Calibri"/>
                          <a:ea typeface="SimSun"/>
                          <a:cs typeface="Times New Roman"/>
                        </a:rPr>
                        <a:t>RU Size</a:t>
                      </a:r>
                      <a:endParaRPr lang="en-US" sz="1800" dirty="0">
                        <a:latin typeface="Calibri"/>
                        <a:ea typeface="SimSun"/>
                        <a:cs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i="1" dirty="0">
                          <a:latin typeface="Calibri"/>
                          <a:ea typeface="SimSun"/>
                          <a:cs typeface="Times New Roman"/>
                        </a:rPr>
                        <a:t>DCM=0: </a:t>
                      </a:r>
                      <a:r>
                        <a:rPr lang="en-US" sz="1800" b="1" i="1" dirty="0" err="1">
                          <a:latin typeface="Calibri"/>
                          <a:ea typeface="SimSun"/>
                          <a:cs typeface="Times New Roman"/>
                        </a:rPr>
                        <a:t>N</a:t>
                      </a:r>
                      <a:r>
                        <a:rPr lang="en-US" sz="1100" b="1" i="1" dirty="0" err="1">
                          <a:latin typeface="Calibri"/>
                          <a:ea typeface="SimSun"/>
                          <a:cs typeface="Times New Roman"/>
                        </a:rPr>
                        <a:t>SD.short</a:t>
                      </a:r>
                      <a:endParaRPr lang="en-US" sz="1800" dirty="0">
                        <a:latin typeface="Calibri"/>
                        <a:ea typeface="SimSun"/>
                        <a:cs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i="1" dirty="0">
                          <a:solidFill>
                            <a:srgbClr val="FF0000"/>
                          </a:solidFill>
                          <a:latin typeface="Calibri"/>
                          <a:ea typeface="SimSun"/>
                          <a:cs typeface="Times New Roman"/>
                        </a:rPr>
                        <a:t>DCM=1: </a:t>
                      </a:r>
                      <a:r>
                        <a:rPr lang="en-US" sz="1800" b="1" i="1" dirty="0" err="1">
                          <a:solidFill>
                            <a:srgbClr val="FF0000"/>
                          </a:solidFill>
                          <a:latin typeface="Calibri"/>
                          <a:ea typeface="SimSun"/>
                          <a:cs typeface="Times New Roman"/>
                        </a:rPr>
                        <a:t>N</a:t>
                      </a:r>
                      <a:r>
                        <a:rPr lang="en-US" sz="1100" b="1" i="1" dirty="0" err="1">
                          <a:solidFill>
                            <a:srgbClr val="FF0000"/>
                          </a:solidFill>
                          <a:latin typeface="Calibri"/>
                          <a:ea typeface="SimSun"/>
                          <a:cs typeface="Times New Roman"/>
                        </a:rPr>
                        <a:t>SD.short</a:t>
                      </a:r>
                      <a:endParaRPr lang="en-US" sz="1800" dirty="0">
                        <a:solidFill>
                          <a:srgbClr val="FF0000"/>
                        </a:solidFill>
                        <a:latin typeface="Calibri"/>
                        <a:ea typeface="SimSun"/>
                        <a:cs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lgn="ctr">
                        <a:spcBef>
                          <a:spcPts val="0"/>
                        </a:spcBef>
                        <a:spcAft>
                          <a:spcPts val="0"/>
                        </a:spcAft>
                      </a:pPr>
                      <a:r>
                        <a:rPr lang="en-US" sz="1800" dirty="0">
                          <a:latin typeface="Calibri"/>
                          <a:ea typeface="SimSun"/>
                          <a:cs typeface="Times New Roman"/>
                        </a:rPr>
                        <a:t>26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latin typeface="Calibri"/>
                          <a:ea typeface="SimSun"/>
                          <a:cs typeface="Times New Roman"/>
                        </a:rPr>
                        <a:t>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smtClean="0">
                          <a:solidFill>
                            <a:srgbClr val="FF0000"/>
                          </a:solidFill>
                          <a:latin typeface="Calibri"/>
                          <a:ea typeface="SimSun"/>
                          <a:cs typeface="Times New Roman"/>
                        </a:rPr>
                        <a:t>2</a:t>
                      </a:r>
                      <a:endParaRPr lang="en-US" sz="1800" dirty="0">
                        <a:solidFill>
                          <a:srgbClr val="FF0000"/>
                        </a:solidFill>
                        <a:latin typeface="Calibri"/>
                        <a:ea typeface="SimSun"/>
                        <a:cs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lgn="ctr">
                        <a:spcBef>
                          <a:spcPts val="0"/>
                        </a:spcBef>
                        <a:spcAft>
                          <a:spcPts val="0"/>
                        </a:spcAft>
                      </a:pPr>
                      <a:r>
                        <a:rPr lang="en-US" sz="1800">
                          <a:latin typeface="Calibri"/>
                          <a:ea typeface="SimSun"/>
                          <a:cs typeface="Times New Roman"/>
                        </a:rPr>
                        <a:t>52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latin typeface="Calibri"/>
                          <a:ea typeface="SimSun"/>
                          <a:cs typeface="Times New Roman"/>
                        </a:rPr>
                        <a:t>12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lgn="ctr">
                        <a:spcBef>
                          <a:spcPts val="0"/>
                        </a:spcBef>
                        <a:spcAft>
                          <a:spcPts val="0"/>
                        </a:spcAft>
                      </a:pPr>
                      <a:r>
                        <a:rPr lang="en-US" sz="1800">
                          <a:latin typeface="Calibri"/>
                          <a:ea typeface="SimSun"/>
                          <a:cs typeface="Times New Roman"/>
                        </a:rPr>
                        <a:t>106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Calibri"/>
                          <a:ea typeface="SimSun"/>
                          <a:cs typeface="Times New Roman"/>
                        </a:rPr>
                        <a:t>24</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12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lgn="ctr">
                        <a:spcBef>
                          <a:spcPts val="0"/>
                        </a:spcBef>
                        <a:spcAft>
                          <a:spcPts val="0"/>
                        </a:spcAft>
                      </a:pPr>
                      <a:r>
                        <a:rPr lang="en-US" sz="1800">
                          <a:latin typeface="Calibri"/>
                          <a:ea typeface="SimSun"/>
                          <a:cs typeface="Times New Roman"/>
                        </a:rPr>
                        <a:t>242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Calibri"/>
                          <a:ea typeface="SimSun"/>
                          <a:cs typeface="Times New Roman"/>
                        </a:rPr>
                        <a:t>60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30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lgn="ctr">
                        <a:spcBef>
                          <a:spcPts val="0"/>
                        </a:spcBef>
                        <a:spcAft>
                          <a:spcPts val="0"/>
                        </a:spcAft>
                      </a:pPr>
                      <a:r>
                        <a:rPr lang="en-US" sz="1800">
                          <a:latin typeface="Calibri"/>
                          <a:ea typeface="SimSun"/>
                          <a:cs typeface="Times New Roman"/>
                        </a:rPr>
                        <a:t>484</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Calibri"/>
                          <a:ea typeface="SimSun"/>
                          <a:cs typeface="Times New Roman"/>
                        </a:rPr>
                        <a:t>120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60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lgn="ctr">
                        <a:spcBef>
                          <a:spcPts val="0"/>
                        </a:spcBef>
                        <a:spcAft>
                          <a:spcPts val="0"/>
                        </a:spcAft>
                      </a:pPr>
                      <a:r>
                        <a:rPr lang="en-US" sz="1800">
                          <a:latin typeface="Calibri"/>
                          <a:ea typeface="SimSun"/>
                          <a:cs typeface="Times New Roman"/>
                        </a:rPr>
                        <a:t>996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latin typeface="Calibri"/>
                          <a:ea typeface="SimSun"/>
                          <a:cs typeface="Times New Roman"/>
                        </a:rPr>
                        <a:t>240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120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lgn="ctr">
                        <a:spcBef>
                          <a:spcPts val="0"/>
                        </a:spcBef>
                        <a:spcAft>
                          <a:spcPts val="0"/>
                        </a:spcAft>
                      </a:pPr>
                      <a:r>
                        <a:rPr lang="en-US" sz="1800" dirty="0">
                          <a:latin typeface="Calibri"/>
                          <a:ea typeface="SimSun"/>
                          <a:cs typeface="Times New Roman"/>
                        </a:rPr>
                        <a:t>996x2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Calibri"/>
                          <a:ea typeface="SimSun"/>
                          <a:cs typeface="Times New Roman"/>
                        </a:rPr>
                        <a:t>492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246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r>
              <a:rPr lang="en-US">
                <a:latin typeface="Times New Roman" charset="0"/>
                <a:ea typeface="MS PGothic" charset="0"/>
              </a:rPr>
              <a:t>PHY Motion #</a:t>
            </a:r>
          </a:p>
        </p:txBody>
      </p:sp>
      <p:sp>
        <p:nvSpPr>
          <p:cNvPr id="62466" name="Content Placeholder 2"/>
          <p:cNvSpPr>
            <a:spLocks noGrp="1"/>
          </p:cNvSpPr>
          <p:nvPr>
            <p:ph idx="1"/>
          </p:nvPr>
        </p:nvSpPr>
        <p:spPr/>
        <p:txBody>
          <a:bodyPr/>
          <a:lstStyle/>
          <a:p>
            <a:r>
              <a:rPr lang="en-US">
                <a:latin typeface="Times New Roman" charset="0"/>
                <a:ea typeface="ＭＳ Ｐゴシック" charset="0"/>
                <a:cs typeface="ＭＳ Ｐゴシック" charset="0"/>
              </a:rPr>
              <a:t>Move to add the following text in SFD 3.3.5</a:t>
            </a:r>
          </a:p>
          <a:p>
            <a:pPr lvl="1"/>
            <a:r>
              <a:rPr lang="en-US">
                <a:latin typeface="Times New Roman" charset="0"/>
                <a:ea typeface="MS PGothic" charset="0"/>
              </a:rPr>
              <a:t>The post-FEC bits are un-specified by 11ax spec</a:t>
            </a:r>
          </a:p>
          <a:p>
            <a:pPr lvl="1"/>
            <a:r>
              <a:rPr lang="en-US">
                <a:latin typeface="Times New Roman" charset="0"/>
                <a:ea typeface="MS PGothic" charset="0"/>
              </a:rPr>
              <a:t>The content of PE field is un-specified by 11ax spec</a:t>
            </a:r>
          </a:p>
          <a:p>
            <a:pPr lvl="1"/>
            <a:endParaRPr lang="en-US">
              <a:latin typeface="Times New Roman" charset="0"/>
              <a:ea typeface="MS PGothic" charset="0"/>
            </a:endParaRPr>
          </a:p>
          <a:p>
            <a:r>
              <a:rPr lang="en-US">
                <a:latin typeface="Times New Roman" charset="0"/>
                <a:ea typeface="MS PGothic" charset="0"/>
              </a:rPr>
              <a:t>Move: Hongyuan Zhang		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11-16/0344		SP Result: 41/0/5</a:t>
            </a: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246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CEB841B-2653-3545-B9FB-817E07BF16BB}" type="slidenum">
              <a:rPr lang="en-US" altLang="zh-CN"/>
              <a:pPr/>
              <a:t>39</a:t>
            </a:fld>
            <a:endParaRPr lang="en-US" altLang="zh-C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19458" name="Footer Placeholder 2"/>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052774F7-FC0D-FB42-B3E7-56822719E4E4}" type="slidenum">
              <a:rPr lang="en-US" altLang="zh-CN"/>
              <a:pPr/>
              <a:t>4</a:t>
            </a:fld>
            <a:endParaRPr lang="en-US" altLang="zh-CN"/>
          </a:p>
        </p:txBody>
      </p:sp>
      <p:sp>
        <p:nvSpPr>
          <p:cNvPr id="19460"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ctr"/>
            <a:r>
              <a:rPr lang="en-US" altLang="zh-CN"/>
              <a:t>Slide </a:t>
            </a:r>
            <a:fld id="{E3CED764-E13F-754D-BB4C-048D3A25182A}" type="slidenum">
              <a:rPr lang="en-US" altLang="zh-CN"/>
              <a:pPr algn="ctr"/>
              <a:t>4</a:t>
            </a:fld>
            <a:endParaRPr lang="en-US" altLang="zh-CN"/>
          </a:p>
        </p:txBody>
      </p:sp>
      <p:sp>
        <p:nvSpPr>
          <p:cNvPr id="19461" name="Rectangle 2"/>
          <p:cNvSpPr>
            <a:spLocks noGrp="1" noChangeArrowheads="1"/>
          </p:cNvSpPr>
          <p:nvPr>
            <p:ph type="title" idx="4294967295"/>
          </p:nvPr>
        </p:nvSpPr>
        <p:spPr/>
        <p:txBody>
          <a:bodyPr/>
          <a:lstStyle/>
          <a:p>
            <a:r>
              <a:rPr lang="en-US" altLang="zh-CN">
                <a:latin typeface="Times New Roman" charset="0"/>
                <a:ea typeface="MS PGothic" charset="0"/>
              </a:rPr>
              <a:t>Attendance</a:t>
            </a:r>
          </a:p>
        </p:txBody>
      </p:sp>
      <p:sp>
        <p:nvSpPr>
          <p:cNvPr id="19462" name="Rectangle 3"/>
          <p:cNvSpPr>
            <a:spLocks noGrp="1" noChangeArrowheads="1"/>
          </p:cNvSpPr>
          <p:nvPr>
            <p:ph type="body" idx="4294967295"/>
          </p:nvPr>
        </p:nvSpPr>
        <p:spPr>
          <a:xfrm>
            <a:off x="381000" y="1600200"/>
            <a:ext cx="8077200" cy="4495800"/>
          </a:xfrm>
        </p:spPr>
        <p:txBody>
          <a:bodyPr/>
          <a:lstStyle/>
          <a:p>
            <a:pPr marL="457200" indent="-457200"/>
            <a:r>
              <a:rPr lang="en-US" altLang="zh-CN">
                <a:latin typeface="Times New Roman" charset="0"/>
                <a:ea typeface="MS PGothic" charset="0"/>
                <a:hlinkClick r:id="rId2"/>
              </a:rPr>
              <a:t>http://newton.meeting.verilan.com</a:t>
            </a:r>
            <a:r>
              <a:rPr lang="en-US" altLang="zh-CN">
                <a:latin typeface="Times New Roman" charset="0"/>
                <a:ea typeface="MS PGothic" charset="0"/>
              </a:rPr>
              <a:t>  </a:t>
            </a:r>
          </a:p>
          <a:p>
            <a:pPr marL="457200" indent="-457200">
              <a:buFontTx/>
              <a:buNone/>
            </a:pPr>
            <a:endParaRPr lang="en-US" altLang="zh-CN" sz="3600">
              <a:latin typeface="Times New Roman" charset="0"/>
              <a:ea typeface="MS PGothic" charset="0"/>
            </a:endParaRPr>
          </a:p>
          <a:p>
            <a:pPr marL="457200" indent="-457200">
              <a:buFontTx/>
              <a:buAutoNum type="arabicPeriod"/>
            </a:pPr>
            <a:r>
              <a:rPr lang="en-US" altLang="zh-CN" sz="3600">
                <a:latin typeface="Times New Roman" charset="0"/>
                <a:ea typeface="MS PGothic" charset="0"/>
              </a:rPr>
              <a:t>Register</a:t>
            </a:r>
          </a:p>
          <a:p>
            <a:pPr marL="457200" indent="-457200">
              <a:buFontTx/>
              <a:buAutoNum type="arabicPeriod"/>
            </a:pPr>
            <a:r>
              <a:rPr lang="en-US" altLang="zh-CN" sz="3600">
                <a:latin typeface="Times New Roman" charset="0"/>
                <a:ea typeface="MS PGothic" charset="0"/>
              </a:rPr>
              <a:t>Indicate attendance</a:t>
            </a: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r>
              <a:rPr lang="en-US">
                <a:latin typeface="Times New Roman" charset="0"/>
                <a:ea typeface="MS PGothic" charset="0"/>
              </a:rPr>
              <a:t>PHY Motion #</a:t>
            </a:r>
          </a:p>
        </p:txBody>
      </p:sp>
      <p:sp>
        <p:nvSpPr>
          <p:cNvPr id="63490" name="Content Placeholder 2"/>
          <p:cNvSpPr>
            <a:spLocks noGrp="1"/>
          </p:cNvSpPr>
          <p:nvPr>
            <p:ph idx="1"/>
          </p:nvPr>
        </p:nvSpPr>
        <p:spPr/>
        <p:txBody>
          <a:bodyPr/>
          <a:lstStyle/>
          <a:p>
            <a:r>
              <a:rPr lang="en-US">
                <a:latin typeface="Times New Roman" charset="0"/>
                <a:ea typeface="MS PGothic" charset="0"/>
              </a:rPr>
              <a:t>Move to add a Doppler bit in SIGA for HE SU and HE SU extended range, in TBD location for HE MU and in the trigger frame.</a:t>
            </a:r>
          </a:p>
          <a:p>
            <a:endParaRPr lang="en-US">
              <a:latin typeface="Times New Roman" charset="0"/>
              <a:ea typeface="MS PGothic" charset="0"/>
            </a:endParaRPr>
          </a:p>
          <a:p>
            <a:r>
              <a:rPr lang="en-US">
                <a:latin typeface="Times New Roman" charset="0"/>
                <a:ea typeface="MS PGothic" charset="0"/>
              </a:rPr>
              <a:t>Move: Ron Porat</a:t>
            </a: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11-15/1354r2	SP Result: 37/0/5</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34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2844FA02-319B-614A-BC7C-27FC29C029B7}" type="slidenum">
              <a:rPr lang="en-US" altLang="zh-CN"/>
              <a:pPr/>
              <a:t>40</a:t>
            </a:fld>
            <a:endParaRPr lang="en-US" altLang="zh-CN"/>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r>
              <a:rPr lang="en-US">
                <a:latin typeface="Times New Roman" charset="0"/>
                <a:ea typeface="MS PGothic" charset="0"/>
              </a:rPr>
              <a:t>PHY Motion #</a:t>
            </a:r>
          </a:p>
        </p:txBody>
      </p:sp>
      <p:sp>
        <p:nvSpPr>
          <p:cNvPr id="64514" name="Content Placeholder 2"/>
          <p:cNvSpPr>
            <a:spLocks noGrp="1"/>
          </p:cNvSpPr>
          <p:nvPr>
            <p:ph idx="1"/>
          </p:nvPr>
        </p:nvSpPr>
        <p:spPr>
          <a:xfrm>
            <a:off x="685800" y="1752600"/>
            <a:ext cx="7772400" cy="4114800"/>
          </a:xfrm>
        </p:spPr>
        <p:txBody>
          <a:bodyPr/>
          <a:lstStyle/>
          <a:p>
            <a:r>
              <a:rPr lang="en-US">
                <a:latin typeface="Times New Roman" charset="0"/>
                <a:ea typeface="MS PGothic" charset="0"/>
              </a:rPr>
              <a:t>Move to add to the spec framework :  1bit is added for STBC indication in SIGA of the MU PPDU</a:t>
            </a:r>
          </a:p>
          <a:p>
            <a:pPr lvl="1">
              <a:buFont typeface="Arial" charset="0"/>
              <a:buChar char="•"/>
            </a:pPr>
            <a:r>
              <a:rPr lang="en-US" sz="1600">
                <a:latin typeface="Times New Roman" charset="0"/>
                <a:ea typeface="MS PGothic" charset="0"/>
              </a:rPr>
              <a:t>This bit indicates STBC for all users in the payload and doesn’t apply to SIGB</a:t>
            </a:r>
          </a:p>
          <a:p>
            <a:pPr lvl="1">
              <a:buFont typeface="Arial" charset="0"/>
              <a:buChar char="•"/>
            </a:pPr>
            <a:r>
              <a:rPr lang="en-US">
                <a:latin typeface="Times New Roman" charset="0"/>
                <a:ea typeface="MS PGothic" charset="0"/>
              </a:rPr>
              <a:t>STBC is not applied in MU-MIMO Rus</a:t>
            </a:r>
          </a:p>
          <a:p>
            <a:pPr lvl="1">
              <a:buFont typeface="Arial" charset="0"/>
              <a:buChar char="•"/>
            </a:pPr>
            <a:endParaRPr lang="en-US">
              <a:latin typeface="Times New Roman" charset="0"/>
              <a:ea typeface="MS PGothic" charset="0"/>
            </a:endParaRPr>
          </a:p>
          <a:p>
            <a:r>
              <a:rPr lang="en-US">
                <a:latin typeface="Times New Roman" charset="0"/>
                <a:ea typeface="MS PGothic" charset="0"/>
              </a:rPr>
              <a:t>Move: Ron Porat</a:t>
            </a: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11-15/1354r2	SP Count: 30/0/4</a:t>
            </a:r>
          </a:p>
          <a:p>
            <a:endParaRPr lang="en-US" sz="200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451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2ABAACB-035F-774A-89D3-1F5CE1FC5D5A}" type="slidenum">
              <a:rPr lang="en-US" altLang="zh-CN"/>
              <a:pPr/>
              <a:t>41</a:t>
            </a:fld>
            <a:endParaRPr lang="en-US" altLang="zh-CN"/>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US">
                <a:latin typeface="Times New Roman" charset="0"/>
                <a:ea typeface="MS PGothic" charset="0"/>
              </a:rPr>
              <a:t>PHY Motion #</a:t>
            </a:r>
          </a:p>
        </p:txBody>
      </p:sp>
      <p:sp>
        <p:nvSpPr>
          <p:cNvPr id="65538" name="Content Placeholder 2"/>
          <p:cNvSpPr>
            <a:spLocks noGrp="1"/>
          </p:cNvSpPr>
          <p:nvPr>
            <p:ph idx="1"/>
          </p:nvPr>
        </p:nvSpPr>
        <p:spPr/>
        <p:txBody>
          <a:bodyPr/>
          <a:lstStyle/>
          <a:p>
            <a:r>
              <a:rPr lang="en-US">
                <a:latin typeface="Times New Roman" charset="0"/>
                <a:ea typeface="MS PGothic" charset="0"/>
              </a:rPr>
              <a:t>Move to add to the TG Specification Frame work document: </a:t>
            </a:r>
          </a:p>
          <a:p>
            <a:pPr lvl="1"/>
            <a:r>
              <a:rPr lang="en-US">
                <a:latin typeface="Times New Roman" charset="0"/>
                <a:ea typeface="MS PGothic" charset="0"/>
              </a:rPr>
              <a:t>in trigger based UL PPDUs, multiple SR fields (&gt;=2) are signaled, where each SR field corresponds to a different subband of the PPDU</a:t>
            </a:r>
          </a:p>
          <a:p>
            <a:pPr lvl="1"/>
            <a:endParaRPr lang="en-US">
              <a:latin typeface="Times New Roman" charset="0"/>
              <a:ea typeface="MS PGothic" charset="0"/>
            </a:endParaRPr>
          </a:p>
          <a:p>
            <a:r>
              <a:rPr lang="en-US">
                <a:latin typeface="Times New Roman" charset="0"/>
                <a:ea typeface="MS PGothic" charset="0"/>
              </a:rPr>
              <a:t>Move: Ron Porat</a:t>
            </a: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11-15/1354r2		SP Result: 38/0/5</a:t>
            </a: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55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89DAF4E4-E73A-514D-BFD5-F0DD1AF65401}" type="slidenum">
              <a:rPr lang="en-US" altLang="zh-CN"/>
              <a:pPr/>
              <a:t>42</a:t>
            </a:fld>
            <a:endParaRPr lang="en-US" altLang="zh-CN"/>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r>
              <a:rPr lang="en-US">
                <a:latin typeface="Times New Roman" charset="0"/>
                <a:ea typeface="MS PGothic" charset="0"/>
              </a:rPr>
              <a:t>PHY Motion #</a:t>
            </a:r>
          </a:p>
        </p:txBody>
      </p:sp>
      <p:sp>
        <p:nvSpPr>
          <p:cNvPr id="66562" name="Content Placeholder 2"/>
          <p:cNvSpPr>
            <a:spLocks noGrp="1"/>
          </p:cNvSpPr>
          <p:nvPr>
            <p:ph idx="1"/>
          </p:nvPr>
        </p:nvSpPr>
        <p:spPr/>
        <p:txBody>
          <a:bodyPr/>
          <a:lstStyle/>
          <a:p>
            <a:r>
              <a:rPr lang="en-US" altLang="ko-KR">
                <a:latin typeface="Times New Roman" charset="0"/>
                <a:ea typeface="굴림" charset="0"/>
                <a:cs typeface="굴림" charset="0"/>
              </a:rPr>
              <a:t>Move to agree that 11ax pilot sequences shall reuse the 11ac/ah pilot sequences as shown in slides 13 and 14 in the document 11-16/0346r0.</a:t>
            </a:r>
          </a:p>
          <a:p>
            <a:endParaRPr lang="en-US" altLang="ko-KR">
              <a:latin typeface="Times New Roman" charset="0"/>
              <a:ea typeface="굴림" charset="0"/>
              <a:cs typeface="굴림" charset="0"/>
            </a:endParaRPr>
          </a:p>
          <a:p>
            <a:r>
              <a:rPr lang="en-US" altLang="ko-KR">
                <a:latin typeface="Times New Roman" charset="0"/>
                <a:ea typeface="굴림" charset="0"/>
                <a:cs typeface="굴림" charset="0"/>
              </a:rPr>
              <a:t>Move: Bin Tian</a:t>
            </a:r>
          </a:p>
          <a:p>
            <a:r>
              <a:rPr lang="en-US" altLang="ko-KR">
                <a:latin typeface="Times New Roman" charset="0"/>
                <a:ea typeface="굴림" charset="0"/>
                <a:cs typeface="굴림" charset="0"/>
              </a:rPr>
              <a:t>Second:</a:t>
            </a:r>
          </a:p>
          <a:p>
            <a:r>
              <a:rPr lang="en-US" altLang="ko-KR">
                <a:latin typeface="Times New Roman" charset="0"/>
                <a:ea typeface="굴림" charset="0"/>
                <a:cs typeface="굴림" charset="0"/>
              </a:rPr>
              <a:t>Y/N/A</a:t>
            </a:r>
          </a:p>
          <a:p>
            <a:endParaRPr lang="en-US" altLang="ko-KR">
              <a:latin typeface="Times New Roman" charset="0"/>
              <a:ea typeface="굴림" charset="0"/>
              <a:cs typeface="굴림" charset="0"/>
            </a:endParaRPr>
          </a:p>
          <a:p>
            <a:r>
              <a:rPr lang="en-US" altLang="ko-KR">
                <a:latin typeface="Times New Roman" charset="0"/>
                <a:ea typeface="굴림" charset="0"/>
                <a:cs typeface="굴림" charset="0"/>
              </a:rPr>
              <a:t>DCN 11-16/0346r0	SP Result: 43/0/3</a:t>
            </a: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656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D2232F90-CEEC-504C-85D8-486544C13C52}" type="slidenum">
              <a:rPr lang="en-US" altLang="zh-CN"/>
              <a:pPr/>
              <a:t>43</a:t>
            </a:fld>
            <a:endParaRPr lang="en-US" altLang="zh-CN"/>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en-US">
                <a:latin typeface="Times New Roman" charset="0"/>
                <a:ea typeface="MS PGothic" charset="0"/>
              </a:rPr>
              <a:t>PHY Motion #</a:t>
            </a:r>
          </a:p>
        </p:txBody>
      </p:sp>
      <p:sp>
        <p:nvSpPr>
          <p:cNvPr id="67586" name="Content Placeholder 2"/>
          <p:cNvSpPr>
            <a:spLocks noGrp="1"/>
          </p:cNvSpPr>
          <p:nvPr>
            <p:ph idx="1"/>
          </p:nvPr>
        </p:nvSpPr>
        <p:spPr>
          <a:xfrm>
            <a:off x="685800" y="1676400"/>
            <a:ext cx="7772400" cy="4114800"/>
          </a:xfrm>
        </p:spPr>
        <p:txBody>
          <a:bodyPr/>
          <a:lstStyle/>
          <a:p>
            <a:r>
              <a:rPr lang="en-US" altLang="ko-KR">
                <a:latin typeface="Times New Roman" charset="0"/>
                <a:ea typeface="ＭＳ Ｐゴシック" charset="0"/>
                <a:cs typeface="ＭＳ Ｐゴシック" charset="0"/>
              </a:rPr>
              <a:t>Move to agree that 11ax pilot sequence shall be applied in the </a:t>
            </a:r>
            <a:r>
              <a:rPr lang="en-US">
                <a:latin typeface="Times New Roman" charset="0"/>
                <a:ea typeface="ＭＳ Ｐゴシック" charset="0"/>
                <a:cs typeface="ＭＳ Ｐゴシック" charset="0"/>
              </a:rPr>
              <a:t>same way as in 11ac SSP</a:t>
            </a:r>
          </a:p>
          <a:p>
            <a:pPr lvl="1"/>
            <a:r>
              <a:rPr lang="en-US">
                <a:latin typeface="Times New Roman" charset="0"/>
                <a:ea typeface="MS PGothic" charset="0"/>
              </a:rPr>
              <a:t>Pilot values are shifted on pilot tones from symbol to symbol for each RU</a:t>
            </a:r>
            <a:endParaRPr lang="en-US" sz="1600">
              <a:latin typeface="Times New Roman" charset="0"/>
              <a:ea typeface="MS PGothic" charset="0"/>
            </a:endParaRPr>
          </a:p>
          <a:p>
            <a:pPr lvl="1"/>
            <a:r>
              <a:rPr lang="en-US">
                <a:latin typeface="Times New Roman" charset="0"/>
                <a:ea typeface="MS PGothic" charset="0"/>
              </a:rPr>
              <a:t>Overlaying pilot polarity value: same as in 11ac</a:t>
            </a:r>
          </a:p>
          <a:p>
            <a:endParaRPr lang="en-US">
              <a:latin typeface="Times New Roman" charset="0"/>
              <a:ea typeface="MS PGothic" charset="0"/>
            </a:endParaRPr>
          </a:p>
          <a:p>
            <a:r>
              <a:rPr lang="en-US">
                <a:latin typeface="Times New Roman" charset="0"/>
                <a:ea typeface="MS PGothic" charset="0"/>
              </a:rPr>
              <a:t>Move: Bin Tian</a:t>
            </a:r>
          </a:p>
          <a:p>
            <a:r>
              <a:rPr lang="en-US">
                <a:latin typeface="Times New Roman" charset="0"/>
                <a:ea typeface="MS PGothic" charset="0"/>
              </a:rPr>
              <a:t>Second: </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11-16/0346		SP Result: 46/0/3</a:t>
            </a:r>
          </a:p>
          <a:p>
            <a:pPr>
              <a:buFontTx/>
              <a:buNone/>
            </a:pPr>
            <a:endParaRPr lang="en-US" altLang="ko-KR">
              <a:latin typeface="Times New Roman" charset="0"/>
              <a:ea typeface="ＭＳ Ｐゴシック" charset="0"/>
              <a:cs typeface="ＭＳ Ｐゴシック" charset="0"/>
            </a:endParaRP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75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DA0B1EB4-3108-9D45-88CE-A34AC27B7CFC}" type="slidenum">
              <a:rPr lang="en-US" altLang="zh-CN"/>
              <a:pPr/>
              <a:t>44</a:t>
            </a:fld>
            <a:endParaRPr lang="en-US" altLang="zh-CN"/>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r>
              <a:rPr lang="en-US">
                <a:latin typeface="Times New Roman" charset="0"/>
                <a:ea typeface="MS PGothic" charset="0"/>
              </a:rPr>
              <a:t>PHY Motion #</a:t>
            </a:r>
          </a:p>
        </p:txBody>
      </p:sp>
      <p:sp>
        <p:nvSpPr>
          <p:cNvPr id="68610" name="Content Placeholder 2"/>
          <p:cNvSpPr>
            <a:spLocks noGrp="1"/>
          </p:cNvSpPr>
          <p:nvPr>
            <p:ph idx="1"/>
          </p:nvPr>
        </p:nvSpPr>
        <p:spPr>
          <a:xfrm>
            <a:off x="685800" y="1981200"/>
            <a:ext cx="7772400" cy="838200"/>
          </a:xfrm>
        </p:spPr>
        <p:txBody>
          <a:bodyPr/>
          <a:lstStyle/>
          <a:p>
            <a:pPr marL="342900" lvl="1" indent="-342900">
              <a:buFontTx/>
              <a:buChar char="•"/>
            </a:pPr>
            <a:r>
              <a:rPr lang="en-US" sz="1600">
                <a:latin typeface="Times New Roman" charset="0"/>
                <a:ea typeface="MS PGothic" charset="0"/>
              </a:rPr>
              <a:t>Move to add the following description to the SIGB number of symbols fields in Table 2 in the SFD: </a:t>
            </a:r>
            <a:r>
              <a:rPr lang="en-GB" sz="1600">
                <a:latin typeface="Times New Roman" charset="0"/>
                <a:ea typeface="MS PGothic" charset="0"/>
              </a:rPr>
              <a:t>HE-SIG-A fields for the HE MU PPDU of the SFD</a:t>
            </a:r>
            <a:r>
              <a:rPr lang="en-US" sz="1600">
                <a:latin typeface="Times New Roman" charset="0"/>
                <a:ea typeface="MS PGothic" charset="0"/>
              </a:rPr>
              <a:t>.</a:t>
            </a:r>
          </a:p>
          <a:p>
            <a:pPr marL="342900" lvl="1" indent="-342900">
              <a:buFontTx/>
              <a:buChar char="•"/>
            </a:pPr>
            <a:endParaRPr lang="en-US" sz="1600">
              <a:latin typeface="Times New Roman" charset="0"/>
              <a:ea typeface="MS PGothic" charset="0"/>
            </a:endParaRPr>
          </a:p>
          <a:p>
            <a:pPr marL="342900" lvl="1" indent="-342900">
              <a:buFontTx/>
              <a:buChar char="•"/>
            </a:pPr>
            <a:endParaRPr lang="en-US" sz="1600">
              <a:latin typeface="Times New Roman" charset="0"/>
              <a:ea typeface="MS PGothic" charset="0"/>
            </a:endParaRPr>
          </a:p>
          <a:p>
            <a:pPr marL="342900" lvl="1" indent="-342900">
              <a:buFontTx/>
              <a:buChar char="•"/>
            </a:pPr>
            <a:endParaRPr lang="en-US" sz="1600">
              <a:latin typeface="Times New Roman" charset="0"/>
              <a:ea typeface="MS PGothic" charset="0"/>
            </a:endParaRPr>
          </a:p>
          <a:p>
            <a:pPr marL="342900" lvl="1" indent="-342900">
              <a:buFontTx/>
              <a:buChar char="•"/>
            </a:pPr>
            <a:endParaRPr lang="en-US" sz="1600">
              <a:latin typeface="Times New Roman" charset="0"/>
              <a:ea typeface="MS PGothic" charset="0"/>
            </a:endParaRPr>
          </a:p>
          <a:p>
            <a:pPr marL="342900" lvl="1" indent="-342900">
              <a:buFontTx/>
              <a:buChar char="•"/>
            </a:pPr>
            <a:endParaRPr lang="en-US" sz="1600">
              <a:latin typeface="Times New Roman" charset="0"/>
              <a:ea typeface="MS PGothic" charset="0"/>
            </a:endParaRPr>
          </a:p>
          <a:p>
            <a:pPr marL="342900" lvl="1" indent="-342900">
              <a:buFontTx/>
              <a:buChar char="•"/>
            </a:pPr>
            <a:r>
              <a:rPr lang="en-US" sz="1600">
                <a:latin typeface="Times New Roman" charset="0"/>
                <a:ea typeface="MS PGothic" charset="0"/>
              </a:rPr>
              <a:t>Move: Kaushik Josiam</a:t>
            </a:r>
          </a:p>
          <a:p>
            <a:pPr marL="342900" lvl="1" indent="-342900">
              <a:buFontTx/>
              <a:buChar char="•"/>
            </a:pPr>
            <a:r>
              <a:rPr lang="en-US" sz="1600">
                <a:latin typeface="Times New Roman" charset="0"/>
                <a:ea typeface="MS PGothic" charset="0"/>
              </a:rPr>
              <a:t>Second:</a:t>
            </a:r>
          </a:p>
          <a:p>
            <a:pPr marL="342900" lvl="1" indent="-342900">
              <a:buFontTx/>
              <a:buChar char="•"/>
            </a:pPr>
            <a:r>
              <a:rPr lang="en-US" sz="1600">
                <a:latin typeface="Times New Roman" charset="0"/>
                <a:ea typeface="MS PGothic" charset="0"/>
              </a:rPr>
              <a:t>Y/N/A</a:t>
            </a:r>
          </a:p>
          <a:p>
            <a:pPr marL="342900" lvl="1" indent="-342900">
              <a:buFontTx/>
              <a:buChar char="•"/>
            </a:pPr>
            <a:endParaRPr lang="en-US" sz="1600">
              <a:latin typeface="Times New Roman" charset="0"/>
              <a:ea typeface="MS PGothic" charset="0"/>
            </a:endParaRPr>
          </a:p>
          <a:p>
            <a:pPr marL="342900" lvl="1" indent="-342900">
              <a:buFontTx/>
              <a:buChar char="•"/>
            </a:pPr>
            <a:r>
              <a:rPr lang="en-US" sz="1600">
                <a:latin typeface="Times New Roman" charset="0"/>
                <a:ea typeface="MS PGothic" charset="0"/>
              </a:rPr>
              <a:t>DCN: 11-16/0349	r1	SP Result: 40/0/4</a:t>
            </a:r>
          </a:p>
          <a:p>
            <a:pPr marL="342900" lvl="1" indent="-342900">
              <a:buFontTx/>
              <a:buChar char="•"/>
            </a:pPr>
            <a:endParaRPr lang="en-US" sz="1600">
              <a:latin typeface="Times New Roman" charset="0"/>
              <a:ea typeface="MS PGothic" charset="0"/>
            </a:endParaRP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86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5C90C782-74CF-4442-A557-B523E855F550}" type="slidenum">
              <a:rPr lang="en-US" altLang="zh-CN"/>
              <a:pPr/>
              <a:t>45</a:t>
            </a:fld>
            <a:endParaRPr lang="en-US" altLang="zh-CN"/>
          </a:p>
        </p:txBody>
      </p:sp>
      <p:graphicFrame>
        <p:nvGraphicFramePr>
          <p:cNvPr id="7" name="Table 6"/>
          <p:cNvGraphicFramePr>
            <a:graphicFrameLocks noGrp="1"/>
          </p:cNvGraphicFramePr>
          <p:nvPr/>
        </p:nvGraphicFramePr>
        <p:xfrm>
          <a:off x="838200" y="2895600"/>
          <a:ext cx="7643813" cy="838200"/>
        </p:xfrm>
        <a:graphic>
          <a:graphicData uri="http://schemas.openxmlformats.org/drawingml/2006/table">
            <a:tbl>
              <a:tblPr firstRow="1" firstCol="1" bandRow="1"/>
              <a:tblGrid>
                <a:gridCol w="1467448"/>
                <a:gridCol w="809346"/>
                <a:gridCol w="3090225"/>
                <a:gridCol w="2276794"/>
              </a:tblGrid>
              <a:tr h="335280">
                <a:tc>
                  <a:txBody>
                    <a:bodyPr/>
                    <a:lstStyle/>
                    <a:p>
                      <a:pPr marL="0" marR="0">
                        <a:spcBef>
                          <a:spcPts val="0"/>
                        </a:spcBef>
                        <a:spcAft>
                          <a:spcPts val="0"/>
                        </a:spcAft>
                      </a:pPr>
                      <a:r>
                        <a:rPr lang="en-GB" sz="1100" b="1" dirty="0">
                          <a:effectLst/>
                          <a:latin typeface="Times New Roman" panose="02020603050405020304" pitchFamily="18" charset="0"/>
                          <a:ea typeface="Times New Roman" panose="02020603050405020304" pitchFamily="18" charset="0"/>
                        </a:rPr>
                        <a:t>Field</a:t>
                      </a:r>
                      <a:endParaRPr lang="en-US" sz="1100" dirty="0">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b="1">
                          <a:effectLst/>
                          <a:latin typeface="Times New Roman" panose="02020603050405020304" pitchFamily="18" charset="0"/>
                          <a:ea typeface="Times New Roman" panose="02020603050405020304" pitchFamily="18" charset="0"/>
                        </a:rPr>
                        <a:t>Length (bits)</a:t>
                      </a:r>
                      <a:endParaRPr lang="en-US" sz="1100">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b="1">
                          <a:effectLst/>
                          <a:latin typeface="Times New Roman" panose="02020603050405020304" pitchFamily="18" charset="0"/>
                          <a:ea typeface="Times New Roman" panose="02020603050405020304" pitchFamily="18" charset="0"/>
                        </a:rPr>
                        <a:t>Description</a:t>
                      </a:r>
                      <a:endParaRPr lang="en-US" sz="1100">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b="1" dirty="0">
                          <a:effectLst/>
                          <a:latin typeface="Times New Roman" panose="02020603050405020304" pitchFamily="18" charset="0"/>
                          <a:ea typeface="Times New Roman" panose="02020603050405020304" pitchFamily="18" charset="0"/>
                        </a:rPr>
                        <a:t>Encoding</a:t>
                      </a:r>
                      <a:endParaRPr lang="en-US" sz="1100" dirty="0">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2920">
                <a:tc>
                  <a:txBody>
                    <a:bodyPr/>
                    <a:lstStyle/>
                    <a:p>
                      <a:pPr marL="0" marR="0">
                        <a:spcBef>
                          <a:spcPts val="0"/>
                        </a:spcBef>
                        <a:spcAft>
                          <a:spcPts val="0"/>
                        </a:spcAft>
                      </a:pPr>
                      <a:r>
                        <a:rPr lang="en-GB" sz="1100" dirty="0">
                          <a:effectLst/>
                          <a:latin typeface="Times New Roman" panose="02020603050405020304" pitchFamily="18" charset="0"/>
                          <a:ea typeface="Times New Roman" panose="02020603050405020304" pitchFamily="18" charset="0"/>
                        </a:rPr>
                        <a:t>SIGB Number Of Symbols</a:t>
                      </a:r>
                      <a:endParaRPr lang="en-US" sz="1100" dirty="0">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1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dirty="0">
                          <a:effectLst/>
                          <a:latin typeface="Times New Roman" panose="02020603050405020304" pitchFamily="18" charset="0"/>
                          <a:ea typeface="Times New Roman" panose="02020603050405020304" pitchFamily="18" charset="0"/>
                        </a:rPr>
                        <a:t> </a:t>
                      </a:r>
                      <a:r>
                        <a:rPr lang="en-GB" sz="1100" u="sng" dirty="0" smtClean="0">
                          <a:solidFill>
                            <a:schemeClr val="accent2"/>
                          </a:solidFill>
                          <a:effectLst/>
                          <a:latin typeface="Times New Roman" panose="02020603050405020304" pitchFamily="18" charset="0"/>
                          <a:ea typeface="Times New Roman" panose="02020603050405020304" pitchFamily="18" charset="0"/>
                        </a:rPr>
                        <a:t>When SIGB compression</a:t>
                      </a:r>
                      <a:r>
                        <a:rPr lang="en-GB" sz="1100" u="sng" baseline="0" dirty="0" smtClean="0">
                          <a:solidFill>
                            <a:schemeClr val="accent2"/>
                          </a:solidFill>
                          <a:effectLst/>
                          <a:latin typeface="Times New Roman" panose="02020603050405020304" pitchFamily="18" charset="0"/>
                          <a:ea typeface="Times New Roman" panose="02020603050405020304" pitchFamily="18" charset="0"/>
                        </a:rPr>
                        <a:t> mode is enabled, the number of symbols are re-purposed to indicate the number of MU-MIMO users</a:t>
                      </a:r>
                      <a:endParaRPr lang="en-US" sz="1100" u="sng" dirty="0">
                        <a:solidFill>
                          <a:schemeClr val="accent2"/>
                        </a:solidFill>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dirty="0">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r>
              <a:rPr lang="en-US">
                <a:latin typeface="Times New Roman" charset="0"/>
                <a:ea typeface="MS PGothic" charset="0"/>
              </a:rPr>
              <a:t>PHY Motion #</a:t>
            </a:r>
          </a:p>
        </p:txBody>
      </p:sp>
      <p:sp>
        <p:nvSpPr>
          <p:cNvPr id="8" name="Content Placeholder 7"/>
          <p:cNvSpPr>
            <a:spLocks noGrp="1"/>
          </p:cNvSpPr>
          <p:nvPr>
            <p:ph idx="1"/>
          </p:nvPr>
        </p:nvSpPr>
        <p:spPr>
          <a:xfrm>
            <a:off x="228600" y="1676400"/>
            <a:ext cx="8610600" cy="4114800"/>
          </a:xfrm>
          <a:extLst/>
        </p:spPr>
        <p:txBody>
          <a:bodyPr/>
          <a:lstStyle/>
          <a:p>
            <a:pPr>
              <a:buFont typeface="Arial" panose="020B0604020202020204" pitchFamily="34" charset="0"/>
              <a:buChar char="•"/>
              <a:defRPr/>
            </a:pPr>
            <a:r>
              <a:rPr lang="en-US" dirty="0" smtClean="0"/>
              <a:t>Move to modify the HE-SIG-B compression mode description in the SFD [Page 9, line 2-4 in 11-15-0132-15-00ax-spec-framework.docx] as follows:</a:t>
            </a:r>
          </a:p>
          <a:p>
            <a:pPr marL="457200" lvl="1" indent="0">
              <a:defRPr/>
            </a:pPr>
            <a:r>
              <a:rPr lang="en-US" dirty="0" smtClean="0"/>
              <a:t>In an HE MU PPDU the HE-SIG-A field shall indicate the number of STAs when full bandwidth MU-MIMO compressed SIG-B mode is indicated. </a:t>
            </a:r>
            <a:r>
              <a:rPr lang="en-US" strike="sngStrike" dirty="0" smtClean="0">
                <a:solidFill>
                  <a:srgbClr val="FF0000"/>
                </a:solidFill>
              </a:rPr>
              <a:t>Details are TBD. </a:t>
            </a:r>
            <a:r>
              <a:rPr lang="en-GB" u="sng" dirty="0" smtClean="0">
                <a:solidFill>
                  <a:schemeClr val="accent2"/>
                </a:solidFill>
                <a:latin typeface="Times New Roman" panose="02020603050405020304" pitchFamily="18" charset="0"/>
                <a:ea typeface="Times New Roman" panose="02020603050405020304" pitchFamily="18" charset="0"/>
              </a:rPr>
              <a:t>When SIGB compression mode is enabled, the SIGB number of symbols are re-purposed to indicate the number of MU-MIMO users</a:t>
            </a:r>
            <a:endParaRPr lang="en-US" u="sng" dirty="0" smtClean="0">
              <a:solidFill>
                <a:schemeClr val="accent2"/>
              </a:solidFill>
              <a:latin typeface="Times New Roman" panose="02020603050405020304" pitchFamily="18" charset="0"/>
              <a:ea typeface="Times New Roman" panose="02020603050405020304" pitchFamily="18" charset="0"/>
            </a:endParaRPr>
          </a:p>
          <a:p>
            <a:pPr marL="457200" lvl="1" indent="0">
              <a:defRPr/>
            </a:pPr>
            <a:r>
              <a:rPr lang="en-US" dirty="0" smtClean="0"/>
              <a:t>[PHY Motion 111, </a:t>
            </a:r>
            <a:r>
              <a:rPr lang="en-US" dirty="0" err="1" smtClean="0"/>
              <a:t>Janaury</a:t>
            </a:r>
            <a:r>
              <a:rPr lang="en-US" dirty="0" smtClean="0"/>
              <a:t> 2016, see [26]]</a:t>
            </a:r>
          </a:p>
          <a:p>
            <a:pPr marL="457200" lvl="1" indent="0">
              <a:defRPr/>
            </a:pPr>
            <a:endParaRPr lang="en-US" dirty="0"/>
          </a:p>
          <a:p>
            <a:pPr marL="57150" indent="0">
              <a:defRPr/>
            </a:pPr>
            <a:r>
              <a:rPr lang="en-US" dirty="0" smtClean="0"/>
              <a:t>Move: </a:t>
            </a:r>
            <a:r>
              <a:rPr lang="en-US" dirty="0" err="1" smtClean="0"/>
              <a:t>Kaushik</a:t>
            </a:r>
            <a:r>
              <a:rPr lang="en-US" dirty="0" smtClean="0"/>
              <a:t> </a:t>
            </a:r>
            <a:r>
              <a:rPr lang="en-US" dirty="0" err="1" smtClean="0"/>
              <a:t>Joasim</a:t>
            </a:r>
            <a:r>
              <a:rPr lang="en-US" dirty="0" smtClean="0"/>
              <a:t>	Second:</a:t>
            </a:r>
          </a:p>
          <a:p>
            <a:pPr marL="57150" indent="0">
              <a:defRPr/>
            </a:pPr>
            <a:r>
              <a:rPr lang="en-US" dirty="0" smtClean="0"/>
              <a:t>DCN 11-16/0349		SP Result: 43/0/3</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96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EB807A1A-95A2-E54A-A34C-49463F309BD0}" type="slidenum">
              <a:rPr lang="en-US" altLang="zh-CN"/>
              <a:pPr/>
              <a:t>46</a:t>
            </a:fld>
            <a:endParaRPr lang="en-US" altLang="zh-CN"/>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a:xfrm>
            <a:off x="609600" y="685800"/>
            <a:ext cx="7772400" cy="1066800"/>
          </a:xfrm>
        </p:spPr>
        <p:txBody>
          <a:bodyPr/>
          <a:lstStyle/>
          <a:p>
            <a:r>
              <a:rPr lang="en-US">
                <a:latin typeface="Times New Roman" charset="0"/>
                <a:ea typeface="MS PGothic" charset="0"/>
              </a:rPr>
              <a:t>PHY Motion #</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06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DB8A7969-E95F-584D-8B56-95658B6EE998}" type="slidenum">
              <a:rPr lang="en-US" altLang="zh-CN"/>
              <a:pPr/>
              <a:t>47</a:t>
            </a:fld>
            <a:endParaRPr lang="en-US" altLang="zh-CN"/>
          </a:p>
        </p:txBody>
      </p:sp>
      <p:sp>
        <p:nvSpPr>
          <p:cNvPr id="7" name="Content Placeholder 2"/>
          <p:cNvSpPr>
            <a:spLocks noGrp="1" noRot="1" noChangeAspect="1" noMove="1" noResize="1" noEditPoints="1" noAdjustHandles="1" noChangeArrowheads="1" noChangeShapeType="1" noTextEdit="1"/>
          </p:cNvSpPr>
          <p:nvPr>
            <p:ph idx="1"/>
          </p:nvPr>
        </p:nvSpPr>
        <p:spPr>
          <a:xfrm>
            <a:off x="685800" y="1600200"/>
            <a:ext cx="8229600" cy="4114800"/>
          </a:xfrm>
          <a:blipFill rotWithShape="1">
            <a:blip r:embed="rId2"/>
            <a:stretch>
              <a:fillRect/>
            </a:stretch>
          </a:blipFill>
          <a:extLst/>
        </p:spPr>
        <p:txBody>
          <a:bodyPr/>
          <a:lstStyle/>
          <a:p>
            <a:pPr>
              <a:defRPr/>
            </a:pPr>
            <a:r>
              <a:rPr lang="en-US">
                <a:noFill/>
              </a:rPr>
              <a:t> </a:t>
            </a:r>
          </a:p>
        </p:txBody>
      </p:sp>
      <p:sp>
        <p:nvSpPr>
          <p:cNvPr id="70662" name="Rounded Rectangle 7"/>
          <p:cNvSpPr>
            <a:spLocks noChangeArrowheads="1"/>
          </p:cNvSpPr>
          <p:nvPr/>
        </p:nvSpPr>
        <p:spPr bwMode="auto">
          <a:xfrm>
            <a:off x="1066800" y="1676400"/>
            <a:ext cx="1828800" cy="381000"/>
          </a:xfrm>
          <a:prstGeom prst="roundRect">
            <a:avLst>
              <a:gd name="adj" fmla="val 16667"/>
            </a:avLst>
          </a:prstGeom>
          <a:solidFill>
            <a:srgbClr val="FFFFFF"/>
          </a:solidFill>
          <a:ln>
            <a:noFill/>
          </a:ln>
          <a:extLst>
            <a:ext uri="{91240B29-F687-4f45-9708-019B960494DF}">
              <a14:hiddenLine xmlns:a14="http://schemas.microsoft.com/office/drawing/2010/main" w="12700">
                <a:solidFill>
                  <a:srgbClr val="000000"/>
                </a:solidFill>
                <a:round/>
                <a:headEnd type="none" w="sm" len="sm"/>
                <a:tailEnd type="none" w="sm" len="sm"/>
              </a14:hiddenLine>
            </a:ext>
          </a:extLst>
        </p:spPr>
        <p:txBody>
          <a:bodyPr/>
          <a:lstStyle/>
          <a:p>
            <a:r>
              <a:rPr lang="en-US" sz="1800" b="1"/>
              <a:t>Move</a:t>
            </a:r>
          </a:p>
        </p:txBody>
      </p:sp>
      <p:sp>
        <p:nvSpPr>
          <p:cNvPr id="70663" name="TextBox 8"/>
          <p:cNvSpPr txBox="1">
            <a:spLocks noChangeArrowheads="1"/>
          </p:cNvSpPr>
          <p:nvPr/>
        </p:nvSpPr>
        <p:spPr bwMode="auto">
          <a:xfrm>
            <a:off x="1371600" y="5562600"/>
            <a:ext cx="7010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t>Mobe: Kaushik Josiam</a:t>
            </a:r>
          </a:p>
          <a:p>
            <a:r>
              <a:rPr lang="en-US"/>
              <a:t>Second: </a:t>
            </a:r>
          </a:p>
          <a:p>
            <a:r>
              <a:rPr lang="en-US"/>
              <a:t>Y/N/A</a:t>
            </a:r>
          </a:p>
          <a:p>
            <a:r>
              <a:rPr lang="en-US"/>
              <a:t>DCN : 11-16/0349r1		SP Result: 43/0/3</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lstStyle/>
          <a:p>
            <a:r>
              <a:rPr lang="en-US">
                <a:latin typeface="Times New Roman" charset="0"/>
                <a:ea typeface="MS PGothic" charset="0"/>
              </a:rPr>
              <a:t>PHY Motion #</a:t>
            </a:r>
          </a:p>
        </p:txBody>
      </p:sp>
      <p:sp>
        <p:nvSpPr>
          <p:cNvPr id="3" name="Content Placeholder 2"/>
          <p:cNvSpPr>
            <a:spLocks noGrp="1"/>
          </p:cNvSpPr>
          <p:nvPr>
            <p:ph idx="1"/>
          </p:nvPr>
        </p:nvSpPr>
        <p:spPr>
          <a:extLst/>
        </p:spPr>
        <p:txBody>
          <a:bodyPr/>
          <a:lstStyle/>
          <a:p>
            <a:pPr>
              <a:defRPr/>
            </a:pPr>
            <a:r>
              <a:rPr lang="en-US" sz="2000" dirty="0" smtClean="0"/>
              <a:t>Move to modify the current SFD as following</a:t>
            </a:r>
          </a:p>
          <a:p>
            <a:pPr lvl="1">
              <a:defRPr/>
            </a:pPr>
            <a:r>
              <a:rPr lang="en-GB" dirty="0"/>
              <a:t>The L-SIG, RL-SIG, HE-SIG-A and HE-SIG-B fields are always transmitted with same </a:t>
            </a:r>
            <a:r>
              <a:rPr lang="en-GB" strike="sngStrike" dirty="0">
                <a:solidFill>
                  <a:srgbClr val="FF0000"/>
                </a:solidFill>
              </a:rPr>
              <a:t>total</a:t>
            </a:r>
            <a:r>
              <a:rPr lang="en-GB" dirty="0">
                <a:solidFill>
                  <a:srgbClr val="FF0000"/>
                </a:solidFill>
              </a:rPr>
              <a:t> </a:t>
            </a:r>
            <a:r>
              <a:rPr lang="en-GB" dirty="0"/>
              <a:t>power </a:t>
            </a:r>
            <a:r>
              <a:rPr lang="en-GB" dirty="0">
                <a:solidFill>
                  <a:srgbClr val="FF0000"/>
                </a:solidFill>
              </a:rPr>
              <a:t>per tone</a:t>
            </a:r>
            <a:r>
              <a:rPr lang="en-GB" dirty="0"/>
              <a:t> as L-LTF field (in cases when L-LTF is not being boosted). </a:t>
            </a:r>
            <a:r>
              <a:rPr lang="en-GB" dirty="0">
                <a:solidFill>
                  <a:srgbClr val="FF0000"/>
                </a:solidFill>
              </a:rPr>
              <a:t>The L-STF has the same total power as the L-LTF</a:t>
            </a:r>
            <a:r>
              <a:rPr lang="en-GB" dirty="0" smtClean="0"/>
              <a:t>?</a:t>
            </a:r>
          </a:p>
          <a:p>
            <a:pPr lvl="1">
              <a:defRPr/>
            </a:pPr>
            <a:endParaRPr lang="en-GB" dirty="0"/>
          </a:p>
          <a:p>
            <a:pPr>
              <a:defRPr/>
            </a:pPr>
            <a:r>
              <a:rPr lang="en-GB" dirty="0" smtClean="0"/>
              <a:t>Move: </a:t>
            </a:r>
            <a:r>
              <a:rPr lang="en-GB" dirty="0" err="1" smtClean="0"/>
              <a:t>Yakun</a:t>
            </a:r>
            <a:r>
              <a:rPr lang="en-GB" dirty="0" smtClean="0"/>
              <a:t> Sun</a:t>
            </a:r>
          </a:p>
          <a:p>
            <a:pPr>
              <a:defRPr/>
            </a:pPr>
            <a:r>
              <a:rPr lang="en-GB" dirty="0" smtClean="0"/>
              <a:t>Second:</a:t>
            </a:r>
          </a:p>
          <a:p>
            <a:pPr>
              <a:defRPr/>
            </a:pPr>
            <a:r>
              <a:rPr lang="en-GB" dirty="0" smtClean="0"/>
              <a:t>Y/N/A</a:t>
            </a:r>
          </a:p>
          <a:p>
            <a:pPr>
              <a:defRPr/>
            </a:pPr>
            <a:endParaRPr lang="en-GB" dirty="0"/>
          </a:p>
          <a:p>
            <a:pPr>
              <a:defRPr/>
            </a:pPr>
            <a:r>
              <a:rPr lang="en-GB" dirty="0" smtClean="0"/>
              <a:t>DCN: 11-16/0367		SP: 44/0/3</a:t>
            </a:r>
            <a:endParaRPr lang="en-US" dirty="0"/>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168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A22396AB-BCAC-A641-89F8-0194A7955D74}" type="slidenum">
              <a:rPr lang="en-US" altLang="zh-CN"/>
              <a:pPr/>
              <a:t>48</a:t>
            </a:fld>
            <a:endParaRPr lang="en-US" altLang="zh-CN"/>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p:txBody>
          <a:bodyPr/>
          <a:lstStyle/>
          <a:p>
            <a:r>
              <a:rPr lang="en-US">
                <a:latin typeface="Times New Roman" charset="0"/>
                <a:ea typeface="MS PGothic" charset="0"/>
              </a:rPr>
              <a:t>PHY Motion #</a:t>
            </a:r>
          </a:p>
        </p:txBody>
      </p:sp>
      <p:sp>
        <p:nvSpPr>
          <p:cNvPr id="72706" name="Content Placeholder 2"/>
          <p:cNvSpPr>
            <a:spLocks noGrp="1"/>
          </p:cNvSpPr>
          <p:nvPr>
            <p:ph idx="1"/>
          </p:nvPr>
        </p:nvSpPr>
        <p:spPr>
          <a:xfrm>
            <a:off x="685800" y="1600200"/>
            <a:ext cx="7772400" cy="4114800"/>
          </a:xfrm>
        </p:spPr>
        <p:txBody>
          <a:bodyPr/>
          <a:lstStyle/>
          <a:p>
            <a:r>
              <a:rPr lang="en-US" sz="1800">
                <a:latin typeface="Times New Roman" charset="0"/>
                <a:ea typeface="MS PGothic" charset="0"/>
              </a:rPr>
              <a:t>Move to add to the spec framework that </a:t>
            </a:r>
          </a:p>
          <a:p>
            <a:endParaRPr lang="en-US" sz="1800">
              <a:latin typeface="Times New Roman" charset="0"/>
              <a:ea typeface="MS PGothic" charset="0"/>
            </a:endParaRPr>
          </a:p>
          <a:p>
            <a:r>
              <a:rPr lang="en-US" sz="1600">
                <a:latin typeface="Times New Roman" charset="0"/>
                <a:ea typeface="MS PGothic" charset="0"/>
              </a:rPr>
              <a:t>The tones used for channel feedback shall be a subset of the sets given below:</a:t>
            </a:r>
          </a:p>
          <a:p>
            <a:r>
              <a:rPr lang="en-US" sz="1600">
                <a:latin typeface="Times New Roman" charset="0"/>
                <a:ea typeface="MS PGothic" charset="0"/>
              </a:rPr>
              <a:t> </a:t>
            </a:r>
          </a:p>
          <a:p>
            <a:r>
              <a:rPr lang="en-US" sz="1600" u="sng">
                <a:latin typeface="Times New Roman" charset="0"/>
                <a:ea typeface="MS PGothic" charset="0"/>
              </a:rPr>
              <a:t>NDP bandwidth 20 MHz: </a:t>
            </a:r>
          </a:p>
          <a:p>
            <a:r>
              <a:rPr lang="en-US" sz="1600">
                <a:latin typeface="Times New Roman" charset="0"/>
                <a:ea typeface="MS PGothic" charset="0"/>
              </a:rPr>
              <a:t>Ng = 4 → [-120:4:-4, 4:4:120] + edge(±2,±122)</a:t>
            </a:r>
          </a:p>
          <a:p>
            <a:r>
              <a:rPr lang="en-US" sz="1600">
                <a:latin typeface="Times New Roman" charset="0"/>
                <a:ea typeface="MS PGothic" charset="0"/>
              </a:rPr>
              <a:t>Ng = 16 → [-116:16:-4, 4:16:116] + edge(±2,±122)</a:t>
            </a:r>
          </a:p>
          <a:p>
            <a:r>
              <a:rPr lang="en-US" sz="1600">
                <a:latin typeface="Times New Roman" charset="0"/>
                <a:ea typeface="MS PGothic" charset="0"/>
              </a:rPr>
              <a:t> </a:t>
            </a:r>
          </a:p>
          <a:p>
            <a:r>
              <a:rPr lang="en-US" sz="1600" u="sng">
                <a:latin typeface="Times New Roman" charset="0"/>
                <a:ea typeface="MS PGothic" charset="0"/>
              </a:rPr>
              <a:t>NDP bandwidth 40 MHz:</a:t>
            </a:r>
          </a:p>
          <a:p>
            <a:r>
              <a:rPr lang="en-US" sz="1600">
                <a:latin typeface="Times New Roman" charset="0"/>
                <a:ea typeface="MS PGothic" charset="0"/>
              </a:rPr>
              <a:t>Ng = 4/16 → [-244:Ng:-4, 4:Ng:244]</a:t>
            </a:r>
          </a:p>
          <a:p>
            <a:r>
              <a:rPr lang="en-US" sz="1600">
                <a:latin typeface="Times New Roman" charset="0"/>
                <a:ea typeface="MS PGothic" charset="0"/>
              </a:rPr>
              <a:t> </a:t>
            </a:r>
          </a:p>
          <a:p>
            <a:r>
              <a:rPr lang="en-US" sz="1600" u="sng">
                <a:latin typeface="Times New Roman" charset="0"/>
                <a:ea typeface="MS PGothic" charset="0"/>
              </a:rPr>
              <a:t>NDP bandwidth 80 MHz:</a:t>
            </a:r>
          </a:p>
          <a:p>
            <a:r>
              <a:rPr lang="en-US" sz="1600">
                <a:latin typeface="Times New Roman" charset="0"/>
                <a:ea typeface="MS PGothic" charset="0"/>
              </a:rPr>
              <a:t>Ng = 4/16 → [-500:Ng:-4, 4:Ng:500]</a:t>
            </a:r>
          </a:p>
          <a:p>
            <a:endParaRPr lang="en-US" sz="1600">
              <a:latin typeface="Times New Roman" charset="0"/>
              <a:ea typeface="MS PGothic" charset="0"/>
            </a:endParaRPr>
          </a:p>
          <a:p>
            <a:r>
              <a:rPr lang="en-US" sz="1600">
                <a:latin typeface="Times New Roman" charset="0"/>
                <a:ea typeface="MS PGothic" charset="0"/>
              </a:rPr>
              <a:t>Move: </a:t>
            </a:r>
            <a:r>
              <a:rPr lang="en-US" sz="1600">
                <a:solidFill>
                  <a:srgbClr val="000000"/>
                </a:solidFill>
                <a:latin typeface="Times New Roman" charset="0"/>
                <a:ea typeface="MS PGothic" charset="0"/>
                <a:cs typeface="Times New Roman" charset="0"/>
              </a:rPr>
              <a:t>Sriram Venkateswaran 	Second:	Y/N/A</a:t>
            </a:r>
          </a:p>
          <a:p>
            <a:r>
              <a:rPr lang="en-US" sz="1600">
                <a:solidFill>
                  <a:srgbClr val="000000"/>
                </a:solidFill>
                <a:latin typeface="Times New Roman" charset="0"/>
                <a:ea typeface="MS PGothic" charset="0"/>
                <a:cs typeface="Times New Roman" charset="0"/>
              </a:rPr>
              <a:t>DCN:11-16/0389		SP result: 43/0/4</a:t>
            </a:r>
            <a:endParaRPr lang="en-US" sz="1600">
              <a:latin typeface="Times New Roman" charset="0"/>
              <a:ea typeface="MS PGothic" charset="0"/>
            </a:endParaRPr>
          </a:p>
          <a:p>
            <a:endParaRPr lang="en-US" sz="120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27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E8D582EE-312F-1546-9206-0FD243DA3D79}" type="slidenum">
              <a:rPr lang="en-US" altLang="zh-CN"/>
              <a:pPr/>
              <a:t>49</a:t>
            </a:fld>
            <a:endParaRPr lang="en-US" altLang="zh-C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20482" name="Footer Placeholder 2"/>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2048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42ADF0B9-341D-9D43-B19C-2314E85AB52E}" type="slidenum">
              <a:rPr lang="en-US" altLang="zh-CN"/>
              <a:pPr/>
              <a:t>5</a:t>
            </a:fld>
            <a:endParaRPr lang="en-US" altLang="zh-CN"/>
          </a:p>
        </p:txBody>
      </p:sp>
      <p:sp>
        <p:nvSpPr>
          <p:cNvPr id="20484"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ctr"/>
            <a:r>
              <a:rPr lang="en-US" altLang="zh-CN"/>
              <a:t>Slide </a:t>
            </a:r>
            <a:fld id="{16D60EDB-904D-F745-B26D-8389C72A06D6}" type="slidenum">
              <a:rPr lang="en-US" altLang="zh-CN"/>
              <a:pPr algn="ctr"/>
              <a:t>5</a:t>
            </a:fld>
            <a:endParaRPr lang="en-US" altLang="zh-CN"/>
          </a:p>
        </p:txBody>
      </p:sp>
      <p:sp>
        <p:nvSpPr>
          <p:cNvPr id="20485" name="Rectangle 2"/>
          <p:cNvSpPr>
            <a:spLocks noGrp="1" noChangeArrowheads="1"/>
          </p:cNvSpPr>
          <p:nvPr>
            <p:ph type="title" idx="4294967295"/>
          </p:nvPr>
        </p:nvSpPr>
        <p:spPr>
          <a:xfrm>
            <a:off x="685800" y="685800"/>
            <a:ext cx="7772400" cy="762000"/>
          </a:xfrm>
        </p:spPr>
        <p:txBody>
          <a:bodyPr/>
          <a:lstStyle/>
          <a:p>
            <a:r>
              <a:rPr lang="en-US" altLang="zh-CN">
                <a:latin typeface="Times New Roman" charset="0"/>
                <a:ea typeface="MS PGothic" charset="0"/>
              </a:rPr>
              <a:t>Attendance, Voting &amp; Document Status</a:t>
            </a:r>
          </a:p>
        </p:txBody>
      </p:sp>
      <p:sp>
        <p:nvSpPr>
          <p:cNvPr id="20486" name="Rectangle 3"/>
          <p:cNvSpPr>
            <a:spLocks noGrp="1" noChangeArrowheads="1"/>
          </p:cNvSpPr>
          <p:nvPr>
            <p:ph type="body" idx="4294967295"/>
          </p:nvPr>
        </p:nvSpPr>
        <p:spPr>
          <a:xfrm>
            <a:off x="304800" y="1371600"/>
            <a:ext cx="8686800" cy="4724400"/>
          </a:xfrm>
        </p:spPr>
        <p:txBody>
          <a:bodyPr/>
          <a:lstStyle/>
          <a:p>
            <a:r>
              <a:rPr lang="en-US" altLang="zh-CN">
                <a:latin typeface="Times New Roman" charset="0"/>
                <a:ea typeface="MS PGothic" charset="0"/>
              </a:rPr>
              <a:t>Make sure your badges are correct </a:t>
            </a:r>
          </a:p>
          <a:p>
            <a:endParaRPr lang="en-US" altLang="zh-CN">
              <a:latin typeface="Times New Roman" charset="0"/>
              <a:ea typeface="MS PGothic" charset="0"/>
            </a:endParaRPr>
          </a:p>
          <a:p>
            <a:r>
              <a:rPr lang="en-US" altLang="zh-CN">
                <a:latin typeface="Times New Roman" charset="0"/>
                <a:ea typeface="MS PGothic" charset="0"/>
              </a:rPr>
              <a:t>If you plan to make a submission be sure it does not contain company logos or advertising</a:t>
            </a:r>
          </a:p>
          <a:p>
            <a:endParaRPr lang="en-US" altLang="zh-CN">
              <a:latin typeface="Times New Roman" charset="0"/>
              <a:ea typeface="MS PGothic" charset="0"/>
            </a:endParaRPr>
          </a:p>
          <a:p>
            <a:r>
              <a:rPr lang="en-US" altLang="zh-CN">
                <a:latin typeface="Times New Roman" charset="0"/>
                <a:ea typeface="MS PGothic" charset="0"/>
              </a:rPr>
              <a:t>Questions on Voting status, Ballot pool, Access to Reflector, Documentation,  member</a:t>
            </a:r>
            <a:r>
              <a:rPr lang="ja-JP" altLang="en-US">
                <a:latin typeface="Times New Roman" charset="0"/>
                <a:ea typeface="MS PGothic" charset="0"/>
              </a:rPr>
              <a:t>’</a:t>
            </a:r>
            <a:r>
              <a:rPr lang="en-US" altLang="ja-JP">
                <a:latin typeface="Times New Roman" charset="0"/>
                <a:ea typeface="MS PGothic" charset="0"/>
              </a:rPr>
              <a:t>s area</a:t>
            </a:r>
          </a:p>
          <a:p>
            <a:pPr lvl="1"/>
            <a:r>
              <a:rPr lang="en-US" altLang="zh-CN" sz="2400">
                <a:latin typeface="Times New Roman" charset="0"/>
                <a:ea typeface="MS PGothic" charset="0"/>
              </a:rPr>
              <a:t>see Jon Rosdahl –  </a:t>
            </a:r>
            <a:r>
              <a:rPr lang="en-US" altLang="zh-CN" sz="2400">
                <a:latin typeface="Times New Roman" charset="0"/>
                <a:ea typeface="MS PGothic" charset="0"/>
                <a:hlinkClick r:id="rId2"/>
              </a:rPr>
              <a:t>jrosdahl@ieee.org</a:t>
            </a:r>
            <a:endParaRPr lang="en-US" altLang="zh-CN">
              <a:latin typeface="Times New Roman" charset="0"/>
              <a:ea typeface="MS PGothic" charset="0"/>
            </a:endParaRPr>
          </a:p>
          <a:p>
            <a:pPr lvl="1"/>
            <a:endParaRPr lang="en-US" altLang="zh-CN">
              <a:latin typeface="Times New Roman" charset="0"/>
              <a:ea typeface="MS PGothic" charset="0"/>
            </a:endParaRPr>
          </a:p>
          <a:p>
            <a:r>
              <a:rPr lang="en-US" altLang="zh-CN">
                <a:latin typeface="Times New Roman" charset="0"/>
                <a:ea typeface="MS PGothic" charset="0"/>
              </a:rPr>
              <a:t>Cell Phones Silent or Off</a:t>
            </a:r>
          </a:p>
          <a:p>
            <a:pPr lvl="1"/>
            <a:endParaRPr lang="en-US" altLang="zh-CN">
              <a:latin typeface="Times New Roman"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p:txBody>
          <a:bodyPr/>
          <a:lstStyle/>
          <a:p>
            <a:r>
              <a:rPr lang="en-US">
                <a:latin typeface="Times New Roman" charset="0"/>
                <a:ea typeface="MS PGothic" charset="0"/>
              </a:rPr>
              <a:t>PHY Motion #</a:t>
            </a:r>
          </a:p>
        </p:txBody>
      </p:sp>
      <p:sp>
        <p:nvSpPr>
          <p:cNvPr id="73730" name="Content Placeholder 2"/>
          <p:cNvSpPr>
            <a:spLocks noGrp="1"/>
          </p:cNvSpPr>
          <p:nvPr>
            <p:ph idx="1"/>
          </p:nvPr>
        </p:nvSpPr>
        <p:spPr/>
        <p:txBody>
          <a:bodyPr/>
          <a:lstStyle/>
          <a:p>
            <a:r>
              <a:rPr lang="en-US">
                <a:latin typeface="Times New Roman" charset="0"/>
                <a:ea typeface="MS PGothic" charset="0"/>
              </a:rPr>
              <a:t>Do you agree to add to the spec framework that </a:t>
            </a:r>
          </a:p>
          <a:p>
            <a:pPr lvl="1"/>
            <a:r>
              <a:rPr lang="en-US">
                <a:latin typeface="Times New Roman" charset="0"/>
                <a:ea typeface="MS PGothic" charset="0"/>
              </a:rPr>
              <a:t>2X HE-LTF sequence shall be the only mandatory mode for NDP. 4X HE-LTF shall not be supported in NDP.</a:t>
            </a:r>
          </a:p>
          <a:p>
            <a:pPr lvl="1"/>
            <a:endParaRPr lang="en-US">
              <a:latin typeface="Times New Roman" charset="0"/>
              <a:ea typeface="MS PGothic" charset="0"/>
            </a:endParaRPr>
          </a:p>
          <a:p>
            <a:r>
              <a:rPr lang="en-US">
                <a:latin typeface="Times New Roman" charset="0"/>
                <a:ea typeface="MS PGothic" charset="0"/>
              </a:rPr>
              <a:t>Move: </a:t>
            </a:r>
            <a:r>
              <a:rPr lang="en-US">
                <a:solidFill>
                  <a:srgbClr val="000000"/>
                </a:solidFill>
                <a:latin typeface="Times New Roman" charset="0"/>
                <a:ea typeface="MS PGothic" charset="0"/>
                <a:cs typeface="Times New Roman" charset="0"/>
              </a:rPr>
              <a:t>Sriram Venkateswaran </a:t>
            </a:r>
            <a:r>
              <a:rPr lang="en-US">
                <a:latin typeface="Times New Roman" charset="0"/>
                <a:ea typeface="MS PGothic" charset="0"/>
              </a:rPr>
              <a:t>		</a:t>
            </a: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DCN:11-16/0389		SP Results: 39/0/4</a:t>
            </a: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373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05AB5C66-2EAA-0940-AC1B-EF5D39CAC36C}" type="slidenum">
              <a:rPr lang="en-US" altLang="zh-CN"/>
              <a:pPr/>
              <a:t>50</a:t>
            </a:fld>
            <a:endParaRPr lang="en-US" altLang="zh-CN"/>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p:txBody>
          <a:bodyPr/>
          <a:lstStyle/>
          <a:p>
            <a:r>
              <a:rPr lang="en-US">
                <a:latin typeface="Times New Roman" charset="0"/>
                <a:ea typeface="MS PGothic" charset="0"/>
              </a:rPr>
              <a:t>PHY Motion #</a:t>
            </a:r>
          </a:p>
        </p:txBody>
      </p:sp>
      <p:sp>
        <p:nvSpPr>
          <p:cNvPr id="74754" name="Content Placeholder 2"/>
          <p:cNvSpPr>
            <a:spLocks noGrp="1"/>
          </p:cNvSpPr>
          <p:nvPr>
            <p:ph idx="1"/>
          </p:nvPr>
        </p:nvSpPr>
        <p:spPr/>
        <p:txBody>
          <a:bodyPr/>
          <a:lstStyle/>
          <a:p>
            <a:r>
              <a:rPr lang="en-US">
                <a:latin typeface="Times New Roman" charset="0"/>
                <a:ea typeface="MS PGothic" charset="0"/>
              </a:rPr>
              <a:t>Move to add to the spec framework that</a:t>
            </a:r>
          </a:p>
          <a:p>
            <a:pPr lvl="1"/>
            <a:r>
              <a:rPr lang="en-US">
                <a:latin typeface="Times New Roman" charset="0"/>
                <a:ea typeface="MS PGothic" charset="0"/>
              </a:rPr>
              <a:t>The NDP always has extension of 4uS</a:t>
            </a:r>
          </a:p>
          <a:p>
            <a:pPr lvl="1"/>
            <a:r>
              <a:rPr lang="en-US">
                <a:latin typeface="Times New Roman" charset="0"/>
                <a:ea typeface="MS PGothic" charset="0"/>
              </a:rPr>
              <a:t>The NDP shall support the CP values 0.8 us and 1.6 us</a:t>
            </a:r>
          </a:p>
          <a:p>
            <a:pPr lvl="1">
              <a:buFont typeface="Arial" charset="0"/>
              <a:buChar char="•"/>
            </a:pPr>
            <a:endParaRPr lang="en-US">
              <a:latin typeface="Times New Roman" charset="0"/>
              <a:ea typeface="MS PGothic" charset="0"/>
            </a:endParaRPr>
          </a:p>
          <a:p>
            <a:r>
              <a:rPr lang="en-US">
                <a:latin typeface="Times New Roman" charset="0"/>
                <a:ea typeface="MS PGothic" charset="0"/>
              </a:rPr>
              <a:t>Move: </a:t>
            </a:r>
            <a:r>
              <a:rPr lang="en-US">
                <a:solidFill>
                  <a:srgbClr val="000000"/>
                </a:solidFill>
                <a:latin typeface="Times New Roman" charset="0"/>
                <a:ea typeface="MS PGothic" charset="0"/>
                <a:cs typeface="Times New Roman" charset="0"/>
              </a:rPr>
              <a:t>Sriram Venkateswaran </a:t>
            </a:r>
            <a:endParaRPr lang="en-US">
              <a:latin typeface="Times New Roman" charset="0"/>
              <a:ea typeface="MS PGothic" charset="0"/>
            </a:endParaRP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11-16/0389		SP Result: 40/0/2</a:t>
            </a:r>
          </a:p>
          <a:p>
            <a:pPr latinLnBrk="1"/>
            <a:endParaRPr lang="en-US">
              <a:latin typeface="Times New Roman" charset="0"/>
              <a:ea typeface="MS PGothic" charset="0"/>
            </a:endParaRP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47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6E1A2255-176A-B042-B4CA-9F82B27FD09E}" type="slidenum">
              <a:rPr lang="en-US" altLang="zh-CN"/>
              <a:pPr/>
              <a:t>51</a:t>
            </a:fld>
            <a:endParaRPr lang="en-US" altLang="zh-CN"/>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p:nvPr>
        </p:nvSpPr>
        <p:spPr/>
        <p:txBody>
          <a:bodyPr/>
          <a:lstStyle/>
          <a:p>
            <a:r>
              <a:rPr lang="en-US">
                <a:latin typeface="Times New Roman" charset="0"/>
                <a:ea typeface="MS PGothic" charset="0"/>
              </a:rPr>
              <a:t>PHY Motion #</a:t>
            </a:r>
          </a:p>
        </p:txBody>
      </p:sp>
      <p:sp>
        <p:nvSpPr>
          <p:cNvPr id="75778" name="Content Placeholder 2"/>
          <p:cNvSpPr>
            <a:spLocks noGrp="1"/>
          </p:cNvSpPr>
          <p:nvPr>
            <p:ph idx="1"/>
          </p:nvPr>
        </p:nvSpPr>
        <p:spPr>
          <a:xfrm>
            <a:off x="381000" y="1981200"/>
            <a:ext cx="8458200" cy="4114800"/>
          </a:xfrm>
        </p:spPr>
        <p:txBody>
          <a:bodyPr/>
          <a:lstStyle/>
          <a:p>
            <a:r>
              <a:rPr lang="en-US">
                <a:latin typeface="Times New Roman" charset="0"/>
                <a:ea typeface="MS PGothic" charset="0"/>
              </a:rPr>
              <a:t>Move to add to the spec framework that</a:t>
            </a:r>
          </a:p>
          <a:p>
            <a:pPr lvl="1" latinLnBrk="1"/>
            <a:r>
              <a:rPr lang="en-US">
                <a:latin typeface="Times New Roman" charset="0"/>
                <a:ea typeface="MS PGothic" charset="0"/>
              </a:rPr>
              <a:t>AP can request beamforming feedback over partial BW which is less than the NDP BW. The indication of the feedback BW goes in NDPA.</a:t>
            </a:r>
          </a:p>
          <a:p>
            <a:pPr lvl="1" latinLnBrk="1"/>
            <a:endParaRPr lang="en-US">
              <a:latin typeface="Times New Roman" charset="0"/>
              <a:ea typeface="MS PGothic" charset="0"/>
            </a:endParaRPr>
          </a:p>
          <a:p>
            <a:pPr latinLnBrk="1"/>
            <a:r>
              <a:rPr lang="en-US">
                <a:latin typeface="Times New Roman" charset="0"/>
                <a:ea typeface="MS PGothic" charset="0"/>
              </a:rPr>
              <a:t>Move: </a:t>
            </a:r>
            <a:r>
              <a:rPr lang="en-US">
                <a:solidFill>
                  <a:srgbClr val="000000"/>
                </a:solidFill>
                <a:latin typeface="Times New Roman" charset="0"/>
                <a:ea typeface="MS PGothic" charset="0"/>
                <a:cs typeface="Times New Roman" charset="0"/>
              </a:rPr>
              <a:t>Sriram Venkateswaran </a:t>
            </a:r>
            <a:endParaRPr lang="en-US">
              <a:latin typeface="Times New Roman" charset="0"/>
              <a:ea typeface="MS PGothic" charset="0"/>
            </a:endParaRPr>
          </a:p>
          <a:p>
            <a:pPr latinLnBrk="1"/>
            <a:r>
              <a:rPr lang="en-US">
                <a:latin typeface="Times New Roman" charset="0"/>
                <a:ea typeface="MS PGothic" charset="0"/>
              </a:rPr>
              <a:t>Second:</a:t>
            </a:r>
          </a:p>
          <a:p>
            <a:pPr latinLnBrk="1"/>
            <a:r>
              <a:rPr lang="en-US">
                <a:latin typeface="Times New Roman" charset="0"/>
                <a:ea typeface="MS PGothic" charset="0"/>
              </a:rPr>
              <a:t>Y/N/A</a:t>
            </a:r>
          </a:p>
          <a:p>
            <a:pPr latinLnBrk="1"/>
            <a:endParaRPr lang="en-US">
              <a:latin typeface="Times New Roman" charset="0"/>
              <a:ea typeface="MS PGothic" charset="0"/>
            </a:endParaRPr>
          </a:p>
          <a:p>
            <a:pPr latinLnBrk="1"/>
            <a:r>
              <a:rPr lang="en-US">
                <a:latin typeface="Times New Roman" charset="0"/>
                <a:ea typeface="MS PGothic" charset="0"/>
              </a:rPr>
              <a:t>DCN: 11-16/0389		SP Result: no objection</a:t>
            </a:r>
          </a:p>
          <a:p>
            <a:pPr latinLnBrk="1"/>
            <a:endParaRPr lang="en-US">
              <a:latin typeface="Times New Roman" charset="0"/>
              <a:ea typeface="MS PGothic" charset="0"/>
            </a:endParaRP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578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DC702004-8970-214F-86D4-CCB34FAABBE4}" type="slidenum">
              <a:rPr lang="en-US" altLang="zh-CN"/>
              <a:pPr/>
              <a:t>52</a:t>
            </a:fld>
            <a:endParaRPr lang="en-US" altLang="zh-CN"/>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p:txBody>
          <a:bodyPr/>
          <a:lstStyle/>
          <a:p>
            <a:r>
              <a:rPr lang="en-US">
                <a:latin typeface="Times New Roman" charset="0"/>
                <a:ea typeface="MS PGothic" charset="0"/>
              </a:rPr>
              <a:t>PHY Motion #</a:t>
            </a:r>
          </a:p>
        </p:txBody>
      </p:sp>
      <p:sp>
        <p:nvSpPr>
          <p:cNvPr id="76802" name="Content Placeholder 2"/>
          <p:cNvSpPr>
            <a:spLocks noGrp="1"/>
          </p:cNvSpPr>
          <p:nvPr>
            <p:ph idx="1"/>
          </p:nvPr>
        </p:nvSpPr>
        <p:spPr/>
        <p:txBody>
          <a:bodyPr/>
          <a:lstStyle/>
          <a:p>
            <a:r>
              <a:rPr lang="en-US">
                <a:latin typeface="Times New Roman" charset="0"/>
                <a:ea typeface="MS PGothic" charset="0"/>
              </a:rPr>
              <a:t>Move to add to the spec framework that</a:t>
            </a:r>
          </a:p>
          <a:p>
            <a:pPr lvl="1"/>
            <a:r>
              <a:rPr lang="en-US">
                <a:latin typeface="Times New Roman" charset="0"/>
                <a:ea typeface="MS PGothic" charset="0"/>
              </a:rPr>
              <a:t>The granularity of channel feedback requested by the AP is a 26 tone RU. The AP signals </a:t>
            </a:r>
            <a:r>
              <a:rPr lang="en-US" i="1">
                <a:latin typeface="Times New Roman" charset="0"/>
                <a:ea typeface="MS PGothic" charset="0"/>
              </a:rPr>
              <a:t>start</a:t>
            </a:r>
            <a:r>
              <a:rPr lang="en-US">
                <a:latin typeface="Times New Roman" charset="0"/>
                <a:ea typeface="MS PGothic" charset="0"/>
              </a:rPr>
              <a:t> and </a:t>
            </a:r>
            <a:r>
              <a:rPr lang="en-US" i="1">
                <a:latin typeface="Times New Roman" charset="0"/>
                <a:ea typeface="MS PGothic" charset="0"/>
              </a:rPr>
              <a:t>end</a:t>
            </a:r>
            <a:r>
              <a:rPr lang="en-US">
                <a:latin typeface="Times New Roman" charset="0"/>
                <a:ea typeface="MS PGothic" charset="0"/>
              </a:rPr>
              <a:t> 26 tone RUs requested for feedback.</a:t>
            </a:r>
          </a:p>
          <a:p>
            <a:pPr lvl="1"/>
            <a:endParaRPr lang="en-US">
              <a:latin typeface="Times New Roman" charset="0"/>
              <a:ea typeface="MS PGothic" charset="0"/>
            </a:endParaRPr>
          </a:p>
          <a:p>
            <a:r>
              <a:rPr lang="en-US">
                <a:latin typeface="Times New Roman" charset="0"/>
                <a:ea typeface="MS PGothic" charset="0"/>
              </a:rPr>
              <a:t>Move: </a:t>
            </a:r>
            <a:r>
              <a:rPr lang="en-US">
                <a:solidFill>
                  <a:srgbClr val="000000"/>
                </a:solidFill>
                <a:latin typeface="Times New Roman" charset="0"/>
                <a:ea typeface="MS PGothic" charset="0"/>
                <a:cs typeface="Times New Roman" charset="0"/>
              </a:rPr>
              <a:t>Sriram Venkateswaran </a:t>
            </a:r>
            <a:endParaRPr lang="en-US">
              <a:latin typeface="Times New Roman" charset="0"/>
              <a:ea typeface="MS PGothic" charset="0"/>
            </a:endParaRP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11-16/0389		SP Result: no objection</a:t>
            </a: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68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5823A91F-6096-FD46-A7BD-EAE223DBE66F}" type="slidenum">
              <a:rPr lang="en-US" altLang="zh-CN"/>
              <a:pPr/>
              <a:t>53</a:t>
            </a:fld>
            <a:endParaRPr lang="en-US" altLang="zh-CN"/>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p:nvPr>
        </p:nvSpPr>
        <p:spPr/>
        <p:txBody>
          <a:bodyPr/>
          <a:lstStyle/>
          <a:p>
            <a:r>
              <a:rPr lang="en-US">
                <a:latin typeface="Times New Roman" charset="0"/>
                <a:ea typeface="MS PGothic" charset="0"/>
              </a:rPr>
              <a:t>PHY Motion #</a:t>
            </a:r>
          </a:p>
        </p:txBody>
      </p:sp>
      <p:sp>
        <p:nvSpPr>
          <p:cNvPr id="77826" name="Content Placeholder 2"/>
          <p:cNvSpPr>
            <a:spLocks noGrp="1"/>
          </p:cNvSpPr>
          <p:nvPr>
            <p:ph idx="1"/>
          </p:nvPr>
        </p:nvSpPr>
        <p:spPr/>
        <p:txBody>
          <a:bodyPr/>
          <a:lstStyle/>
          <a:p>
            <a:r>
              <a:rPr lang="en-US">
                <a:latin typeface="Times New Roman" charset="0"/>
                <a:ea typeface="MS PGothic" charset="0"/>
              </a:rPr>
              <a:t>Do you agree to add to the spec framework that</a:t>
            </a:r>
          </a:p>
          <a:p>
            <a:pPr lvl="1"/>
            <a:r>
              <a:rPr lang="en-US">
                <a:latin typeface="Times New Roman" charset="0"/>
                <a:ea typeface="MS PGothic" charset="0"/>
              </a:rPr>
              <a:t>The max Nc for sounding feedback that a BFee can support shall be negotiated through a capability exchange at association</a:t>
            </a:r>
          </a:p>
          <a:p>
            <a:pPr lvl="1"/>
            <a:endParaRPr lang="en-US">
              <a:latin typeface="Times New Roman" charset="0"/>
              <a:ea typeface="MS PGothic" charset="0"/>
            </a:endParaRPr>
          </a:p>
          <a:p>
            <a:r>
              <a:rPr lang="en-US">
                <a:latin typeface="Times New Roman" charset="0"/>
                <a:ea typeface="MS PGothic" charset="0"/>
              </a:rPr>
              <a:t>Move: </a:t>
            </a:r>
            <a:r>
              <a:rPr lang="en-US">
                <a:solidFill>
                  <a:srgbClr val="000000"/>
                </a:solidFill>
                <a:latin typeface="Times New Roman" charset="0"/>
                <a:ea typeface="MS PGothic" charset="0"/>
                <a:cs typeface="Times New Roman" charset="0"/>
              </a:rPr>
              <a:t>Sriram Venkateswaran </a:t>
            </a:r>
            <a:endParaRPr lang="en-US">
              <a:latin typeface="Times New Roman" charset="0"/>
              <a:ea typeface="MS PGothic" charset="0"/>
            </a:endParaRP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11-16/0389		SP Result: no objection</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78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21A96DA2-CDEF-8B48-96EA-43B1BA316A48}" type="slidenum">
              <a:rPr lang="en-US" altLang="zh-CN"/>
              <a:pPr/>
              <a:t>54</a:t>
            </a:fld>
            <a:endParaRPr lang="en-US" altLang="zh-CN"/>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p:nvPr>
        </p:nvSpPr>
        <p:spPr/>
        <p:txBody>
          <a:bodyPr/>
          <a:lstStyle/>
          <a:p>
            <a:r>
              <a:rPr lang="en-US">
                <a:latin typeface="Times New Roman" charset="0"/>
                <a:ea typeface="MS PGothic" charset="0"/>
              </a:rPr>
              <a:t>PHY Motion #</a:t>
            </a:r>
          </a:p>
        </p:txBody>
      </p:sp>
      <p:sp>
        <p:nvSpPr>
          <p:cNvPr id="78850" name="Content Placeholder 2"/>
          <p:cNvSpPr>
            <a:spLocks noGrp="1"/>
          </p:cNvSpPr>
          <p:nvPr>
            <p:ph idx="1"/>
          </p:nvPr>
        </p:nvSpPr>
        <p:spPr/>
        <p:txBody>
          <a:bodyPr/>
          <a:lstStyle/>
          <a:p>
            <a:r>
              <a:rPr lang="en-US">
                <a:latin typeface="Times New Roman" charset="0"/>
                <a:ea typeface="MS PGothic" charset="0"/>
              </a:rPr>
              <a:t>Move to add to the spec framework that</a:t>
            </a:r>
          </a:p>
          <a:p>
            <a:pPr lvl="1"/>
            <a:r>
              <a:rPr lang="en-US">
                <a:latin typeface="Times New Roman" charset="0"/>
                <a:ea typeface="MS PGothic" charset="0"/>
              </a:rPr>
              <a:t>AP shall control the Ng, quantization, and Nc of the sounding FB in NDPA except in the special case of a NDPA addressed to a single STA which requests SU type feedback. In the aforementioned special case, the STA controls these quantities.</a:t>
            </a:r>
          </a:p>
          <a:p>
            <a:pPr lvl="1"/>
            <a:endParaRPr lang="en-US">
              <a:latin typeface="Times New Roman" charset="0"/>
              <a:ea typeface="MS PGothic" charset="0"/>
            </a:endParaRPr>
          </a:p>
          <a:p>
            <a:r>
              <a:rPr lang="en-US">
                <a:latin typeface="Times New Roman" charset="0"/>
                <a:ea typeface="MS PGothic" charset="0"/>
              </a:rPr>
              <a:t>Move: </a:t>
            </a:r>
            <a:r>
              <a:rPr lang="en-US">
                <a:solidFill>
                  <a:srgbClr val="000000"/>
                </a:solidFill>
                <a:latin typeface="Times New Roman" charset="0"/>
                <a:ea typeface="MS PGothic" charset="0"/>
                <a:cs typeface="Times New Roman" charset="0"/>
              </a:rPr>
              <a:t>Sriram Venkateswaran </a:t>
            </a:r>
            <a:endParaRPr lang="en-US">
              <a:latin typeface="Times New Roman" charset="0"/>
              <a:ea typeface="MS PGothic" charset="0"/>
            </a:endParaRP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11-16/0389		SP Result: no objection</a:t>
            </a: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88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04F557F9-626C-184B-8F9F-047EC86F6523}" type="slidenum">
              <a:rPr lang="en-US" altLang="zh-CN"/>
              <a:pPr/>
              <a:t>55</a:t>
            </a:fld>
            <a:endParaRPr lang="en-US" altLang="zh-CN"/>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a:spLocks noGrp="1"/>
          </p:cNvSpPr>
          <p:nvPr>
            <p:ph type="title"/>
          </p:nvPr>
        </p:nvSpPr>
        <p:spPr/>
        <p:txBody>
          <a:bodyPr/>
          <a:lstStyle/>
          <a:p>
            <a:r>
              <a:rPr lang="en-US">
                <a:latin typeface="Times New Roman" charset="0"/>
                <a:ea typeface="MS PGothic" charset="0"/>
              </a:rPr>
              <a:t>PHY Motion #</a:t>
            </a:r>
          </a:p>
        </p:txBody>
      </p:sp>
      <p:sp>
        <p:nvSpPr>
          <p:cNvPr id="79874" name="Content Placeholder 2"/>
          <p:cNvSpPr>
            <a:spLocks noGrp="1"/>
          </p:cNvSpPr>
          <p:nvPr>
            <p:ph idx="1"/>
          </p:nvPr>
        </p:nvSpPr>
        <p:spPr/>
        <p:txBody>
          <a:bodyPr/>
          <a:lstStyle/>
          <a:p>
            <a:r>
              <a:rPr lang="en-US">
                <a:latin typeface="Times New Roman" charset="0"/>
                <a:ea typeface="MS PGothic" charset="0"/>
              </a:rPr>
              <a:t>Move to add to the spec framework that</a:t>
            </a:r>
          </a:p>
          <a:p>
            <a:pPr lvl="1"/>
            <a:r>
              <a:rPr lang="en-US">
                <a:latin typeface="Times New Roman" charset="0"/>
                <a:ea typeface="MS PGothic" charset="0"/>
              </a:rPr>
              <a:t>A channel quality indicator only (CQI-only) feedback (exact metric TBD) will be supported by the sounding protocol in 11ax. The request for CQI-only feedback goes in NDPA.</a:t>
            </a:r>
          </a:p>
          <a:p>
            <a:pPr lvl="1"/>
            <a:endParaRPr lang="en-US">
              <a:latin typeface="Times New Roman" charset="0"/>
              <a:ea typeface="MS PGothic" charset="0"/>
            </a:endParaRPr>
          </a:p>
          <a:p>
            <a:r>
              <a:rPr lang="en-US">
                <a:latin typeface="Times New Roman" charset="0"/>
                <a:ea typeface="MS PGothic" charset="0"/>
              </a:rPr>
              <a:t>Move: </a:t>
            </a:r>
            <a:r>
              <a:rPr lang="en-US">
                <a:solidFill>
                  <a:srgbClr val="000000"/>
                </a:solidFill>
                <a:latin typeface="Times New Roman" charset="0"/>
                <a:ea typeface="MS PGothic" charset="0"/>
                <a:cs typeface="Times New Roman" charset="0"/>
              </a:rPr>
              <a:t>Sriram Venkateswaran </a:t>
            </a:r>
            <a:endParaRPr lang="en-US">
              <a:latin typeface="Times New Roman" charset="0"/>
              <a:ea typeface="MS PGothic" charset="0"/>
            </a:endParaRP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11-16/0389		SP Result: No objection</a:t>
            </a:r>
          </a:p>
          <a:p>
            <a:endParaRPr lang="en-US">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987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697C6AF-1CC7-3B4E-BC1B-9CA5CAD29ABE}" type="slidenum">
              <a:rPr lang="en-US" altLang="zh-CN"/>
              <a:pPr/>
              <a:t>56</a:t>
            </a:fld>
            <a:endParaRPr lang="en-US" altLang="zh-CN"/>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p:txBody>
          <a:bodyPr/>
          <a:lstStyle/>
          <a:p>
            <a:r>
              <a:rPr lang="en-US">
                <a:latin typeface="Times New Roman" charset="0"/>
                <a:ea typeface="MS PGothic" charset="0"/>
              </a:rPr>
              <a:t>PHY Motion #</a:t>
            </a:r>
          </a:p>
        </p:txBody>
      </p:sp>
      <p:sp>
        <p:nvSpPr>
          <p:cNvPr id="80898" name="Content Placeholder 2"/>
          <p:cNvSpPr>
            <a:spLocks noGrp="1"/>
          </p:cNvSpPr>
          <p:nvPr>
            <p:ph idx="1"/>
          </p:nvPr>
        </p:nvSpPr>
        <p:spPr>
          <a:xfrm>
            <a:off x="685800" y="1600200"/>
            <a:ext cx="7772400" cy="4114800"/>
          </a:xfrm>
        </p:spPr>
        <p:txBody>
          <a:bodyPr/>
          <a:lstStyle/>
          <a:p>
            <a:r>
              <a:rPr lang="en-US" altLang="ko-KR" sz="2000">
                <a:latin typeface="Times New Roman" charset="0"/>
                <a:ea typeface="ＭＳ Ｐゴシック" charset="0"/>
                <a:cs typeface="ＭＳ Ｐゴシック" charset="0"/>
              </a:rPr>
              <a:t>Move to add the following text into 11ax SFD</a:t>
            </a:r>
          </a:p>
          <a:p>
            <a:pPr lvl="1">
              <a:buFont typeface="Arial" charset="0"/>
              <a:buChar char="•"/>
            </a:pPr>
            <a:r>
              <a:rPr lang="en-US" altLang="ko-KR" sz="1800" b="1" i="1">
                <a:latin typeface="Times New Roman" charset="0"/>
                <a:ea typeface="MS PGothic" charset="0"/>
              </a:rPr>
              <a:t>3.1 General</a:t>
            </a:r>
          </a:p>
          <a:p>
            <a:pPr lvl="1">
              <a:buFont typeface="Arial" charset="0"/>
              <a:buChar char="•"/>
            </a:pPr>
            <a:r>
              <a:rPr lang="en-US" sz="1800" i="1">
                <a:latin typeface="Times New Roman" charset="0"/>
                <a:ea typeface="MS PGothic" charset="0"/>
              </a:rPr>
              <a:t>The non-contiguous channel bonding will be supported in 802.11ax by:</a:t>
            </a:r>
          </a:p>
          <a:p>
            <a:pPr lvl="2"/>
            <a:r>
              <a:rPr lang="en-US" sz="1600" i="1">
                <a:latin typeface="Times New Roman" charset="0"/>
                <a:ea typeface="MS PGothic" charset="0"/>
              </a:rPr>
              <a:t>Transmitting using OFDMA PPDU format by nulling the tones of one or more secondary channels in 80 MHz and 160 (80+80) MHz;</a:t>
            </a:r>
          </a:p>
          <a:p>
            <a:pPr lvl="2"/>
            <a:r>
              <a:rPr lang="en-US" sz="1600" i="1">
                <a:latin typeface="Times New Roman" charset="0"/>
                <a:ea typeface="MS PGothic" charset="0"/>
              </a:rPr>
              <a:t>Modes for non-contiguous channel bonding are TBD;</a:t>
            </a:r>
          </a:p>
          <a:p>
            <a:pPr lvl="2"/>
            <a:r>
              <a:rPr lang="en-US" sz="1600" i="1">
                <a:latin typeface="Times New Roman" charset="0"/>
                <a:ea typeface="MS PGothic" charset="0"/>
              </a:rPr>
              <a:t>Non-contiguous channels within primary or secondary 80 MHz only exists at AP side.</a:t>
            </a:r>
          </a:p>
          <a:p>
            <a:pPr lvl="2"/>
            <a:r>
              <a:rPr lang="en-US" altLang="ko-KR" sz="1600" u="sng">
                <a:latin typeface="Times New Roman" charset="0"/>
                <a:ea typeface="MS PGothic" charset="0"/>
              </a:rPr>
              <a:t>Signaling for non-contiguous channel bonding is contained in BW subfield of HE-SIG-A and/or RU allocation subfield in the common block of HE-SIG-B. Details are TBD.</a:t>
            </a:r>
            <a:endParaRPr lang="en-US" sz="1600" i="1">
              <a:latin typeface="Times New Roman" charset="0"/>
              <a:ea typeface="MS PGothic" charset="0"/>
            </a:endParaRPr>
          </a:p>
          <a:p>
            <a:r>
              <a:rPr lang="en-US" sz="2000">
                <a:latin typeface="Times New Roman" charset="0"/>
                <a:ea typeface="MS PGothic" charset="0"/>
              </a:rPr>
              <a:t>Move: John Son		Second:</a:t>
            </a:r>
          </a:p>
          <a:p>
            <a:r>
              <a:rPr lang="en-US" sz="2000">
                <a:latin typeface="Times New Roman" charset="0"/>
                <a:ea typeface="MS PGothic" charset="0"/>
              </a:rPr>
              <a:t>Y/N/A</a:t>
            </a:r>
          </a:p>
          <a:p>
            <a:r>
              <a:rPr lang="en-US" sz="2000">
                <a:latin typeface="Times New Roman" charset="0"/>
                <a:ea typeface="MS PGothic" charset="0"/>
              </a:rPr>
              <a:t>DCN: 11-16/0397		SP Result: 10/2/many</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09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59A4B794-CDED-464F-934B-1581D136192E}" type="slidenum">
              <a:rPr lang="en-US" altLang="zh-CN"/>
              <a:pPr/>
              <a:t>57</a:t>
            </a:fld>
            <a:endParaRPr lang="en-US" altLang="zh-CN"/>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1"/>
          <p:cNvSpPr>
            <a:spLocks noGrp="1"/>
          </p:cNvSpPr>
          <p:nvPr>
            <p:ph type="title"/>
          </p:nvPr>
        </p:nvSpPr>
        <p:spPr/>
        <p:txBody>
          <a:bodyPr/>
          <a:lstStyle/>
          <a:p>
            <a:r>
              <a:rPr lang="en-US">
                <a:latin typeface="Times New Roman" charset="0"/>
                <a:ea typeface="MS PGothic" charset="0"/>
              </a:rPr>
              <a:t>PHY Motion #</a:t>
            </a:r>
          </a:p>
        </p:txBody>
      </p:sp>
      <p:sp>
        <p:nvSpPr>
          <p:cNvPr id="81922" name="Content Placeholder 2"/>
          <p:cNvSpPr>
            <a:spLocks noGrp="1"/>
          </p:cNvSpPr>
          <p:nvPr>
            <p:ph idx="1"/>
          </p:nvPr>
        </p:nvSpPr>
        <p:spPr/>
        <p:txBody>
          <a:bodyPr/>
          <a:lstStyle/>
          <a:p>
            <a:r>
              <a:rPr lang="en-US" altLang="zh-CN">
                <a:latin typeface="Times New Roman" charset="0"/>
                <a:ea typeface="ＭＳ Ｐゴシック" charset="0"/>
                <a:cs typeface="ＭＳ Ｐゴシック" charset="0"/>
              </a:rPr>
              <a:t>Move to add the following text to the IEEE 802.11ax SFD</a:t>
            </a:r>
          </a:p>
          <a:p>
            <a:pPr lvl="1"/>
            <a:r>
              <a:rPr lang="en-US" altLang="zh-CN">
                <a:latin typeface="Times New Roman" charset="0"/>
                <a:ea typeface="ＭＳ Ｐゴシック" charset="0"/>
                <a:cs typeface="ＭＳ Ｐゴシック" charset="0"/>
              </a:rPr>
              <a:t> </a:t>
            </a:r>
            <a:r>
              <a:rPr lang="en-US" altLang="zh-CN" sz="1800">
                <a:latin typeface="Times New Roman" charset="0"/>
                <a:ea typeface="ＭＳ Ｐゴシック" charset="0"/>
                <a:cs typeface="ＭＳ Ｐゴシック" charset="0"/>
              </a:rPr>
              <a:t>UL pre-HE-STF preamble is sent only on the 20MHz- CH(s) where the HE modulated fields are located.</a:t>
            </a:r>
          </a:p>
          <a:p>
            <a:pPr lvl="2"/>
            <a:r>
              <a:rPr lang="en-US" altLang="zh-CN" sz="1600">
                <a:latin typeface="Times New Roman" charset="0"/>
                <a:ea typeface="MS PGothic" charset="0"/>
              </a:rPr>
              <a:t>The UL pre-HE-STF preamble includes legacy preamble, RL-SIG and HE-SIG-A and HE modulated fields refer to HE-STF, HE-LTF and data fields.</a:t>
            </a:r>
          </a:p>
          <a:p>
            <a:r>
              <a:rPr lang="en-US">
                <a:latin typeface="Times New Roman" charset="0"/>
                <a:ea typeface="MS PGothic" charset="0"/>
              </a:rPr>
              <a:t>Move: Ming Gan</a:t>
            </a:r>
          </a:p>
          <a:p>
            <a:r>
              <a:rPr lang="en-US">
                <a:latin typeface="Times New Roman" charset="0"/>
                <a:ea typeface="MS PGothic" charset="0"/>
              </a:rPr>
              <a:t>Second:</a:t>
            </a:r>
          </a:p>
          <a:p>
            <a:r>
              <a:rPr lang="en-US">
                <a:latin typeface="Times New Roman" charset="0"/>
                <a:ea typeface="MS PGothic" charset="0"/>
              </a:rPr>
              <a:t>Y/N/A</a:t>
            </a:r>
          </a:p>
          <a:p>
            <a:endParaRPr lang="en-US">
              <a:latin typeface="Times New Roman" charset="0"/>
              <a:ea typeface="MS PGothic" charset="0"/>
            </a:endParaRPr>
          </a:p>
          <a:p>
            <a:r>
              <a:rPr lang="en-US">
                <a:latin typeface="Times New Roman" charset="0"/>
                <a:ea typeface="MS PGothic" charset="0"/>
              </a:rPr>
              <a:t>DCN: 11-16/0395		SP Result: 38/0/7</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192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47DCB84-B849-1343-829B-0D2FBF855E3C}" type="slidenum">
              <a:rPr lang="en-US" altLang="zh-CN"/>
              <a:pPr/>
              <a:t>58</a:t>
            </a:fld>
            <a:endParaRPr lang="en-US" altLang="zh-CN"/>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p:txBody>
          <a:bodyPr/>
          <a:lstStyle/>
          <a:p>
            <a:r>
              <a:rPr lang="en-US">
                <a:latin typeface="Times New Roman" charset="0"/>
                <a:ea typeface="MS PGothic" charset="0"/>
              </a:rPr>
              <a:t>MAC Motion #</a:t>
            </a:r>
          </a:p>
        </p:txBody>
      </p:sp>
      <p:sp>
        <p:nvSpPr>
          <p:cNvPr id="82946" name="Content Placeholder 2"/>
          <p:cNvSpPr>
            <a:spLocks noGrp="1"/>
          </p:cNvSpPr>
          <p:nvPr>
            <p:ph idx="1"/>
          </p:nvPr>
        </p:nvSpPr>
        <p:spPr/>
        <p:txBody>
          <a:bodyPr/>
          <a:lstStyle/>
          <a:p>
            <a:r>
              <a:rPr lang="en-US" dirty="0" smtClean="0"/>
              <a:t>Move to add </a:t>
            </a:r>
            <a:r>
              <a:rPr lang="en-US" dirty="0"/>
              <a:t>the following text to 11ax SFD:</a:t>
            </a:r>
          </a:p>
          <a:p>
            <a:pPr lvl="1"/>
            <a:r>
              <a:rPr lang="en-US" dirty="0"/>
              <a:t>A HE STA can announce its maximum A-MPDU length limits to 2</a:t>
            </a:r>
            <a:r>
              <a:rPr lang="en-US" baseline="30000" dirty="0"/>
              <a:t>21</a:t>
            </a:r>
            <a:r>
              <a:rPr lang="en-US" dirty="0"/>
              <a:t>, 2</a:t>
            </a:r>
            <a:r>
              <a:rPr lang="en-US" baseline="30000" dirty="0"/>
              <a:t>22</a:t>
            </a:r>
            <a:r>
              <a:rPr lang="en-US" dirty="0" smtClean="0"/>
              <a:t>?</a:t>
            </a:r>
          </a:p>
          <a:p>
            <a:pPr lvl="1"/>
            <a:endParaRPr lang="en-US" dirty="0" smtClean="0"/>
          </a:p>
          <a:p>
            <a:r>
              <a:rPr lang="en-US" dirty="0" smtClean="0"/>
              <a:t>Move: </a:t>
            </a:r>
            <a:r>
              <a:rPr lang="en-US" dirty="0" err="1" smtClean="0"/>
              <a:t>Liwen</a:t>
            </a:r>
            <a:r>
              <a:rPr lang="en-US" dirty="0" smtClean="0"/>
              <a:t> Chu</a:t>
            </a:r>
          </a:p>
          <a:p>
            <a:r>
              <a:rPr lang="en-US" dirty="0" smtClean="0"/>
              <a:t>Second: </a:t>
            </a:r>
          </a:p>
          <a:p>
            <a:r>
              <a:rPr lang="en-US" dirty="0" smtClean="0"/>
              <a:t>Y/N/A</a:t>
            </a:r>
          </a:p>
          <a:p>
            <a:endParaRPr lang="en-US" dirty="0"/>
          </a:p>
          <a:p>
            <a:r>
              <a:rPr lang="en-US" dirty="0" smtClean="0"/>
              <a:t>DCN:11-16/0358		SP Result: 29/0/13</a:t>
            </a:r>
          </a:p>
          <a:p>
            <a:endParaRPr lang="en-US" dirty="0" smtClean="0"/>
          </a:p>
          <a:p>
            <a:endParaRPr lang="en-US" dirty="0"/>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29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2B06FB1B-CC46-0B48-B86E-938D499267BA}" type="slidenum">
              <a:rPr lang="en-US" altLang="zh-CN"/>
              <a:pPr/>
              <a:t>59</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21506"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215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B220159A-5CC2-9445-80A8-9791B8A7C3AD}" type="slidenum">
              <a:rPr lang="en-US" altLang="zh-CN"/>
              <a:pPr/>
              <a:t>6</a:t>
            </a:fld>
            <a:endParaRPr lang="en-US" altLang="zh-CN"/>
          </a:p>
        </p:txBody>
      </p:sp>
      <p:sp>
        <p:nvSpPr>
          <p:cNvPr id="21508" name="Rectangle 2"/>
          <p:cNvSpPr>
            <a:spLocks noGrp="1" noChangeArrowheads="1"/>
          </p:cNvSpPr>
          <p:nvPr>
            <p:ph type="title"/>
          </p:nvPr>
        </p:nvSpPr>
        <p:spPr/>
        <p:txBody>
          <a:bodyPr/>
          <a:lstStyle/>
          <a:p>
            <a:r>
              <a:rPr lang="en-US" altLang="zh-CN">
                <a:latin typeface="Times New Roman" charset="0"/>
                <a:ea typeface="MS PGothic" charset="0"/>
              </a:rPr>
              <a:t>Patent Policy</a:t>
            </a:r>
          </a:p>
        </p:txBody>
      </p:sp>
      <p:sp>
        <p:nvSpPr>
          <p:cNvPr id="21509" name="Rectangle 3"/>
          <p:cNvSpPr>
            <a:spLocks noGrp="1" noChangeArrowheads="1"/>
          </p:cNvSpPr>
          <p:nvPr>
            <p:ph type="body" idx="1"/>
          </p:nvPr>
        </p:nvSpPr>
        <p:spPr/>
        <p:txBody>
          <a:bodyPr/>
          <a:lstStyle/>
          <a:p>
            <a:r>
              <a:rPr lang="en-US" altLang="zh-CN">
                <a:latin typeface="Times New Roman" charset="0"/>
                <a:ea typeface="MS PGothic" charset="0"/>
              </a:rPr>
              <a:t>Following 5 slides</a:t>
            </a:r>
          </a:p>
        </p:txBody>
      </p:sp>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a:t>
            </a:r>
            <a:r>
              <a:rPr lang="en-US" dirty="0"/>
              <a:t>to add to the 11ax SFD </a:t>
            </a:r>
          </a:p>
          <a:p>
            <a:pPr lvl="1"/>
            <a:r>
              <a:rPr lang="en-US" dirty="0" smtClean="0"/>
              <a:t>the </a:t>
            </a:r>
            <a:r>
              <a:rPr lang="en-US" dirty="0"/>
              <a:t>recipient indicates the maximum number of TIDs of the MPDUs that the originator can aggregate in a multi-TID A-MPDU in MU </a:t>
            </a:r>
            <a:r>
              <a:rPr lang="en-US" dirty="0" smtClean="0"/>
              <a:t>PPDU</a:t>
            </a:r>
            <a:endParaRPr lang="en-US" dirty="0"/>
          </a:p>
          <a:p>
            <a:pPr lvl="1"/>
            <a:endParaRPr lang="en-US" dirty="0" smtClean="0"/>
          </a:p>
          <a:p>
            <a:r>
              <a:rPr lang="en-US" dirty="0" smtClean="0"/>
              <a:t>Move: </a:t>
            </a:r>
            <a:r>
              <a:rPr lang="en-US" dirty="0" err="1" smtClean="0"/>
              <a:t>Chitto</a:t>
            </a:r>
            <a:endParaRPr lang="en-US" dirty="0" smtClean="0"/>
          </a:p>
          <a:p>
            <a:r>
              <a:rPr lang="en-US" dirty="0" smtClean="0"/>
              <a:t>Second:</a:t>
            </a:r>
          </a:p>
          <a:p>
            <a:r>
              <a:rPr lang="en-US" dirty="0" smtClean="0"/>
              <a:t>Y/N/A</a:t>
            </a:r>
          </a:p>
          <a:p>
            <a:endParaRPr lang="en-US" dirty="0"/>
          </a:p>
          <a:p>
            <a:r>
              <a:rPr lang="en-US" dirty="0" smtClean="0"/>
              <a:t>DCN: 11-16/0362		SP Results: 38/0/11</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60</a:t>
            </a:fld>
            <a:endParaRPr lang="en-US" altLang="zh-CN"/>
          </a:p>
        </p:txBody>
      </p:sp>
    </p:spTree>
    <p:extLst>
      <p:ext uri="{BB962C8B-B14F-4D97-AF65-F5344CB8AC3E}">
        <p14:creationId xmlns:p14="http://schemas.microsoft.com/office/powerpoint/2010/main" val="249730960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add to the 11ax SFD </a:t>
            </a:r>
          </a:p>
          <a:p>
            <a:pPr lvl="1"/>
            <a:r>
              <a:rPr lang="en-US" dirty="0"/>
              <a:t>W</a:t>
            </a:r>
            <a:r>
              <a:rPr lang="en-US" dirty="0" smtClean="0"/>
              <a:t>ithin </a:t>
            </a:r>
            <a:r>
              <a:rPr lang="en-US" dirty="0"/>
              <a:t>a single A-MPDU containing MPDUs with different value of TIDs, the MPDUs with the same TID value are not required to be in contiguous A-MPDU </a:t>
            </a:r>
            <a:r>
              <a:rPr lang="en-US" dirty="0" err="1"/>
              <a:t>subframes</a:t>
            </a:r>
            <a:r>
              <a:rPr lang="en-US" dirty="0"/>
              <a:t>?</a:t>
            </a:r>
            <a:r>
              <a:rPr lang="en-US" dirty="0" smtClean="0">
                <a:effectLst/>
              </a:rPr>
              <a:t> </a:t>
            </a:r>
          </a:p>
          <a:p>
            <a:pPr lvl="1"/>
            <a:endParaRPr lang="en-US" dirty="0"/>
          </a:p>
          <a:p>
            <a:r>
              <a:rPr lang="en-US" dirty="0" smtClean="0"/>
              <a:t>Move: </a:t>
            </a:r>
            <a:r>
              <a:rPr lang="en-US" dirty="0" err="1" smtClean="0"/>
              <a:t>Chitto</a:t>
            </a:r>
            <a:endParaRPr lang="en-US" dirty="0" smtClean="0"/>
          </a:p>
          <a:p>
            <a:r>
              <a:rPr lang="en-US" dirty="0" smtClean="0"/>
              <a:t>Second: </a:t>
            </a:r>
          </a:p>
          <a:p>
            <a:r>
              <a:rPr lang="en-US" dirty="0" smtClean="0"/>
              <a:t>Y/N/A</a:t>
            </a:r>
          </a:p>
          <a:p>
            <a:endParaRPr lang="en-US" dirty="0"/>
          </a:p>
          <a:p>
            <a:r>
              <a:rPr lang="en-US" dirty="0" smtClean="0"/>
              <a:t>DCN: 11-16/0362		SP Results: 33/0/10</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61</a:t>
            </a:fld>
            <a:endParaRPr lang="en-US" altLang="zh-CN"/>
          </a:p>
        </p:txBody>
      </p:sp>
    </p:spTree>
    <p:extLst>
      <p:ext uri="{BB962C8B-B14F-4D97-AF65-F5344CB8AC3E}">
        <p14:creationId xmlns:p14="http://schemas.microsoft.com/office/powerpoint/2010/main" val="7871162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a:t>
            </a:r>
            <a:r>
              <a:rPr lang="en-US" dirty="0"/>
              <a:t>to add to the SFD the definition of a variant of the Compressed BA frame format with a 256-bits BA Bitmap </a:t>
            </a:r>
            <a:r>
              <a:rPr lang="en-US" dirty="0" smtClean="0"/>
              <a:t>field</a:t>
            </a:r>
          </a:p>
          <a:p>
            <a:endParaRPr lang="en-US" dirty="0"/>
          </a:p>
          <a:p>
            <a:r>
              <a:rPr lang="en-US" dirty="0" smtClean="0"/>
              <a:t>Move: Simone Merlin</a:t>
            </a:r>
          </a:p>
          <a:p>
            <a:r>
              <a:rPr lang="en-US" dirty="0" smtClean="0"/>
              <a:t>Second:</a:t>
            </a:r>
          </a:p>
          <a:p>
            <a:r>
              <a:rPr lang="en-US" dirty="0" smtClean="0"/>
              <a:t>Y/N/A</a:t>
            </a:r>
          </a:p>
          <a:p>
            <a:endParaRPr lang="en-US" dirty="0"/>
          </a:p>
          <a:p>
            <a:r>
              <a:rPr lang="en-US" dirty="0" smtClean="0"/>
              <a:t>DCN: 11-16/0378r1	SP Result: 42/0/7</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62</a:t>
            </a:fld>
            <a:endParaRPr lang="en-US" altLang="zh-CN"/>
          </a:p>
        </p:txBody>
      </p:sp>
    </p:spTree>
    <p:extLst>
      <p:ext uri="{BB962C8B-B14F-4D97-AF65-F5344CB8AC3E}">
        <p14:creationId xmlns:p14="http://schemas.microsoft.com/office/powerpoint/2010/main" val="373964925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p:cNvSpPr>
            <a:spLocks noGrp="1"/>
          </p:cNvSpPr>
          <p:nvPr>
            <p:ph type="title"/>
          </p:nvPr>
        </p:nvSpPr>
        <p:spPr/>
        <p:txBody>
          <a:bodyPr/>
          <a:lstStyle/>
          <a:p>
            <a:r>
              <a:rPr lang="en-US" dirty="0" smtClean="0">
                <a:latin typeface="Times New Roman" charset="0"/>
                <a:ea typeface="MS PGothic" charset="0"/>
              </a:rPr>
              <a:t>MAC Motion #</a:t>
            </a:r>
            <a:endParaRPr lang="en-US" dirty="0">
              <a:latin typeface="Times New Roman" charset="0"/>
              <a:ea typeface="MS PGothic" charset="0"/>
            </a:endParaRPr>
          </a:p>
        </p:txBody>
      </p:sp>
      <p:sp>
        <p:nvSpPr>
          <p:cNvPr id="83970" name="Content Placeholder 2"/>
          <p:cNvSpPr>
            <a:spLocks noGrp="1"/>
          </p:cNvSpPr>
          <p:nvPr>
            <p:ph idx="1"/>
          </p:nvPr>
        </p:nvSpPr>
        <p:spPr/>
        <p:txBody>
          <a:bodyPr/>
          <a:lstStyle/>
          <a:p>
            <a:r>
              <a:rPr lang="en-US" dirty="0" smtClean="0"/>
              <a:t>Move </a:t>
            </a:r>
            <a:r>
              <a:rPr lang="en-US" dirty="0"/>
              <a:t>to add to the SFD: </a:t>
            </a:r>
          </a:p>
          <a:p>
            <a:pPr lvl="1"/>
            <a:r>
              <a:rPr lang="en-US" dirty="0"/>
              <a:t>Reserved bit(s) in Fragment Number field are used to indicate the length of the BA Bitmap within the same BA Information </a:t>
            </a:r>
            <a:r>
              <a:rPr lang="en-US" dirty="0" smtClean="0"/>
              <a:t>field</a:t>
            </a:r>
          </a:p>
          <a:p>
            <a:pPr lvl="1"/>
            <a:endParaRPr lang="en-US" dirty="0"/>
          </a:p>
          <a:p>
            <a:r>
              <a:rPr lang="en-US" dirty="0" smtClean="0"/>
              <a:t>Move: Simone Merlin</a:t>
            </a:r>
          </a:p>
          <a:p>
            <a:r>
              <a:rPr lang="en-US" dirty="0" smtClean="0"/>
              <a:t>Second:</a:t>
            </a:r>
          </a:p>
          <a:p>
            <a:r>
              <a:rPr lang="en-US" dirty="0" smtClean="0"/>
              <a:t>Y/N/A</a:t>
            </a:r>
          </a:p>
          <a:p>
            <a:endParaRPr lang="en-US" dirty="0"/>
          </a:p>
          <a:p>
            <a:r>
              <a:rPr lang="en-US" dirty="0" smtClean="0"/>
              <a:t>DCN:11-16/0378r1	SP Result:37/1/7</a:t>
            </a:r>
            <a:endParaRPr lang="en-US" dirty="0"/>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39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2DC16A29-F98B-1D40-9800-FAFABED2F34C}" type="slidenum">
              <a:rPr lang="en-US" altLang="zh-CN"/>
              <a:pPr/>
              <a:t>63</a:t>
            </a:fld>
            <a:endParaRPr lang="en-US" altLang="zh-CN"/>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a:t>
            </a:r>
            <a:r>
              <a:rPr lang="en-US" dirty="0"/>
              <a:t>to add the following text into the </a:t>
            </a:r>
            <a:r>
              <a:rPr lang="en-US" dirty="0" smtClean="0"/>
              <a:t>SFD</a:t>
            </a:r>
            <a:endParaRPr lang="en-US" dirty="0"/>
          </a:p>
          <a:p>
            <a:pPr lvl="1"/>
            <a:r>
              <a:rPr lang="en-US" dirty="0"/>
              <a:t>The spec shall define a length indication of Block </a:t>
            </a:r>
            <a:r>
              <a:rPr lang="en-US" dirty="0" err="1"/>
              <a:t>Ack</a:t>
            </a:r>
            <a:r>
              <a:rPr lang="en-US" dirty="0"/>
              <a:t> Bitmap subfield included in Fragment Number subfield of the Block </a:t>
            </a:r>
            <a:r>
              <a:rPr lang="en-US" dirty="0" err="1"/>
              <a:t>Ack</a:t>
            </a:r>
            <a:r>
              <a:rPr lang="en-US" dirty="0"/>
              <a:t> Starting Sequence Control field for a multi-STA BA frame, if the Block </a:t>
            </a:r>
            <a:r>
              <a:rPr lang="en-US" dirty="0" err="1"/>
              <a:t>Ack</a:t>
            </a:r>
            <a:r>
              <a:rPr lang="en-US" dirty="0"/>
              <a:t> Bitmap and the Block </a:t>
            </a:r>
            <a:r>
              <a:rPr lang="en-US" dirty="0" err="1"/>
              <a:t>Ack</a:t>
            </a:r>
            <a:r>
              <a:rPr lang="en-US" dirty="0"/>
              <a:t> Starting Sequence Control subfields are present</a:t>
            </a:r>
            <a:r>
              <a:rPr lang="en-US" dirty="0" smtClean="0"/>
              <a:t>.</a:t>
            </a:r>
          </a:p>
          <a:p>
            <a:r>
              <a:rPr lang="en-US" dirty="0" smtClean="0"/>
              <a:t>Move: </a:t>
            </a:r>
            <a:r>
              <a:rPr lang="en-US" b="0" dirty="0" err="1"/>
              <a:t>Dengyu</a:t>
            </a:r>
            <a:r>
              <a:rPr lang="en-US" b="0" dirty="0"/>
              <a:t> </a:t>
            </a:r>
            <a:r>
              <a:rPr lang="en-US" b="0" dirty="0" err="1" smtClean="0"/>
              <a:t>Qiao</a:t>
            </a:r>
            <a:endParaRPr lang="en-US" b="0" dirty="0" smtClean="0"/>
          </a:p>
          <a:p>
            <a:r>
              <a:rPr lang="en-US" dirty="0" smtClean="0"/>
              <a:t>Second:</a:t>
            </a:r>
          </a:p>
          <a:p>
            <a:endParaRPr lang="en-US" dirty="0"/>
          </a:p>
          <a:p>
            <a:r>
              <a:rPr lang="en-US" dirty="0" smtClean="0"/>
              <a:t>DCN:  11-16/0404		SP Result:36/0/5</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64</a:t>
            </a:fld>
            <a:endParaRPr lang="en-US" altLang="zh-CN"/>
          </a:p>
        </p:txBody>
      </p:sp>
    </p:spTree>
    <p:extLst>
      <p:ext uri="{BB962C8B-B14F-4D97-AF65-F5344CB8AC3E}">
        <p14:creationId xmlns:p14="http://schemas.microsoft.com/office/powerpoint/2010/main" val="28153432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a:t>
            </a:r>
            <a:r>
              <a:rPr lang="en-US" dirty="0"/>
              <a:t>to insert into the 802.11ax SFD</a:t>
            </a:r>
          </a:p>
          <a:p>
            <a:pPr lvl="1"/>
            <a:r>
              <a:rPr lang="en-US" dirty="0"/>
              <a:t>“The RA field of a Multi-STA BA for a single STA should be set to the MAC address of that STA.</a:t>
            </a:r>
            <a:r>
              <a:rPr lang="en-US" dirty="0" smtClean="0"/>
              <a:t>”</a:t>
            </a:r>
          </a:p>
          <a:p>
            <a:pPr lvl="1"/>
            <a:endParaRPr lang="en-US" dirty="0"/>
          </a:p>
          <a:p>
            <a:r>
              <a:rPr lang="en-US" dirty="0" smtClean="0"/>
              <a:t>Move: </a:t>
            </a:r>
            <a:r>
              <a:rPr lang="en-US" dirty="0" err="1"/>
              <a:t>Xiaofei</a:t>
            </a:r>
            <a:r>
              <a:rPr lang="en-US" dirty="0"/>
              <a:t> Wang </a:t>
            </a:r>
            <a:endParaRPr lang="en-US" dirty="0" smtClean="0"/>
          </a:p>
          <a:p>
            <a:r>
              <a:rPr lang="en-US" dirty="0" smtClean="0"/>
              <a:t>Second:</a:t>
            </a:r>
          </a:p>
          <a:p>
            <a:r>
              <a:rPr lang="en-US" dirty="0" smtClean="0"/>
              <a:t>Y/N/A</a:t>
            </a:r>
          </a:p>
          <a:p>
            <a:endParaRPr lang="en-US" dirty="0"/>
          </a:p>
          <a:p>
            <a:r>
              <a:rPr lang="en-US" dirty="0" smtClean="0"/>
              <a:t>DCN:11-16/0356		SP Result: 7/0/28</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65</a:t>
            </a:fld>
            <a:endParaRPr lang="en-US" altLang="zh-CN"/>
          </a:p>
        </p:txBody>
      </p:sp>
    </p:spTree>
    <p:extLst>
      <p:ext uri="{BB962C8B-B14F-4D97-AF65-F5344CB8AC3E}">
        <p14:creationId xmlns:p14="http://schemas.microsoft.com/office/powerpoint/2010/main" val="378846988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a:t>Do you support to add to SFD </a:t>
            </a:r>
          </a:p>
          <a:p>
            <a:r>
              <a:rPr lang="en-US" dirty="0"/>
              <a:t>    </a:t>
            </a:r>
            <a:r>
              <a:rPr lang="en-US" altLang="zh-CN" sz="2000" b="0" dirty="0"/>
              <a:t> </a:t>
            </a:r>
            <a:r>
              <a:rPr lang="en-US" altLang="zh-CN" sz="2000" b="0" u="sng" dirty="0"/>
              <a:t>9.3.1.23 Trigger frame</a:t>
            </a:r>
            <a:endParaRPr lang="zh-CN" altLang="zh-CN" b="0" u="sng" dirty="0"/>
          </a:p>
          <a:p>
            <a:pPr marL="0" indent="0">
              <a:buNone/>
            </a:pPr>
            <a:r>
              <a:rPr lang="en-US" altLang="zh-CN" sz="1800" b="0" dirty="0" smtClean="0"/>
              <a:t>	Use </a:t>
            </a:r>
            <a:r>
              <a:rPr lang="en-US" altLang="zh-CN" sz="1800" b="0" dirty="0"/>
              <a:t>8 bits to signal the RU allocation for each STA in per user info field of Trigger frame.</a:t>
            </a:r>
            <a:endParaRPr lang="zh-CN" altLang="zh-CN" sz="1800" b="0" dirty="0"/>
          </a:p>
          <a:p>
            <a:pPr lvl="1" latinLnBrk="1">
              <a:buFont typeface="Times New Roman" pitchFamily="18" charset="0"/>
              <a:buChar char="‒"/>
            </a:pPr>
            <a:r>
              <a:rPr lang="en-US" altLang="zh-CN" sz="1600" dirty="0"/>
              <a:t>The first bit indicates the allocated RU is located in the primary or non-primary 80MHz.</a:t>
            </a:r>
            <a:endParaRPr lang="zh-CN" altLang="zh-CN" sz="1600" dirty="0"/>
          </a:p>
          <a:p>
            <a:pPr lvl="1" latinLnBrk="1">
              <a:buFont typeface="Times New Roman" pitchFamily="18" charset="0"/>
              <a:buChar char="‒"/>
            </a:pPr>
            <a:r>
              <a:rPr lang="en-US" altLang="zh-CN" sz="1600" dirty="0"/>
              <a:t>The mapping of the subsequent 7 bits indices to the RU allocation is defined in the table  below.</a:t>
            </a:r>
            <a:endParaRPr lang="zh-CN" altLang="zh-CN" sz="1600"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66</a:t>
            </a:fld>
            <a:endParaRPr lang="en-US" altLang="zh-CN"/>
          </a:p>
        </p:txBody>
      </p:sp>
    </p:spTree>
    <p:extLst>
      <p:ext uri="{BB962C8B-B14F-4D97-AF65-F5344CB8AC3E}">
        <p14:creationId xmlns:p14="http://schemas.microsoft.com/office/powerpoint/2010/main" val="98561606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85800" y="3962400"/>
            <a:ext cx="7772400" cy="2133600"/>
          </a:xfrm>
        </p:spPr>
        <p:txBody>
          <a:bodyPr/>
          <a:lstStyle/>
          <a:p>
            <a:r>
              <a:rPr lang="en-US" dirty="0" smtClean="0"/>
              <a:t>Move: </a:t>
            </a:r>
            <a:r>
              <a:rPr lang="en-US" dirty="0" err="1" smtClean="0"/>
              <a:t>Yunbo</a:t>
            </a:r>
            <a:r>
              <a:rPr lang="en-US" dirty="0" smtClean="0"/>
              <a:t> Li</a:t>
            </a:r>
          </a:p>
          <a:p>
            <a:r>
              <a:rPr lang="en-US" dirty="0" smtClean="0"/>
              <a:t>Second:</a:t>
            </a:r>
          </a:p>
          <a:p>
            <a:r>
              <a:rPr lang="en-US" dirty="0" smtClean="0"/>
              <a:t>Y/N/A</a:t>
            </a:r>
          </a:p>
          <a:p>
            <a:r>
              <a:rPr lang="en-US" dirty="0" smtClean="0"/>
              <a:t>DCN:11-16/0383r0	SP Result: 28/0/6</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67</a:t>
            </a:fld>
            <a:endParaRPr lang="en-US" altLang="zh-CN"/>
          </a:p>
        </p:txBody>
      </p:sp>
      <p:graphicFrame>
        <p:nvGraphicFramePr>
          <p:cNvPr id="7" name="表格 5"/>
          <p:cNvGraphicFramePr>
            <a:graphicFrameLocks noGrp="1"/>
          </p:cNvGraphicFramePr>
          <p:nvPr>
            <p:extLst>
              <p:ext uri="{D42A27DB-BD31-4B8C-83A1-F6EECF244321}">
                <p14:modId xmlns:p14="http://schemas.microsoft.com/office/powerpoint/2010/main" val="4257260368"/>
              </p:ext>
            </p:extLst>
          </p:nvPr>
        </p:nvGraphicFramePr>
        <p:xfrm>
          <a:off x="1691680" y="1036320"/>
          <a:ext cx="6336704" cy="2468880"/>
        </p:xfrm>
        <a:graphic>
          <a:graphicData uri="http://schemas.openxmlformats.org/drawingml/2006/table">
            <a:tbl>
              <a:tblPr firstRow="1" bandRow="1">
                <a:tableStyleId>{073A0DAA-6AF3-43AB-8588-CEC1D06C72B9}</a:tableStyleId>
              </a:tblPr>
              <a:tblGrid>
                <a:gridCol w="1925430"/>
                <a:gridCol w="2858466"/>
                <a:gridCol w="1552808"/>
              </a:tblGrid>
              <a:tr h="0">
                <a:tc>
                  <a:txBody>
                    <a:bodyPr/>
                    <a:lstStyle/>
                    <a:p>
                      <a:pPr algn="ctr"/>
                      <a:r>
                        <a:rPr lang="en-US" altLang="zh-CN" sz="1200" b="0" dirty="0" smtClean="0">
                          <a:solidFill>
                            <a:schemeClr val="tx1"/>
                          </a:solidFill>
                        </a:rPr>
                        <a:t>7 bits indices</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Message</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Number of entries</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altLang="zh-CN" sz="1200" b="0" dirty="0" smtClean="0">
                          <a:solidFill>
                            <a:schemeClr val="tx1"/>
                          </a:solidFill>
                        </a:rPr>
                        <a:t> 0000000 ~ 0100100 </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Possible 26 RU cases in 80MHz</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  37</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altLang="zh-CN" sz="1200" b="0" dirty="0" smtClean="0">
                          <a:solidFill>
                            <a:schemeClr val="tx1"/>
                          </a:solidFill>
                        </a:rPr>
                        <a:t> 0100101 ~ 0110100</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Possible 52 RU cases in 80MHz</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16</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 0110101 ~ 0111100 </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Possible 106 RU cases in 80MHz</a:t>
                      </a:r>
                      <a:endParaRPr lang="zh-CN" alt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8</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altLang="zh-CN" sz="1200" b="0" dirty="0" smtClean="0">
                          <a:solidFill>
                            <a:schemeClr val="tx1"/>
                          </a:solidFill>
                        </a:rPr>
                        <a:t> 0111101 ~ 1000000 </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Possible 242 RU cases in 80MHz</a:t>
                      </a:r>
                      <a:endParaRPr lang="zh-CN" alt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4</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altLang="zh-CN" sz="1200" b="0" dirty="0" smtClean="0">
                          <a:solidFill>
                            <a:schemeClr val="tx1"/>
                          </a:solidFill>
                        </a:rPr>
                        <a:t> 1000001 ~ 1000010 </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Possible 484 RU cases in 80MHz</a:t>
                      </a:r>
                      <a:endParaRPr lang="zh-CN" alt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2</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altLang="zh-CN" sz="1200" b="0" dirty="0" smtClean="0">
                          <a:solidFill>
                            <a:schemeClr val="tx1"/>
                          </a:solidFill>
                        </a:rPr>
                        <a:t>1000011 </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996 RU cases in 80MHz</a:t>
                      </a:r>
                      <a:endParaRPr lang="zh-CN" alt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1</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1000100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baseline="0" dirty="0" smtClean="0">
                          <a:solidFill>
                            <a:schemeClr val="tx1"/>
                          </a:solidFill>
                        </a:rPr>
                        <a:t>160MHz/80+80MHz case</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1</a:t>
                      </a:r>
                      <a:endParaRPr lang="zh-CN" alt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altLang="zh-CN" sz="1200" b="1" dirty="0" smtClean="0">
                          <a:solidFill>
                            <a:schemeClr val="tx1"/>
                          </a:solidFill>
                        </a:rPr>
                        <a:t>Total</a:t>
                      </a:r>
                      <a:endParaRPr lang="zh-CN" alt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CN" alt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69</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6521828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a:t>
            </a:r>
            <a:r>
              <a:rPr lang="en-US" dirty="0"/>
              <a:t>to add to the SFD </a:t>
            </a:r>
          </a:p>
          <a:p>
            <a:pPr lvl="1"/>
            <a:r>
              <a:rPr lang="en-US" dirty="0" smtClean="0"/>
              <a:t>the </a:t>
            </a:r>
            <a:r>
              <a:rPr lang="en-US" dirty="0"/>
              <a:t>draft specification shall specify that when a Trigger needs to be padded to allow sufficient UL PPDU transmission preparation time, the padding shall be at the MAC layer and the padding shall not include an </a:t>
            </a:r>
            <a:r>
              <a:rPr lang="en-US" dirty="0" smtClean="0"/>
              <a:t>FCS</a:t>
            </a:r>
          </a:p>
          <a:p>
            <a:pPr lvl="1"/>
            <a:endParaRPr lang="en-US" dirty="0"/>
          </a:p>
          <a:p>
            <a:r>
              <a:rPr lang="en-US" dirty="0" smtClean="0"/>
              <a:t>Move</a:t>
            </a:r>
            <a:r>
              <a:rPr lang="en-US" dirty="0" smtClean="0"/>
              <a:t>: Matt Fischer</a:t>
            </a:r>
            <a:endParaRPr lang="en-US" dirty="0" smtClean="0"/>
          </a:p>
          <a:p>
            <a:r>
              <a:rPr lang="en-US" dirty="0" smtClean="0"/>
              <a:t>Second:</a:t>
            </a:r>
          </a:p>
          <a:p>
            <a:r>
              <a:rPr lang="en-US" dirty="0" smtClean="0"/>
              <a:t>Y/N/A</a:t>
            </a:r>
          </a:p>
          <a:p>
            <a:endParaRPr lang="en-US" dirty="0"/>
          </a:p>
          <a:p>
            <a:r>
              <a:rPr lang="en-US" dirty="0" smtClean="0"/>
              <a:t>DCN:11-16/</a:t>
            </a:r>
            <a:r>
              <a:rPr lang="en-US" dirty="0" smtClean="0"/>
              <a:t>0368r1</a:t>
            </a:r>
            <a:r>
              <a:rPr lang="en-US" dirty="0" smtClean="0"/>
              <a:t>	SP Result: 44/0/10</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68</a:t>
            </a:fld>
            <a:endParaRPr lang="en-US" altLang="zh-CN"/>
          </a:p>
        </p:txBody>
      </p:sp>
    </p:spTree>
    <p:extLst>
      <p:ext uri="{BB962C8B-B14F-4D97-AF65-F5344CB8AC3E}">
        <p14:creationId xmlns:p14="http://schemas.microsoft.com/office/powerpoint/2010/main" val="14181188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a:t>
            </a:r>
            <a:r>
              <a:rPr lang="en-US" dirty="0"/>
              <a:t>to add to the </a:t>
            </a:r>
            <a:r>
              <a:rPr lang="en-US" dirty="0" smtClean="0"/>
              <a:t>SFD</a:t>
            </a:r>
            <a:r>
              <a:rPr lang="en-US" dirty="0"/>
              <a:t>:</a:t>
            </a:r>
            <a:r>
              <a:rPr lang="en-US" dirty="0" smtClean="0"/>
              <a:t> </a:t>
            </a:r>
          </a:p>
          <a:p>
            <a:pPr lvl="1"/>
            <a:r>
              <a:rPr lang="en-US" dirty="0"/>
              <a:t>T</a:t>
            </a:r>
            <a:r>
              <a:rPr lang="en-US" dirty="0" smtClean="0"/>
              <a:t>he </a:t>
            </a:r>
            <a:r>
              <a:rPr lang="en-US" dirty="0"/>
              <a:t>draft specification shall specify that M-BA/BA/ACK may be aggregated with a trigger frame in an A-MPDU without accompanying </a:t>
            </a:r>
            <a:r>
              <a:rPr lang="en-US" dirty="0" smtClean="0"/>
              <a:t>Data</a:t>
            </a:r>
            <a:endParaRPr lang="en-US" dirty="0"/>
          </a:p>
          <a:p>
            <a:pPr lvl="1"/>
            <a:endParaRPr lang="en-US" dirty="0" smtClean="0"/>
          </a:p>
          <a:p>
            <a:r>
              <a:rPr lang="en-US" dirty="0" smtClean="0"/>
              <a:t>Move</a:t>
            </a:r>
            <a:r>
              <a:rPr lang="en-US" dirty="0" smtClean="0"/>
              <a:t>: Matt Fisher</a:t>
            </a:r>
            <a:endParaRPr lang="en-US" dirty="0" smtClean="0"/>
          </a:p>
          <a:p>
            <a:r>
              <a:rPr lang="en-US" dirty="0" smtClean="0"/>
              <a:t>Second:</a:t>
            </a:r>
          </a:p>
          <a:p>
            <a:r>
              <a:rPr lang="en-US" dirty="0" smtClean="0"/>
              <a:t>Y/N/A</a:t>
            </a:r>
          </a:p>
          <a:p>
            <a:endParaRPr lang="en-US" dirty="0"/>
          </a:p>
          <a:p>
            <a:r>
              <a:rPr lang="en-US" dirty="0" smtClean="0"/>
              <a:t>DCN:11-16/</a:t>
            </a:r>
            <a:r>
              <a:rPr lang="en-US" dirty="0" smtClean="0"/>
              <a:t>0369r1</a:t>
            </a:r>
            <a:r>
              <a:rPr lang="en-US" dirty="0" smtClean="0"/>
              <a:t>		SP Results: 48/0/2</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69</a:t>
            </a:fld>
            <a:endParaRPr lang="en-US" altLang="zh-CN"/>
          </a:p>
        </p:txBody>
      </p:sp>
    </p:spTree>
    <p:extLst>
      <p:ext uri="{BB962C8B-B14F-4D97-AF65-F5344CB8AC3E}">
        <p14:creationId xmlns:p14="http://schemas.microsoft.com/office/powerpoint/2010/main" val="1680170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23554"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2355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134B9B90-F1B7-AF45-A43A-50A05F36A947}" type="slidenum">
              <a:rPr lang="en-US" altLang="zh-CN"/>
              <a:pPr/>
              <a:t>7</a:t>
            </a:fld>
            <a:endParaRPr lang="en-US" altLang="zh-CN"/>
          </a:p>
        </p:txBody>
      </p:sp>
      <p:sp>
        <p:nvSpPr>
          <p:cNvPr id="23556" name="Rectangle 2"/>
          <p:cNvSpPr>
            <a:spLocks noGrp="1" noChangeArrowheads="1"/>
          </p:cNvSpPr>
          <p:nvPr>
            <p:ph type="title"/>
          </p:nvPr>
        </p:nvSpPr>
        <p:spPr>
          <a:xfrm>
            <a:off x="685800" y="685800"/>
            <a:ext cx="7772400" cy="381000"/>
          </a:xfrm>
          <a:noFill/>
        </p:spPr>
        <p:txBody>
          <a:bodyPr lIns="90487" tIns="44450" rIns="90487" bIns="44450"/>
          <a:lstStyle/>
          <a:p>
            <a:r>
              <a:rPr lang="en-US" altLang="zh-CN" sz="2400" u="sng">
                <a:solidFill>
                  <a:schemeClr val="accent2"/>
                </a:solidFill>
                <a:latin typeface="Times New Roman" charset="0"/>
                <a:ea typeface="MS PGothic" charset="0"/>
              </a:rPr>
              <a:t>Instructions for the WG Chair</a:t>
            </a:r>
          </a:p>
        </p:txBody>
      </p:sp>
      <p:sp>
        <p:nvSpPr>
          <p:cNvPr id="23557"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charset="0"/>
              <a:buNone/>
            </a:pPr>
            <a:r>
              <a:rPr lang="en-US" altLang="zh-CN" sz="800" b="0">
                <a:latin typeface="Times New Roman" charset="0"/>
                <a:ea typeface="MS PGothic" charset="0"/>
              </a:rPr>
              <a:t>	</a:t>
            </a:r>
            <a:r>
              <a:rPr lang="en-US" altLang="zh-CN" sz="1800">
                <a:solidFill>
                  <a:schemeClr val="accent2"/>
                </a:solidFill>
                <a:latin typeface="Times New Roman" charset="0"/>
                <a:ea typeface="MS PGothic" charset="0"/>
              </a:rPr>
              <a:t>The IEEE-SA strongly recommends that at each WG meeting the chair or a designee:</a:t>
            </a:r>
          </a:p>
          <a:p>
            <a:pPr lvl="1">
              <a:lnSpc>
                <a:spcPct val="80000"/>
              </a:lnSpc>
              <a:buFont typeface="Arial" charset="0"/>
              <a:buChar char="•"/>
            </a:pPr>
            <a:r>
              <a:rPr lang="en-US" altLang="zh-CN" sz="1400" b="1">
                <a:solidFill>
                  <a:schemeClr val="accent2"/>
                </a:solidFill>
                <a:latin typeface="Times New Roman" charset="0"/>
                <a:ea typeface="MS PGothic" charset="0"/>
              </a:rPr>
              <a:t>Show slides #1 through #4 of this presentation</a:t>
            </a:r>
          </a:p>
          <a:p>
            <a:pPr lvl="1">
              <a:lnSpc>
                <a:spcPct val="80000"/>
              </a:lnSpc>
              <a:buFont typeface="Arial" charset="0"/>
              <a:buChar char="•"/>
            </a:pPr>
            <a:r>
              <a:rPr lang="en-US" altLang="zh-CN" sz="1400" b="1">
                <a:solidFill>
                  <a:schemeClr val="accent2"/>
                </a:solidFill>
                <a:latin typeface="Times New Roman" charset="0"/>
                <a:ea typeface="MS PGothic" charset="0"/>
              </a:rPr>
              <a:t>Advise the WG attendees that:</a:t>
            </a:r>
            <a:r>
              <a:rPr lang="en-US" altLang="zh-CN" sz="1400">
                <a:solidFill>
                  <a:schemeClr val="accent2"/>
                </a:solidFill>
                <a:latin typeface="Times New Roman" charset="0"/>
                <a:ea typeface="MS PGothic" charset="0"/>
              </a:rPr>
              <a:t> </a:t>
            </a:r>
          </a:p>
          <a:p>
            <a:pPr lvl="2">
              <a:lnSpc>
                <a:spcPct val="80000"/>
              </a:lnSpc>
            </a:pPr>
            <a:r>
              <a:rPr lang="en-US" altLang="zh-CN" sz="1400">
                <a:solidFill>
                  <a:schemeClr val="accent2"/>
                </a:solidFill>
                <a:latin typeface="Times New Roman" charset="0"/>
                <a:ea typeface="MS PGothic" charset="0"/>
              </a:rPr>
              <a:t>The IEEE</a:t>
            </a:r>
            <a:r>
              <a:rPr lang="en-US" sz="1400">
                <a:solidFill>
                  <a:schemeClr val="accent2"/>
                </a:solidFill>
                <a:latin typeface="Times New Roman" charset="0"/>
                <a:ea typeface="MS PGothic" charset="0"/>
              </a:rPr>
              <a:t>’</a:t>
            </a:r>
            <a:r>
              <a:rPr lang="en-US" altLang="zh-CN" sz="1400">
                <a:solidFill>
                  <a:schemeClr val="accent2"/>
                </a:solidFill>
                <a:latin typeface="Times New Roman" charset="0"/>
                <a:ea typeface="MS PGothic" charset="0"/>
              </a:rPr>
              <a:t>s patent policy is described in Clause 6 of the </a:t>
            </a:r>
            <a:r>
              <a:rPr lang="en-US" altLang="zh-CN" sz="1400" i="1">
                <a:solidFill>
                  <a:schemeClr val="accent2"/>
                </a:solidFill>
                <a:latin typeface="Times New Roman" charset="0"/>
                <a:ea typeface="MS PGothic" charset="0"/>
              </a:rPr>
              <a:t>IEEE-SA Standards Board Bylaws</a:t>
            </a:r>
            <a:r>
              <a:rPr lang="en-US" altLang="zh-CN" sz="1400">
                <a:solidFill>
                  <a:schemeClr val="accent2"/>
                </a:solidFill>
                <a:latin typeface="Times New Roman" charset="0"/>
                <a:ea typeface="MS PGothic" charset="0"/>
              </a:rPr>
              <a:t>;</a:t>
            </a:r>
          </a:p>
          <a:p>
            <a:pPr lvl="2">
              <a:lnSpc>
                <a:spcPct val="80000"/>
              </a:lnSpc>
            </a:pPr>
            <a:r>
              <a:rPr lang="en-US" altLang="zh-CN" sz="1400">
                <a:solidFill>
                  <a:schemeClr val="accent2"/>
                </a:solidFill>
                <a:latin typeface="Times New Roman" charset="0"/>
                <a:ea typeface="MS PGothic" charset="0"/>
              </a:rPr>
              <a:t>Early identification of patent claims which may be essential for the use of standards under development is strongly encouraged; </a:t>
            </a:r>
          </a:p>
          <a:p>
            <a:pPr lvl="2">
              <a:lnSpc>
                <a:spcPct val="80000"/>
              </a:lnSpc>
            </a:pPr>
            <a:r>
              <a:rPr lang="en-US" altLang="zh-CN" sz="1400">
                <a:solidFill>
                  <a:schemeClr val="accent2"/>
                </a:solidFill>
                <a:latin typeface="Times New Roman" charset="0"/>
                <a:ea typeface="MS PGothic"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zh-CN" sz="1400">
                <a:solidFill>
                  <a:schemeClr val="accent2"/>
                </a:solidFill>
                <a:latin typeface="Times New Roman" charset="0"/>
                <a:ea typeface="MS PGothic" charset="0"/>
              </a:rPr>
            </a:br>
            <a:endParaRPr lang="en-US" altLang="zh-CN" sz="1400">
              <a:solidFill>
                <a:schemeClr val="accent2"/>
              </a:solidFill>
              <a:latin typeface="Times New Roman" charset="0"/>
              <a:ea typeface="MS PGothic" charset="0"/>
            </a:endParaRPr>
          </a:p>
          <a:p>
            <a:pPr lvl="1">
              <a:lnSpc>
                <a:spcPct val="20000"/>
              </a:lnSpc>
              <a:buFont typeface="Arial" charset="0"/>
              <a:buChar char="•"/>
            </a:pPr>
            <a:r>
              <a:rPr lang="en-US" altLang="zh-CN" sz="1400" b="1">
                <a:solidFill>
                  <a:schemeClr val="accent2"/>
                </a:solidFill>
                <a:latin typeface="Times New Roman" charset="0"/>
                <a:ea typeface="MS PGothic" charset="0"/>
              </a:rPr>
              <a:t>Instruct the WG Secretary to record in the minutes of the relevant WG meeting:</a:t>
            </a:r>
            <a:r>
              <a:rPr lang="en-US" altLang="zh-CN" sz="900">
                <a:solidFill>
                  <a:schemeClr val="accent2"/>
                </a:solidFill>
                <a:latin typeface="Times New Roman" charset="0"/>
                <a:ea typeface="MS PGothic" charset="0"/>
              </a:rPr>
              <a:t> </a:t>
            </a:r>
          </a:p>
          <a:p>
            <a:pPr lvl="2">
              <a:lnSpc>
                <a:spcPct val="80000"/>
              </a:lnSpc>
            </a:pPr>
            <a:r>
              <a:rPr lang="en-US" altLang="zh-CN" sz="1400">
                <a:solidFill>
                  <a:schemeClr val="accent2"/>
                </a:solidFill>
                <a:latin typeface="Times New Roman" charset="0"/>
                <a:ea typeface="MS PGothic" charset="0"/>
              </a:rPr>
              <a:t>That the foregoing information was provided and that slides 1 through 4 (and this slide 0, if applicable) were shown; </a:t>
            </a:r>
          </a:p>
          <a:p>
            <a:pPr lvl="2">
              <a:lnSpc>
                <a:spcPct val="80000"/>
              </a:lnSpc>
            </a:pPr>
            <a:r>
              <a:rPr lang="en-US" altLang="zh-CN" sz="1400">
                <a:solidFill>
                  <a:schemeClr val="accent2"/>
                </a:solidFill>
                <a:latin typeface="Times New Roman" charset="0"/>
                <a:ea typeface="MS PGothic"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zh-CN" sz="1400">
                <a:solidFill>
                  <a:schemeClr val="accent2"/>
                </a:solidFill>
                <a:latin typeface="Times New Roman" charset="0"/>
                <a:ea typeface="MS PGothic"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zh-CN" sz="800">
              <a:solidFill>
                <a:schemeClr val="accent2"/>
              </a:solidFill>
              <a:latin typeface="Times New Roman" charset="0"/>
              <a:ea typeface="MS PGothic" charset="0"/>
            </a:endParaRPr>
          </a:p>
          <a:p>
            <a:pPr lvl="1">
              <a:lnSpc>
                <a:spcPct val="80000"/>
              </a:lnSpc>
              <a:spcBef>
                <a:spcPct val="5000"/>
              </a:spcBef>
              <a:buFont typeface="Arial" charset="0"/>
              <a:buChar char="•"/>
            </a:pPr>
            <a:r>
              <a:rPr lang="en-US" altLang="zh-CN" sz="1400">
                <a:solidFill>
                  <a:schemeClr val="accent2"/>
                </a:solidFill>
                <a:latin typeface="Times New Roman" charset="0"/>
                <a:ea typeface="MS PGothic"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altLang="zh-CN" sz="1400">
                <a:solidFill>
                  <a:schemeClr val="accent2"/>
                </a:solidFill>
                <a:latin typeface="Times New Roman" charset="0"/>
                <a:ea typeface="MS PGothic" charset="0"/>
              </a:rPr>
              <a:t>It is recommended that the WG chair review the guidance in </a:t>
            </a:r>
            <a:r>
              <a:rPr lang="en-US" altLang="zh-CN" sz="1400" i="1">
                <a:solidFill>
                  <a:schemeClr val="accent2"/>
                </a:solidFill>
                <a:latin typeface="Times New Roman" charset="0"/>
                <a:ea typeface="MS PGothic" charset="0"/>
              </a:rPr>
              <a:t>IEEE-SA Standards Board Operations Manual</a:t>
            </a:r>
            <a:r>
              <a:rPr lang="en-US" altLang="zh-CN" sz="1400">
                <a:solidFill>
                  <a:schemeClr val="accent2"/>
                </a:solidFill>
                <a:latin typeface="Times New Roman" charset="0"/>
                <a:ea typeface="MS PGothic"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altLang="zh-CN" sz="1200">
              <a:solidFill>
                <a:schemeClr val="accent2"/>
              </a:solidFill>
              <a:latin typeface="Times New Roman" charset="0"/>
              <a:ea typeface="MS PGothic" charset="0"/>
            </a:endParaRPr>
          </a:p>
          <a:p>
            <a:pPr lvl="1">
              <a:lnSpc>
                <a:spcPct val="80000"/>
              </a:lnSpc>
              <a:spcBef>
                <a:spcPct val="5000"/>
              </a:spcBef>
              <a:buFont typeface="Monotype Sorts" charset="0"/>
              <a:buNone/>
            </a:pPr>
            <a:r>
              <a:rPr lang="en-US" altLang="zh-CN" sz="1200">
                <a:solidFill>
                  <a:schemeClr val="accent2"/>
                </a:solidFill>
                <a:latin typeface="Times New Roman" charset="0"/>
                <a:ea typeface="MS PGothic" charset="0"/>
              </a:rPr>
              <a:t>	Note: </a:t>
            </a:r>
            <a:r>
              <a:rPr lang="en-US" altLang="zh-CN" sz="1200" b="1">
                <a:solidFill>
                  <a:schemeClr val="accent2"/>
                </a:solidFill>
                <a:latin typeface="Times New Roman" charset="0"/>
                <a:ea typeface="MS PGothic" charset="0"/>
              </a:rPr>
              <a:t>WG</a:t>
            </a:r>
            <a:r>
              <a:rPr lang="en-US" altLang="zh-CN" sz="1200">
                <a:solidFill>
                  <a:schemeClr val="accent2"/>
                </a:solidFill>
                <a:latin typeface="Times New Roman" charset="0"/>
                <a:ea typeface="MS PGothic" charset="0"/>
              </a:rPr>
              <a:t> includes Working Groups, Task Groups, and other standards-developing committees with a PAR approved by the IEEE-SA Standards Board.</a:t>
            </a:r>
          </a:p>
          <a:p>
            <a:pPr>
              <a:lnSpc>
                <a:spcPct val="80000"/>
              </a:lnSpc>
              <a:spcAft>
                <a:spcPct val="30000"/>
              </a:spcAft>
              <a:buFontTx/>
              <a:buNone/>
            </a:pPr>
            <a:endParaRPr lang="en-US" altLang="zh-CN" sz="1200">
              <a:latin typeface="Times New Roman" charset="0"/>
              <a:ea typeface="MS PGothic" charset="0"/>
            </a:endParaRPr>
          </a:p>
        </p:txBody>
      </p:sp>
      <p:sp>
        <p:nvSpPr>
          <p:cNvPr id="23558" name="Text Box 5"/>
          <p:cNvSpPr txBox="1">
            <a:spLocks noChangeArrowheads="1"/>
          </p:cNvSpPr>
          <p:nvPr/>
        </p:nvSpPr>
        <p:spPr bwMode="auto">
          <a:xfrm>
            <a:off x="1752600" y="64008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b="1"/>
              <a:t>(Optional to be shown)</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a:t>
            </a:r>
            <a:r>
              <a:rPr lang="en-US" dirty="0"/>
              <a:t>to add to </a:t>
            </a:r>
            <a:r>
              <a:rPr lang="en-US" dirty="0" smtClean="0"/>
              <a:t>SFD</a:t>
            </a:r>
            <a:endParaRPr lang="en-US" dirty="0"/>
          </a:p>
          <a:p>
            <a:pPr lvl="1"/>
            <a:r>
              <a:rPr lang="en-US" dirty="0"/>
              <a:t>The ACK Policy of the </a:t>
            </a:r>
            <a:r>
              <a:rPr lang="en-US" dirty="0" err="1"/>
              <a:t>QoS</a:t>
            </a:r>
            <a:r>
              <a:rPr lang="en-US" dirty="0"/>
              <a:t> data frame(s) sent in an HE trigger-based PPDU shall be set to 00 (Normal </a:t>
            </a:r>
            <a:r>
              <a:rPr lang="en-US" dirty="0" err="1"/>
              <a:t>Ack</a:t>
            </a:r>
            <a:r>
              <a:rPr lang="en-US" dirty="0"/>
              <a:t> or Implicit BAR) when the </a:t>
            </a:r>
            <a:r>
              <a:rPr lang="en-US" dirty="0" err="1"/>
              <a:t>QoS</a:t>
            </a:r>
            <a:r>
              <a:rPr lang="en-US" dirty="0"/>
              <a:t> data frame requires to be acknowledged (i.e., the </a:t>
            </a:r>
            <a:r>
              <a:rPr lang="en-US" dirty="0" err="1"/>
              <a:t>Ack</a:t>
            </a:r>
            <a:r>
              <a:rPr lang="en-US" dirty="0"/>
              <a:t> Policy cannot be set to 11 (Block </a:t>
            </a:r>
            <a:r>
              <a:rPr lang="en-US" dirty="0" err="1"/>
              <a:t>Ack</a:t>
            </a:r>
            <a:r>
              <a:rPr lang="en-US" dirty="0"/>
              <a:t>))</a:t>
            </a:r>
            <a:r>
              <a:rPr lang="en-US" dirty="0" smtClean="0"/>
              <a:t>.</a:t>
            </a:r>
          </a:p>
          <a:p>
            <a:pPr lvl="1"/>
            <a:endParaRPr lang="en-US" dirty="0"/>
          </a:p>
          <a:p>
            <a:r>
              <a:rPr lang="en-US" dirty="0" smtClean="0"/>
              <a:t>Move</a:t>
            </a:r>
            <a:r>
              <a:rPr lang="en-US" u="sng" dirty="0" smtClean="0"/>
              <a:t>: </a:t>
            </a:r>
            <a:r>
              <a:rPr lang="en-US" dirty="0" err="1"/>
              <a:t>Jeongki</a:t>
            </a:r>
            <a:r>
              <a:rPr lang="en-US" dirty="0"/>
              <a:t> Kim </a:t>
            </a:r>
            <a:endParaRPr lang="en-US" dirty="0" smtClean="0"/>
          </a:p>
          <a:p>
            <a:r>
              <a:rPr lang="en-US" dirty="0" smtClean="0"/>
              <a:t>Second:</a:t>
            </a:r>
          </a:p>
          <a:p>
            <a:r>
              <a:rPr lang="en-US" dirty="0" smtClean="0"/>
              <a:t>Y/N/A</a:t>
            </a:r>
          </a:p>
          <a:p>
            <a:endParaRPr lang="en-US" dirty="0"/>
          </a:p>
          <a:p>
            <a:r>
              <a:rPr lang="en-US" dirty="0" smtClean="0"/>
              <a:t>DCN: 11-16/0361r0	SP Result: 37/0/7</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70</a:t>
            </a:fld>
            <a:endParaRPr lang="en-US" altLang="zh-CN"/>
          </a:p>
        </p:txBody>
      </p:sp>
    </p:spTree>
    <p:extLst>
      <p:ext uri="{BB962C8B-B14F-4D97-AF65-F5344CB8AC3E}">
        <p14:creationId xmlns:p14="http://schemas.microsoft.com/office/powerpoint/2010/main" val="140638468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Move </a:t>
            </a:r>
            <a:r>
              <a:rPr lang="en-US" dirty="0"/>
              <a:t>to add to the SFD:</a:t>
            </a:r>
          </a:p>
          <a:p>
            <a:pPr lvl="1"/>
            <a:r>
              <a:rPr lang="en-US" dirty="0" smtClean="0"/>
              <a:t>An </a:t>
            </a:r>
            <a:r>
              <a:rPr lang="en-US" dirty="0"/>
              <a:t>HE STA specifies the following parameters related to fragmentation:</a:t>
            </a:r>
          </a:p>
          <a:p>
            <a:pPr lvl="1"/>
            <a:r>
              <a:rPr lang="en-US" dirty="0"/>
              <a:t>Minimum Fragment Size: The minimum payload size for the first fragment of an MSDU supported by the </a:t>
            </a:r>
            <a:r>
              <a:rPr lang="en-US" dirty="0" smtClean="0"/>
              <a:t>STA</a:t>
            </a:r>
          </a:p>
          <a:p>
            <a:pPr lvl="2"/>
            <a:r>
              <a:rPr lang="en-US" dirty="0"/>
              <a:t>Possible values: 128, 256, 512, Unspecified/No Limit</a:t>
            </a:r>
          </a:p>
          <a:p>
            <a:pPr lvl="1"/>
            <a:r>
              <a:rPr lang="en-US" dirty="0"/>
              <a:t>Maximum Number of F-MSDUs: The maximum number of fragmented MSDUs/MMPDUs that can be concurrently received by the STA</a:t>
            </a:r>
          </a:p>
          <a:p>
            <a:pPr lvl="2"/>
            <a:r>
              <a:rPr lang="en-US" dirty="0"/>
              <a:t>Possible values: 1, 2, 8, 16, 32, Unspecified/No Limit</a:t>
            </a:r>
          </a:p>
          <a:p>
            <a:pPr lvl="2"/>
            <a:r>
              <a:rPr lang="en-US" dirty="0"/>
              <a:t>Note: Whether the counter is per &lt;RA, TA&gt; or per &lt;RA, TA, TID&gt; is currently TBD</a:t>
            </a:r>
            <a:r>
              <a:rPr lang="en-US" dirty="0" smtClean="0"/>
              <a:t>.</a:t>
            </a:r>
          </a:p>
          <a:p>
            <a:r>
              <a:rPr lang="en-US" dirty="0" smtClean="0"/>
              <a:t>Move</a:t>
            </a:r>
            <a:r>
              <a:rPr lang="en-US" dirty="0" smtClean="0"/>
              <a:t>: </a:t>
            </a:r>
            <a:r>
              <a:rPr lang="en-US" dirty="0"/>
              <a:t>Alfred </a:t>
            </a:r>
            <a:r>
              <a:rPr lang="en-US" dirty="0" err="1"/>
              <a:t>Asterjadhi</a:t>
            </a:r>
            <a:r>
              <a:rPr lang="en-US" dirty="0"/>
              <a:t> </a:t>
            </a:r>
            <a:r>
              <a:rPr lang="en-US" dirty="0" smtClean="0"/>
              <a:t>		Second:</a:t>
            </a:r>
          </a:p>
          <a:p>
            <a:r>
              <a:rPr lang="en-US" dirty="0" smtClean="0"/>
              <a:t>DCN:11-16/</a:t>
            </a:r>
            <a:r>
              <a:rPr lang="en-US" dirty="0" smtClean="0"/>
              <a:t>0347r0</a:t>
            </a:r>
            <a:r>
              <a:rPr lang="en-US" dirty="0" smtClean="0"/>
              <a:t>		SP Result:25/0/8</a:t>
            </a:r>
            <a:endParaRPr lang="en-US" dirty="0"/>
          </a:p>
          <a:p>
            <a:pPr lvl="1"/>
            <a:endParaRPr lang="en-US" dirty="0" smtClean="0"/>
          </a:p>
          <a:p>
            <a:pPr lvl="1"/>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71</a:t>
            </a:fld>
            <a:endParaRPr lang="en-US" altLang="zh-CN"/>
          </a:p>
        </p:txBody>
      </p:sp>
    </p:spTree>
    <p:extLst>
      <p:ext uri="{BB962C8B-B14F-4D97-AF65-F5344CB8AC3E}">
        <p14:creationId xmlns:p14="http://schemas.microsoft.com/office/powerpoint/2010/main" val="38344937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to add </a:t>
            </a:r>
            <a:r>
              <a:rPr lang="en-US" dirty="0"/>
              <a:t>the following test to 11ax SFD:</a:t>
            </a:r>
          </a:p>
          <a:p>
            <a:pPr lvl="1"/>
            <a:r>
              <a:rPr lang="en-US" dirty="0"/>
              <a:t>A value of 15 in the TID subfield in the Per STA Info field of the M-BA frame indicate the successful acknowledgement of a MGMT frame that requires an immediate response and is carried in the soliciting A-MPDU</a:t>
            </a:r>
            <a:r>
              <a:rPr lang="en-US" dirty="0" smtClean="0"/>
              <a:t>?</a:t>
            </a:r>
          </a:p>
          <a:p>
            <a:pPr lvl="1"/>
            <a:endParaRPr lang="en-US" dirty="0"/>
          </a:p>
          <a:p>
            <a:r>
              <a:rPr lang="en-US" dirty="0" smtClean="0"/>
              <a:t>Move: </a:t>
            </a:r>
            <a:r>
              <a:rPr lang="en-US" dirty="0" err="1" smtClean="0"/>
              <a:t>Liwen</a:t>
            </a:r>
            <a:r>
              <a:rPr lang="en-US" dirty="0" smtClean="0"/>
              <a:t> Chu</a:t>
            </a:r>
          </a:p>
          <a:p>
            <a:r>
              <a:rPr lang="en-US" dirty="0" smtClean="0"/>
              <a:t>Second:</a:t>
            </a:r>
          </a:p>
          <a:p>
            <a:r>
              <a:rPr lang="en-US" dirty="0" smtClean="0"/>
              <a:t>Y/N/A</a:t>
            </a:r>
          </a:p>
          <a:p>
            <a:endParaRPr lang="en-US" dirty="0"/>
          </a:p>
          <a:p>
            <a:r>
              <a:rPr lang="en-US" dirty="0" smtClean="0"/>
              <a:t>DCN: 11-16/0359		SP Result: 40/0/9</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72</a:t>
            </a:fld>
            <a:endParaRPr lang="en-US" altLang="zh-CN"/>
          </a:p>
        </p:txBody>
      </p:sp>
    </p:spTree>
    <p:extLst>
      <p:ext uri="{BB962C8B-B14F-4D97-AF65-F5344CB8AC3E}">
        <p14:creationId xmlns:p14="http://schemas.microsoft.com/office/powerpoint/2010/main" val="28323640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a:xfrm>
            <a:off x="685800" y="1981200"/>
            <a:ext cx="7772400" cy="914400"/>
          </a:xfrm>
        </p:spPr>
        <p:txBody>
          <a:bodyPr/>
          <a:lstStyle/>
          <a:p>
            <a:r>
              <a:rPr lang="en-US" dirty="0" smtClean="0"/>
              <a:t>Move to </a:t>
            </a:r>
            <a:r>
              <a:rPr lang="en-US" dirty="0"/>
              <a:t>add to the SFD the following sounding sequence? </a:t>
            </a:r>
            <a:endParaRPr lang="en-US" dirty="0" smtClean="0"/>
          </a:p>
          <a:p>
            <a:endParaRPr lang="en-US" dirty="0"/>
          </a:p>
          <a:p>
            <a:endParaRPr lang="en-US" dirty="0" smtClean="0"/>
          </a:p>
          <a:p>
            <a:endParaRPr lang="en-US" dirty="0"/>
          </a:p>
          <a:p>
            <a:pPr marL="1028700" lvl="3" indent="-342900"/>
            <a:r>
              <a:rPr lang="en-US" sz="1200" dirty="0"/>
              <a:t>HE NDPA is addressed to 1 STA</a:t>
            </a:r>
          </a:p>
          <a:p>
            <a:endParaRPr lang="en-US" sz="1800" dirty="0"/>
          </a:p>
          <a:p>
            <a:r>
              <a:rPr lang="en-US" dirty="0" smtClean="0"/>
              <a:t>Move: Simone Merlin	Second:</a:t>
            </a:r>
          </a:p>
          <a:p>
            <a:r>
              <a:rPr lang="en-US" dirty="0" smtClean="0"/>
              <a:t>Y/N/Y</a:t>
            </a:r>
          </a:p>
          <a:p>
            <a:r>
              <a:rPr lang="en-US" dirty="0" smtClean="0"/>
              <a:t>DCN:11-16/0377r1	SP Result: 46/0/4</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73</a:t>
            </a:fld>
            <a:endParaRPr lang="en-US" altLang="zh-CN"/>
          </a:p>
        </p:txBody>
      </p:sp>
      <p:sp>
        <p:nvSpPr>
          <p:cNvPr id="7" name="Rectangle 47"/>
          <p:cNvSpPr>
            <a:spLocks noChangeArrowheads="1"/>
          </p:cNvSpPr>
          <p:nvPr/>
        </p:nvSpPr>
        <p:spPr bwMode="auto">
          <a:xfrm>
            <a:off x="2615972" y="3003876"/>
            <a:ext cx="457200" cy="51752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rgbClr val="FF0000"/>
                </a:solidFill>
                <a:latin typeface="Times New Roman" pitchFamily="18" charset="0"/>
              </a:rPr>
              <a:t>HE</a:t>
            </a:r>
          </a:p>
          <a:p>
            <a:pPr algn="ctr" eaLnBrk="1" hangingPunct="1">
              <a:spcBef>
                <a:spcPct val="0"/>
              </a:spcBef>
              <a:buFontTx/>
              <a:buNone/>
            </a:pPr>
            <a:r>
              <a:rPr lang="en-US" altLang="en-US" sz="900" dirty="0" smtClean="0">
                <a:solidFill>
                  <a:schemeClr val="tx1"/>
                </a:solidFill>
                <a:latin typeface="Times New Roman" pitchFamily="18" charset="0"/>
              </a:rPr>
              <a:t>NDPA</a:t>
            </a:r>
            <a:endParaRPr lang="en-US" altLang="en-US" sz="900" dirty="0">
              <a:solidFill>
                <a:schemeClr val="tx1"/>
              </a:solidFill>
              <a:latin typeface="Times New Roman" pitchFamily="18" charset="0"/>
            </a:endParaRPr>
          </a:p>
        </p:txBody>
      </p:sp>
      <p:sp>
        <p:nvSpPr>
          <p:cNvPr id="8" name="Rectangle 47"/>
          <p:cNvSpPr>
            <a:spLocks noChangeArrowheads="1"/>
          </p:cNvSpPr>
          <p:nvPr/>
        </p:nvSpPr>
        <p:spPr bwMode="auto">
          <a:xfrm>
            <a:off x="3380196" y="3003876"/>
            <a:ext cx="314328" cy="51752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rgbClr val="FF0000"/>
                </a:solidFill>
                <a:latin typeface="Times New Roman" pitchFamily="18" charset="0"/>
              </a:rPr>
              <a:t>HE</a:t>
            </a:r>
          </a:p>
          <a:p>
            <a:pPr algn="ctr" eaLnBrk="1" hangingPunct="1">
              <a:spcBef>
                <a:spcPct val="0"/>
              </a:spcBef>
              <a:buFontTx/>
              <a:buNone/>
            </a:pPr>
            <a:r>
              <a:rPr lang="en-US" altLang="en-US" sz="900" dirty="0" smtClean="0">
                <a:solidFill>
                  <a:schemeClr val="tx1"/>
                </a:solidFill>
                <a:latin typeface="Times New Roman" pitchFamily="18" charset="0"/>
              </a:rPr>
              <a:t>NDP</a:t>
            </a:r>
            <a:endParaRPr lang="en-US" altLang="en-US" sz="900" dirty="0">
              <a:solidFill>
                <a:schemeClr val="tx1"/>
              </a:solidFill>
              <a:latin typeface="Times New Roman" pitchFamily="18" charset="0"/>
            </a:endParaRPr>
          </a:p>
        </p:txBody>
      </p:sp>
      <p:sp>
        <p:nvSpPr>
          <p:cNvPr id="9" name="TextBox 8"/>
          <p:cNvSpPr txBox="1"/>
          <p:nvPr/>
        </p:nvSpPr>
        <p:spPr>
          <a:xfrm>
            <a:off x="2953804" y="3521401"/>
            <a:ext cx="490840" cy="276999"/>
          </a:xfrm>
          <a:prstGeom prst="rect">
            <a:avLst/>
          </a:prstGeom>
          <a:noFill/>
        </p:spPr>
        <p:txBody>
          <a:bodyPr wrap="none" rtlCol="0">
            <a:spAutoFit/>
          </a:bodyPr>
          <a:lstStyle/>
          <a:p>
            <a:r>
              <a:rPr lang="en-US" dirty="0" smtClean="0"/>
              <a:t>SIFS</a:t>
            </a:r>
            <a:endParaRPr lang="en-US" dirty="0"/>
          </a:p>
        </p:txBody>
      </p:sp>
      <p:sp>
        <p:nvSpPr>
          <p:cNvPr id="10" name="Rectangle 9"/>
          <p:cNvSpPr>
            <a:spLocks noChangeArrowheads="1"/>
          </p:cNvSpPr>
          <p:nvPr/>
        </p:nvSpPr>
        <p:spPr bwMode="auto">
          <a:xfrm>
            <a:off x="3962400" y="3003875"/>
            <a:ext cx="1588448" cy="517525"/>
          </a:xfrm>
          <a:prstGeom prst="rect">
            <a:avLst/>
          </a:prstGeom>
          <a:solidFill>
            <a:srgbClr val="FFC000">
              <a:alpha val="36078"/>
            </a:srgb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rgbClr val="FF0000"/>
                </a:solidFill>
                <a:latin typeface="Times New Roman" pitchFamily="18" charset="0"/>
              </a:rPr>
              <a:t>SU PPDU </a:t>
            </a:r>
          </a:p>
          <a:p>
            <a:pPr algn="ctr" eaLnBrk="1" hangingPunct="1">
              <a:spcBef>
                <a:spcPct val="0"/>
              </a:spcBef>
              <a:buFontTx/>
              <a:buNone/>
            </a:pPr>
            <a:r>
              <a:rPr lang="en-US" altLang="en-US" sz="900" dirty="0" smtClean="0">
                <a:solidFill>
                  <a:srgbClr val="FF0000"/>
                </a:solidFill>
                <a:latin typeface="Times New Roman" pitchFamily="18" charset="0"/>
              </a:rPr>
              <a:t> CSI </a:t>
            </a:r>
            <a:r>
              <a:rPr lang="en-US" altLang="en-US" sz="900" dirty="0" smtClean="0">
                <a:solidFill>
                  <a:schemeClr val="tx1"/>
                </a:solidFill>
                <a:latin typeface="Times New Roman" pitchFamily="18" charset="0"/>
              </a:rPr>
              <a:t>From HE STA</a:t>
            </a:r>
            <a:endParaRPr lang="en-US" altLang="en-US" sz="900" dirty="0">
              <a:solidFill>
                <a:schemeClr val="tx1"/>
              </a:solidFill>
              <a:latin typeface="Times New Roman" pitchFamily="18" charset="0"/>
            </a:endParaRPr>
          </a:p>
        </p:txBody>
      </p:sp>
      <p:sp>
        <p:nvSpPr>
          <p:cNvPr id="11" name="TextBox 10"/>
          <p:cNvSpPr txBox="1"/>
          <p:nvPr/>
        </p:nvSpPr>
        <p:spPr>
          <a:xfrm>
            <a:off x="3682156" y="3533001"/>
            <a:ext cx="490840" cy="276999"/>
          </a:xfrm>
          <a:prstGeom prst="rect">
            <a:avLst/>
          </a:prstGeom>
          <a:noFill/>
        </p:spPr>
        <p:txBody>
          <a:bodyPr wrap="none" rtlCol="0">
            <a:spAutoFit/>
          </a:bodyPr>
          <a:lstStyle/>
          <a:p>
            <a:r>
              <a:rPr lang="en-US" dirty="0" smtClean="0"/>
              <a:t>SIFS</a:t>
            </a:r>
            <a:endParaRPr lang="en-US" dirty="0"/>
          </a:p>
        </p:txBody>
      </p:sp>
    </p:spTree>
    <p:extLst>
      <p:ext uri="{BB962C8B-B14F-4D97-AF65-F5344CB8AC3E}">
        <p14:creationId xmlns:p14="http://schemas.microsoft.com/office/powerpoint/2010/main" val="235163242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a:xfrm>
            <a:off x="685800" y="1981200"/>
            <a:ext cx="7772400" cy="838200"/>
          </a:xfrm>
        </p:spPr>
        <p:txBody>
          <a:bodyPr/>
          <a:lstStyle/>
          <a:p>
            <a:r>
              <a:rPr lang="en-US" dirty="0" smtClean="0"/>
              <a:t>Move to replace </a:t>
            </a:r>
            <a:r>
              <a:rPr lang="en-US" dirty="0"/>
              <a:t>the sounding sequence figure in SFD section 4.6 with following </a:t>
            </a:r>
            <a:r>
              <a:rPr lang="en-US" dirty="0" smtClean="0"/>
              <a:t>one</a:t>
            </a:r>
          </a:p>
          <a:p>
            <a:endParaRPr lang="en-US" dirty="0"/>
          </a:p>
          <a:p>
            <a:endParaRPr lang="en-US" dirty="0" smtClean="0"/>
          </a:p>
          <a:p>
            <a:endParaRPr lang="en-US" dirty="0"/>
          </a:p>
          <a:p>
            <a:pPr marL="0" indent="0">
              <a:buNone/>
            </a:pPr>
            <a:endParaRPr lang="en-US" dirty="0"/>
          </a:p>
          <a:p>
            <a:pPr marL="342900" lvl="1" indent="-342900">
              <a:buFontTx/>
              <a:buChar char="•"/>
            </a:pPr>
            <a:r>
              <a:rPr lang="en-US" dirty="0"/>
              <a:t>NDPA addressed to multiple </a:t>
            </a:r>
            <a:r>
              <a:rPr lang="en-US" dirty="0" smtClean="0"/>
              <a:t>STAs</a:t>
            </a:r>
          </a:p>
          <a:p>
            <a:pPr marL="342900" lvl="1" indent="-342900">
              <a:buFontTx/>
              <a:buChar char="•"/>
            </a:pPr>
            <a:endParaRPr lang="en-US" dirty="0"/>
          </a:p>
          <a:p>
            <a:pPr marL="342900" lvl="1" indent="-342900">
              <a:buFontTx/>
              <a:buChar char="•"/>
            </a:pPr>
            <a:r>
              <a:rPr lang="en-US" dirty="0" smtClean="0"/>
              <a:t>Move: Simone Merlin		Second:</a:t>
            </a:r>
          </a:p>
          <a:p>
            <a:pPr marL="342900" lvl="1" indent="-342900">
              <a:buFontTx/>
              <a:buChar char="•"/>
            </a:pPr>
            <a:r>
              <a:rPr lang="en-US" dirty="0" smtClean="0"/>
              <a:t>DCN: 11-16/0377r1		SP Result: 42/0/3</a:t>
            </a:r>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74</a:t>
            </a:fld>
            <a:endParaRPr lang="en-US" altLang="zh-CN"/>
          </a:p>
        </p:txBody>
      </p:sp>
      <p:sp>
        <p:nvSpPr>
          <p:cNvPr id="7" name="Rectangle 47"/>
          <p:cNvSpPr>
            <a:spLocks noChangeArrowheads="1"/>
          </p:cNvSpPr>
          <p:nvPr/>
        </p:nvSpPr>
        <p:spPr bwMode="auto">
          <a:xfrm>
            <a:off x="1594674" y="3200401"/>
            <a:ext cx="457200" cy="51752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rgbClr val="FF0000"/>
                </a:solidFill>
                <a:latin typeface="Times New Roman" pitchFamily="18" charset="0"/>
              </a:rPr>
              <a:t>HE</a:t>
            </a:r>
          </a:p>
          <a:p>
            <a:pPr algn="ctr" eaLnBrk="1" hangingPunct="1">
              <a:spcBef>
                <a:spcPct val="0"/>
              </a:spcBef>
              <a:buFontTx/>
              <a:buNone/>
            </a:pPr>
            <a:r>
              <a:rPr lang="en-US" altLang="en-US" sz="900" dirty="0" smtClean="0">
                <a:solidFill>
                  <a:schemeClr val="tx1"/>
                </a:solidFill>
                <a:latin typeface="Times New Roman" pitchFamily="18" charset="0"/>
              </a:rPr>
              <a:t>NDPA</a:t>
            </a:r>
            <a:endParaRPr lang="en-US" altLang="en-US" sz="900" dirty="0">
              <a:solidFill>
                <a:schemeClr val="tx1"/>
              </a:solidFill>
              <a:latin typeface="Times New Roman" pitchFamily="18" charset="0"/>
            </a:endParaRPr>
          </a:p>
        </p:txBody>
      </p:sp>
      <p:sp>
        <p:nvSpPr>
          <p:cNvPr id="8" name="Rectangle 47"/>
          <p:cNvSpPr>
            <a:spLocks noChangeArrowheads="1"/>
          </p:cNvSpPr>
          <p:nvPr/>
        </p:nvSpPr>
        <p:spPr bwMode="auto">
          <a:xfrm>
            <a:off x="2358898" y="3200401"/>
            <a:ext cx="314328" cy="51752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rgbClr val="FF0000"/>
                </a:solidFill>
                <a:latin typeface="Times New Roman" pitchFamily="18" charset="0"/>
              </a:rPr>
              <a:t>HE</a:t>
            </a:r>
          </a:p>
          <a:p>
            <a:pPr algn="ctr" eaLnBrk="1" hangingPunct="1">
              <a:spcBef>
                <a:spcPct val="0"/>
              </a:spcBef>
              <a:buFontTx/>
              <a:buNone/>
            </a:pPr>
            <a:r>
              <a:rPr lang="en-US" altLang="en-US" sz="900" dirty="0" smtClean="0">
                <a:solidFill>
                  <a:schemeClr val="tx1"/>
                </a:solidFill>
                <a:latin typeface="Times New Roman" pitchFamily="18" charset="0"/>
              </a:rPr>
              <a:t>NDP</a:t>
            </a:r>
            <a:endParaRPr lang="en-US" altLang="en-US" sz="900" dirty="0">
              <a:solidFill>
                <a:schemeClr val="tx1"/>
              </a:solidFill>
              <a:latin typeface="Times New Roman" pitchFamily="18" charset="0"/>
            </a:endParaRPr>
          </a:p>
        </p:txBody>
      </p:sp>
      <p:sp>
        <p:nvSpPr>
          <p:cNvPr id="9" name="TextBox 8"/>
          <p:cNvSpPr txBox="1"/>
          <p:nvPr/>
        </p:nvSpPr>
        <p:spPr>
          <a:xfrm>
            <a:off x="1932506" y="3717926"/>
            <a:ext cx="490840" cy="276999"/>
          </a:xfrm>
          <a:prstGeom prst="rect">
            <a:avLst/>
          </a:prstGeom>
          <a:noFill/>
        </p:spPr>
        <p:txBody>
          <a:bodyPr wrap="none" rtlCol="0">
            <a:spAutoFit/>
          </a:bodyPr>
          <a:lstStyle/>
          <a:p>
            <a:r>
              <a:rPr lang="en-US" dirty="0" smtClean="0"/>
              <a:t>SIFS</a:t>
            </a:r>
            <a:endParaRPr lang="en-US" dirty="0"/>
          </a:p>
        </p:txBody>
      </p:sp>
      <p:sp>
        <p:nvSpPr>
          <p:cNvPr id="10" name="Rectangle 47"/>
          <p:cNvSpPr>
            <a:spLocks noChangeArrowheads="1"/>
          </p:cNvSpPr>
          <p:nvPr/>
        </p:nvSpPr>
        <p:spPr bwMode="auto">
          <a:xfrm>
            <a:off x="2959141" y="3200401"/>
            <a:ext cx="457200" cy="51752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chemeClr val="tx1"/>
                </a:solidFill>
                <a:latin typeface="Times New Roman" pitchFamily="18" charset="0"/>
              </a:rPr>
              <a:t>Trigger</a:t>
            </a:r>
            <a:endParaRPr lang="en-US" altLang="en-US" sz="900" dirty="0">
              <a:solidFill>
                <a:schemeClr val="tx1"/>
              </a:solidFill>
              <a:latin typeface="Times New Roman" pitchFamily="18" charset="0"/>
            </a:endParaRPr>
          </a:p>
        </p:txBody>
      </p:sp>
      <p:sp>
        <p:nvSpPr>
          <p:cNvPr id="11" name="Rectangle 10"/>
          <p:cNvSpPr>
            <a:spLocks noChangeArrowheads="1"/>
          </p:cNvSpPr>
          <p:nvPr/>
        </p:nvSpPr>
        <p:spPr bwMode="auto">
          <a:xfrm>
            <a:off x="3606017" y="3200400"/>
            <a:ext cx="1588448" cy="517525"/>
          </a:xfrm>
          <a:prstGeom prst="rect">
            <a:avLst/>
          </a:prstGeom>
          <a:solidFill>
            <a:srgbClr val="FFC000">
              <a:alpha val="36078"/>
            </a:srgb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chemeClr val="tx1"/>
                </a:solidFill>
                <a:latin typeface="Times New Roman" pitchFamily="18" charset="0"/>
              </a:rPr>
              <a:t>UL TRIG PPDU </a:t>
            </a:r>
          </a:p>
          <a:p>
            <a:pPr algn="ctr" eaLnBrk="1" hangingPunct="1">
              <a:spcBef>
                <a:spcPct val="0"/>
              </a:spcBef>
              <a:buFontTx/>
              <a:buNone/>
            </a:pPr>
            <a:r>
              <a:rPr lang="en-US" altLang="en-US" sz="900" dirty="0" smtClean="0">
                <a:solidFill>
                  <a:schemeClr val="tx1"/>
                </a:solidFill>
                <a:latin typeface="Times New Roman" pitchFamily="18" charset="0"/>
              </a:rPr>
              <a:t>CSI</a:t>
            </a:r>
            <a:r>
              <a:rPr lang="en-US" altLang="en-US" sz="900" dirty="0">
                <a:solidFill>
                  <a:schemeClr val="tx1"/>
                </a:solidFill>
                <a:latin typeface="Times New Roman" pitchFamily="18" charset="0"/>
              </a:rPr>
              <a:t> </a:t>
            </a:r>
            <a:r>
              <a:rPr lang="en-US" altLang="en-US" sz="900" dirty="0" smtClean="0">
                <a:solidFill>
                  <a:schemeClr val="tx1"/>
                </a:solidFill>
                <a:latin typeface="Times New Roman" pitchFamily="18" charset="0"/>
              </a:rPr>
              <a:t>From HE STAs</a:t>
            </a:r>
            <a:endParaRPr lang="en-US" altLang="en-US" sz="900" dirty="0">
              <a:solidFill>
                <a:schemeClr val="tx1"/>
              </a:solidFill>
              <a:latin typeface="Times New Roman" pitchFamily="18" charset="0"/>
            </a:endParaRPr>
          </a:p>
        </p:txBody>
      </p:sp>
      <p:sp>
        <p:nvSpPr>
          <p:cNvPr id="12" name="TextBox 11"/>
          <p:cNvSpPr txBox="1"/>
          <p:nvPr/>
        </p:nvSpPr>
        <p:spPr>
          <a:xfrm>
            <a:off x="3296973" y="3717926"/>
            <a:ext cx="490840" cy="276999"/>
          </a:xfrm>
          <a:prstGeom prst="rect">
            <a:avLst/>
          </a:prstGeom>
          <a:noFill/>
        </p:spPr>
        <p:txBody>
          <a:bodyPr wrap="none" rtlCol="0">
            <a:spAutoFit/>
          </a:bodyPr>
          <a:lstStyle/>
          <a:p>
            <a:r>
              <a:rPr lang="en-US" dirty="0" smtClean="0"/>
              <a:t>SIFS</a:t>
            </a:r>
            <a:endParaRPr lang="en-US" dirty="0"/>
          </a:p>
        </p:txBody>
      </p:sp>
      <p:sp>
        <p:nvSpPr>
          <p:cNvPr id="13" name="TextBox 12"/>
          <p:cNvSpPr txBox="1"/>
          <p:nvPr/>
        </p:nvSpPr>
        <p:spPr>
          <a:xfrm>
            <a:off x="2585171" y="3754696"/>
            <a:ext cx="415498" cy="230832"/>
          </a:xfrm>
          <a:prstGeom prst="rect">
            <a:avLst/>
          </a:prstGeom>
          <a:noFill/>
        </p:spPr>
        <p:txBody>
          <a:bodyPr wrap="none" rtlCol="0">
            <a:spAutoFit/>
          </a:bodyPr>
          <a:lstStyle/>
          <a:p>
            <a:r>
              <a:rPr lang="en-US" sz="900" dirty="0" smtClean="0"/>
              <a:t>SIFS</a:t>
            </a:r>
          </a:p>
        </p:txBody>
      </p:sp>
      <p:sp>
        <p:nvSpPr>
          <p:cNvPr id="14" name="Rectangle 47"/>
          <p:cNvSpPr>
            <a:spLocks noChangeArrowheads="1"/>
          </p:cNvSpPr>
          <p:nvPr/>
        </p:nvSpPr>
        <p:spPr bwMode="auto">
          <a:xfrm>
            <a:off x="5526191" y="3200401"/>
            <a:ext cx="457200" cy="51752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chemeClr val="tx1"/>
                </a:solidFill>
                <a:latin typeface="Times New Roman" pitchFamily="18" charset="0"/>
              </a:rPr>
              <a:t>Trigger</a:t>
            </a:r>
            <a:endParaRPr lang="en-US" altLang="en-US" sz="900" dirty="0">
              <a:solidFill>
                <a:schemeClr val="tx1"/>
              </a:solidFill>
              <a:latin typeface="Times New Roman" pitchFamily="18" charset="0"/>
            </a:endParaRPr>
          </a:p>
        </p:txBody>
      </p:sp>
      <p:sp>
        <p:nvSpPr>
          <p:cNvPr id="15" name="Rectangle 14"/>
          <p:cNvSpPr>
            <a:spLocks noChangeArrowheads="1"/>
          </p:cNvSpPr>
          <p:nvPr/>
        </p:nvSpPr>
        <p:spPr bwMode="auto">
          <a:xfrm>
            <a:off x="6173067" y="3200400"/>
            <a:ext cx="1588448" cy="517525"/>
          </a:xfrm>
          <a:prstGeom prst="rect">
            <a:avLst/>
          </a:prstGeom>
          <a:solidFill>
            <a:srgbClr val="FFC000">
              <a:alpha val="36078"/>
            </a:srgb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chemeClr val="tx1"/>
                </a:solidFill>
                <a:latin typeface="Times New Roman" pitchFamily="18" charset="0"/>
              </a:rPr>
              <a:t>UL TRIG PPDU </a:t>
            </a:r>
          </a:p>
          <a:p>
            <a:pPr algn="ctr" eaLnBrk="1" hangingPunct="1">
              <a:spcBef>
                <a:spcPct val="0"/>
              </a:spcBef>
              <a:buFontTx/>
              <a:buNone/>
            </a:pPr>
            <a:r>
              <a:rPr lang="en-US" altLang="en-US" sz="900" dirty="0">
                <a:solidFill>
                  <a:schemeClr val="tx1"/>
                </a:solidFill>
                <a:latin typeface="Times New Roman" pitchFamily="18" charset="0"/>
              </a:rPr>
              <a:t>CSI From HE STAs</a:t>
            </a:r>
          </a:p>
        </p:txBody>
      </p:sp>
      <p:sp>
        <p:nvSpPr>
          <p:cNvPr id="16" name="TextBox 15"/>
          <p:cNvSpPr txBox="1"/>
          <p:nvPr/>
        </p:nvSpPr>
        <p:spPr>
          <a:xfrm>
            <a:off x="5864023" y="3717926"/>
            <a:ext cx="490840" cy="276999"/>
          </a:xfrm>
          <a:prstGeom prst="rect">
            <a:avLst/>
          </a:prstGeom>
          <a:noFill/>
        </p:spPr>
        <p:txBody>
          <a:bodyPr wrap="none" rtlCol="0">
            <a:spAutoFit/>
          </a:bodyPr>
          <a:lstStyle/>
          <a:p>
            <a:r>
              <a:rPr lang="en-US" dirty="0" smtClean="0"/>
              <a:t>SIFS</a:t>
            </a:r>
            <a:endParaRPr lang="en-US" dirty="0"/>
          </a:p>
        </p:txBody>
      </p:sp>
      <p:sp>
        <p:nvSpPr>
          <p:cNvPr id="17" name="TextBox 16"/>
          <p:cNvSpPr txBox="1"/>
          <p:nvPr/>
        </p:nvSpPr>
        <p:spPr>
          <a:xfrm>
            <a:off x="5154719" y="3680158"/>
            <a:ext cx="415498" cy="230832"/>
          </a:xfrm>
          <a:prstGeom prst="rect">
            <a:avLst/>
          </a:prstGeom>
          <a:noFill/>
        </p:spPr>
        <p:txBody>
          <a:bodyPr wrap="none" rtlCol="0">
            <a:spAutoFit/>
          </a:bodyPr>
          <a:lstStyle/>
          <a:p>
            <a:r>
              <a:rPr lang="en-US" sz="900" dirty="0" smtClean="0"/>
              <a:t>SIFS</a:t>
            </a:r>
          </a:p>
        </p:txBody>
      </p:sp>
      <p:sp>
        <p:nvSpPr>
          <p:cNvPr id="18" name="Right Brace 17"/>
          <p:cNvSpPr/>
          <p:nvPr/>
        </p:nvSpPr>
        <p:spPr bwMode="auto">
          <a:xfrm rot="5400000">
            <a:off x="6440179" y="3089223"/>
            <a:ext cx="381000" cy="2261672"/>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TextBox 18"/>
          <p:cNvSpPr txBox="1"/>
          <p:nvPr/>
        </p:nvSpPr>
        <p:spPr>
          <a:xfrm>
            <a:off x="6489231" y="4462252"/>
            <a:ext cx="822661" cy="276999"/>
          </a:xfrm>
          <a:prstGeom prst="rect">
            <a:avLst/>
          </a:prstGeom>
          <a:noFill/>
        </p:spPr>
        <p:txBody>
          <a:bodyPr wrap="none" rtlCol="0">
            <a:spAutoFit/>
          </a:bodyPr>
          <a:lstStyle/>
          <a:p>
            <a:r>
              <a:rPr lang="en-US" dirty="0" smtClean="0"/>
              <a:t>0..N times</a:t>
            </a:r>
            <a:endParaRPr lang="en-US" dirty="0"/>
          </a:p>
        </p:txBody>
      </p:sp>
    </p:spTree>
    <p:extLst>
      <p:ext uri="{BB962C8B-B14F-4D97-AF65-F5344CB8AC3E}">
        <p14:creationId xmlns:p14="http://schemas.microsoft.com/office/powerpoint/2010/main" val="106711735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a:t>
            </a:r>
            <a:r>
              <a:rPr lang="en-US" dirty="0"/>
              <a:t>to add to the TG Specification Framework </a:t>
            </a:r>
            <a:r>
              <a:rPr lang="en-US" dirty="0" smtClean="0"/>
              <a:t>document</a:t>
            </a:r>
            <a:endParaRPr lang="en-US" dirty="0"/>
          </a:p>
          <a:p>
            <a:pPr lvl="1"/>
            <a:r>
              <a:rPr lang="en-US" dirty="0"/>
              <a:t>Spec shall define a mechanism to protect TWT SP.</a:t>
            </a:r>
          </a:p>
          <a:p>
            <a:pPr lvl="1"/>
            <a:r>
              <a:rPr lang="en-US" dirty="0"/>
              <a:t>A TWT requesting STA sets the TWT Protection subfield to 1 in TWT Request frame to request the AP to provide protection of the set of TWT SPs using a NAV protection mechanism defined in 802.11ax (e.g. (MU)RTS/CTS or CTS-to-self, </a:t>
            </a:r>
            <a:r>
              <a:rPr lang="en-US" dirty="0" err="1"/>
              <a:t>etc</a:t>
            </a:r>
            <a:r>
              <a:rPr lang="en-US" dirty="0" smtClean="0"/>
              <a:t>)</a:t>
            </a:r>
          </a:p>
          <a:p>
            <a:pPr lvl="1"/>
            <a:endParaRPr lang="en-US" dirty="0"/>
          </a:p>
          <a:p>
            <a:r>
              <a:rPr lang="en-US" dirty="0" smtClean="0"/>
              <a:t>Move: </a:t>
            </a:r>
            <a:r>
              <a:rPr lang="en-US" dirty="0" err="1" smtClean="0"/>
              <a:t>Hanseul</a:t>
            </a:r>
            <a:r>
              <a:rPr lang="en-US" dirty="0" smtClean="0"/>
              <a:t> Hong	Second:</a:t>
            </a:r>
          </a:p>
          <a:p>
            <a:r>
              <a:rPr lang="en-US" dirty="0" smtClean="0"/>
              <a:t>DCN:11-16/0353		SP Result: 8/2/37</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75</a:t>
            </a:fld>
            <a:endParaRPr lang="en-US" altLang="zh-CN"/>
          </a:p>
        </p:txBody>
      </p:sp>
    </p:spTree>
    <p:extLst>
      <p:ext uri="{BB962C8B-B14F-4D97-AF65-F5344CB8AC3E}">
        <p14:creationId xmlns:p14="http://schemas.microsoft.com/office/powerpoint/2010/main" val="165519203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dirty="0" smtClean="0"/>
              <a:t>Move </a:t>
            </a:r>
            <a:r>
              <a:rPr lang="en-US" sz="2000" dirty="0"/>
              <a:t>to add the following AID assign rule to the IEEE 802.11ax </a:t>
            </a:r>
            <a:r>
              <a:rPr lang="en-US" sz="2000" dirty="0" smtClean="0"/>
              <a:t>SFD:</a:t>
            </a:r>
            <a:endParaRPr lang="en-US" sz="2000" dirty="0"/>
          </a:p>
          <a:p>
            <a:pPr>
              <a:buNone/>
            </a:pPr>
            <a:r>
              <a:rPr lang="en-US" sz="2000" dirty="0"/>
              <a:t>	</a:t>
            </a:r>
            <a:r>
              <a:rPr lang="en-US" sz="2000" dirty="0" smtClean="0"/>
              <a:t>The </a:t>
            </a:r>
            <a:r>
              <a:rPr lang="en-US" sz="2000" dirty="0"/>
              <a:t>AP may send a </a:t>
            </a:r>
            <a:r>
              <a:rPr lang="en-US" sz="2000" dirty="0">
                <a:solidFill>
                  <a:srgbClr val="FF0000"/>
                </a:solidFill>
              </a:rPr>
              <a:t>TBD</a:t>
            </a:r>
            <a:r>
              <a:rPr lang="en-US" sz="2000" dirty="0"/>
              <a:t> IE that includes a field '</a:t>
            </a:r>
            <a:r>
              <a:rPr lang="en-US" sz="2000" i="1" dirty="0"/>
              <a:t>N</a:t>
            </a:r>
            <a:r>
              <a:rPr lang="en-US" sz="2000" dirty="0"/>
              <a:t>‘. If the  value indicated by the field </a:t>
            </a:r>
            <a:r>
              <a:rPr lang="en-US" sz="2000" i="1" dirty="0"/>
              <a:t>N</a:t>
            </a:r>
            <a:r>
              <a:rPr lang="en-US" sz="2000" dirty="0"/>
              <a:t> is greater than 0, then the AP shall allocate AIDs according to the formula</a:t>
            </a:r>
          </a:p>
          <a:p>
            <a:endParaRPr lang="en-US" sz="2000" dirty="0"/>
          </a:p>
          <a:p>
            <a:pPr marL="457200" lvl="1" indent="0">
              <a:buNone/>
            </a:pPr>
            <a:endParaRPr lang="en-US" sz="1800" dirty="0" smtClean="0"/>
          </a:p>
          <a:p>
            <a:pPr marL="457200" lvl="1" indent="0">
              <a:buNone/>
            </a:pPr>
            <a:endParaRPr lang="en-US" sz="1600" dirty="0"/>
          </a:p>
          <a:p>
            <a:pPr lvl="1"/>
            <a:r>
              <a:rPr lang="en-US" sz="1800" dirty="0"/>
              <a:t>The </a:t>
            </a:r>
            <a:r>
              <a:rPr lang="en-US" sz="1800" dirty="0">
                <a:solidFill>
                  <a:srgbClr val="FF0000"/>
                </a:solidFill>
              </a:rPr>
              <a:t>TBD</a:t>
            </a:r>
            <a:r>
              <a:rPr lang="en-US" sz="1800" dirty="0"/>
              <a:t> IE contains the number of partial BSS color bits used and the partial BSS color bits</a:t>
            </a:r>
          </a:p>
          <a:p>
            <a:endParaRPr lang="en-US" sz="2000" dirty="0" smtClean="0"/>
          </a:p>
          <a:p>
            <a:r>
              <a:rPr lang="en-US" sz="2000" dirty="0" smtClean="0"/>
              <a:t>Move: </a:t>
            </a:r>
            <a:r>
              <a:rPr lang="en-US" sz="2000" dirty="0" err="1" smtClean="0"/>
              <a:t>Jianhan</a:t>
            </a:r>
            <a:r>
              <a:rPr lang="en-US" sz="2000" dirty="0" smtClean="0"/>
              <a:t> Liu	Second:</a:t>
            </a:r>
          </a:p>
          <a:p>
            <a:r>
              <a:rPr lang="en-US" sz="2000" dirty="0" smtClean="0"/>
              <a:t>DCN:11-16/0364r3		SP Result: 57/0/13</a:t>
            </a:r>
            <a:endParaRPr lang="en-US" sz="2000"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76</a:t>
            </a:fld>
            <a:endParaRPr lang="en-US" altLang="zh-CN"/>
          </a:p>
        </p:txBody>
      </p:sp>
      <p:pic>
        <p:nvPicPr>
          <p:cNvPr id="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295400" y="3429000"/>
            <a:ext cx="7543800" cy="914400"/>
          </a:xfrm>
          <a:prstGeom prst="rect">
            <a:avLst/>
          </a:prstGeom>
          <a:noFill/>
        </p:spPr>
      </p:pic>
    </p:spTree>
    <p:extLst>
      <p:ext uri="{BB962C8B-B14F-4D97-AF65-F5344CB8AC3E}">
        <p14:creationId xmlns:p14="http://schemas.microsoft.com/office/powerpoint/2010/main" val="112266346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Motion #</a:t>
            </a:r>
            <a:endParaRPr lang="en-US" dirty="0"/>
          </a:p>
        </p:txBody>
      </p:sp>
      <p:sp>
        <p:nvSpPr>
          <p:cNvPr id="3" name="Content Placeholder 2"/>
          <p:cNvSpPr>
            <a:spLocks noGrp="1"/>
          </p:cNvSpPr>
          <p:nvPr>
            <p:ph idx="1"/>
          </p:nvPr>
        </p:nvSpPr>
        <p:spPr/>
        <p:txBody>
          <a:bodyPr/>
          <a:lstStyle/>
          <a:p>
            <a:r>
              <a:rPr lang="en-US" dirty="0" smtClean="0"/>
              <a:t>Move </a:t>
            </a:r>
            <a:r>
              <a:rPr lang="en-US" dirty="0"/>
              <a:t>to add following text in </a:t>
            </a:r>
            <a:r>
              <a:rPr lang="en-US" dirty="0" smtClean="0"/>
              <a:t>SFD</a:t>
            </a:r>
            <a:endParaRPr lang="en-US" dirty="0"/>
          </a:p>
          <a:p>
            <a:pPr lvl="1"/>
            <a:r>
              <a:rPr lang="en-US" dirty="0"/>
              <a:t>A non-AP STA that is UL MU-MIMO </a:t>
            </a:r>
            <a:r>
              <a:rPr lang="en-US" dirty="0" err="1"/>
              <a:t>Tx</a:t>
            </a:r>
            <a:r>
              <a:rPr lang="en-US" dirty="0"/>
              <a:t> capable shall support DL MU-MIMO </a:t>
            </a:r>
            <a:r>
              <a:rPr lang="en-US" dirty="0" smtClean="0"/>
              <a:t>Rx</a:t>
            </a:r>
          </a:p>
          <a:p>
            <a:pPr lvl="1"/>
            <a:endParaRPr lang="en-US" dirty="0"/>
          </a:p>
          <a:p>
            <a:r>
              <a:rPr lang="en-US" dirty="0" smtClean="0"/>
              <a:t>Move: </a:t>
            </a:r>
            <a:r>
              <a:rPr lang="en-US" dirty="0" err="1" smtClean="0"/>
              <a:t>Joonsuk</a:t>
            </a:r>
            <a:r>
              <a:rPr lang="en-US" dirty="0" smtClean="0"/>
              <a:t> Kim</a:t>
            </a:r>
          </a:p>
          <a:p>
            <a:r>
              <a:rPr lang="en-US" dirty="0" smtClean="0"/>
              <a:t>Second:</a:t>
            </a:r>
          </a:p>
          <a:p>
            <a:r>
              <a:rPr lang="en-US" dirty="0" smtClean="0"/>
              <a:t>Y/N/A</a:t>
            </a:r>
          </a:p>
          <a:p>
            <a:endParaRPr lang="en-US" dirty="0"/>
          </a:p>
          <a:p>
            <a:r>
              <a:rPr lang="en-US" dirty="0" smtClean="0"/>
              <a:t>DCN: 11-16/0066r5	SP Result: 67/0/12</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77</a:t>
            </a:fld>
            <a:endParaRPr lang="en-US" altLang="zh-CN"/>
          </a:p>
        </p:txBody>
      </p:sp>
    </p:spTree>
    <p:extLst>
      <p:ext uri="{BB962C8B-B14F-4D97-AF65-F5344CB8AC3E}">
        <p14:creationId xmlns:p14="http://schemas.microsoft.com/office/powerpoint/2010/main" val="303372157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Motion #</a:t>
            </a:r>
            <a:endParaRPr lang="en-US" dirty="0"/>
          </a:p>
        </p:txBody>
      </p:sp>
      <p:sp>
        <p:nvSpPr>
          <p:cNvPr id="3" name="Content Placeholder 2"/>
          <p:cNvSpPr>
            <a:spLocks noGrp="1"/>
          </p:cNvSpPr>
          <p:nvPr>
            <p:ph idx="1"/>
          </p:nvPr>
        </p:nvSpPr>
        <p:spPr/>
        <p:txBody>
          <a:bodyPr/>
          <a:lstStyle/>
          <a:p>
            <a:r>
              <a:rPr lang="en-US" dirty="0" smtClean="0"/>
              <a:t>Move </a:t>
            </a:r>
            <a:r>
              <a:rPr lang="en-US" dirty="0"/>
              <a:t>to add following text in </a:t>
            </a:r>
            <a:r>
              <a:rPr lang="en-US" dirty="0" smtClean="0"/>
              <a:t>SFD</a:t>
            </a:r>
            <a:endParaRPr lang="en-US" dirty="0"/>
          </a:p>
          <a:p>
            <a:pPr lvl="1"/>
            <a:r>
              <a:rPr lang="en-US" dirty="0"/>
              <a:t>A non-AP STA that is UL OFDMA </a:t>
            </a:r>
            <a:r>
              <a:rPr lang="en-US" dirty="0" err="1"/>
              <a:t>Tx</a:t>
            </a:r>
            <a:r>
              <a:rPr lang="en-US" dirty="0"/>
              <a:t> capable shall support DL OFDMA Rx</a:t>
            </a:r>
          </a:p>
          <a:p>
            <a:endParaRPr lang="en-US" dirty="0" smtClean="0"/>
          </a:p>
          <a:p>
            <a:r>
              <a:rPr lang="en-US" dirty="0" smtClean="0"/>
              <a:t>Move: </a:t>
            </a:r>
            <a:r>
              <a:rPr lang="en-US" dirty="0" err="1" smtClean="0"/>
              <a:t>Joonsuk</a:t>
            </a:r>
            <a:r>
              <a:rPr lang="en-US" dirty="0" smtClean="0"/>
              <a:t> Kim</a:t>
            </a:r>
          </a:p>
          <a:p>
            <a:r>
              <a:rPr lang="en-US" dirty="0" smtClean="0"/>
              <a:t>Second:</a:t>
            </a:r>
          </a:p>
          <a:p>
            <a:r>
              <a:rPr lang="en-US" dirty="0" smtClean="0"/>
              <a:t>Y/</a:t>
            </a:r>
            <a:r>
              <a:rPr lang="en-US" dirty="0" err="1" smtClean="0"/>
              <a:t>n/A</a:t>
            </a:r>
            <a:endParaRPr lang="en-US" dirty="0" smtClean="0"/>
          </a:p>
          <a:p>
            <a:endParaRPr lang="en-US" dirty="0"/>
          </a:p>
          <a:p>
            <a:r>
              <a:rPr lang="en-US" dirty="0" smtClean="0"/>
              <a:t>DCN:11-16/0066r5	SP Result: 66/0/9</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78</a:t>
            </a:fld>
            <a:endParaRPr lang="en-US" altLang="zh-CN"/>
          </a:p>
        </p:txBody>
      </p:sp>
    </p:spTree>
    <p:extLst>
      <p:ext uri="{BB962C8B-B14F-4D97-AF65-F5344CB8AC3E}">
        <p14:creationId xmlns:p14="http://schemas.microsoft.com/office/powerpoint/2010/main" val="92942518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p:cNvSpPr>
            <a:spLocks noGrp="1"/>
          </p:cNvSpPr>
          <p:nvPr>
            <p:ph type="title"/>
          </p:nvPr>
        </p:nvSpPr>
        <p:spPr/>
        <p:txBody>
          <a:bodyPr/>
          <a:lstStyle/>
          <a:p>
            <a:r>
              <a:rPr lang="en-US">
                <a:latin typeface="Times New Roman" charset="0"/>
                <a:ea typeface="MS PGothic" charset="0"/>
              </a:rPr>
              <a:t>MU Motion #</a:t>
            </a:r>
          </a:p>
        </p:txBody>
      </p:sp>
      <p:sp>
        <p:nvSpPr>
          <p:cNvPr id="3" name="Content Placeholder 2"/>
          <p:cNvSpPr>
            <a:spLocks noGrp="1"/>
          </p:cNvSpPr>
          <p:nvPr>
            <p:ph idx="1"/>
          </p:nvPr>
        </p:nvSpPr>
        <p:spPr/>
        <p:txBody>
          <a:bodyPr/>
          <a:lstStyle/>
          <a:p>
            <a:pPr marL="0" indent="0">
              <a:buFontTx/>
              <a:buNone/>
              <a:defRPr/>
            </a:pPr>
            <a:r>
              <a:rPr lang="en-US" dirty="0" smtClean="0"/>
              <a:t>Move to add the following to the </a:t>
            </a:r>
            <a:r>
              <a:rPr lang="en-US" dirty="0" err="1" smtClean="0"/>
              <a:t>TGax</a:t>
            </a:r>
            <a:r>
              <a:rPr lang="en-US" dirty="0" smtClean="0"/>
              <a:t> SFD </a:t>
            </a:r>
          </a:p>
          <a:p>
            <a:pPr algn="just">
              <a:buFont typeface="Arial" panose="020B0604020202020204" pitchFamily="34" charset="0"/>
              <a:buChar char="•"/>
              <a:defRPr/>
            </a:pPr>
            <a:r>
              <a:rPr lang="en-US" b="0" dirty="0" smtClean="0"/>
              <a:t>In an HE trigger-based  PPDU transmission, a power pre-correction mechanism is needed.</a:t>
            </a:r>
          </a:p>
          <a:p>
            <a:pPr algn="just">
              <a:buFont typeface="Arial" panose="020B0604020202020204" pitchFamily="34" charset="0"/>
              <a:buChar char="•"/>
              <a:defRPr/>
            </a:pPr>
            <a:endParaRPr lang="en-US" b="0" dirty="0"/>
          </a:p>
          <a:p>
            <a:pPr algn="just">
              <a:buFont typeface="Arial" panose="020B0604020202020204" pitchFamily="34" charset="0"/>
              <a:buChar char="•"/>
              <a:defRPr/>
            </a:pPr>
            <a:r>
              <a:rPr lang="en-US" b="0" dirty="0" smtClean="0"/>
              <a:t>Move</a:t>
            </a:r>
            <a:r>
              <a:rPr lang="en-US" b="0" dirty="0" smtClean="0"/>
              <a:t>: </a:t>
            </a:r>
            <a:r>
              <a:rPr lang="en-US" b="0" dirty="0" err="1" smtClean="0"/>
              <a:t>Kome</a:t>
            </a:r>
            <a:r>
              <a:rPr lang="en-US" b="0" dirty="0" smtClean="0"/>
              <a:t> </a:t>
            </a:r>
            <a:r>
              <a:rPr lang="en-US" b="0" dirty="0" err="1" smtClean="0"/>
              <a:t>Oteri</a:t>
            </a:r>
            <a:endParaRPr lang="en-US" b="0" dirty="0" smtClean="0"/>
          </a:p>
          <a:p>
            <a:pPr algn="just">
              <a:buFont typeface="Arial" panose="020B0604020202020204" pitchFamily="34" charset="0"/>
              <a:buChar char="•"/>
              <a:defRPr/>
            </a:pPr>
            <a:r>
              <a:rPr lang="en-US" b="0" dirty="0" smtClean="0"/>
              <a:t>Second:</a:t>
            </a:r>
          </a:p>
          <a:p>
            <a:pPr algn="just">
              <a:buFont typeface="Arial" panose="020B0604020202020204" pitchFamily="34" charset="0"/>
              <a:buChar char="•"/>
              <a:defRPr/>
            </a:pPr>
            <a:r>
              <a:rPr lang="en-US" b="0" dirty="0" smtClean="0"/>
              <a:t>Y/N/A</a:t>
            </a:r>
          </a:p>
          <a:p>
            <a:pPr algn="just">
              <a:buFont typeface="Arial" panose="020B0604020202020204" pitchFamily="34" charset="0"/>
              <a:buChar char="•"/>
              <a:defRPr/>
            </a:pPr>
            <a:endParaRPr lang="en-US" b="0" dirty="0"/>
          </a:p>
          <a:p>
            <a:pPr algn="just">
              <a:buFont typeface="Arial" panose="020B0604020202020204" pitchFamily="34" charset="0"/>
              <a:buChar char="•"/>
              <a:defRPr/>
            </a:pPr>
            <a:r>
              <a:rPr lang="en-US" b="0" dirty="0" smtClean="0"/>
              <a:t>DCN: 11-16/</a:t>
            </a:r>
            <a:r>
              <a:rPr lang="en-US" b="0" dirty="0" smtClean="0"/>
              <a:t>0331r2</a:t>
            </a:r>
            <a:r>
              <a:rPr lang="en-US" b="0" dirty="0" smtClean="0"/>
              <a:t>	SP Result: 32/0/4</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499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AD69EDC9-1045-9B44-9E1B-42775E1A6039}" type="slidenum">
              <a:rPr lang="en-US" altLang="zh-CN"/>
              <a:pPr/>
              <a:t>79</a:t>
            </a:fld>
            <a:endParaRPr lang="en-US" altLang="zh-C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25602"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2560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A9F512C2-C15C-FC47-B072-10F640D3466A}" type="slidenum">
              <a:rPr lang="en-US" altLang="zh-CN"/>
              <a:pPr/>
              <a:t>8</a:t>
            </a:fld>
            <a:endParaRPr lang="en-US" altLang="zh-CN"/>
          </a:p>
        </p:txBody>
      </p:sp>
      <p:sp>
        <p:nvSpPr>
          <p:cNvPr id="25604" name="Rectangle 2"/>
          <p:cNvSpPr>
            <a:spLocks noGrp="1" noChangeArrowheads="1"/>
          </p:cNvSpPr>
          <p:nvPr>
            <p:ph type="title"/>
          </p:nvPr>
        </p:nvSpPr>
        <p:spPr>
          <a:xfrm>
            <a:off x="685800" y="685800"/>
            <a:ext cx="7772400" cy="381000"/>
          </a:xfrm>
        </p:spPr>
        <p:txBody>
          <a:bodyPr/>
          <a:lstStyle/>
          <a:p>
            <a:r>
              <a:rPr lang="en-US" altLang="zh-CN" sz="2800" u="sng">
                <a:solidFill>
                  <a:schemeClr val="accent2"/>
                </a:solidFill>
                <a:latin typeface="Times New Roman" charset="0"/>
                <a:ea typeface="MS PGothic" charset="0"/>
              </a:rPr>
              <a:t>Participants, Patents, and Duty to Inform</a:t>
            </a:r>
          </a:p>
        </p:txBody>
      </p:sp>
      <p:sp>
        <p:nvSpPr>
          <p:cNvPr id="25605"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altLang="zh-CN" sz="2000" b="1" u="sng">
              <a:solidFill>
                <a:schemeClr val="tx2"/>
              </a:solidFill>
              <a:latin typeface="Helvetica" charset="0"/>
            </a:endParaRPr>
          </a:p>
        </p:txBody>
      </p:sp>
      <p:sp>
        <p:nvSpPr>
          <p:cNvPr id="25606"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b="1" u="sng"/>
              <a:t>Slide #1</a:t>
            </a:r>
            <a:endParaRPr lang="en-US" altLang="zh-CN" sz="2400"/>
          </a:p>
        </p:txBody>
      </p:sp>
      <p:sp>
        <p:nvSpPr>
          <p:cNvPr id="25607" name="Rectangle 1027"/>
          <p:cNvSpPr txBox="1">
            <a:spLocks noChangeArrowheads="1"/>
          </p:cNvSpPr>
          <p:nvPr/>
        </p:nvSpPr>
        <p:spPr bwMode="auto">
          <a:xfrm>
            <a:off x="0" y="1524000"/>
            <a:ext cx="9144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08585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ctr">
              <a:spcBef>
                <a:spcPct val="20000"/>
              </a:spcBef>
              <a:buFont typeface="Monotype Sorts" charset="0"/>
              <a:buNone/>
            </a:pPr>
            <a:r>
              <a:rPr lang="en-US" altLang="zh-CN" sz="1600" b="1">
                <a:solidFill>
                  <a:schemeClr val="accent2"/>
                </a:solidFill>
              </a:rPr>
              <a:t>All participants in this meeting have certain obligations under the IEEE-SA Patent Policy. </a:t>
            </a:r>
          </a:p>
          <a:p>
            <a:pPr lvl="1">
              <a:spcBef>
                <a:spcPct val="20000"/>
              </a:spcBef>
              <a:buFont typeface="Arial" charset="0"/>
              <a:buChar char="•"/>
            </a:pPr>
            <a:r>
              <a:rPr lang="en-US" altLang="zh-CN" sz="1600" b="1">
                <a:solidFill>
                  <a:srgbClr val="003399"/>
                </a:solidFill>
              </a:rPr>
              <a:t>Participants [Note: </a:t>
            </a:r>
            <a:r>
              <a:rPr lang="en-GB" altLang="zh-CN" sz="1600" b="1">
                <a:solidFill>
                  <a:srgbClr val="003399"/>
                </a:solidFill>
              </a:rPr>
              <a:t>Quoted text excerpted from IEEE-SA Standards Board Bylaws subclause 6.2</a:t>
            </a:r>
            <a:r>
              <a:rPr lang="en-US" altLang="zh-CN" sz="1600" b="1">
                <a:solidFill>
                  <a:srgbClr val="003399"/>
                </a:solidFill>
              </a:rPr>
              <a:t>]:</a:t>
            </a:r>
          </a:p>
          <a:p>
            <a:pPr lvl="2">
              <a:spcBef>
                <a:spcPct val="20000"/>
              </a:spcBef>
              <a:buFont typeface="Arial" charset="0"/>
              <a:buChar char="•"/>
            </a:pPr>
            <a:r>
              <a:rPr lang="en-US" sz="1600" b="1">
                <a:solidFill>
                  <a:srgbClr val="003399"/>
                </a:solidFill>
              </a:rPr>
              <a:t>“</a:t>
            </a:r>
            <a:r>
              <a:rPr lang="en-US" altLang="zh-CN" sz="1600" b="1">
                <a:solidFill>
                  <a:srgbClr val="003399"/>
                </a:solidFill>
              </a:rPr>
              <a:t>Shall inform the IEEE (or cause the IEEE to be informed)</a:t>
            </a:r>
            <a:r>
              <a:rPr lang="en-US" sz="1600" b="1">
                <a:solidFill>
                  <a:srgbClr val="003399"/>
                </a:solidFill>
              </a:rPr>
              <a:t>”</a:t>
            </a:r>
            <a:r>
              <a:rPr lang="en-US" altLang="zh-CN" sz="1600" b="1">
                <a:solidFill>
                  <a:srgbClr val="003399"/>
                </a:solidFill>
              </a:rPr>
              <a:t> of the identity of each </a:t>
            </a:r>
            <a:r>
              <a:rPr lang="en-US" sz="1600" b="1">
                <a:solidFill>
                  <a:srgbClr val="003399"/>
                </a:solidFill>
              </a:rPr>
              <a:t>“</a:t>
            </a:r>
            <a:r>
              <a:rPr lang="en-US" altLang="zh-CN" sz="1600" b="1">
                <a:solidFill>
                  <a:srgbClr val="003399"/>
                </a:solidFill>
              </a:rPr>
              <a:t>holder of any potential Essential Patent Claims of which they are personally aware</a:t>
            </a:r>
            <a:r>
              <a:rPr lang="en-US" sz="1600" b="1">
                <a:solidFill>
                  <a:srgbClr val="003399"/>
                </a:solidFill>
              </a:rPr>
              <a:t>”</a:t>
            </a:r>
            <a:r>
              <a:rPr lang="en-US" altLang="zh-CN" sz="1600" b="1">
                <a:solidFill>
                  <a:srgbClr val="003399"/>
                </a:solidFill>
              </a:rPr>
              <a:t> if the claims are owned or controlled by the participant or the entity the participant is from, employed by, or otherwise represents</a:t>
            </a:r>
            <a:endParaRPr lang="en-US" altLang="zh-CN" sz="1600"/>
          </a:p>
          <a:p>
            <a:pPr lvl="2">
              <a:spcBef>
                <a:spcPct val="20000"/>
              </a:spcBef>
              <a:buFont typeface="Arial" charset="0"/>
              <a:buChar char="•"/>
            </a:pPr>
            <a:r>
              <a:rPr lang="en-US" sz="1600" b="1">
                <a:solidFill>
                  <a:srgbClr val="003399"/>
                </a:solidFill>
              </a:rPr>
              <a:t>“</a:t>
            </a:r>
            <a:r>
              <a:rPr lang="en-US" altLang="zh-CN" sz="1600" b="1">
                <a:solidFill>
                  <a:srgbClr val="003399"/>
                </a:solidFill>
              </a:rPr>
              <a:t>Should inform the IEEE (or cause the IEEE to be informed)</a:t>
            </a:r>
            <a:r>
              <a:rPr lang="en-US" sz="1600" b="1">
                <a:solidFill>
                  <a:srgbClr val="003399"/>
                </a:solidFill>
              </a:rPr>
              <a:t>”</a:t>
            </a:r>
            <a:r>
              <a:rPr lang="en-US" altLang="zh-CN" sz="1600" b="1">
                <a:solidFill>
                  <a:srgbClr val="003399"/>
                </a:solidFill>
              </a:rPr>
              <a:t> of the identity of </a:t>
            </a:r>
            <a:r>
              <a:rPr lang="en-US" sz="1600" b="1">
                <a:solidFill>
                  <a:srgbClr val="003399"/>
                </a:solidFill>
              </a:rPr>
              <a:t>“</a:t>
            </a:r>
            <a:r>
              <a:rPr lang="en-US" altLang="zh-CN" sz="1600" b="1">
                <a:solidFill>
                  <a:srgbClr val="003399"/>
                </a:solidFill>
              </a:rPr>
              <a:t>any other holders of potential Essential Patent Claims</a:t>
            </a:r>
            <a:r>
              <a:rPr lang="en-US" sz="1600" b="1">
                <a:solidFill>
                  <a:srgbClr val="003399"/>
                </a:solidFill>
              </a:rPr>
              <a:t>”</a:t>
            </a:r>
            <a:r>
              <a:rPr lang="en-US" altLang="zh-CN" sz="1600" b="1">
                <a:solidFill>
                  <a:srgbClr val="003399"/>
                </a:solidFill>
              </a:rPr>
              <a:t> (that is, third parties that are not affiliated with the participant, with the participant</a:t>
            </a:r>
            <a:r>
              <a:rPr lang="en-US" sz="1600" b="1">
                <a:solidFill>
                  <a:srgbClr val="003399"/>
                </a:solidFill>
              </a:rPr>
              <a:t>’</a:t>
            </a:r>
            <a:r>
              <a:rPr lang="en-US" altLang="zh-CN" sz="1600" b="1">
                <a:solidFill>
                  <a:srgbClr val="003399"/>
                </a:solidFill>
              </a:rPr>
              <a:t>s employer, or with anyone else that the participant is from or otherwise represents)</a:t>
            </a:r>
          </a:p>
          <a:p>
            <a:pPr lvl="1">
              <a:spcBef>
                <a:spcPct val="20000"/>
              </a:spcBef>
              <a:buFont typeface="Arial" charset="0"/>
              <a:buChar char="•"/>
            </a:pPr>
            <a:r>
              <a:rPr lang="en-US" altLang="zh-CN" sz="1600" b="1">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charset="0"/>
              <a:buChar char="•"/>
            </a:pPr>
            <a:r>
              <a:rPr lang="en-US" altLang="zh-CN" sz="1600" b="1">
                <a:solidFill>
                  <a:srgbClr val="003399"/>
                </a:solidFill>
              </a:rPr>
              <a:t>Early identification of holders of potential Essential Patent Claims is strongly encouraged</a:t>
            </a:r>
          </a:p>
          <a:p>
            <a:pPr lvl="1">
              <a:spcBef>
                <a:spcPct val="20000"/>
              </a:spcBef>
              <a:buFont typeface="Arial" charset="0"/>
              <a:buChar char="•"/>
            </a:pPr>
            <a:r>
              <a:rPr lang="en-US" altLang="zh-CN" sz="1600" b="1">
                <a:solidFill>
                  <a:srgbClr val="003399"/>
                </a:solidFill>
              </a:rPr>
              <a:t>No duty to perform a patent search</a:t>
            </a:r>
            <a:endParaRPr lang="en-US" altLang="zh-CN" sz="160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1"/>
          <p:cNvSpPr>
            <a:spLocks noGrp="1"/>
          </p:cNvSpPr>
          <p:nvPr>
            <p:ph type="title"/>
          </p:nvPr>
        </p:nvSpPr>
        <p:spPr/>
        <p:txBody>
          <a:bodyPr/>
          <a:lstStyle/>
          <a:p>
            <a:r>
              <a:rPr lang="en-US">
                <a:latin typeface="Times New Roman" charset="0"/>
                <a:ea typeface="MS PGothic" charset="0"/>
              </a:rPr>
              <a:t>MU Motion #</a:t>
            </a:r>
          </a:p>
        </p:txBody>
      </p:sp>
      <p:sp>
        <p:nvSpPr>
          <p:cNvPr id="3" name="Content Placeholder 2"/>
          <p:cNvSpPr>
            <a:spLocks noGrp="1"/>
          </p:cNvSpPr>
          <p:nvPr>
            <p:ph idx="1"/>
          </p:nvPr>
        </p:nvSpPr>
        <p:spPr/>
        <p:txBody>
          <a:bodyPr/>
          <a:lstStyle/>
          <a:p>
            <a:pPr marL="0" indent="0">
              <a:buFontTx/>
              <a:buNone/>
              <a:defRPr/>
            </a:pPr>
            <a:r>
              <a:rPr lang="en-US" dirty="0" smtClean="0"/>
              <a:t>Move to add the following to the </a:t>
            </a:r>
            <a:r>
              <a:rPr lang="en-US" dirty="0" err="1" smtClean="0"/>
              <a:t>TGax</a:t>
            </a:r>
            <a:r>
              <a:rPr lang="en-US" dirty="0" smtClean="0"/>
              <a:t> SFD</a:t>
            </a:r>
          </a:p>
          <a:p>
            <a:pPr algn="just">
              <a:buFont typeface="Arial" panose="020B0604020202020204" pitchFamily="34" charset="0"/>
              <a:buChar char="•"/>
              <a:defRPr/>
            </a:pPr>
            <a:r>
              <a:rPr lang="en-US" b="0" dirty="0" smtClean="0"/>
              <a:t>The power control mechanism shall be flexible enough to allow for scheduling both class A and class B devices in the same HE trigger-based  PPDU transmission. </a:t>
            </a:r>
          </a:p>
          <a:p>
            <a:pPr algn="just">
              <a:buFont typeface="Arial" panose="020B0604020202020204" pitchFamily="34" charset="0"/>
              <a:buChar char="•"/>
              <a:defRPr/>
            </a:pPr>
            <a:endParaRPr lang="en-US" b="0" dirty="0"/>
          </a:p>
          <a:p>
            <a:pPr algn="just">
              <a:buFont typeface="Arial" panose="020B0604020202020204" pitchFamily="34" charset="0"/>
              <a:buChar char="•"/>
              <a:defRPr/>
            </a:pPr>
            <a:r>
              <a:rPr lang="en-US" b="0" dirty="0" smtClean="0"/>
              <a:t>Move</a:t>
            </a:r>
            <a:r>
              <a:rPr lang="en-US" b="0" dirty="0" smtClean="0"/>
              <a:t>: </a:t>
            </a:r>
            <a:r>
              <a:rPr lang="en-US" b="0" dirty="0" err="1" smtClean="0"/>
              <a:t>Kome</a:t>
            </a:r>
            <a:r>
              <a:rPr lang="en-US" b="0" dirty="0" smtClean="0"/>
              <a:t> </a:t>
            </a:r>
            <a:r>
              <a:rPr lang="en-US" b="0" dirty="0" err="1" smtClean="0"/>
              <a:t>Oteri</a:t>
            </a:r>
            <a:endParaRPr lang="en-US" b="0" dirty="0" smtClean="0"/>
          </a:p>
          <a:p>
            <a:pPr algn="just">
              <a:buFont typeface="Arial" panose="020B0604020202020204" pitchFamily="34" charset="0"/>
              <a:buChar char="•"/>
              <a:defRPr/>
            </a:pPr>
            <a:r>
              <a:rPr lang="en-US" b="0" dirty="0" smtClean="0"/>
              <a:t>Second:</a:t>
            </a:r>
          </a:p>
          <a:p>
            <a:pPr algn="just">
              <a:buFont typeface="Arial" panose="020B0604020202020204" pitchFamily="34" charset="0"/>
              <a:buChar char="•"/>
              <a:defRPr/>
            </a:pPr>
            <a:r>
              <a:rPr lang="en-US" b="0" dirty="0" smtClean="0"/>
              <a:t>Y/N/A</a:t>
            </a:r>
          </a:p>
          <a:p>
            <a:pPr algn="just">
              <a:buFont typeface="Arial" panose="020B0604020202020204" pitchFamily="34" charset="0"/>
              <a:buChar char="•"/>
              <a:defRPr/>
            </a:pPr>
            <a:endParaRPr lang="en-US" b="0" dirty="0"/>
          </a:p>
          <a:p>
            <a:pPr algn="just">
              <a:buFont typeface="Arial" panose="020B0604020202020204" pitchFamily="34" charset="0"/>
              <a:buChar char="•"/>
              <a:defRPr/>
            </a:pPr>
            <a:r>
              <a:rPr lang="en-US" b="0" dirty="0" smtClean="0"/>
              <a:t>DCN: 11-16/</a:t>
            </a:r>
            <a:r>
              <a:rPr lang="en-US" b="0" dirty="0" smtClean="0"/>
              <a:t>0331r2</a:t>
            </a:r>
            <a:r>
              <a:rPr lang="en-US" b="0" dirty="0" smtClean="0"/>
              <a:t>	SP Result: 34/0/1</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60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FE1534AD-2390-1B4A-A220-C9DF24F7330C}" type="slidenum">
              <a:rPr lang="en-US" altLang="zh-CN"/>
              <a:pPr/>
              <a:t>80</a:t>
            </a:fld>
            <a:endParaRPr lang="en-US" altLang="zh-CN"/>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p:cNvSpPr>
            <a:spLocks noGrp="1"/>
          </p:cNvSpPr>
          <p:nvPr>
            <p:ph type="title"/>
          </p:nvPr>
        </p:nvSpPr>
        <p:spPr/>
        <p:txBody>
          <a:bodyPr/>
          <a:lstStyle/>
          <a:p>
            <a:r>
              <a:rPr lang="en-US">
                <a:latin typeface="Times New Roman" charset="0"/>
                <a:ea typeface="MS PGothic" charset="0"/>
              </a:rPr>
              <a:t>MU Motion #</a:t>
            </a:r>
          </a:p>
        </p:txBody>
      </p:sp>
      <p:sp>
        <p:nvSpPr>
          <p:cNvPr id="3" name="Content Placeholder 2"/>
          <p:cNvSpPr>
            <a:spLocks noGrp="1"/>
          </p:cNvSpPr>
          <p:nvPr>
            <p:ph idx="1"/>
          </p:nvPr>
        </p:nvSpPr>
        <p:spPr/>
        <p:txBody>
          <a:bodyPr/>
          <a:lstStyle/>
          <a:p>
            <a:pPr marL="0" indent="0">
              <a:buFontTx/>
              <a:buNone/>
              <a:defRPr/>
            </a:pPr>
            <a:r>
              <a:rPr lang="en-US" dirty="0" smtClean="0"/>
              <a:t>Move to add the following to the </a:t>
            </a:r>
            <a:r>
              <a:rPr lang="en-US" dirty="0" err="1" smtClean="0"/>
              <a:t>TGax</a:t>
            </a:r>
            <a:r>
              <a:rPr lang="en-US" dirty="0" smtClean="0"/>
              <a:t> SFD</a:t>
            </a:r>
          </a:p>
          <a:p>
            <a:pPr algn="just">
              <a:buFont typeface="Arial" panose="020B0604020202020204" pitchFamily="34" charset="0"/>
              <a:buChar char="•"/>
              <a:defRPr/>
            </a:pPr>
            <a:r>
              <a:rPr lang="en-US" b="0" dirty="0" smtClean="0"/>
              <a:t>In a DL HE-MU-PPDU, the AP may set </a:t>
            </a:r>
            <a:r>
              <a:rPr lang="en-GB" b="0" dirty="0" smtClean="0"/>
              <a:t>different transmit powers for different resource units.</a:t>
            </a:r>
          </a:p>
          <a:p>
            <a:pPr algn="just">
              <a:buFont typeface="Arial" panose="020B0604020202020204" pitchFamily="34" charset="0"/>
              <a:buChar char="•"/>
              <a:defRPr/>
            </a:pPr>
            <a:endParaRPr lang="en-GB" b="0" dirty="0"/>
          </a:p>
          <a:p>
            <a:pPr algn="just">
              <a:buFont typeface="Arial" panose="020B0604020202020204" pitchFamily="34" charset="0"/>
              <a:buChar char="•"/>
              <a:defRPr/>
            </a:pPr>
            <a:r>
              <a:rPr lang="en-GB" b="0" dirty="0" smtClean="0"/>
              <a:t>Move</a:t>
            </a:r>
            <a:r>
              <a:rPr lang="en-GB" b="0" dirty="0" smtClean="0"/>
              <a:t>: </a:t>
            </a:r>
            <a:r>
              <a:rPr lang="en-GB" b="0" dirty="0" err="1" smtClean="0"/>
              <a:t>Kome</a:t>
            </a:r>
            <a:r>
              <a:rPr lang="en-GB" b="0" dirty="0" smtClean="0"/>
              <a:t> </a:t>
            </a:r>
            <a:r>
              <a:rPr lang="en-GB" b="0" dirty="0" err="1" smtClean="0"/>
              <a:t>Oteri</a:t>
            </a:r>
            <a:endParaRPr lang="en-GB" b="0" dirty="0" smtClean="0"/>
          </a:p>
          <a:p>
            <a:pPr algn="just">
              <a:buFont typeface="Arial" panose="020B0604020202020204" pitchFamily="34" charset="0"/>
              <a:buChar char="•"/>
              <a:defRPr/>
            </a:pPr>
            <a:r>
              <a:rPr lang="en-GB" b="0" dirty="0" smtClean="0"/>
              <a:t>Second:</a:t>
            </a:r>
          </a:p>
          <a:p>
            <a:pPr algn="just">
              <a:buFont typeface="Arial" panose="020B0604020202020204" pitchFamily="34" charset="0"/>
              <a:buChar char="•"/>
              <a:defRPr/>
            </a:pPr>
            <a:r>
              <a:rPr lang="en-GB" b="0" dirty="0" smtClean="0"/>
              <a:t>Y/N/A</a:t>
            </a:r>
          </a:p>
          <a:p>
            <a:pPr algn="just">
              <a:buFont typeface="Arial" panose="020B0604020202020204" pitchFamily="34" charset="0"/>
              <a:buChar char="•"/>
              <a:defRPr/>
            </a:pPr>
            <a:endParaRPr lang="en-GB" b="0" dirty="0"/>
          </a:p>
          <a:p>
            <a:pPr algn="just">
              <a:buFont typeface="Arial" panose="020B0604020202020204" pitchFamily="34" charset="0"/>
              <a:buChar char="•"/>
              <a:defRPr/>
            </a:pPr>
            <a:r>
              <a:rPr lang="en-GB" b="0" dirty="0" smtClean="0"/>
              <a:t>DCN: 11-16/0331r1	SP Result: 17/0/13</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704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A3EFE1A-CCC7-3F4B-BE46-1C15BD9B7447}" type="slidenum">
              <a:rPr lang="en-US" altLang="zh-CN"/>
              <a:pPr/>
              <a:t>81</a:t>
            </a:fld>
            <a:endParaRPr lang="en-US" altLang="zh-CN"/>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p:cNvSpPr>
            <a:spLocks noGrp="1"/>
          </p:cNvSpPr>
          <p:nvPr>
            <p:ph type="title"/>
          </p:nvPr>
        </p:nvSpPr>
        <p:spPr>
          <a:xfrm>
            <a:off x="685800" y="381000"/>
            <a:ext cx="7772400" cy="1066800"/>
          </a:xfrm>
        </p:spPr>
        <p:txBody>
          <a:bodyPr/>
          <a:lstStyle/>
          <a:p>
            <a:r>
              <a:rPr lang="en-US">
                <a:latin typeface="Times New Roman" charset="0"/>
                <a:ea typeface="MS PGothic" charset="0"/>
              </a:rPr>
              <a:t>MU Motion #</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806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8038FD2-9A89-E249-B1A9-4D425ECEF3AC}" type="slidenum">
              <a:rPr lang="en-US" altLang="zh-CN"/>
              <a:pPr/>
              <a:t>82</a:t>
            </a:fld>
            <a:endParaRPr lang="en-US" altLang="zh-CN"/>
          </a:p>
        </p:txBody>
      </p:sp>
      <p:sp>
        <p:nvSpPr>
          <p:cNvPr id="8" name="Content Placeholder 2"/>
          <p:cNvSpPr>
            <a:spLocks noGrp="1" noRot="1" noChangeAspect="1" noMove="1" noResize="1" noEditPoints="1" noAdjustHandles="1" noChangeArrowheads="1" noChangeShapeType="1" noTextEdit="1"/>
          </p:cNvSpPr>
          <p:nvPr/>
        </p:nvSpPr>
        <p:spPr bwMode="auto">
          <a:xfrm>
            <a:off x="685800" y="1066800"/>
            <a:ext cx="8077200" cy="4953000"/>
          </a:xfrm>
          <a:prstGeom prst="rect">
            <a:avLst/>
          </a:prstGeom>
          <a:blipFill rotWithShape="1">
            <a:blip r:embed="rId2"/>
            <a:stretch>
              <a:fillRect b="-7380"/>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p:sp>
        <p:nvSpPr>
          <p:cNvPr id="88070" name="Rectangle 2"/>
          <p:cNvSpPr>
            <a:spLocks noChangeArrowheads="1"/>
          </p:cNvSpPr>
          <p:nvPr/>
        </p:nvSpPr>
        <p:spPr bwMode="auto">
          <a:xfrm>
            <a:off x="457200" y="5486400"/>
            <a:ext cx="4495800" cy="914400"/>
          </a:xfrm>
          <a:prstGeom prst="rect">
            <a:avLst/>
          </a:prstGeom>
          <a:solidFill>
            <a:schemeClr val="bg1"/>
          </a:solidFill>
          <a:ln>
            <a:noFill/>
          </a:ln>
          <a:extLst>
            <a:ext uri="{91240B29-F687-4f45-9708-019B960494DF}">
              <a14:hiddenLine xmlns:a14="http://schemas.microsoft.com/office/drawing/2010/main" w="12700">
                <a:solidFill>
                  <a:srgbClr val="000000"/>
                </a:solidFill>
                <a:round/>
                <a:headEnd type="none" w="sm" len="sm"/>
                <a:tailEnd type="none" w="sm" len="sm"/>
              </a14:hiddenLine>
            </a:ext>
          </a:extLst>
        </p:spPr>
        <p:txBody>
          <a:bodyPr/>
          <a:lstStyle/>
          <a:p>
            <a:endParaRPr lang="en-US"/>
          </a:p>
        </p:txBody>
      </p:sp>
      <p:sp>
        <p:nvSpPr>
          <p:cNvPr id="88071" name="TextBox 5"/>
          <p:cNvSpPr txBox="1">
            <a:spLocks noChangeArrowheads="1"/>
          </p:cNvSpPr>
          <p:nvPr/>
        </p:nvSpPr>
        <p:spPr bwMode="auto">
          <a:xfrm>
            <a:off x="1524000" y="5562600"/>
            <a:ext cx="6324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dirty="0"/>
              <a:t>Move</a:t>
            </a:r>
            <a:r>
              <a:rPr lang="en-US" dirty="0" smtClean="0"/>
              <a:t>: </a:t>
            </a:r>
            <a:r>
              <a:rPr lang="en-US" dirty="0" err="1"/>
              <a:t>Arjun</a:t>
            </a:r>
            <a:r>
              <a:rPr lang="en-US" dirty="0"/>
              <a:t> </a:t>
            </a:r>
            <a:r>
              <a:rPr lang="en-US" dirty="0" err="1"/>
              <a:t>Bharadwaj</a:t>
            </a:r>
            <a:r>
              <a:rPr lang="en-US" dirty="0"/>
              <a:t>	Second:		Y/N/A</a:t>
            </a:r>
          </a:p>
          <a:p>
            <a:r>
              <a:rPr lang="en-US" dirty="0"/>
              <a:t>DCN:11-16/</a:t>
            </a:r>
            <a:r>
              <a:rPr lang="en-US" dirty="0" smtClean="0"/>
              <a:t>413r0</a:t>
            </a:r>
            <a:r>
              <a:rPr lang="en-US" dirty="0"/>
              <a:t>		SP Result: 37/0/9</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itle 1"/>
          <p:cNvSpPr>
            <a:spLocks noGrp="1"/>
          </p:cNvSpPr>
          <p:nvPr>
            <p:ph type="title"/>
          </p:nvPr>
        </p:nvSpPr>
        <p:spPr/>
        <p:txBody>
          <a:bodyPr/>
          <a:lstStyle/>
          <a:p>
            <a:r>
              <a:rPr lang="en-US">
                <a:latin typeface="Times New Roman" charset="0"/>
                <a:ea typeface="MS PGothic" charset="0"/>
              </a:rPr>
              <a:t>MU Motion #</a:t>
            </a:r>
          </a:p>
        </p:txBody>
      </p:sp>
      <p:sp>
        <p:nvSpPr>
          <p:cNvPr id="95234" name="Content Placeholder 2"/>
          <p:cNvSpPr>
            <a:spLocks noGrp="1"/>
          </p:cNvSpPr>
          <p:nvPr>
            <p:ph idx="1"/>
          </p:nvPr>
        </p:nvSpPr>
        <p:spPr/>
        <p:txBody>
          <a:bodyPr/>
          <a:lstStyle/>
          <a:p>
            <a:r>
              <a:rPr lang="en-US" altLang="ko-KR" dirty="0">
                <a:latin typeface="Times New Roman" charset="0"/>
                <a:ea typeface="굴림" charset="0"/>
                <a:cs typeface="굴림" charset="0"/>
              </a:rPr>
              <a:t>Move to add the following text to the SFD</a:t>
            </a:r>
          </a:p>
          <a:p>
            <a:pPr lvl="1"/>
            <a:r>
              <a:rPr lang="en-US" dirty="0">
                <a:latin typeface="Times New Roman" charset="0"/>
                <a:ea typeface="MS PGothic" charset="0"/>
              </a:rPr>
              <a:t>STAs that participate in HE trigger-based PPDU transmit the power headroom in triggered UL MU transmissions to assist in the AP’s MCS selection</a:t>
            </a:r>
          </a:p>
          <a:p>
            <a:pPr lvl="2"/>
            <a:r>
              <a:rPr lang="en-US" sz="1600" dirty="0">
                <a:latin typeface="Times New Roman" charset="0"/>
                <a:ea typeface="MS PGothic" charset="0"/>
              </a:rPr>
              <a:t>Details of STA headroom definition are TBD</a:t>
            </a:r>
          </a:p>
          <a:p>
            <a:pPr lvl="2"/>
            <a:endParaRPr lang="en-US" sz="1600" dirty="0">
              <a:latin typeface="Times New Roman" charset="0"/>
              <a:ea typeface="MS PGothic" charset="0"/>
            </a:endParaRPr>
          </a:p>
          <a:p>
            <a:r>
              <a:rPr lang="en-US" dirty="0">
                <a:latin typeface="Times New Roman" charset="0"/>
                <a:ea typeface="MS PGothic" charset="0"/>
              </a:rPr>
              <a:t>Move</a:t>
            </a:r>
            <a:r>
              <a:rPr lang="en-US" dirty="0" smtClean="0">
                <a:latin typeface="Times New Roman" charset="0"/>
                <a:ea typeface="MS PGothic" charset="0"/>
              </a:rPr>
              <a:t>: </a:t>
            </a:r>
            <a:r>
              <a:rPr lang="en-US" dirty="0" err="1"/>
              <a:t>Arjun</a:t>
            </a:r>
            <a:r>
              <a:rPr lang="en-US" dirty="0"/>
              <a:t> </a:t>
            </a:r>
            <a:r>
              <a:rPr lang="en-US" dirty="0" err="1"/>
              <a:t>Bharadwaj</a:t>
            </a:r>
            <a:endParaRPr lang="en-US" dirty="0">
              <a:latin typeface="Times New Roman" charset="0"/>
              <a:ea typeface="MS PGothic" charset="0"/>
            </a:endParaRPr>
          </a:p>
          <a:p>
            <a:r>
              <a:rPr lang="en-US" dirty="0">
                <a:latin typeface="Times New Roman" charset="0"/>
                <a:ea typeface="MS PGothic" charset="0"/>
              </a:rPr>
              <a:t>Second:</a:t>
            </a:r>
          </a:p>
          <a:p>
            <a:r>
              <a:rPr lang="en-US" dirty="0">
                <a:latin typeface="Times New Roman" charset="0"/>
                <a:ea typeface="MS PGothic" charset="0"/>
              </a:rPr>
              <a:t>Y/N/A</a:t>
            </a:r>
          </a:p>
          <a:p>
            <a:r>
              <a:rPr lang="en-US" dirty="0">
                <a:latin typeface="Times New Roman" charset="0"/>
                <a:ea typeface="MS PGothic" charset="0"/>
              </a:rPr>
              <a:t>DCN: 11-16/413r0		SP Result: 35/0/7</a:t>
            </a:r>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952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617AEE6D-4CDD-C240-98F5-C70B3DACFF55}" type="slidenum">
              <a:rPr lang="en-US" altLang="zh-CN"/>
              <a:pPr/>
              <a:t>83</a:t>
            </a:fld>
            <a:endParaRPr lang="en-US" altLang="zh-CN"/>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itle 1"/>
          <p:cNvSpPr>
            <a:spLocks noGrp="1"/>
          </p:cNvSpPr>
          <p:nvPr>
            <p:ph type="title"/>
          </p:nvPr>
        </p:nvSpPr>
        <p:spPr/>
        <p:txBody>
          <a:bodyPr/>
          <a:lstStyle/>
          <a:p>
            <a:r>
              <a:rPr lang="en-US">
                <a:latin typeface="Times New Roman" charset="0"/>
                <a:ea typeface="MS PGothic" charset="0"/>
              </a:rPr>
              <a:t>MU Motion #</a:t>
            </a:r>
          </a:p>
        </p:txBody>
      </p:sp>
      <p:sp>
        <p:nvSpPr>
          <p:cNvPr id="96258" name="Content Placeholder 2"/>
          <p:cNvSpPr>
            <a:spLocks noGrp="1"/>
          </p:cNvSpPr>
          <p:nvPr>
            <p:ph idx="1"/>
          </p:nvPr>
        </p:nvSpPr>
        <p:spPr/>
        <p:txBody>
          <a:bodyPr/>
          <a:lstStyle/>
          <a:p>
            <a:r>
              <a:rPr lang="en-US" altLang="ko-KR" dirty="0">
                <a:latin typeface="Times New Roman" charset="0"/>
                <a:ea typeface="굴림" charset="0"/>
                <a:cs typeface="굴림" charset="0"/>
              </a:rPr>
              <a:t>Move to add the following text to the SFD?</a:t>
            </a:r>
          </a:p>
          <a:p>
            <a:pPr lvl="1"/>
            <a:r>
              <a:rPr lang="en-US" dirty="0">
                <a:latin typeface="Times New Roman" charset="0"/>
                <a:ea typeface="MS PGothic" charset="0"/>
              </a:rPr>
              <a:t>STAs that participate in HE trigger-based PPDU shall support +/-3dB Relative </a:t>
            </a:r>
            <a:r>
              <a:rPr lang="en-US" dirty="0" err="1">
                <a:latin typeface="Times New Roman" charset="0"/>
                <a:ea typeface="MS PGothic" charset="0"/>
              </a:rPr>
              <a:t>Tx</a:t>
            </a:r>
            <a:r>
              <a:rPr lang="en-US" dirty="0">
                <a:latin typeface="Times New Roman" charset="0"/>
                <a:ea typeface="MS PGothic" charset="0"/>
              </a:rPr>
              <a:t> power requirements for Class B devices. </a:t>
            </a:r>
          </a:p>
          <a:p>
            <a:pPr lvl="2"/>
            <a:r>
              <a:rPr lang="en-US" sz="1600" dirty="0">
                <a:latin typeface="Times New Roman" charset="0"/>
                <a:ea typeface="MS PGothic" charset="0"/>
              </a:rPr>
              <a:t>Relative </a:t>
            </a:r>
            <a:r>
              <a:rPr lang="en-US" sz="1600" dirty="0" err="1">
                <a:latin typeface="Times New Roman" charset="0"/>
                <a:ea typeface="MS PGothic" charset="0"/>
              </a:rPr>
              <a:t>Tx</a:t>
            </a:r>
            <a:r>
              <a:rPr lang="en-US" sz="1600" dirty="0">
                <a:latin typeface="Times New Roman" charset="0"/>
                <a:ea typeface="MS PGothic" charset="0"/>
              </a:rPr>
              <a:t> power accuracy is defined as the accuracy of the change of the transmit power in consecutive UL MU transmissions</a:t>
            </a:r>
          </a:p>
          <a:p>
            <a:r>
              <a:rPr lang="en-US" dirty="0">
                <a:latin typeface="Times New Roman" charset="0"/>
                <a:ea typeface="MS PGothic" charset="0"/>
              </a:rPr>
              <a:t>Move</a:t>
            </a:r>
            <a:r>
              <a:rPr lang="en-US" dirty="0" smtClean="0">
                <a:latin typeface="Times New Roman" charset="0"/>
                <a:ea typeface="MS PGothic" charset="0"/>
              </a:rPr>
              <a:t>: </a:t>
            </a:r>
            <a:r>
              <a:rPr lang="en-US" dirty="0" err="1"/>
              <a:t>Arjun</a:t>
            </a:r>
            <a:r>
              <a:rPr lang="en-US" dirty="0"/>
              <a:t> </a:t>
            </a:r>
            <a:r>
              <a:rPr lang="en-US" dirty="0" err="1"/>
              <a:t>Bharadwaj</a:t>
            </a:r>
            <a:endParaRPr lang="en-US" dirty="0">
              <a:latin typeface="Times New Roman" charset="0"/>
              <a:ea typeface="MS PGothic" charset="0"/>
            </a:endParaRPr>
          </a:p>
          <a:p>
            <a:r>
              <a:rPr lang="en-US" dirty="0">
                <a:latin typeface="Times New Roman" charset="0"/>
                <a:ea typeface="MS PGothic" charset="0"/>
              </a:rPr>
              <a:t>Second:</a:t>
            </a:r>
          </a:p>
          <a:p>
            <a:r>
              <a:rPr lang="en-US" dirty="0">
                <a:latin typeface="Times New Roman" charset="0"/>
                <a:ea typeface="MS PGothic" charset="0"/>
              </a:rPr>
              <a:t>Y/N/A</a:t>
            </a:r>
          </a:p>
          <a:p>
            <a:endParaRPr lang="en-US" dirty="0">
              <a:latin typeface="Times New Roman" charset="0"/>
              <a:ea typeface="MS PGothic" charset="0"/>
            </a:endParaRPr>
          </a:p>
          <a:p>
            <a:r>
              <a:rPr lang="en-US" dirty="0">
                <a:latin typeface="Times New Roman" charset="0"/>
                <a:ea typeface="MS PGothic" charset="0"/>
              </a:rPr>
              <a:t>DCN:11-16/0413r0	SP Result: 29/1/7</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9626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1020B736-460B-2742-9753-CFA178284356}" type="slidenum">
              <a:rPr lang="en-US" altLang="zh-CN"/>
              <a:pPr/>
              <a:t>84</a:t>
            </a:fld>
            <a:endParaRPr lang="en-US" altLang="zh-CN"/>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itle 1"/>
          <p:cNvSpPr>
            <a:spLocks noGrp="1"/>
          </p:cNvSpPr>
          <p:nvPr>
            <p:ph type="title"/>
          </p:nvPr>
        </p:nvSpPr>
        <p:spPr/>
        <p:txBody>
          <a:bodyPr/>
          <a:lstStyle/>
          <a:p>
            <a:r>
              <a:rPr lang="en-US">
                <a:latin typeface="Times New Roman" charset="0"/>
                <a:ea typeface="MS PGothic" charset="0"/>
              </a:rPr>
              <a:t>MU Motion #</a:t>
            </a:r>
          </a:p>
        </p:txBody>
      </p:sp>
      <p:sp>
        <p:nvSpPr>
          <p:cNvPr id="89090" name="Content Placeholder 2"/>
          <p:cNvSpPr>
            <a:spLocks noGrp="1"/>
          </p:cNvSpPr>
          <p:nvPr>
            <p:ph idx="1"/>
          </p:nvPr>
        </p:nvSpPr>
        <p:spPr/>
        <p:txBody>
          <a:bodyPr/>
          <a:lstStyle/>
          <a:p>
            <a:r>
              <a:rPr lang="en-US" altLang="ko-KR" dirty="0">
                <a:latin typeface="Times New Roman" charset="0"/>
                <a:ea typeface="굴림" charset="0"/>
                <a:cs typeface="굴림" charset="0"/>
              </a:rPr>
              <a:t>Move to add the following text to the SFD</a:t>
            </a:r>
          </a:p>
          <a:p>
            <a:pPr lvl="1"/>
            <a:r>
              <a:rPr lang="en-US" dirty="0">
                <a:latin typeface="Times New Roman" charset="0"/>
                <a:ea typeface="MS PGothic" charset="0"/>
              </a:rPr>
              <a:t>STAs that participate in HE trigger-based PPDU transmit the power headroom in triggered UL MU transmissions to assist in the AP’s MCS selection</a:t>
            </a:r>
          </a:p>
          <a:p>
            <a:pPr lvl="2"/>
            <a:r>
              <a:rPr lang="en-US" sz="1600" dirty="0">
                <a:latin typeface="Times New Roman" charset="0"/>
                <a:ea typeface="MS PGothic" charset="0"/>
              </a:rPr>
              <a:t>Details of STA headroom definition are TBD</a:t>
            </a:r>
          </a:p>
          <a:p>
            <a:endParaRPr lang="en-US" dirty="0">
              <a:latin typeface="Times New Roman" charset="0"/>
              <a:ea typeface="MS PGothic" charset="0"/>
            </a:endParaRPr>
          </a:p>
          <a:p>
            <a:r>
              <a:rPr lang="en-US" dirty="0">
                <a:latin typeface="Times New Roman" charset="0"/>
                <a:ea typeface="MS PGothic" charset="0"/>
              </a:rPr>
              <a:t>Move</a:t>
            </a:r>
            <a:r>
              <a:rPr lang="en-US" dirty="0" smtClean="0">
                <a:latin typeface="Times New Roman" charset="0"/>
                <a:ea typeface="MS PGothic" charset="0"/>
              </a:rPr>
              <a:t>: </a:t>
            </a:r>
            <a:r>
              <a:rPr lang="en-US" dirty="0" err="1"/>
              <a:t>Arjun</a:t>
            </a:r>
            <a:r>
              <a:rPr lang="en-US" dirty="0"/>
              <a:t> </a:t>
            </a:r>
            <a:r>
              <a:rPr lang="en-US" dirty="0" err="1"/>
              <a:t>Bharadwaj</a:t>
            </a:r>
            <a:endParaRPr lang="en-US" dirty="0">
              <a:latin typeface="Times New Roman" charset="0"/>
              <a:ea typeface="MS PGothic" charset="0"/>
            </a:endParaRPr>
          </a:p>
          <a:p>
            <a:r>
              <a:rPr lang="en-US" dirty="0">
                <a:latin typeface="Times New Roman" charset="0"/>
                <a:ea typeface="MS PGothic" charset="0"/>
              </a:rPr>
              <a:t>Second:</a:t>
            </a:r>
          </a:p>
          <a:p>
            <a:r>
              <a:rPr lang="en-US" dirty="0">
                <a:latin typeface="Times New Roman" charset="0"/>
                <a:ea typeface="MS PGothic" charset="0"/>
              </a:rPr>
              <a:t>Y/N/A</a:t>
            </a:r>
          </a:p>
          <a:p>
            <a:endParaRPr lang="en-US" dirty="0">
              <a:latin typeface="Times New Roman" charset="0"/>
              <a:ea typeface="MS PGothic" charset="0"/>
            </a:endParaRPr>
          </a:p>
          <a:p>
            <a:r>
              <a:rPr lang="en-US" dirty="0">
                <a:latin typeface="Times New Roman" charset="0"/>
                <a:ea typeface="MS PGothic" charset="0"/>
              </a:rPr>
              <a:t>DCN:11-16/0413		SP Result: 35/0/7</a:t>
            </a:r>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90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EB52CB9-D14C-E94D-83C0-54E89AD2682E}" type="slidenum">
              <a:rPr lang="en-US" altLang="zh-CN"/>
              <a:pPr/>
              <a:t>85</a:t>
            </a:fld>
            <a:endParaRPr lang="en-US" altLang="zh-CN"/>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Motion #</a:t>
            </a:r>
            <a:endParaRPr lang="en-US" dirty="0"/>
          </a:p>
        </p:txBody>
      </p:sp>
      <p:sp>
        <p:nvSpPr>
          <p:cNvPr id="3" name="Content Placeholder 2"/>
          <p:cNvSpPr>
            <a:spLocks noGrp="1"/>
          </p:cNvSpPr>
          <p:nvPr>
            <p:ph idx="1"/>
          </p:nvPr>
        </p:nvSpPr>
        <p:spPr/>
        <p:txBody>
          <a:bodyPr/>
          <a:lstStyle/>
          <a:p>
            <a:r>
              <a:rPr lang="en-US" dirty="0" smtClean="0"/>
              <a:t>Move to amend the Trigger Frame format in the SFD as shown in document IEEE802.11-16/0379r0</a:t>
            </a:r>
          </a:p>
          <a:p>
            <a:endParaRPr lang="en-US" dirty="0"/>
          </a:p>
          <a:p>
            <a:r>
              <a:rPr lang="en-US" dirty="0" smtClean="0"/>
              <a:t>Move: Simone Merlin</a:t>
            </a:r>
          </a:p>
          <a:p>
            <a:r>
              <a:rPr lang="en-US" dirty="0" smtClean="0"/>
              <a:t>Second:</a:t>
            </a:r>
          </a:p>
          <a:p>
            <a:r>
              <a:rPr lang="en-US" dirty="0" smtClean="0"/>
              <a:t>Y/N/A</a:t>
            </a:r>
          </a:p>
          <a:p>
            <a:endParaRPr lang="en-US" dirty="0"/>
          </a:p>
          <a:p>
            <a:r>
              <a:rPr lang="en-US" dirty="0" smtClean="0"/>
              <a:t>DCN: 11-16/0379r0	SP Result: 27/0/2</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86</a:t>
            </a:fld>
            <a:endParaRPr lang="en-US" altLang="zh-CN"/>
          </a:p>
        </p:txBody>
      </p:sp>
    </p:spTree>
    <p:extLst>
      <p:ext uri="{BB962C8B-B14F-4D97-AF65-F5344CB8AC3E}">
        <p14:creationId xmlns:p14="http://schemas.microsoft.com/office/powerpoint/2010/main" val="108944104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Title 1"/>
          <p:cNvSpPr>
            <a:spLocks noGrp="1"/>
          </p:cNvSpPr>
          <p:nvPr>
            <p:ph type="title"/>
          </p:nvPr>
        </p:nvSpPr>
        <p:spPr/>
        <p:txBody>
          <a:bodyPr/>
          <a:lstStyle/>
          <a:p>
            <a:r>
              <a:rPr lang="en-US" dirty="0">
                <a:latin typeface="Times New Roman" charset="0"/>
                <a:ea typeface="MS PGothic" charset="0"/>
              </a:rPr>
              <a:t>SR Motion #</a:t>
            </a:r>
          </a:p>
        </p:txBody>
      </p:sp>
      <p:sp>
        <p:nvSpPr>
          <p:cNvPr id="90114" name="Content Placeholder 2"/>
          <p:cNvSpPr>
            <a:spLocks noGrp="1"/>
          </p:cNvSpPr>
          <p:nvPr>
            <p:ph idx="1"/>
          </p:nvPr>
        </p:nvSpPr>
        <p:spPr>
          <a:xfrm>
            <a:off x="685800" y="1752600"/>
            <a:ext cx="7772400" cy="4114800"/>
          </a:xfrm>
        </p:spPr>
        <p:txBody>
          <a:bodyPr/>
          <a:lstStyle/>
          <a:p>
            <a:r>
              <a:rPr lang="en-US" altLang="zh-CN" dirty="0">
                <a:latin typeface="Times New Roman" charset="0"/>
                <a:ea typeface="MS PGothic" charset="0"/>
              </a:rPr>
              <a:t>Move to add to SFD </a:t>
            </a:r>
          </a:p>
          <a:p>
            <a:pPr lvl="1">
              <a:buFont typeface="Arial" charset="0"/>
              <a:buChar char="•"/>
            </a:pPr>
            <a:r>
              <a:rPr lang="en-US" altLang="zh-CN" dirty="0">
                <a:latin typeface="Times New Roman" charset="0"/>
                <a:ea typeface="MS PGothic" charset="0"/>
              </a:rPr>
              <a:t>Include the “</a:t>
            </a:r>
            <a:r>
              <a:rPr lang="en-US" altLang="zh-CN" dirty="0" err="1">
                <a:latin typeface="Times New Roman" charset="0"/>
                <a:ea typeface="MS PGothic" charset="0"/>
              </a:rPr>
              <a:t>SR_allowed</a:t>
            </a:r>
            <a:r>
              <a:rPr lang="en-US" altLang="zh-CN" dirty="0">
                <a:latin typeface="Times New Roman" charset="0"/>
                <a:ea typeface="MS PGothic" charset="0"/>
              </a:rPr>
              <a:t>” signaling in HE-SIGA to indicate whether SR operation is allowed or not.</a:t>
            </a:r>
            <a:endParaRPr lang="zh-CN" dirty="0">
              <a:latin typeface="Times New Roman" charset="0"/>
              <a:ea typeface="MS PGothic" charset="0"/>
            </a:endParaRPr>
          </a:p>
          <a:p>
            <a:pPr lvl="2" latinLnBrk="1">
              <a:buFont typeface="Times New Roman" charset="0"/>
              <a:buChar char="‒"/>
            </a:pPr>
            <a:r>
              <a:rPr lang="en-US" altLang="zh-CN" dirty="0">
                <a:latin typeface="Times New Roman" charset="0"/>
                <a:ea typeface="MS PGothic" charset="0"/>
              </a:rPr>
              <a:t>use a value of Spatial Reuse field to indicate SR is disallowed</a:t>
            </a:r>
            <a:endParaRPr lang="zh-CN" sz="2200" dirty="0">
              <a:latin typeface="Times New Roman" charset="0"/>
              <a:ea typeface="MS PGothic" charset="0"/>
            </a:endParaRPr>
          </a:p>
          <a:p>
            <a:pPr lvl="2" latinLnBrk="1">
              <a:buFont typeface="Times New Roman" charset="0"/>
              <a:buChar char="‒"/>
            </a:pPr>
            <a:r>
              <a:rPr lang="en-US" altLang="zh-CN" dirty="0">
                <a:latin typeface="Times New Roman" charset="0"/>
                <a:ea typeface="MS PGothic" charset="0"/>
              </a:rPr>
              <a:t>The conditions to disallow SR are TBD</a:t>
            </a:r>
          </a:p>
          <a:p>
            <a:pPr lvl="2" latinLnBrk="1">
              <a:buFont typeface="Times New Roman" charset="0"/>
              <a:buChar char="‒"/>
            </a:pPr>
            <a:endParaRPr lang="en-US" altLang="zh-CN" dirty="0">
              <a:latin typeface="Times New Roman" charset="0"/>
              <a:ea typeface="MS PGothic" charset="0"/>
            </a:endParaRPr>
          </a:p>
          <a:p>
            <a:pPr latinLnBrk="1">
              <a:buFont typeface="Times New Roman" charset="0"/>
              <a:buChar char="‒"/>
            </a:pPr>
            <a:r>
              <a:rPr lang="en-US" altLang="zh-CN" dirty="0" smtClean="0">
                <a:latin typeface="Times New Roman" charset="0"/>
                <a:ea typeface="MS PGothic" charset="0"/>
              </a:rPr>
              <a:t>Move: </a:t>
            </a:r>
            <a:r>
              <a:rPr lang="en-US" altLang="zh-CN" dirty="0" err="1" smtClean="0">
                <a:latin typeface="Times New Roman" charset="0"/>
                <a:ea typeface="MS PGothic" charset="0"/>
              </a:rPr>
              <a:t>Yunp</a:t>
            </a:r>
            <a:r>
              <a:rPr lang="en-US" altLang="zh-CN" dirty="0" smtClean="0">
                <a:latin typeface="Times New Roman" charset="0"/>
                <a:ea typeface="MS PGothic" charset="0"/>
              </a:rPr>
              <a:t> Li</a:t>
            </a:r>
            <a:endParaRPr lang="en-US" altLang="zh-CN" dirty="0">
              <a:latin typeface="Times New Roman" charset="0"/>
              <a:ea typeface="MS PGothic" charset="0"/>
            </a:endParaRPr>
          </a:p>
          <a:p>
            <a:pPr latinLnBrk="1">
              <a:buFont typeface="Times New Roman" charset="0"/>
              <a:buChar char="‒"/>
            </a:pPr>
            <a:r>
              <a:rPr lang="en-US" altLang="zh-CN" dirty="0">
                <a:latin typeface="Times New Roman" charset="0"/>
                <a:ea typeface="MS PGothic" charset="0"/>
              </a:rPr>
              <a:t>Second:</a:t>
            </a:r>
          </a:p>
          <a:p>
            <a:pPr latinLnBrk="1">
              <a:buFont typeface="Times New Roman" charset="0"/>
              <a:buChar char="‒"/>
            </a:pPr>
            <a:r>
              <a:rPr lang="en-US" altLang="zh-CN" dirty="0">
                <a:latin typeface="Times New Roman" charset="0"/>
                <a:ea typeface="MS PGothic" charset="0"/>
              </a:rPr>
              <a:t>Y/N/A</a:t>
            </a:r>
          </a:p>
          <a:p>
            <a:pPr latinLnBrk="1">
              <a:buFont typeface="Times New Roman" charset="0"/>
              <a:buChar char="‒"/>
            </a:pPr>
            <a:endParaRPr lang="en-US" altLang="zh-CN" dirty="0">
              <a:latin typeface="Times New Roman" charset="0"/>
              <a:ea typeface="MS PGothic" charset="0"/>
            </a:endParaRPr>
          </a:p>
          <a:p>
            <a:pPr latinLnBrk="1">
              <a:buFont typeface="Times New Roman" charset="0"/>
              <a:buChar char="‒"/>
            </a:pPr>
            <a:r>
              <a:rPr lang="en-US" altLang="zh-CN" dirty="0">
                <a:latin typeface="Times New Roman" charset="0"/>
                <a:ea typeface="MS PGothic" charset="0"/>
              </a:rPr>
              <a:t>DCN: 11-16/</a:t>
            </a:r>
            <a:r>
              <a:rPr lang="en-US" altLang="zh-CN" dirty="0" smtClean="0">
                <a:latin typeface="Times New Roman" charset="0"/>
                <a:ea typeface="MS PGothic" charset="0"/>
              </a:rPr>
              <a:t>0382r0</a:t>
            </a:r>
            <a:r>
              <a:rPr lang="en-US" altLang="zh-CN" dirty="0">
                <a:latin typeface="Times New Roman" charset="0"/>
                <a:ea typeface="MS PGothic" charset="0"/>
              </a:rPr>
              <a:t>		SP Result: 21/0/17</a:t>
            </a:r>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9011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4F453A55-16BD-1740-9C0C-6C9711671D66}" type="slidenum">
              <a:rPr lang="en-US" altLang="zh-CN"/>
              <a:pPr/>
              <a:t>87</a:t>
            </a:fld>
            <a:endParaRPr lang="en-US" altLang="zh-CN"/>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le 1"/>
          <p:cNvSpPr>
            <a:spLocks noGrp="1"/>
          </p:cNvSpPr>
          <p:nvPr>
            <p:ph type="title"/>
          </p:nvPr>
        </p:nvSpPr>
        <p:spPr/>
        <p:txBody>
          <a:bodyPr/>
          <a:lstStyle/>
          <a:p>
            <a:r>
              <a:rPr lang="en-US">
                <a:latin typeface="Times New Roman" charset="0"/>
                <a:ea typeface="MS PGothic" charset="0"/>
              </a:rPr>
              <a:t>SR Motion #</a:t>
            </a:r>
          </a:p>
        </p:txBody>
      </p:sp>
      <p:sp>
        <p:nvSpPr>
          <p:cNvPr id="91138" name="Content Placeholder 2"/>
          <p:cNvSpPr>
            <a:spLocks noGrp="1"/>
          </p:cNvSpPr>
          <p:nvPr>
            <p:ph idx="1"/>
          </p:nvPr>
        </p:nvSpPr>
        <p:spPr>
          <a:xfrm>
            <a:off x="685800" y="1447800"/>
            <a:ext cx="7772400" cy="1600200"/>
          </a:xfrm>
        </p:spPr>
        <p:txBody>
          <a:bodyPr/>
          <a:lstStyle/>
          <a:p>
            <a:r>
              <a:rPr lang="en-US" sz="2000">
                <a:latin typeface="Times New Roman" charset="0"/>
                <a:ea typeface="MS PGothic" charset="0"/>
              </a:rPr>
              <a:t>Do you support to replace the text in 5.1 of SFD P35L1“and a reduction in the TXPWR may be accompanied by an TBD increase in the OBSS_PD threshold value" with the “following adjustment rules: </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911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79399F3F-5B0A-8D41-AEAD-7F80D81EA60A}" type="slidenum">
              <a:rPr lang="en-US" altLang="zh-CN"/>
              <a:pPr/>
              <a:t>88</a:t>
            </a:fld>
            <a:endParaRPr lang="en-US" altLang="zh-CN"/>
          </a:p>
        </p:txBody>
      </p:sp>
      <p:pic>
        <p:nvPicPr>
          <p:cNvPr id="911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2362200"/>
            <a:ext cx="5562600" cy="411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Content Placeholder 2"/>
          <p:cNvSpPr>
            <a:spLocks noGrp="1"/>
          </p:cNvSpPr>
          <p:nvPr>
            <p:ph idx="1"/>
          </p:nvPr>
        </p:nvSpPr>
        <p:spPr>
          <a:xfrm>
            <a:off x="685800" y="1295400"/>
            <a:ext cx="7772400" cy="4114800"/>
          </a:xfrm>
        </p:spPr>
        <p:txBody>
          <a:bodyPr/>
          <a:lstStyle/>
          <a:p>
            <a:r>
              <a:rPr lang="en-US" dirty="0">
                <a:latin typeface="Times New Roman" charset="0"/>
                <a:ea typeface="MS PGothic" charset="0"/>
              </a:rPr>
              <a:t>Move</a:t>
            </a:r>
            <a:r>
              <a:rPr lang="en-US" dirty="0" smtClean="0">
                <a:latin typeface="Times New Roman" charset="0"/>
                <a:ea typeface="MS PGothic" charset="0"/>
              </a:rPr>
              <a:t>: James Wang</a:t>
            </a:r>
            <a:endParaRPr lang="en-US" dirty="0">
              <a:latin typeface="Times New Roman" charset="0"/>
              <a:ea typeface="MS PGothic" charset="0"/>
            </a:endParaRPr>
          </a:p>
          <a:p>
            <a:r>
              <a:rPr lang="en-US" dirty="0">
                <a:latin typeface="Times New Roman" charset="0"/>
                <a:ea typeface="MS PGothic" charset="0"/>
              </a:rPr>
              <a:t>Second:</a:t>
            </a:r>
          </a:p>
          <a:p>
            <a:r>
              <a:rPr lang="en-US" dirty="0">
                <a:latin typeface="Times New Roman" charset="0"/>
                <a:ea typeface="MS PGothic" charset="0"/>
              </a:rPr>
              <a:t>Y/N/A</a:t>
            </a:r>
          </a:p>
          <a:p>
            <a:endParaRPr lang="en-US" dirty="0">
              <a:latin typeface="Times New Roman" charset="0"/>
              <a:ea typeface="MS PGothic" charset="0"/>
            </a:endParaRPr>
          </a:p>
          <a:p>
            <a:r>
              <a:rPr lang="en-US" dirty="0">
                <a:latin typeface="Times New Roman" charset="0"/>
                <a:ea typeface="MS PGothic" charset="0"/>
              </a:rPr>
              <a:t>DCN: 11-16/0414r0	SP Result: 22/1/8</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921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58741361-AD9A-DF48-8944-59ADA8FE81C7}" type="slidenum">
              <a:rPr lang="en-US" altLang="zh-CN"/>
              <a:pPr/>
              <a:t>89</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27650"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2765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1FDE197D-1D2A-0545-9C08-BCD02567AA5E}" type="slidenum">
              <a:rPr lang="en-US" altLang="zh-CN"/>
              <a:pPr/>
              <a:t>9</a:t>
            </a:fld>
            <a:endParaRPr lang="en-US" altLang="zh-CN"/>
          </a:p>
        </p:txBody>
      </p:sp>
      <p:sp>
        <p:nvSpPr>
          <p:cNvPr id="27652" name="Rectangle 2"/>
          <p:cNvSpPr>
            <a:spLocks noGrp="1" noChangeArrowheads="1"/>
          </p:cNvSpPr>
          <p:nvPr>
            <p:ph type="title"/>
          </p:nvPr>
        </p:nvSpPr>
        <p:spPr/>
        <p:txBody>
          <a:bodyPr/>
          <a:lstStyle/>
          <a:p>
            <a:r>
              <a:rPr lang="en-GB" altLang="zh-CN" u="sng">
                <a:solidFill>
                  <a:schemeClr val="accent2"/>
                </a:solidFill>
                <a:latin typeface="Times New Roman" charset="0"/>
                <a:ea typeface="MS PGothic" charset="0"/>
              </a:rPr>
              <a:t>Patent Related Links</a:t>
            </a:r>
            <a:endParaRPr lang="en-US" altLang="zh-CN" u="sng">
              <a:solidFill>
                <a:schemeClr val="accent2"/>
              </a:solidFill>
              <a:latin typeface="Times New Roman" charset="0"/>
              <a:ea typeface="MS PGothic" charset="0"/>
            </a:endParaRPr>
          </a:p>
        </p:txBody>
      </p:sp>
      <p:sp>
        <p:nvSpPr>
          <p:cNvPr id="27653"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b="1" u="sng"/>
              <a:t>Slide #2</a:t>
            </a:r>
            <a:endParaRPr lang="en-US" altLang="zh-CN" sz="2400"/>
          </a:p>
        </p:txBody>
      </p:sp>
      <p:sp>
        <p:nvSpPr>
          <p:cNvPr id="27654" name="Rectangle 3"/>
          <p:cNvSpPr txBox="1">
            <a:spLocks noChangeArrowheads="1"/>
          </p:cNvSpPr>
          <p:nvPr/>
        </p:nvSpPr>
        <p:spPr bwMode="auto">
          <a:xfrm>
            <a:off x="0" y="1524000"/>
            <a:ext cx="8991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1">
              <a:lnSpc>
                <a:spcPct val="90000"/>
              </a:lnSpc>
              <a:spcBef>
                <a:spcPct val="20000"/>
              </a:spcBef>
              <a:buFont typeface="Monotype Sorts" charset="0"/>
              <a:buNone/>
            </a:pPr>
            <a:r>
              <a:rPr lang="en-US" sz="2400">
                <a:cs typeface="Times New Roman" charset="0"/>
              </a:rPr>
              <a:t>	</a:t>
            </a:r>
            <a:r>
              <a:rPr lang="en-US" sz="2400">
                <a:solidFill>
                  <a:srgbClr val="262699"/>
                </a:solidFill>
                <a:cs typeface="Times New Roman" charset="0"/>
              </a:rPr>
              <a:t>All participants should be familiar with their obligations under the IEEE-SA Policies &amp; Procedures for standards development.</a:t>
            </a:r>
          </a:p>
          <a:p>
            <a:pPr lvl="1">
              <a:lnSpc>
                <a:spcPct val="90000"/>
              </a:lnSpc>
              <a:spcBef>
                <a:spcPct val="20000"/>
              </a:spcBef>
              <a:buFont typeface="Monotype Sorts" charset="0"/>
              <a:buNone/>
            </a:pPr>
            <a:r>
              <a:rPr lang="en-US" sz="2400">
                <a:solidFill>
                  <a:srgbClr val="262699"/>
                </a:solidFill>
                <a:cs typeface="Times New Roman" charset="0"/>
              </a:rPr>
              <a:t>	Patent Policy is stated in these sources:</a:t>
            </a:r>
          </a:p>
          <a:p>
            <a:pPr lvl="1">
              <a:lnSpc>
                <a:spcPct val="90000"/>
              </a:lnSpc>
              <a:spcBef>
                <a:spcPct val="20000"/>
              </a:spcBef>
              <a:buFont typeface="Monotype Sorts" charset="0"/>
              <a:buNone/>
            </a:pPr>
            <a:r>
              <a:rPr lang="en-GB" sz="2400">
                <a:solidFill>
                  <a:srgbClr val="262699"/>
                </a:solidFill>
              </a:rPr>
              <a:t>		IEEE-SA Standards Boards Bylaws</a:t>
            </a:r>
          </a:p>
          <a:p>
            <a:pPr lvl="1">
              <a:lnSpc>
                <a:spcPct val="90000"/>
              </a:lnSpc>
              <a:spcBef>
                <a:spcPct val="20000"/>
              </a:spcBef>
              <a:buFont typeface="Monotype Sorts" charset="0"/>
              <a:buNone/>
            </a:pPr>
            <a:r>
              <a:rPr lang="en-US" sz="2100">
                <a:solidFill>
                  <a:srgbClr val="262699"/>
                </a:solidFill>
              </a:rPr>
              <a:t>		</a:t>
            </a:r>
            <a:r>
              <a:rPr lang="en-US" sz="2100" i="1">
                <a:solidFill>
                  <a:srgbClr val="262699"/>
                </a:solidFill>
              </a:rPr>
              <a:t>http://standards.ieee.org/develop/policies/bylaws/sect6-7.html#6</a:t>
            </a:r>
          </a:p>
          <a:p>
            <a:pPr lvl="1">
              <a:lnSpc>
                <a:spcPct val="90000"/>
              </a:lnSpc>
              <a:spcBef>
                <a:spcPct val="20000"/>
              </a:spcBef>
              <a:buFont typeface="Monotype Sorts" charset="0"/>
              <a:buNone/>
            </a:pPr>
            <a:r>
              <a:rPr lang="en-GB" sz="2400">
                <a:solidFill>
                  <a:srgbClr val="262699"/>
                </a:solidFill>
              </a:rPr>
              <a:t>		IEEE-SA Standards Board Operations Manual</a:t>
            </a:r>
          </a:p>
          <a:p>
            <a:pPr lvl="1">
              <a:lnSpc>
                <a:spcPct val="90000"/>
              </a:lnSpc>
              <a:spcBef>
                <a:spcPct val="20000"/>
              </a:spcBef>
              <a:buFont typeface="Monotype Sorts" charset="0"/>
              <a:buNone/>
            </a:pPr>
            <a:r>
              <a:rPr lang="en-US" sz="2400">
                <a:solidFill>
                  <a:srgbClr val="262699"/>
                </a:solidFill>
              </a:rPr>
              <a:t>		</a:t>
            </a:r>
            <a:r>
              <a:rPr lang="en-US" sz="2100" i="1">
                <a:solidFill>
                  <a:srgbClr val="262699"/>
                </a:solidFill>
              </a:rPr>
              <a:t>http://standards.ieee.org/develop/policies/opman/sect6.html#6.3</a:t>
            </a:r>
            <a:endParaRPr lang="en-US" sz="2400">
              <a:solidFill>
                <a:srgbClr val="262699"/>
              </a:solidFill>
            </a:endParaRPr>
          </a:p>
          <a:p>
            <a:pPr lvl="1">
              <a:lnSpc>
                <a:spcPct val="90000"/>
              </a:lnSpc>
              <a:spcBef>
                <a:spcPct val="20000"/>
              </a:spcBef>
              <a:buFont typeface="Monotype Sorts" charset="0"/>
              <a:buNone/>
            </a:pPr>
            <a:r>
              <a:rPr lang="en-US" sz="2400">
                <a:solidFill>
                  <a:srgbClr val="262699"/>
                </a:solidFill>
                <a:cs typeface="Times New Roman" charset="0"/>
              </a:rPr>
              <a:t>	Material about the patent policy is available at</a:t>
            </a:r>
            <a:r>
              <a:rPr lang="en-US" sz="2400">
                <a:solidFill>
                  <a:srgbClr val="262699"/>
                </a:solidFill>
              </a:rPr>
              <a:t> </a:t>
            </a:r>
          </a:p>
          <a:p>
            <a:pPr lvl="1">
              <a:lnSpc>
                <a:spcPct val="90000"/>
              </a:lnSpc>
              <a:spcBef>
                <a:spcPct val="20000"/>
              </a:spcBef>
              <a:buFont typeface="Monotype Sorts" charset="0"/>
              <a:buNone/>
            </a:pPr>
            <a:r>
              <a:rPr lang="en-US" sz="2400">
                <a:solidFill>
                  <a:srgbClr val="262699"/>
                </a:solidFill>
              </a:rPr>
              <a:t>		</a:t>
            </a:r>
            <a:r>
              <a:rPr lang="en-US" sz="2100" i="1">
                <a:solidFill>
                  <a:srgbClr val="262699"/>
                </a:solidFill>
              </a:rPr>
              <a:t>http://standards.ieee.org/about/sasb/patcom/materials.html</a:t>
            </a:r>
          </a:p>
        </p:txBody>
      </p:sp>
      <p:sp>
        <p:nvSpPr>
          <p:cNvPr id="27655"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zh-CN" b="1">
              <a:solidFill>
                <a:srgbClr val="000099"/>
              </a:solidFill>
              <a:latin typeface="Arial" charset="0"/>
            </a:endParaRPr>
          </a:p>
          <a:p>
            <a:pPr algn="ctr">
              <a:lnSpc>
                <a:spcPct val="80000"/>
              </a:lnSpc>
              <a:spcBef>
                <a:spcPct val="20000"/>
              </a:spcBef>
              <a:buClr>
                <a:srgbClr val="CC3300"/>
              </a:buClr>
              <a:buSzPct val="50000"/>
            </a:pPr>
            <a:r>
              <a:rPr lang="en-US" altLang="zh-CN" b="1">
                <a:solidFill>
                  <a:srgbClr val="000099"/>
                </a:solidFill>
                <a:latin typeface="Arial" charset="0"/>
              </a:rPr>
              <a:t>This slide set is available at https://development.standards.ieee.org/myproject/Public/mytools/mob/slideset.ppt</a:t>
            </a:r>
          </a:p>
        </p:txBody>
      </p:sp>
    </p:spTree>
  </p:cSld>
  <p:clrMapOvr>
    <a:masterClrMapping/>
  </p:clrMapOvr>
  <p:timing>
    <p:tnLst>
      <p:par>
        <p:cTn xmlns:p14="http://schemas.microsoft.com/office/powerpoint/2010/mai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Update</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90</a:t>
            </a:fld>
            <a:endParaRPr lang="en-US" altLang="zh-CN"/>
          </a:p>
        </p:txBody>
      </p:sp>
      <p:graphicFrame>
        <p:nvGraphicFramePr>
          <p:cNvPr id="7" name="Diagram 6"/>
          <p:cNvGraphicFramePr/>
          <p:nvPr>
            <p:extLst>
              <p:ext uri="{D42A27DB-BD31-4B8C-83A1-F6EECF244321}">
                <p14:modId xmlns:p14="http://schemas.microsoft.com/office/powerpoint/2010/main" val="3952771959"/>
              </p:ext>
            </p:extLst>
          </p:nvPr>
        </p:nvGraphicFramePr>
        <p:xfrm>
          <a:off x="668867" y="1626305"/>
          <a:ext cx="8170333"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7710001"/>
      </p:ext>
    </p:extLst>
  </p:cSld>
  <p:clrMapOvr>
    <a:masterClrMapping/>
  </p:clrMapOvr>
  <p:timing>
    <p:tnLst>
      <p:par>
        <p:cTn xmlns:p14="http://schemas.microsoft.com/office/powerpoint/2010/mai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May 2016</a:t>
            </a:r>
            <a:endParaRPr lang="en-US" dirty="0"/>
          </a:p>
        </p:txBody>
      </p:sp>
      <p:sp>
        <p:nvSpPr>
          <p:cNvPr id="3" name="Content Placeholder 2"/>
          <p:cNvSpPr>
            <a:spLocks noGrp="1"/>
          </p:cNvSpPr>
          <p:nvPr>
            <p:ph idx="1"/>
          </p:nvPr>
        </p:nvSpPr>
        <p:spPr/>
        <p:txBody>
          <a:bodyPr/>
          <a:lstStyle/>
          <a:p>
            <a:r>
              <a:rPr lang="en-US" dirty="0" smtClean="0"/>
              <a:t>Comment Resolution</a:t>
            </a:r>
          </a:p>
          <a:p>
            <a:r>
              <a:rPr lang="en-US" dirty="0" smtClean="0"/>
              <a:t>Technical Presentation.</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91</a:t>
            </a:fld>
            <a:endParaRPr lang="en-US" altLang="zh-CN"/>
          </a:p>
        </p:txBody>
      </p:sp>
    </p:spTree>
    <p:extLst>
      <p:ext uri="{BB962C8B-B14F-4D97-AF65-F5344CB8AC3E}">
        <p14:creationId xmlns:p14="http://schemas.microsoft.com/office/powerpoint/2010/main" val="315743718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93186"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93187"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684DF8E-4C44-034B-BD47-BEC83D89ED37}" type="slidenum">
              <a:rPr lang="en-US" altLang="zh-CN"/>
              <a:pPr/>
              <a:t>92</a:t>
            </a:fld>
            <a:endParaRPr lang="en-US" altLang="zh-CN"/>
          </a:p>
        </p:txBody>
      </p:sp>
      <p:sp>
        <p:nvSpPr>
          <p:cNvPr id="93188" name="Rectangle 2"/>
          <p:cNvSpPr>
            <a:spLocks noGrp="1" noChangeArrowheads="1"/>
          </p:cNvSpPr>
          <p:nvPr>
            <p:ph type="title"/>
          </p:nvPr>
        </p:nvSpPr>
        <p:spPr/>
        <p:txBody>
          <a:bodyPr/>
          <a:lstStyle/>
          <a:p>
            <a:r>
              <a:rPr lang="en-US" altLang="zh-CN">
                <a:latin typeface="Times New Roman" charset="0"/>
                <a:ea typeface="MS PGothic" charset="0"/>
              </a:rPr>
              <a:t>Conference call times</a:t>
            </a:r>
          </a:p>
        </p:txBody>
      </p:sp>
      <p:sp>
        <p:nvSpPr>
          <p:cNvPr id="93189" name="Rectangle 3"/>
          <p:cNvSpPr>
            <a:spLocks noGrp="1" noChangeArrowheads="1"/>
          </p:cNvSpPr>
          <p:nvPr>
            <p:ph type="body" idx="1"/>
          </p:nvPr>
        </p:nvSpPr>
        <p:spPr>
          <a:xfrm>
            <a:off x="685800" y="1905000"/>
            <a:ext cx="7772400" cy="4114800"/>
          </a:xfrm>
        </p:spPr>
        <p:txBody>
          <a:bodyPr/>
          <a:lstStyle/>
          <a:p>
            <a:r>
              <a:rPr lang="en-US" altLang="zh-CN" dirty="0" smtClean="0">
                <a:latin typeface="Times New Roman" charset="0"/>
                <a:ea typeface="MS PGothic" charset="0"/>
              </a:rPr>
              <a:t>Thursday April 14/28		10:00 – 12:00 ET</a:t>
            </a:r>
          </a:p>
          <a:p>
            <a:r>
              <a:rPr lang="en-US" altLang="zh-CN" dirty="0" smtClean="0">
                <a:latin typeface="Times New Roman" charset="0"/>
                <a:ea typeface="MS PGothic" charset="0"/>
              </a:rPr>
              <a:t>Thursday April 21/05		20:00 – 22:00 ET</a:t>
            </a:r>
            <a:endParaRPr lang="zh-CN" dirty="0">
              <a:latin typeface="Times New Roman"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22471</TotalTime>
  <Words>8067</Words>
  <Application>Microsoft Macintosh PowerPoint</Application>
  <PresentationFormat>On-screen Show (4:3)</PresentationFormat>
  <Paragraphs>1421</Paragraphs>
  <Slides>92</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92</vt:i4>
      </vt:variant>
    </vt:vector>
  </HeadingPairs>
  <TitlesOfParts>
    <vt:vector size="94" baseType="lpstr">
      <vt:lpstr>802-11-Submission</vt:lpstr>
      <vt:lpstr>Document</vt:lpstr>
      <vt:lpstr>TGax March 2016 Meeting Agenda</vt:lpstr>
      <vt:lpstr>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Agenda Items for the Week</vt:lpstr>
      <vt:lpstr>General Flow of the Meeting</vt:lpstr>
      <vt:lpstr>TGax Schedule in a Glance</vt:lpstr>
      <vt:lpstr>Submissions (PHY)</vt:lpstr>
      <vt:lpstr>Submissions (MAC)</vt:lpstr>
      <vt:lpstr>Submissions (SR)</vt:lpstr>
      <vt:lpstr>Submissions (MU)</vt:lpstr>
      <vt:lpstr>Submissions (TG)</vt:lpstr>
      <vt:lpstr>Agenda for Monday March 14, 13:30 – 15:30 </vt:lpstr>
      <vt:lpstr>Summary since January 2016 Meeting</vt:lpstr>
      <vt:lpstr>Approval of  TG Minutes (January 2016 Meeting and Telecon Minutes) </vt:lpstr>
      <vt:lpstr>SFD Review</vt:lpstr>
      <vt:lpstr>SFD Motion</vt:lpstr>
      <vt:lpstr>Timeline</vt:lpstr>
      <vt:lpstr>Ad Hoc Group Rules</vt:lpstr>
      <vt:lpstr>Agenda for Monday March 14, 19:30 – 21:30 </vt:lpstr>
      <vt:lpstr>Agenda for Tuesday March 15, 10:30 – 12:30 </vt:lpstr>
      <vt:lpstr>Agenda for Tuesday March 15, 16:00 – 18:00</vt:lpstr>
      <vt:lpstr>Agenda for Tuesday March 15, 19:30 – 21:30</vt:lpstr>
      <vt:lpstr>Draft Approval and Comment Collection Process</vt:lpstr>
      <vt:lpstr>Agenda for Wednesday March 16, 13:30 – 15:30</vt:lpstr>
      <vt:lpstr>Agenda for Wednesday March 16, 16:00 – 18:00</vt:lpstr>
      <vt:lpstr>Agenda for Thursday March 17, AM2 and PM2</vt:lpstr>
      <vt:lpstr>Draft 0.1 Motion</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PHY Motion #</vt:lpstr>
      <vt:lpstr>MAC Motion #</vt:lpstr>
      <vt:lpstr>MAC Motion #</vt:lpstr>
      <vt:lpstr>MAC Motion #</vt:lpstr>
      <vt:lpstr>MAC Motion #</vt:lpstr>
      <vt:lpstr>MAC Motion #</vt:lpstr>
      <vt:lpstr>MAC Motion #</vt:lpstr>
      <vt:lpstr>MAC Motion #</vt:lpstr>
      <vt:lpstr>MAC Motion #</vt:lpstr>
      <vt:lpstr>PowerPoint Presentation</vt:lpstr>
      <vt:lpstr>MAC Motion #</vt:lpstr>
      <vt:lpstr>MAC Motion #</vt:lpstr>
      <vt:lpstr>MAC Motion #</vt:lpstr>
      <vt:lpstr>MAC Motion #</vt:lpstr>
      <vt:lpstr>MAC Motion #</vt:lpstr>
      <vt:lpstr>MAC Motion #</vt:lpstr>
      <vt:lpstr>MAC Motion #</vt:lpstr>
      <vt:lpstr>MAC Motion #</vt:lpstr>
      <vt:lpstr>MAC Motion #</vt:lpstr>
      <vt:lpstr>MU Motion #</vt:lpstr>
      <vt:lpstr>MU Motion #</vt:lpstr>
      <vt:lpstr>MU Motion #</vt:lpstr>
      <vt:lpstr>MU Motion #</vt:lpstr>
      <vt:lpstr>MU Motion #</vt:lpstr>
      <vt:lpstr>MU Motion #</vt:lpstr>
      <vt:lpstr>MU Motion #</vt:lpstr>
      <vt:lpstr>MU Motion #</vt:lpstr>
      <vt:lpstr>MU Motion #</vt:lpstr>
      <vt:lpstr>MU Motion #</vt:lpstr>
      <vt:lpstr>SR Motion #</vt:lpstr>
      <vt:lpstr>SR Motion #</vt:lpstr>
      <vt:lpstr>PowerPoint Presentation</vt:lpstr>
      <vt:lpstr>Timeline Update</vt:lpstr>
      <vt:lpstr>Goals for May 2016</vt:lpstr>
      <vt:lpstr>Conference call times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TGad January 2010 Report</dc:title>
  <dc:creator>Eldad Perahia</dc:creator>
  <cp:lastModifiedBy>Osama  Aboul-Magd</cp:lastModifiedBy>
  <cp:revision>1411</cp:revision>
  <cp:lastPrinted>1998-02-10T13:28:06Z</cp:lastPrinted>
  <dcterms:created xsi:type="dcterms:W3CDTF">2007-04-17T18:10:23Z</dcterms:created>
  <dcterms:modified xsi:type="dcterms:W3CDTF">2016-03-16T21:27:32Z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_2015_ms_pID_725343">
    <vt:lpwstr>(3)D8TfsLcu8nqDTnij1MO2AeKNMeXMALOC9h/QDpuFsf2CnS8FJoRhnPIz7GPvTAok7QhtWANg_x000d_
f5NfnzXzm2rl++J9T4hKBIhRPivhxEREj4sS3+xa78cwcQ1ArN1AqV+c02Kkkx6N5Qeb15L9_x000d_
CGD0rTufqcE517u2XHSBl9Nppm3AtiK7u3CIZRb4z35fwyDqJNEIOSxZilRa7sq0pihpBRyS_x000d_
AG5jwGYSC1iEHvYxCU</vt:lpwstr>
  </property>
  <property fmtid="{D5CDD505-2E9C-101B-9397-08002B2CF9AE}" pid="33" name="_2015_ms_pID_725343_00">
    <vt:lpwstr>_2015_ms_pID_725343</vt:lpwstr>
  </property>
  <property fmtid="{D5CDD505-2E9C-101B-9397-08002B2CF9AE}" pid="34" name="_2015_ms_pID_7253431">
    <vt:lpwstr>fTm5ps/lONlwgNcb52eFKtRatWHumO8A3uDbktGo38r6Cp9bOH4LxF_x000d_
j1IDkuGqVH4m8wKRr5R03UejkqQ2nLC5oR2tSB4HWe6bmf5NSg7qqamHSUb+6WooQUANbz/r_x000d_
YtFxhSzPWchdy5QnHuHHsg2RmH0V3nWqxvI38ByrM3usAQPrROU5gcujpYGl6Y8f0Bb7OWHg_x000d_
ue4D8ZUpoJoigz+25vWSsaGXBTx592z0pddQ</vt:lpwstr>
  </property>
  <property fmtid="{D5CDD505-2E9C-101B-9397-08002B2CF9AE}" pid="35" name="_2015_ms_pID_7253431_00">
    <vt:lpwstr>_2015_ms_pID_7253431</vt:lpwstr>
  </property>
  <property fmtid="{D5CDD505-2E9C-101B-9397-08002B2CF9AE}" pid="36" name="_2015_ms_pID_7253432">
    <vt:lpwstr>4VWV4of0Hpdn3+SVnyk1ZtmOmGHHfzcUh6tU_x000d_
VYrJwEkf</vt:lpwstr>
  </property>
  <property fmtid="{D5CDD505-2E9C-101B-9397-08002B2CF9AE}" pid="37" name="_2015_ms_pID_7253432_00">
    <vt:lpwstr>_2015_ms_pID_7253432</vt:lpwstr>
  </property>
  <property fmtid="{D5CDD505-2E9C-101B-9397-08002B2CF9AE}" pid="38" name="_readonly">
    <vt:lpwstr/>
  </property>
  <property fmtid="{D5CDD505-2E9C-101B-9397-08002B2CF9AE}" pid="39" name="_change">
    <vt:lpwstr/>
  </property>
  <property fmtid="{D5CDD505-2E9C-101B-9397-08002B2CF9AE}" pid="40" name="_full-control">
    <vt:lpwstr/>
  </property>
  <property fmtid="{D5CDD505-2E9C-101B-9397-08002B2CF9AE}" pid="41" name="sflag">
    <vt:lpwstr>1457938206</vt:lpwstr>
  </property>
</Properties>
</file>