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429" r:id="rId3"/>
    <p:sldId id="455" r:id="rId4"/>
    <p:sldId id="483" r:id="rId5"/>
    <p:sldId id="465" r:id="rId6"/>
    <p:sldId id="486" r:id="rId7"/>
    <p:sldId id="484" r:id="rId8"/>
    <p:sldId id="469" r:id="rId9"/>
    <p:sldId id="434" r:id="rId10"/>
    <p:sldId id="490" r:id="rId11"/>
    <p:sldId id="481" r:id="rId12"/>
    <p:sldId id="438" r:id="rId13"/>
    <p:sldId id="501" r:id="rId14"/>
    <p:sldId id="439" r:id="rId15"/>
    <p:sldId id="440" r:id="rId16"/>
    <p:sldId id="441" r:id="rId17"/>
    <p:sldId id="442" r:id="rId18"/>
    <p:sldId id="443" r:id="rId19"/>
    <p:sldId id="444" r:id="rId20"/>
    <p:sldId id="445" r:id="rId21"/>
    <p:sldId id="446" r:id="rId22"/>
    <p:sldId id="447" r:id="rId23"/>
    <p:sldId id="448" r:id="rId24"/>
    <p:sldId id="462" r:id="rId25"/>
    <p:sldId id="452" r:id="rId26"/>
    <p:sldId id="463" r:id="rId27"/>
    <p:sldId id="451" r:id="rId28"/>
    <p:sldId id="487" r:id="rId29"/>
    <p:sldId id="488" r:id="rId30"/>
    <p:sldId id="489" r:id="rId31"/>
    <p:sldId id="491" r:id="rId32"/>
    <p:sldId id="492" r:id="rId33"/>
    <p:sldId id="493" r:id="rId34"/>
    <p:sldId id="494" r:id="rId35"/>
    <p:sldId id="495" r:id="rId36"/>
    <p:sldId id="496" r:id="rId37"/>
    <p:sldId id="497" r:id="rId38"/>
    <p:sldId id="498" r:id="rId39"/>
    <p:sldId id="499" r:id="rId40"/>
    <p:sldId id="500"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92" d="100"/>
          <a:sy n="92" d="100"/>
        </p:scale>
        <p:origin x="163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4681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extLst>
      <p:ext uri="{BB962C8B-B14F-4D97-AF65-F5344CB8AC3E}">
        <p14:creationId xmlns:p14="http://schemas.microsoft.com/office/powerpoint/2010/main" val="299892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747358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0208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16930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26</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19392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802.11-16/0232r9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2016</a:t>
            </a:r>
          </a:p>
        </p:txBody>
      </p:sp>
      <p:sp>
        <p:nvSpPr>
          <p:cNvPr id="1028" name="Footer Placeholder 4"/>
          <p:cNvSpPr>
            <a:spLocks noGrp="1"/>
          </p:cNvSpPr>
          <p:nvPr>
            <p:ph type="ftr" sz="quarter" idx="11"/>
          </p:nvPr>
        </p:nvSpPr>
        <p:spPr>
          <a:xfrm>
            <a:off x="6348517" y="6475413"/>
            <a:ext cx="2195408" cy="184666"/>
          </a:xfrm>
          <a:noFill/>
        </p:spPr>
        <p:txBody>
          <a:bodyPr/>
          <a:lstStyle/>
          <a:p>
            <a:r>
              <a:rPr lang="en-US" altLang="ko-KR" dirty="0"/>
              <a:t>Alfred </a:t>
            </a:r>
            <a:r>
              <a:rPr lang="en-US" altLang="ko-KR" dirty="0" err="1" smtClean="0"/>
              <a:t>Asterjadhi</a:t>
            </a:r>
            <a:r>
              <a:rPr lang="en-US" altLang="ko-KR" dirty="0" smtClean="0"/>
              <a:t> and</a:t>
            </a:r>
            <a:r>
              <a:rPr lang="en-US" dirty="0" smtClean="0"/>
              <a:t> Yongho </a:t>
            </a:r>
            <a:r>
              <a:rPr lang="en-US" dirty="0" err="1" smtClean="0"/>
              <a:t>Seok</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2016-03-13</a:t>
            </a:r>
          </a:p>
        </p:txBody>
      </p:sp>
      <p:graphicFrame>
        <p:nvGraphicFramePr>
          <p:cNvPr id="1026" name="Object 11"/>
          <p:cNvGraphicFramePr>
            <a:graphicFrameLocks noChangeAspect="1"/>
          </p:cNvGraphicFramePr>
          <p:nvPr>
            <p:extLst>
              <p:ext uri="{D42A27DB-BD31-4B8C-83A1-F6EECF244321}">
                <p14:modId xmlns:p14="http://schemas.microsoft.com/office/powerpoint/2010/main" val="2801150096"/>
              </p:ext>
            </p:extLst>
          </p:nvPr>
        </p:nvGraphicFramePr>
        <p:xfrm>
          <a:off x="536575" y="2655888"/>
          <a:ext cx="8035925" cy="3832225"/>
        </p:xfrm>
        <a:graphic>
          <a:graphicData uri="http://schemas.openxmlformats.org/presentationml/2006/ole">
            <mc:AlternateContent xmlns:mc="http://schemas.openxmlformats.org/markup-compatibility/2006">
              <mc:Choice xmlns:v="urn:schemas-microsoft-com:vml" Requires="v">
                <p:oleObj spid="_x0000_s2692" name="Document" r:id="rId4" imgW="8774154" imgH="4178000" progId="Word.Document.8">
                  <p:embed/>
                </p:oleObj>
              </mc:Choice>
              <mc:Fallback>
                <p:oleObj name="Document" r:id="rId4" imgW="8774154" imgH="4178000" progId="Word.Document.8">
                  <p:embed/>
                  <p:pic>
                    <p:nvPicPr>
                      <p:cNvPr id="0" name="Picture 889"/>
                      <p:cNvPicPr>
                        <a:picLocks noChangeAspect="1" noChangeArrowheads="1"/>
                      </p:cNvPicPr>
                      <p:nvPr/>
                    </p:nvPicPr>
                    <p:blipFill>
                      <a:blip r:embed="rId5"/>
                      <a:srcRect/>
                      <a:stretch>
                        <a:fillRect/>
                      </a:stretch>
                    </p:blipFill>
                    <p:spPr bwMode="auto">
                      <a:xfrm>
                        <a:off x="536575" y="2655888"/>
                        <a:ext cx="8035925" cy="3832225"/>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1">
                    <a:lumMod val="50000"/>
                  </a:schemeClr>
                </a:solidFill>
              </a:rPr>
              <a:t>SB1-comment-resolution-part3 (11-16/0435r1,Yongho </a:t>
            </a:r>
            <a:r>
              <a:rPr lang="en-US" altLang="ko-KR" dirty="0" err="1" smtClean="0">
                <a:solidFill>
                  <a:schemeClr val="bg1">
                    <a:lumMod val="50000"/>
                  </a:schemeClr>
                </a:solidFill>
              </a:rPr>
              <a:t>Seok</a:t>
            </a:r>
            <a:r>
              <a:rPr lang="en-US" altLang="ko-KR" dirty="0" smtClean="0">
                <a:solidFill>
                  <a:schemeClr val="bg1">
                    <a:lumMod val="50000"/>
                  </a:schemeClr>
                </a:solidFill>
              </a:rPr>
              <a:t>)</a:t>
            </a:r>
          </a:p>
          <a:p>
            <a:pPr lvl="2"/>
            <a:r>
              <a:rPr lang="en-US" altLang="ko-KR" sz="1800" dirty="0" smtClean="0">
                <a:solidFill>
                  <a:schemeClr val="bg1">
                    <a:lumMod val="50000"/>
                  </a:schemeClr>
                </a:solidFill>
              </a:rPr>
              <a:t>CID 9066</a:t>
            </a:r>
          </a:p>
          <a:p>
            <a:pPr lvl="1"/>
            <a:r>
              <a:rPr lang="en-US" dirty="0" smtClean="0">
                <a:solidFill>
                  <a:schemeClr val="bg1">
                    <a:lumMod val="50000"/>
                  </a:schemeClr>
                </a:solidFill>
              </a:rPr>
              <a:t>SB1 </a:t>
            </a:r>
            <a:r>
              <a:rPr lang="en-US" dirty="0">
                <a:solidFill>
                  <a:schemeClr val="bg1">
                    <a:lumMod val="50000"/>
                  </a:schemeClr>
                </a:solidFill>
              </a:rPr>
              <a:t>CR Miscellaneous Part </a:t>
            </a:r>
            <a:r>
              <a:rPr lang="en-US" dirty="0" smtClean="0">
                <a:solidFill>
                  <a:schemeClr val="bg1">
                    <a:lumMod val="50000"/>
                  </a:schemeClr>
                </a:solidFill>
              </a:rPr>
              <a:t>1 (11-16/0458r0, Alfred Asterjadhi)</a:t>
            </a:r>
            <a:endParaRPr lang="en-GB" dirty="0">
              <a:solidFill>
                <a:schemeClr val="bg1">
                  <a:lumMod val="50000"/>
                </a:schemeClr>
              </a:solidFill>
            </a:endParaRPr>
          </a:p>
          <a:p>
            <a:pPr lvl="2"/>
            <a:r>
              <a:rPr lang="en-GB" sz="1800" dirty="0" smtClean="0">
                <a:solidFill>
                  <a:schemeClr val="bg1">
                    <a:lumMod val="50000"/>
                  </a:schemeClr>
                </a:solidFill>
              </a:rPr>
              <a:t>9057</a:t>
            </a:r>
            <a:r>
              <a:rPr lang="en-GB" sz="1800" dirty="0">
                <a:solidFill>
                  <a:schemeClr val="bg1">
                    <a:lumMod val="50000"/>
                  </a:schemeClr>
                </a:solidFill>
              </a:rPr>
              <a:t>, 9064, 9040, 9041, 9047, 9048, </a:t>
            </a:r>
            <a:r>
              <a:rPr lang="en-GB" sz="1800" dirty="0" smtClean="0">
                <a:solidFill>
                  <a:schemeClr val="bg1">
                    <a:lumMod val="50000"/>
                  </a:schemeClr>
                </a:solidFill>
              </a:rPr>
              <a:t>9006</a:t>
            </a:r>
            <a:endParaRPr lang="en-US" sz="1800" dirty="0">
              <a:solidFill>
                <a:schemeClr val="bg1">
                  <a:lumMod val="50000"/>
                </a:schemeClr>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9960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dirty="0" smtClean="0">
                <a:solidFill>
                  <a:schemeClr val="bg1">
                    <a:lumMod val="50000"/>
                  </a:schemeClr>
                </a:solidFill>
              </a:rPr>
              <a:t>Comment-resolution-part1 (11-16/311r2, Yongho </a:t>
            </a:r>
            <a:r>
              <a:rPr lang="en-US" dirty="0" err="1" smtClean="0">
                <a:solidFill>
                  <a:schemeClr val="bg1">
                    <a:lumMod val="50000"/>
                  </a:schemeClr>
                </a:solidFill>
              </a:rPr>
              <a:t>Seok</a:t>
            </a:r>
            <a:r>
              <a:rPr lang="en-US" dirty="0" smtClean="0">
                <a:solidFill>
                  <a:schemeClr val="bg1">
                    <a:lumMod val="50000"/>
                  </a:schemeClr>
                </a:solidFill>
              </a:rPr>
              <a:t>)</a:t>
            </a:r>
          </a:p>
          <a:p>
            <a:pPr lvl="2"/>
            <a:r>
              <a:rPr lang="en-US" sz="1800" dirty="0" smtClean="0">
                <a:solidFill>
                  <a:schemeClr val="bg1">
                    <a:lumMod val="50000"/>
                  </a:schemeClr>
                </a:solidFill>
              </a:rPr>
              <a:t>CID </a:t>
            </a:r>
            <a:r>
              <a:rPr lang="en-US" sz="1800" dirty="0">
                <a:solidFill>
                  <a:schemeClr val="bg1">
                    <a:lumMod val="50000"/>
                  </a:schemeClr>
                </a:solidFill>
              </a:rPr>
              <a:t>9001 and </a:t>
            </a:r>
            <a:r>
              <a:rPr lang="en-US" sz="1800" dirty="0" smtClean="0">
                <a:solidFill>
                  <a:schemeClr val="bg1">
                    <a:lumMod val="50000"/>
                  </a:schemeClr>
                </a:solidFill>
              </a:rPr>
              <a:t>9004</a:t>
            </a:r>
          </a:p>
          <a:p>
            <a:pPr lvl="1"/>
            <a:r>
              <a:rPr lang="pt-BR" dirty="0" smtClean="0"/>
              <a:t>Comment-resolution-part4 (11-16/453r0, Yongho Seok)</a:t>
            </a:r>
          </a:p>
          <a:p>
            <a:pPr lvl="2"/>
            <a:r>
              <a:rPr lang="pt-BR" sz="1800" dirty="0" smtClean="0"/>
              <a:t>CID </a:t>
            </a:r>
            <a:r>
              <a:rPr lang="pt-BR" sz="1800" dirty="0"/>
              <a:t>9059, 9060, 9063, 9061, </a:t>
            </a:r>
            <a:r>
              <a:rPr lang="pt-BR" sz="1800" dirty="0" smtClean="0"/>
              <a:t>9062</a:t>
            </a:r>
          </a:p>
          <a:p>
            <a:pPr lvl="1"/>
            <a:r>
              <a:rPr lang="en-US" dirty="0" smtClean="0">
                <a:solidFill>
                  <a:schemeClr val="bg1">
                    <a:lumMod val="50000"/>
                  </a:schemeClr>
                </a:solidFill>
              </a:rPr>
              <a:t>Comment-resolution-part5 (11-16/461r0, Yongho </a:t>
            </a:r>
            <a:r>
              <a:rPr lang="en-US" dirty="0" err="1" smtClean="0">
                <a:solidFill>
                  <a:schemeClr val="bg1">
                    <a:lumMod val="50000"/>
                  </a:schemeClr>
                </a:solidFill>
              </a:rPr>
              <a:t>Seok</a:t>
            </a:r>
            <a:r>
              <a:rPr lang="en-US" dirty="0" smtClean="0">
                <a:solidFill>
                  <a:schemeClr val="bg1">
                    <a:lumMod val="50000"/>
                  </a:schemeClr>
                </a:solidFill>
              </a:rPr>
              <a:t>)</a:t>
            </a:r>
          </a:p>
          <a:p>
            <a:pPr lvl="2"/>
            <a:r>
              <a:rPr lang="en-US" sz="1800" dirty="0" smtClean="0">
                <a:solidFill>
                  <a:schemeClr val="bg1">
                    <a:lumMod val="50000"/>
                  </a:schemeClr>
                </a:solidFill>
              </a:rPr>
              <a:t>CID 9055</a:t>
            </a:r>
          </a:p>
          <a:p>
            <a:pPr lvl="1"/>
            <a:r>
              <a:rPr lang="en-US" altLang="ko-KR" dirty="0" smtClean="0"/>
              <a:t>Comment </a:t>
            </a:r>
            <a:r>
              <a:rPr lang="en-US" altLang="ko-KR" dirty="0"/>
              <a:t>resolutions XYZ (Matthew Fischer)</a:t>
            </a:r>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March F2F meeting and ready for motion on Thursday PM1</a:t>
            </a:r>
          </a:p>
          <a:p>
            <a:pPr lvl="1"/>
            <a:r>
              <a:rPr lang="en-US" dirty="0" smtClean="0">
                <a:solidFill>
                  <a:schemeClr val="bg1">
                    <a:lumMod val="50000"/>
                  </a:schemeClr>
                </a:solidFill>
              </a:rPr>
              <a:t>SB1-CID9035-CID9038 </a:t>
            </a:r>
            <a:r>
              <a:rPr lang="en-US" altLang="ko-KR" dirty="0" smtClean="0">
                <a:solidFill>
                  <a:schemeClr val="bg1">
                    <a:lumMod val="50000"/>
                  </a:schemeClr>
                </a:solidFill>
              </a:rPr>
              <a:t>(</a:t>
            </a:r>
            <a:r>
              <a:rPr lang="pt-BR" dirty="0" smtClean="0">
                <a:solidFill>
                  <a:schemeClr val="bg1">
                    <a:lumMod val="50000"/>
                  </a:schemeClr>
                </a:solidFill>
              </a:rPr>
              <a:t>11-16/470r0</a:t>
            </a:r>
            <a:r>
              <a:rPr lang="pt-BR" dirty="0">
                <a:solidFill>
                  <a:schemeClr val="bg1">
                    <a:lumMod val="50000"/>
                  </a:schemeClr>
                </a:solidFill>
              </a:rPr>
              <a:t>, </a:t>
            </a:r>
            <a:r>
              <a:rPr lang="en-US" altLang="ko-KR" dirty="0" smtClean="0">
                <a:solidFill>
                  <a:schemeClr val="bg1">
                    <a:lumMod val="50000"/>
                  </a:schemeClr>
                </a:solidFill>
              </a:rPr>
              <a:t>Matthew </a:t>
            </a:r>
            <a:r>
              <a:rPr lang="en-US" altLang="ko-KR" dirty="0">
                <a:solidFill>
                  <a:schemeClr val="bg1">
                    <a:lumMod val="50000"/>
                  </a:schemeClr>
                </a:solidFill>
              </a:rPr>
              <a:t>Fischer)</a:t>
            </a:r>
          </a:p>
          <a:p>
            <a:pPr lvl="1"/>
            <a:r>
              <a:rPr lang="en-US" dirty="0">
                <a:solidFill>
                  <a:schemeClr val="bg1">
                    <a:lumMod val="50000"/>
                  </a:schemeClr>
                </a:solidFill>
              </a:rPr>
              <a:t>SB1 miscellaneous comment </a:t>
            </a:r>
            <a:r>
              <a:rPr lang="en-US" dirty="0" smtClean="0">
                <a:solidFill>
                  <a:schemeClr val="bg1">
                    <a:lumMod val="50000"/>
                  </a:schemeClr>
                </a:solidFill>
              </a:rPr>
              <a:t>resolutions (</a:t>
            </a:r>
            <a:r>
              <a:rPr lang="pt-BR" dirty="0" smtClean="0">
                <a:solidFill>
                  <a:schemeClr val="bg1">
                    <a:lumMod val="50000"/>
                  </a:schemeClr>
                </a:solidFill>
              </a:rPr>
              <a:t>11-16/465r0</a:t>
            </a:r>
            <a:r>
              <a:rPr lang="pt-BR" dirty="0">
                <a:solidFill>
                  <a:schemeClr val="bg1">
                    <a:lumMod val="50000"/>
                  </a:schemeClr>
                </a:solidFill>
              </a:rPr>
              <a:t>, </a:t>
            </a:r>
            <a:r>
              <a:rPr lang="en-US" dirty="0" smtClean="0">
                <a:solidFill>
                  <a:schemeClr val="bg1">
                    <a:lumMod val="50000"/>
                  </a:schemeClr>
                </a:solidFill>
              </a:rPr>
              <a:t>Menzo Wentink)</a:t>
            </a:r>
          </a:p>
          <a:p>
            <a:pPr lvl="1"/>
            <a:r>
              <a:rPr lang="en-US" dirty="0" smtClean="0">
                <a:solidFill>
                  <a:schemeClr val="bg1">
                    <a:lumMod val="50000"/>
                  </a:schemeClr>
                </a:solidFill>
              </a:rPr>
              <a:t>SB1 CR Miscellaneous Part 2 (</a:t>
            </a:r>
            <a:r>
              <a:rPr lang="pt-BR" dirty="0" smtClean="0">
                <a:solidFill>
                  <a:schemeClr val="bg1">
                    <a:lumMod val="50000"/>
                  </a:schemeClr>
                </a:solidFill>
              </a:rPr>
              <a:t>11-16/472r0, </a:t>
            </a:r>
            <a:r>
              <a:rPr lang="en-US" dirty="0" smtClean="0">
                <a:solidFill>
                  <a:schemeClr val="bg1">
                    <a:lumMod val="50000"/>
                  </a:schemeClr>
                </a:solidFill>
              </a:rPr>
              <a:t>Alfred Asterjadhi)</a:t>
            </a:r>
            <a:endParaRPr lang="pt-BR" dirty="0" smtClean="0">
              <a:solidFill>
                <a:schemeClr val="bg1">
                  <a:lumMod val="50000"/>
                </a:schemeClr>
              </a:solidFill>
            </a:endParaRPr>
          </a:p>
          <a:p>
            <a:pPr lvl="1"/>
            <a:r>
              <a:rPr lang="pt-BR" dirty="0" smtClean="0">
                <a:solidFill>
                  <a:schemeClr val="bg1">
                    <a:lumMod val="50000"/>
                  </a:schemeClr>
                </a:solidFill>
              </a:rPr>
              <a:t>Comment-resolution-part4 </a:t>
            </a:r>
            <a:r>
              <a:rPr lang="pt-BR" dirty="0">
                <a:solidFill>
                  <a:schemeClr val="bg1">
                    <a:lumMod val="50000"/>
                  </a:schemeClr>
                </a:solidFill>
              </a:rPr>
              <a:t>(</a:t>
            </a:r>
            <a:r>
              <a:rPr lang="pt-BR" dirty="0" smtClean="0">
                <a:solidFill>
                  <a:schemeClr val="bg1">
                    <a:lumMod val="50000"/>
                  </a:schemeClr>
                </a:solidFill>
              </a:rPr>
              <a:t>11-16/453r2, </a:t>
            </a:r>
            <a:r>
              <a:rPr lang="pt-BR" dirty="0">
                <a:solidFill>
                  <a:schemeClr val="bg1">
                    <a:lumMod val="50000"/>
                  </a:schemeClr>
                </a:solidFill>
              </a:rPr>
              <a:t>Yongho Seok)</a:t>
            </a:r>
          </a:p>
          <a:p>
            <a:pPr lvl="2"/>
            <a:r>
              <a:rPr lang="pt-BR" sz="1800" dirty="0">
                <a:solidFill>
                  <a:schemeClr val="bg1">
                    <a:lumMod val="50000"/>
                  </a:schemeClr>
                </a:solidFill>
              </a:rPr>
              <a:t>CID 9059, 9060, 9063, 9061, </a:t>
            </a:r>
            <a:r>
              <a:rPr lang="pt-BR" sz="1800" dirty="0" smtClean="0">
                <a:solidFill>
                  <a:schemeClr val="bg1">
                    <a:lumMod val="50000"/>
                  </a:schemeClr>
                </a:solidFill>
              </a:rPr>
              <a:t>9062</a:t>
            </a:r>
          </a:p>
          <a:p>
            <a:pPr lvl="1"/>
            <a:r>
              <a:rPr lang="en-US" altLang="ko-KR" dirty="0">
                <a:solidFill>
                  <a:schemeClr val="bg1">
                    <a:lumMod val="50000"/>
                  </a:schemeClr>
                </a:solidFill>
              </a:rPr>
              <a:t>Resolution-for-cid-9058-and-9075 (</a:t>
            </a:r>
            <a:r>
              <a:rPr lang="en-US" altLang="ko-KR" dirty="0" smtClean="0">
                <a:solidFill>
                  <a:schemeClr val="bg1">
                    <a:lumMod val="50000"/>
                  </a:schemeClr>
                </a:solidFill>
              </a:rPr>
              <a:t>11-16/0446r3, </a:t>
            </a:r>
            <a:r>
              <a:rPr lang="en-US" altLang="ko-KR" dirty="0" err="1">
                <a:solidFill>
                  <a:schemeClr val="bg1">
                    <a:lumMod val="50000"/>
                  </a:schemeClr>
                </a:solidFill>
              </a:rPr>
              <a:t>Xiaofei</a:t>
            </a:r>
            <a:r>
              <a:rPr lang="en-US" altLang="ko-KR" dirty="0">
                <a:solidFill>
                  <a:schemeClr val="bg1">
                    <a:lumMod val="50000"/>
                  </a:schemeClr>
                </a:solidFill>
              </a:rPr>
              <a:t> Wang</a:t>
            </a:r>
            <a:r>
              <a:rPr lang="en-US" altLang="ko-KR" dirty="0" smtClean="0">
                <a:solidFill>
                  <a:schemeClr val="bg1">
                    <a:lumMod val="50000"/>
                  </a:schemeClr>
                </a:solidFill>
              </a:rPr>
              <a:t>)</a:t>
            </a:r>
            <a:endParaRPr lang="pt-BR" dirty="0" smtClean="0">
              <a:solidFill>
                <a:schemeClr val="bg1">
                  <a:lumMod val="50000"/>
                </a:schemeClr>
              </a:solidFill>
            </a:endParaRPr>
          </a:p>
          <a:p>
            <a:pPr lvl="1"/>
            <a:r>
              <a:rPr lang="pt-BR" dirty="0" smtClean="0">
                <a:solidFill>
                  <a:schemeClr val="bg1">
                    <a:lumMod val="50000"/>
                  </a:schemeClr>
                </a:solidFill>
              </a:rPr>
              <a:t>SB CR Miscellaneous Part 3 (11-16/476r0, Alfred Asterjadhi) </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PHY and MAC</a:t>
            </a:r>
          </a:p>
          <a:p>
            <a:pPr lvl="1"/>
            <a:r>
              <a:rPr lang="pt-BR" dirty="0" smtClean="0"/>
              <a:t>Comment-resolution-part4 </a:t>
            </a:r>
            <a:r>
              <a:rPr lang="pt-BR" dirty="0"/>
              <a:t>(</a:t>
            </a:r>
            <a:r>
              <a:rPr lang="pt-BR" dirty="0" smtClean="0"/>
              <a:t>11-16/453r1, </a:t>
            </a:r>
            <a:r>
              <a:rPr lang="pt-BR" dirty="0"/>
              <a:t>Yongho Seok)</a:t>
            </a:r>
          </a:p>
          <a:p>
            <a:pPr lvl="2"/>
            <a:r>
              <a:rPr lang="pt-BR" sz="1800" dirty="0"/>
              <a:t>CID 9059, 9060, 9063, 9061, </a:t>
            </a:r>
            <a:r>
              <a:rPr lang="pt-BR" sz="1800" dirty="0" smtClean="0"/>
              <a:t>9062</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82582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2016 (already approved in </a:t>
            </a:r>
            <a:r>
              <a:rPr lang="en-GB" altLang="ko-KR" dirty="0"/>
              <a:t>F2F January </a:t>
            </a:r>
            <a:r>
              <a:rPr lang="en-GB" altLang="ko-KR" dirty="0" smtClean="0"/>
              <a:t>meeting)</a:t>
            </a:r>
            <a:endParaRPr lang="en-US" altLang="ko-KR" dirty="0"/>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(11-16/0175r0)</a:t>
            </a:r>
          </a:p>
          <a:p>
            <a:pPr marL="1009650" lvl="1" indent="-609600"/>
            <a:r>
              <a:rPr lang="en-US" dirty="0"/>
              <a:t>Conference call </a:t>
            </a:r>
            <a:r>
              <a:rPr lang="en-US" dirty="0" smtClean="0"/>
              <a:t>minutes</a:t>
            </a:r>
          </a:p>
          <a:p>
            <a:pPr marL="609600" indent="-609600"/>
            <a:r>
              <a:rPr lang="en-US" altLang="ko-KR" dirty="0" smtClean="0"/>
              <a:t>Address Sponsor Ballot comments for Draft 6.0 </a:t>
            </a:r>
          </a:p>
          <a:p>
            <a:pPr marL="1009650" lvl="1" indent="-609600"/>
            <a:r>
              <a:rPr lang="en-US" altLang="ko-KR" dirty="0" smtClean="0"/>
              <a:t>Comment Spreadsheet (11-16/0302r2</a:t>
            </a:r>
            <a:r>
              <a:rPr lang="en-US" altLang="ko-KR" dirty="0"/>
              <a:t>)</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January meeting </a:t>
            </a:r>
            <a:r>
              <a:rPr lang="en-GB" altLang="ko-KR" dirty="0"/>
              <a:t>(11-16/0175r0) </a:t>
            </a:r>
            <a:r>
              <a:rPr lang="en-US" altLang="ko-KR" dirty="0" smtClean="0"/>
              <a:t>and </a:t>
            </a:r>
            <a:r>
              <a:rPr lang="en-US" altLang="ko-KR" dirty="0" err="1"/>
              <a:t>conf</a:t>
            </a:r>
            <a:r>
              <a:rPr lang="en-US" altLang="ko-KR" dirty="0"/>
              <a:t> call minutes </a:t>
            </a:r>
            <a:r>
              <a:rPr lang="en-US" altLang="ko-KR" dirty="0" smtClean="0"/>
              <a:t>(</a:t>
            </a:r>
            <a:r>
              <a:rPr lang="pt-BR" altLang="ko-KR" dirty="0" smtClean="0"/>
              <a:t>11-15/1480r0</a:t>
            </a:r>
            <a:r>
              <a:rPr lang="pt-BR" altLang="ko-KR" dirty="0"/>
              <a:t>, 11-15/1493r0, 11-15/1505r0, 11-15/1533r0, 11-15/1538r0, </a:t>
            </a:r>
            <a:r>
              <a:rPr lang="en-US" altLang="ko-KR" dirty="0" smtClean="0"/>
              <a:t>11-16/0003r0, 11-16/0011r0, 11-16/0257r0, 11-16/0312r0</a:t>
            </a:r>
            <a:r>
              <a:rPr lang="en-US" altLang="ko-KR" dirty="0"/>
              <a:t>)</a:t>
            </a:r>
            <a:endParaRPr lang="en-GB" altLang="ko-KR" dirty="0" smtClean="0"/>
          </a:p>
          <a:p>
            <a:endParaRPr lang="ko-KR" altLang="ko-KR" dirty="0"/>
          </a:p>
          <a:p>
            <a:pPr lvl="1"/>
            <a:r>
              <a:rPr lang="en-US" altLang="ko-KR" dirty="0" smtClean="0"/>
              <a:t>Move: Eugene Baik  Second: Naveen </a:t>
            </a:r>
            <a:r>
              <a:rPr lang="en-US" altLang="ko-KR" dirty="0" err="1" smtClean="0"/>
              <a:t>Kakani</a:t>
            </a:r>
            <a:endParaRPr lang="en-US" altLang="ko-KR" dirty="0" smtClean="0"/>
          </a:p>
          <a:p>
            <a:pPr lvl="1"/>
            <a:r>
              <a:rPr lang="en-US" altLang="ko-KR" dirty="0" smtClean="0"/>
              <a:t>Discussions: No discussions</a:t>
            </a:r>
            <a:endParaRPr lang="ko-KR" altLang="ko-KR" dirty="0"/>
          </a:p>
          <a:p>
            <a:pPr lvl="1"/>
            <a:r>
              <a:rPr lang="en-US" altLang="ko-KR" dirty="0" smtClean="0"/>
              <a:t>Motion Passes with unanimous consent.</a:t>
            </a:r>
            <a:endParaRPr lang="en-GB"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11-16/0480r0 for all the CIDs related to the 1</a:t>
            </a:r>
            <a:r>
              <a:rPr lang="en-US" altLang="ko-KR" baseline="30000" dirty="0" smtClean="0"/>
              <a:t>st</a:t>
            </a:r>
            <a:r>
              <a:rPr lang="en-US" altLang="ko-KR" dirty="0" smtClean="0"/>
              <a:t> recirculation Sponsor Ballot except for the following CIDs:</a:t>
            </a:r>
          </a:p>
          <a:p>
            <a:pPr lvl="1"/>
            <a:r>
              <a:rPr lang="en-US" altLang="ko-KR" dirty="0" smtClean="0"/>
              <a:t>9059, 9060, 9061, 9062, 9063</a:t>
            </a:r>
            <a:endParaRPr lang="en-US" altLang="ko-KR" dirty="0"/>
          </a:p>
          <a:p>
            <a:pPr lvl="1"/>
            <a:endParaRPr lang="en-US" altLang="ko-KR" b="1" dirty="0" smtClean="0"/>
          </a:p>
          <a:p>
            <a:pPr lvl="1"/>
            <a:r>
              <a:rPr lang="en-US" altLang="ko-KR" dirty="0" smtClean="0"/>
              <a:t>Move: Eugen Baik	Second: Matthew Fischer</a:t>
            </a:r>
            <a:endParaRPr lang="ko-KR" altLang="ko-KR" dirty="0"/>
          </a:p>
          <a:p>
            <a:pPr lvl="1"/>
            <a:r>
              <a:rPr lang="en-US" altLang="ko-KR" dirty="0" smtClean="0"/>
              <a:t>Discussions: None</a:t>
            </a:r>
            <a:endParaRPr lang="ko-KR" altLang="ko-KR" dirty="0"/>
          </a:p>
          <a:p>
            <a:pPr lvl="1"/>
            <a:r>
              <a:rPr lang="en-US" altLang="ko-KR" dirty="0" smtClean="0"/>
              <a:t>Yes: 8	No: 0	Abstain: 0</a:t>
            </a:r>
            <a:r>
              <a:rPr lang="en-US" altLang="ko-KR" dirty="0"/>
              <a:t>	</a:t>
            </a:r>
            <a:endParaRPr lang="ko-KR" altLang="ko-KR" dirty="0"/>
          </a:p>
          <a:p>
            <a:pPr lvl="1"/>
            <a:r>
              <a:rPr lang="en-US" altLang="ko-KR" dirty="0" smtClean="0"/>
              <a:t>Motion </a:t>
            </a:r>
            <a:r>
              <a:rPr lang="en-US" altLang="ko-KR" b="1" u="sng" dirty="0" smtClean="0"/>
              <a:t>Passes</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9059, 9060, 9061, 9062, 9063 as shown </a:t>
            </a:r>
            <a:r>
              <a:rPr lang="pt-BR" altLang="ko-KR" dirty="0"/>
              <a:t>in </a:t>
            </a:r>
            <a:r>
              <a:rPr lang="pt-BR" altLang="ko-KR" dirty="0" smtClean="0"/>
              <a:t>11-16/0453r2</a:t>
            </a:r>
          </a:p>
          <a:p>
            <a:pPr marL="0" indent="0">
              <a:buNone/>
            </a:pPr>
            <a:endParaRPr lang="en-US" altLang="ko-KR" b="1" dirty="0" smtClean="0"/>
          </a:p>
          <a:p>
            <a:pPr lvl="1"/>
            <a:r>
              <a:rPr lang="en-US" altLang="ko-KR" dirty="0" smtClean="0"/>
              <a:t>Move: </a:t>
            </a:r>
            <a:r>
              <a:rPr lang="en-US" altLang="ko-KR" dirty="0" err="1" smtClean="0"/>
              <a:t>Daewon</a:t>
            </a:r>
            <a:r>
              <a:rPr lang="en-US" altLang="ko-KR" dirty="0" smtClean="0"/>
              <a:t> Lee	Second: Bin Tian</a:t>
            </a:r>
            <a:endParaRPr lang="ko-KR" altLang="ko-KR" dirty="0"/>
          </a:p>
          <a:p>
            <a:pPr lvl="1"/>
            <a:r>
              <a:rPr lang="en-US" altLang="ko-KR" dirty="0" smtClean="0"/>
              <a:t>Discussions: None</a:t>
            </a:r>
            <a:endParaRPr lang="ko-KR" altLang="ko-KR" dirty="0"/>
          </a:p>
          <a:p>
            <a:pPr lvl="1"/>
            <a:r>
              <a:rPr lang="en-US" altLang="ko-KR" dirty="0" smtClean="0"/>
              <a:t>Yes: 7	No: 0	Abstain: </a:t>
            </a:r>
            <a:r>
              <a:rPr lang="en-US" altLang="ko-KR" dirty="0"/>
              <a:t>1</a:t>
            </a:r>
            <a:endParaRPr lang="ko-KR" altLang="ko-KR" dirty="0"/>
          </a:p>
          <a:p>
            <a:pPr lvl="1"/>
            <a:r>
              <a:rPr lang="en-US" altLang="ko-KR" dirty="0" smtClean="0"/>
              <a:t>Motion </a:t>
            </a:r>
            <a:r>
              <a:rPr lang="en-US" altLang="ko-KR" b="1" u="sng" dirty="0" smtClean="0"/>
              <a:t>Passes</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D6.1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Matthew Fischer	Second: Eugene Baik</a:t>
            </a:r>
          </a:p>
          <a:p>
            <a:pPr lvl="1"/>
            <a:r>
              <a:rPr lang="en-US" altLang="ko-KR" dirty="0" smtClean="0"/>
              <a:t>Discussions: None</a:t>
            </a:r>
          </a:p>
          <a:p>
            <a:pPr lvl="1"/>
            <a:r>
              <a:rPr lang="en-US" altLang="ko-KR" dirty="0" smtClean="0"/>
              <a:t>Yes: 8	No: 0	Abstain: </a:t>
            </a:r>
            <a:r>
              <a:rPr lang="en-US" altLang="ko-KR" dirty="0"/>
              <a:t>0</a:t>
            </a:r>
            <a:endParaRPr lang="ko-KR" altLang="ko-KR" dirty="0"/>
          </a:p>
          <a:p>
            <a:pPr lvl="1"/>
            <a:r>
              <a:rPr lang="en-US" altLang="ko-KR" dirty="0" smtClean="0"/>
              <a:t>Motion</a:t>
            </a:r>
            <a:r>
              <a:rPr lang="en-US" altLang="ko-KR" b="1" u="sng" dirty="0" smtClean="0"/>
              <a:t> Passes</a:t>
            </a:r>
            <a:endParaRPr lang="en-US" altLang="ko-KR" b="1" u="sng"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26</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D6.0 </a:t>
            </a:r>
          </a:p>
          <a:p>
            <a:r>
              <a:rPr lang="en-US" altLang="en-US" dirty="0" smtClean="0"/>
              <a:t>Instruct the </a:t>
            </a:r>
            <a:r>
              <a:rPr lang="en-US" altLang="en-US" dirty="0" err="1" smtClean="0"/>
              <a:t>TGah</a:t>
            </a:r>
            <a:r>
              <a:rPr lang="en-US" altLang="en-US" dirty="0" smtClean="0"/>
              <a:t> editor to prepare P802.11ah D7.0 incorporating these resolutions and, </a:t>
            </a:r>
          </a:p>
          <a:p>
            <a:r>
              <a:rPr lang="en-US" altLang="en-US" dirty="0" smtClean="0"/>
              <a:t>Approve a 15 day </a:t>
            </a:r>
            <a:r>
              <a:rPr lang="en-US" altLang="en-US" dirty="0"/>
              <a:t>Sponsor Recirculation Ballot </a:t>
            </a:r>
            <a:r>
              <a:rPr lang="en-US" altLang="en-US" dirty="0" smtClean="0"/>
              <a:t>asking the question “Should P802.11ah D7.0 be forwarded to </a:t>
            </a:r>
            <a:r>
              <a:rPr lang="en-US" altLang="en-US" dirty="0" err="1" smtClean="0"/>
              <a:t>RevCom</a:t>
            </a:r>
            <a:r>
              <a:rPr lang="en-US" altLang="en-US" dirty="0" smtClean="0"/>
              <a:t>?”  </a:t>
            </a:r>
          </a:p>
          <a:p>
            <a:r>
              <a:rPr lang="en-US" altLang="en-US" dirty="0" smtClean="0"/>
              <a:t>Moved: </a:t>
            </a:r>
            <a:r>
              <a:rPr lang="en-US" altLang="en-US" dirty="0" err="1" smtClean="0"/>
              <a:t>Daewon</a:t>
            </a:r>
            <a:r>
              <a:rPr lang="en-US" altLang="en-US" dirty="0" smtClean="0"/>
              <a:t> Lee</a:t>
            </a:r>
          </a:p>
          <a:p>
            <a:r>
              <a:rPr lang="en-US" altLang="en-US" dirty="0" smtClean="0"/>
              <a:t>Seconded: Eugene Baik</a:t>
            </a:r>
            <a:endParaRPr lang="en-US" altLang="ko-KR" dirty="0" smtClean="0"/>
          </a:p>
          <a:p>
            <a:r>
              <a:rPr lang="en-US" altLang="en-US" dirty="0" smtClean="0"/>
              <a:t>Result: (Yes 8	No 0	Abstain 0)</a:t>
            </a:r>
          </a:p>
          <a:p>
            <a:r>
              <a:rPr lang="en-US" altLang="en-US" dirty="0" smtClean="0"/>
              <a:t>Motion </a:t>
            </a:r>
            <a:r>
              <a:rPr lang="en-US" altLang="en-US" u="sng" dirty="0" smtClean="0"/>
              <a:t>Passes</a:t>
            </a:r>
            <a:endParaRPr lang="en-US" altLang="en-US" u="sng" dirty="0"/>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a:t>
            </a:r>
            <a:r>
              <a:rPr lang="en-US" dirty="0" smtClean="0">
                <a:solidFill>
                  <a:schemeClr val="bg1">
                    <a:lumMod val="50000"/>
                  </a:schemeClr>
                </a:solidFill>
              </a:rPr>
              <a:t>9015, 9014, 9016, 9011, 9021, 9022, 9024, 9017, 9019, 9020, 9009, 9013, 9018, 9012, 9023, 9010, 9078, 9079, 9080, 9081, 9053, 9054</a:t>
            </a:r>
            <a:r>
              <a:rPr lang="en-US" altLang="ko-KR" dirty="0" smtClean="0">
                <a:solidFill>
                  <a:schemeClr val="bg1">
                    <a:lumMod val="50000"/>
                  </a:schemeClr>
                </a:solidFill>
              </a:rPr>
              <a:t> </a:t>
            </a:r>
            <a:r>
              <a:rPr lang="en-GB" altLang="ko-KR" dirty="0" smtClean="0">
                <a:solidFill>
                  <a:schemeClr val="bg1">
                    <a:lumMod val="50000"/>
                  </a:schemeClr>
                </a:solidFill>
              </a:rPr>
              <a:t>as shown in 11-16/0348r2?</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endParaRPr lang="en-US" altLang="ko-KR" dirty="0">
              <a:solidFill>
                <a:schemeClr val="bg1">
                  <a:lumMod val="50000"/>
                </a:schemeClr>
              </a:solidFill>
            </a:endParaRPr>
          </a:p>
          <a:p>
            <a:pPr lvl="1"/>
            <a:r>
              <a:rPr lang="en-US" altLang="ko-KR" dirty="0" smtClean="0">
                <a:solidFill>
                  <a:schemeClr val="bg1">
                    <a:lumMod val="50000"/>
                  </a:schemeClr>
                </a:solidFill>
              </a:rPr>
              <a:t>6Y, 0N, 1A (Passes)</a:t>
            </a:r>
            <a:endParaRPr lang="ko-KR" altLang="en-US"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9065 as shown in </a:t>
            </a:r>
            <a:r>
              <a:rPr lang="en-US" altLang="ko-KR" dirty="0" smtClean="0">
                <a:solidFill>
                  <a:schemeClr val="bg1">
                    <a:lumMod val="50000"/>
                  </a:schemeClr>
                </a:solidFill>
              </a:rPr>
              <a:t>11-16/0450r0</a:t>
            </a:r>
            <a:r>
              <a:rPr lang="en-GB" altLang="ko-KR" dirty="0" smtClean="0">
                <a:solidFill>
                  <a:schemeClr val="bg1">
                    <a:lumMod val="50000"/>
                  </a:schemeClr>
                </a:solidFill>
              </a:rPr>
              <a:t>?</a:t>
            </a:r>
            <a:endParaRPr lang="en-GB" altLang="ko-KR" dirty="0">
              <a:solidFill>
                <a:schemeClr val="bg1">
                  <a:lumMod val="50000"/>
                </a:schemeClr>
              </a:solidFill>
            </a:endParaRPr>
          </a:p>
          <a:p>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8Y, 0N, 1A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3749907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9069, 9068 as shown in </a:t>
            </a:r>
            <a:r>
              <a:rPr lang="en-US" altLang="ko-KR" dirty="0" smtClean="0">
                <a:solidFill>
                  <a:schemeClr val="bg1">
                    <a:lumMod val="50000"/>
                  </a:schemeClr>
                </a:solidFill>
              </a:rPr>
              <a:t>11-16/0434r2</a:t>
            </a:r>
            <a:r>
              <a:rPr lang="en-GB" altLang="ko-KR" dirty="0" smtClean="0">
                <a:solidFill>
                  <a:schemeClr val="bg1">
                    <a:lumMod val="50000"/>
                  </a:schemeClr>
                </a:solidFill>
              </a:rPr>
              <a:t>?</a:t>
            </a:r>
            <a:endParaRPr lang="en-GB" altLang="ko-KR" dirty="0">
              <a:solidFill>
                <a:schemeClr val="bg1">
                  <a:lumMod val="50000"/>
                </a:schemeClr>
              </a:solidFill>
            </a:endParaRPr>
          </a:p>
          <a:p>
            <a:pPr marL="457200" lvl="1" indent="0">
              <a:buNone/>
            </a:pPr>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11Y, 0N, </a:t>
            </a:r>
            <a:r>
              <a:rPr lang="en-US" altLang="ko-KR" dirty="0">
                <a:solidFill>
                  <a:schemeClr val="bg1">
                    <a:lumMod val="50000"/>
                  </a:schemeClr>
                </a:solidFill>
              </a:rPr>
              <a:t>0A (Passes)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018838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and 5.0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9058, 9075 as shown in </a:t>
            </a:r>
            <a:r>
              <a:rPr lang="en-US" altLang="ko-KR" dirty="0" smtClean="0"/>
              <a:t>11-16/0446r0</a:t>
            </a:r>
            <a:r>
              <a:rPr lang="en-GB" altLang="ko-KR" dirty="0" smtClean="0"/>
              <a:t>?</a:t>
            </a:r>
            <a:endParaRPr lang="en-GB" altLang="ko-KR" dirty="0"/>
          </a:p>
          <a:p>
            <a:endParaRPr lang="en-US" altLang="ko-KR" dirty="0" smtClean="0"/>
          </a:p>
          <a:p>
            <a:r>
              <a:rPr lang="en-US" altLang="ko-KR" dirty="0" smtClean="0"/>
              <a:t>Result:</a:t>
            </a:r>
          </a:p>
          <a:p>
            <a:pPr lvl="1"/>
            <a:r>
              <a:rPr lang="en-US" altLang="ko-KR" dirty="0" smtClean="0"/>
              <a:t>Y, N, 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560943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9066 as shown in </a:t>
            </a:r>
            <a:r>
              <a:rPr lang="en-US" altLang="ko-KR" dirty="0" smtClean="0">
                <a:solidFill>
                  <a:schemeClr val="bg1">
                    <a:lumMod val="50000"/>
                  </a:schemeClr>
                </a:solidFill>
              </a:rPr>
              <a:t>11-16/0435r1</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p>
          <a:p>
            <a:r>
              <a:rPr lang="en-US" altLang="ko-KR" dirty="0" smtClean="0">
                <a:solidFill>
                  <a:schemeClr val="bg1">
                    <a:lumMod val="50000"/>
                  </a:schemeClr>
                </a:solidFill>
              </a:rPr>
              <a:t>Result:</a:t>
            </a:r>
          </a:p>
          <a:p>
            <a:pPr lvl="1"/>
            <a:r>
              <a:rPr lang="en-US" altLang="ko-KR" dirty="0">
                <a:solidFill>
                  <a:schemeClr val="bg1">
                    <a:lumMod val="50000"/>
                  </a:schemeClr>
                </a:solidFill>
              </a:rPr>
              <a:t>4</a:t>
            </a:r>
            <a:r>
              <a:rPr lang="en-US" altLang="ko-KR" dirty="0" smtClean="0">
                <a:solidFill>
                  <a:schemeClr val="bg1">
                    <a:lumMod val="50000"/>
                  </a:schemeClr>
                </a:solidFill>
              </a:rPr>
              <a:t>Y, 0N, 0A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7902885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9057, 9064, 9040, 9041, 9047, 9006 as shown in </a:t>
            </a:r>
            <a:r>
              <a:rPr lang="en-US" altLang="ko-KR" dirty="0" smtClean="0">
                <a:solidFill>
                  <a:schemeClr val="bg1">
                    <a:lumMod val="50000"/>
                  </a:schemeClr>
                </a:solidFill>
              </a:rPr>
              <a:t>11-16/0458r1</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4Y, 0N</a:t>
            </a:r>
            <a:r>
              <a:rPr lang="en-US" altLang="ko-KR" dirty="0">
                <a:solidFill>
                  <a:schemeClr val="bg1">
                    <a:lumMod val="50000"/>
                  </a:schemeClr>
                </a:solidFill>
              </a:rPr>
              <a:t>, </a:t>
            </a:r>
            <a:r>
              <a:rPr lang="en-US" altLang="ko-KR" dirty="0" smtClean="0">
                <a:solidFill>
                  <a:schemeClr val="bg1">
                    <a:lumMod val="50000"/>
                  </a:schemeClr>
                </a:solidFill>
              </a:rPr>
              <a:t>0A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151375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9001, 9004 as shown in </a:t>
            </a:r>
            <a:r>
              <a:rPr lang="en-US" altLang="ko-KR" dirty="0" smtClean="0">
                <a:solidFill>
                  <a:schemeClr val="bg1">
                    <a:lumMod val="50000"/>
                  </a:schemeClr>
                </a:solidFill>
              </a:rPr>
              <a:t>11-16/0311r2</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6Y, 0N</a:t>
            </a:r>
            <a:r>
              <a:rPr lang="en-US" altLang="ko-KR" dirty="0">
                <a:solidFill>
                  <a:schemeClr val="bg1">
                    <a:lumMod val="50000"/>
                  </a:schemeClr>
                </a:solidFill>
              </a:rPr>
              <a:t>, </a:t>
            </a:r>
            <a:r>
              <a:rPr lang="en-US" altLang="ko-KR" dirty="0" smtClean="0">
                <a:solidFill>
                  <a:schemeClr val="bg1">
                    <a:lumMod val="50000"/>
                  </a:schemeClr>
                </a:solidFill>
              </a:rPr>
              <a:t>4A</a:t>
            </a:r>
            <a:endParaRPr lang="ko-KR" altLang="en-US" dirty="0">
              <a:solidFill>
                <a:schemeClr val="bg1">
                  <a:lumMod val="50000"/>
                </a:schemeClr>
              </a:solidFill>
            </a:endParaRPr>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071435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9059, 9060, 9063, 9061, 9062 as shown in </a:t>
            </a:r>
            <a:r>
              <a:rPr lang="en-US" altLang="ko-KR" dirty="0" smtClean="0"/>
              <a:t>11-16/0453r0</a:t>
            </a:r>
            <a:r>
              <a:rPr lang="en-GB" altLang="ko-KR" dirty="0" smtClean="0"/>
              <a:t>?</a:t>
            </a:r>
            <a:endParaRPr lang="en-GB" altLang="ko-KR" dirty="0"/>
          </a:p>
          <a:p>
            <a:pPr marL="0" indent="0">
              <a:buNone/>
            </a:pPr>
            <a:endParaRPr lang="en-US" altLang="ko-KR" dirty="0" smtClean="0"/>
          </a:p>
          <a:p>
            <a:r>
              <a:rPr lang="en-US" altLang="ko-KR" dirty="0" smtClean="0"/>
              <a:t>Result:</a:t>
            </a:r>
          </a:p>
          <a:p>
            <a:pPr lvl="1"/>
            <a:r>
              <a:rPr lang="en-US" altLang="ko-KR" dirty="0" smtClean="0"/>
              <a:t>Y, N</a:t>
            </a:r>
            <a:r>
              <a:rPr lang="en-US" altLang="ko-KR" dirty="0"/>
              <a:t>, </a:t>
            </a:r>
            <a:r>
              <a:rPr lang="en-US" altLang="ko-KR" dirty="0" smtClean="0"/>
              <a:t>A</a:t>
            </a:r>
            <a:endParaRPr lang="ko-KR" altLang="en-US" dirty="0"/>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33973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9</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9055 as shown in </a:t>
            </a:r>
            <a:r>
              <a:rPr lang="en-US" altLang="ko-KR" dirty="0" smtClean="0">
                <a:solidFill>
                  <a:schemeClr val="bg1">
                    <a:lumMod val="50000"/>
                  </a:schemeClr>
                </a:solidFill>
              </a:rPr>
              <a:t>11-16/0461r0</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5Y, 0N</a:t>
            </a:r>
            <a:r>
              <a:rPr lang="en-US" altLang="ko-KR" dirty="0">
                <a:solidFill>
                  <a:schemeClr val="bg1">
                    <a:lumMod val="50000"/>
                  </a:schemeClr>
                </a:solidFill>
              </a:rPr>
              <a:t>, </a:t>
            </a:r>
            <a:r>
              <a:rPr lang="en-US" altLang="ko-KR" dirty="0" smtClean="0">
                <a:solidFill>
                  <a:schemeClr val="bg1">
                    <a:lumMod val="50000"/>
                  </a:schemeClr>
                </a:solidFill>
              </a:rPr>
              <a:t>4A (passes)</a:t>
            </a:r>
            <a:endParaRPr lang="ko-KR" altLang="en-US" dirty="0">
              <a:solidFill>
                <a:schemeClr val="bg1">
                  <a:lumMod val="50000"/>
                </a:schemeClr>
              </a:solidFill>
            </a:endParaRPr>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062443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9028, 9030, 9051, 9052, 9049, 9056, 9050 as shown in </a:t>
            </a:r>
            <a:r>
              <a:rPr lang="en-US" altLang="ko-KR" dirty="0" smtClean="0">
                <a:solidFill>
                  <a:schemeClr val="bg1">
                    <a:lumMod val="50000"/>
                  </a:schemeClr>
                </a:solidFill>
              </a:rPr>
              <a:t>11-16/0465r1</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5Y, 0N, 0A (passes)</a:t>
            </a:r>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064031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a:t>
            </a:r>
            <a:r>
              <a:rPr lang="en-GB" dirty="0">
                <a:solidFill>
                  <a:schemeClr val="bg1">
                    <a:lumMod val="50000"/>
                  </a:schemeClr>
                </a:solidFill>
              </a:rPr>
              <a:t>9046, 9005, 9007, </a:t>
            </a:r>
            <a:r>
              <a:rPr lang="en-GB" dirty="0" smtClean="0">
                <a:solidFill>
                  <a:schemeClr val="bg1">
                    <a:lumMod val="50000"/>
                  </a:schemeClr>
                </a:solidFill>
              </a:rPr>
              <a:t>906</a:t>
            </a:r>
            <a:r>
              <a:rPr lang="en-GB" dirty="0">
                <a:solidFill>
                  <a:schemeClr val="bg1">
                    <a:lumMod val="50000"/>
                  </a:schemeClr>
                </a:solidFill>
              </a:rPr>
              <a:t>7</a:t>
            </a:r>
            <a:r>
              <a:rPr lang="en-GB" altLang="ko-KR" dirty="0" smtClean="0">
                <a:solidFill>
                  <a:schemeClr val="bg1">
                    <a:lumMod val="50000"/>
                  </a:schemeClr>
                </a:solidFill>
              </a:rPr>
              <a:t> as shown in </a:t>
            </a:r>
            <a:r>
              <a:rPr lang="en-US" altLang="ko-KR" dirty="0" smtClean="0">
                <a:solidFill>
                  <a:schemeClr val="bg1">
                    <a:lumMod val="50000"/>
                  </a:schemeClr>
                </a:solidFill>
              </a:rPr>
              <a:t>11-16/0472r0</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5Y, 0N, 0A</a:t>
            </a:r>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319509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a:t>
            </a:r>
            <a:r>
              <a:rPr lang="en-GB" dirty="0" smtClean="0">
                <a:solidFill>
                  <a:schemeClr val="bg1">
                    <a:lumMod val="50000"/>
                  </a:schemeClr>
                </a:solidFill>
              </a:rPr>
              <a:t>9058, 9075</a:t>
            </a:r>
            <a:r>
              <a:rPr lang="en-GB" altLang="ko-KR" dirty="0" smtClean="0">
                <a:solidFill>
                  <a:schemeClr val="bg1">
                    <a:lumMod val="50000"/>
                  </a:schemeClr>
                </a:solidFill>
              </a:rPr>
              <a:t> as shown in </a:t>
            </a:r>
            <a:r>
              <a:rPr lang="en-US" altLang="ko-KR" dirty="0" smtClean="0">
                <a:solidFill>
                  <a:schemeClr val="bg1">
                    <a:lumMod val="50000"/>
                  </a:schemeClr>
                </a:solidFill>
              </a:rPr>
              <a:t>11-16/0446r3</a:t>
            </a:r>
            <a:r>
              <a:rPr lang="en-GB" altLang="ko-KR" dirty="0" smtClean="0">
                <a:solidFill>
                  <a:schemeClr val="bg1">
                    <a:lumMod val="50000"/>
                  </a:schemeClr>
                </a:solidFill>
              </a:rPr>
              <a:t>?</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5Y, 0N, 0A (passes)</a:t>
            </a:r>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7302836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a:t>
            </a:r>
            <a:r>
              <a:rPr lang="en-GB" dirty="0" smtClean="0">
                <a:solidFill>
                  <a:schemeClr val="bg1">
                    <a:lumMod val="50000"/>
                  </a:schemeClr>
                </a:solidFill>
              </a:rPr>
              <a:t>9035, 9038</a:t>
            </a:r>
            <a:r>
              <a:rPr lang="en-GB" altLang="ko-KR" dirty="0" smtClean="0">
                <a:solidFill>
                  <a:schemeClr val="bg1">
                    <a:lumMod val="50000"/>
                  </a:schemeClr>
                </a:solidFill>
              </a:rPr>
              <a:t> as shown in </a:t>
            </a:r>
            <a:r>
              <a:rPr lang="en-US" altLang="ko-KR" dirty="0" smtClean="0">
                <a:solidFill>
                  <a:schemeClr val="bg1">
                    <a:lumMod val="50000"/>
                  </a:schemeClr>
                </a:solidFill>
              </a:rPr>
              <a:t>11-16/0470r0</a:t>
            </a:r>
            <a:r>
              <a:rPr lang="en-GB" altLang="ko-KR" dirty="0" smtClean="0">
                <a:solidFill>
                  <a:schemeClr val="bg1">
                    <a:lumMod val="50000"/>
                  </a:schemeClr>
                </a:solidFill>
              </a:rPr>
              <a:t>?</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a:solidFill>
                  <a:schemeClr val="bg1">
                    <a:lumMod val="50000"/>
                  </a:schemeClr>
                </a:solidFill>
              </a:rPr>
              <a:t>6</a:t>
            </a:r>
            <a:r>
              <a:rPr lang="en-US" altLang="ko-KR" dirty="0" smtClean="0">
                <a:solidFill>
                  <a:schemeClr val="bg1">
                    <a:lumMod val="50000"/>
                  </a:schemeClr>
                </a:solidFill>
              </a:rPr>
              <a:t>Y, 0N, 1A (passes)</a:t>
            </a:r>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858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371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1500725443"/>
              </p:ext>
            </p:extLst>
          </p:nvPr>
        </p:nvGraphicFramePr>
        <p:xfrm>
          <a:off x="457202" y="2133600"/>
          <a:ext cx="8381998" cy="14287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a:t>
            </a:r>
            <a:r>
              <a:rPr lang="en-GB" dirty="0" smtClean="0">
                <a:solidFill>
                  <a:schemeClr val="bg1">
                    <a:lumMod val="50000"/>
                  </a:schemeClr>
                </a:solidFill>
              </a:rPr>
              <a:t>9008</a:t>
            </a:r>
            <a:r>
              <a:rPr lang="en-GB" dirty="0">
                <a:solidFill>
                  <a:schemeClr val="bg1">
                    <a:lumMod val="50000"/>
                  </a:schemeClr>
                </a:solidFill>
              </a:rPr>
              <a:t>, 9025, 9026, 9027, 9029, 9031, 9032, 9033, 9034, 9036, 9037, 9039, 9042, 9043, 9044, 9045</a:t>
            </a:r>
            <a:r>
              <a:rPr lang="en-GB" altLang="ko-KR" dirty="0" smtClean="0">
                <a:solidFill>
                  <a:schemeClr val="bg1">
                    <a:lumMod val="50000"/>
                  </a:schemeClr>
                </a:solidFill>
              </a:rPr>
              <a:t> as shown in </a:t>
            </a:r>
            <a:r>
              <a:rPr lang="en-US" altLang="ko-KR" dirty="0" smtClean="0">
                <a:solidFill>
                  <a:schemeClr val="bg1">
                    <a:lumMod val="50000"/>
                  </a:schemeClr>
                </a:solidFill>
              </a:rPr>
              <a:t>11-16/0476r1</a:t>
            </a:r>
            <a:r>
              <a:rPr lang="en-GB" altLang="ko-KR" dirty="0" smtClean="0">
                <a:solidFill>
                  <a:schemeClr val="bg1">
                    <a:lumMod val="50000"/>
                  </a:schemeClr>
                </a:solidFill>
              </a:rPr>
              <a:t>?</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3Y, 0N, 1A</a:t>
            </a:r>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598184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p:txBody>
      </p:sp>
      <p:graphicFrame>
        <p:nvGraphicFramePr>
          <p:cNvPr id="10" name="표 9"/>
          <p:cNvGraphicFramePr>
            <a:graphicFrameLocks noGrp="1"/>
          </p:cNvGraphicFramePr>
          <p:nvPr>
            <p:extLst>
              <p:ext uri="{D42A27DB-BD31-4B8C-83A1-F6EECF244321}">
                <p14:modId xmlns:p14="http://schemas.microsoft.com/office/powerpoint/2010/main" val="2196854789"/>
              </p:ext>
            </p:extLst>
          </p:nvPr>
        </p:nvGraphicFramePr>
        <p:xfrm>
          <a:off x="685801" y="2476470"/>
          <a:ext cx="7848599" cy="3619530"/>
        </p:xfrm>
        <a:graphic>
          <a:graphicData uri="http://schemas.openxmlformats.org/drawingml/2006/table">
            <a:tbl>
              <a:tblPr>
                <a:tableStyleId>{5C22544A-7EE6-4342-B048-85BDC9FD1C3A}</a:tableStyleId>
              </a:tblPr>
              <a:tblGrid>
                <a:gridCol w="1117827"/>
                <a:gridCol w="4292373"/>
                <a:gridCol w="1295400"/>
                <a:gridCol w="1142999"/>
              </a:tblGrid>
              <a:tr h="206209">
                <a:tc>
                  <a:txBody>
                    <a:bodyPr/>
                    <a:lstStyle/>
                    <a:p>
                      <a:pPr algn="ctr" rtl="0" fontAlgn="ctr"/>
                      <a:r>
                        <a:rPr lang="en-US" sz="1300" b="1" u="none" strike="noStrike" dirty="0">
                          <a:solidFill>
                            <a:schemeClr val="tx1"/>
                          </a:solidFill>
                          <a:effectLst/>
                          <a:latin typeface="+mn-lt"/>
                        </a:rPr>
                        <a:t>Assignee</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CIDs</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DCN</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Session</a:t>
                      </a:r>
                      <a:endParaRPr lang="en-US" sz="1300" b="1" i="0" u="none" strike="noStrike" dirty="0">
                        <a:solidFill>
                          <a:schemeClr val="tx1"/>
                        </a:solidFill>
                        <a:effectLst/>
                        <a:latin typeface="+mn-lt"/>
                      </a:endParaRPr>
                    </a:p>
                  </a:txBody>
                  <a:tcPr marL="4649" marR="4649" marT="4649" marB="0" anchor="ctr"/>
                </a:tc>
              </a:tr>
              <a:tr h="511363">
                <a:tc>
                  <a:txBody>
                    <a:bodyPr/>
                    <a:lstStyle/>
                    <a:p>
                      <a:pPr algn="l" fontAlgn="ctr"/>
                      <a:r>
                        <a:rPr lang="en-US" sz="1300" u="none" strike="noStrike" dirty="0">
                          <a:solidFill>
                            <a:schemeClr val="tx1"/>
                          </a:solidFill>
                          <a:effectLst/>
                          <a:latin typeface="+mn-lt"/>
                        </a:rPr>
                        <a:t>Alfred </a:t>
                      </a:r>
                      <a:r>
                        <a:rPr lang="en-US" sz="1300" u="none" strike="noStrike" dirty="0" err="1">
                          <a:solidFill>
                            <a:schemeClr val="tx1"/>
                          </a:solidFill>
                          <a:effectLst/>
                          <a:latin typeface="+mn-lt"/>
                        </a:rPr>
                        <a:t>Asterjadhi</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9056, 9057, 9064, 9050, 9040, 9041, 9047, 9049, 9048, 9046, 9005, 9006, 9007</a:t>
                      </a:r>
                      <a:r>
                        <a:rPr lang="en-US" sz="1300" u="none" strike="noStrike" baseline="0" dirty="0" smtClean="0">
                          <a:solidFill>
                            <a:schemeClr val="tx1"/>
                          </a:solidFill>
                          <a:effectLst/>
                          <a:latin typeface="+mn-lt"/>
                        </a:rPr>
                        <a:t> (13 CIDs)</a:t>
                      </a:r>
                      <a:br>
                        <a:rPr lang="en-US" sz="1300" u="none" strike="noStrike" baseline="0" dirty="0" smtClean="0">
                          <a:solidFill>
                            <a:schemeClr val="tx1"/>
                          </a:solidFill>
                          <a:effectLst/>
                          <a:latin typeface="+mn-lt"/>
                        </a:rPr>
                      </a:br>
                      <a:r>
                        <a:rPr lang="en-US" sz="1300" u="none" strike="noStrike" baseline="0" dirty="0" smtClean="0">
                          <a:solidFill>
                            <a:schemeClr val="tx1"/>
                          </a:solidFill>
                          <a:effectLst/>
                          <a:latin typeface="+mn-lt"/>
                        </a:rPr>
                        <a:t>- </a:t>
                      </a:r>
                      <a:r>
                        <a:rPr lang="en-US" sz="1300" u="none" strike="noStrike" dirty="0" smtClean="0">
                          <a:solidFill>
                            <a:schemeClr val="tx1"/>
                          </a:solidFill>
                          <a:effectLst/>
                          <a:latin typeface="+mn-lt"/>
                        </a:rPr>
                        <a:t>Note for CID 9047: co-work with </a:t>
                      </a: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for CID 9008</a:t>
                      </a: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ko-KR" altLang="en-US" sz="1300" b="0" i="0" u="none" strike="noStrike" dirty="0" smtClean="0">
                        <a:solidFill>
                          <a:schemeClr val="tx1"/>
                        </a:solidFill>
                        <a:effectLst/>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Eugene </a:t>
                      </a:r>
                      <a:r>
                        <a:rPr lang="en-US" sz="1300" u="none" strike="noStrike" dirty="0" err="1">
                          <a:solidFill>
                            <a:schemeClr val="tx1"/>
                          </a:solidFill>
                          <a:effectLst/>
                          <a:latin typeface="+mn-lt"/>
                        </a:rPr>
                        <a:t>Baik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9078, 9079, 9080, 9081, 9053, 9054, 9015, 9014, 9016, 9011, 9021, 9022, 9024, 9017, 9019, 9020, 9009, 9013, 9018, 9012, 9023, 9010 (22 CIDs)</a:t>
                      </a: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44865">
                <a:tc>
                  <a:txBody>
                    <a:bodyPr/>
                    <a:lstStyle/>
                    <a:p>
                      <a:pPr algn="l" fontAlgn="ctr"/>
                      <a:r>
                        <a:rPr lang="en-US" sz="1300" u="none" strike="noStrike" dirty="0">
                          <a:solidFill>
                            <a:schemeClr val="tx1"/>
                          </a:solidFill>
                          <a:effectLst/>
                          <a:latin typeface="+mn-lt"/>
                        </a:rPr>
                        <a:t>Matthew Fischer</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9035, 9038 (2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55456">
                <a:tc>
                  <a:txBody>
                    <a:bodyPr/>
                    <a:lstStyle/>
                    <a:p>
                      <a:pPr algn="l" fontAlgn="ctr"/>
                      <a:r>
                        <a:rPr lang="en-US" sz="1300" u="none" strike="noStrike" dirty="0" err="1">
                          <a:solidFill>
                            <a:schemeClr val="tx1"/>
                          </a:solidFill>
                          <a:effectLst/>
                          <a:latin typeface="+mn-lt"/>
                        </a:rPr>
                        <a:t>Menzo</a:t>
                      </a:r>
                      <a:r>
                        <a:rPr lang="en-US" sz="1300" u="none" strike="noStrike" dirty="0">
                          <a:solidFill>
                            <a:schemeClr val="tx1"/>
                          </a:solidFill>
                          <a:effectLst/>
                          <a:latin typeface="+mn-lt"/>
                        </a:rPr>
                        <a:t> </a:t>
                      </a:r>
                      <a:r>
                        <a:rPr lang="en-US" sz="1300" u="none" strike="noStrike" dirty="0" err="1">
                          <a:solidFill>
                            <a:schemeClr val="tx1"/>
                          </a:solidFill>
                          <a:effectLst/>
                          <a:latin typeface="+mn-lt"/>
                        </a:rPr>
                        <a:t>Wentink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9028, 9030, 9051, 9052 (4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Rolf de </a:t>
                      </a:r>
                      <a:r>
                        <a:rPr lang="en-US" sz="1300" u="none" strike="noStrike" dirty="0" err="1">
                          <a:solidFill>
                            <a:schemeClr val="tx1"/>
                          </a:solidFill>
                          <a:effectLst/>
                          <a:latin typeface="+mn-lt"/>
                        </a:rPr>
                        <a:t>Vegt</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9065 (1 CID)</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r>
                        <a:rPr lang="en-US" altLang="ko-KR" sz="1300" dirty="0" smtClean="0">
                          <a:latin typeface="+mn-lt"/>
                        </a:rPr>
                        <a:t>Wed AM1</a:t>
                      </a:r>
                      <a:endParaRPr lang="ko-KR" altLang="en-US" sz="1300" dirty="0">
                        <a:latin typeface="+mn-lt"/>
                      </a:endParaRPr>
                    </a:p>
                  </a:txBody>
                  <a:tcPr marL="4649" marR="4649" marT="4649" marB="0" anchor="ctr"/>
                </a:tc>
              </a:tr>
              <a:tr h="206209">
                <a:tc>
                  <a:txBody>
                    <a:bodyPr/>
                    <a:lstStyle/>
                    <a:p>
                      <a:pPr algn="l" fontAlgn="ct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Zheng</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9008 (1 CID)</a:t>
                      </a:r>
                    </a:p>
                    <a:p>
                      <a:pPr algn="l" fontAlgn="ctr"/>
                      <a:r>
                        <a:rPr lang="en-US" sz="1300" u="none" strike="noStrike" dirty="0" smtClean="0">
                          <a:solidFill>
                            <a:schemeClr val="tx1"/>
                          </a:solidFill>
                          <a:effectLst/>
                          <a:latin typeface="+mn-lt"/>
                        </a:rPr>
                        <a:t>- Note for CID 9008: co-work with Alfred for CID 9047</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a:latin typeface="+mn-lt"/>
                      </a:endParaRPr>
                    </a:p>
                  </a:txBody>
                  <a:tcPr marL="4649" marR="4649" marT="4649" marB="0" anchor="ctr"/>
                </a:tc>
              </a:tr>
              <a:tr h="0">
                <a:tc>
                  <a:txBody>
                    <a:bodyPr/>
                    <a:lstStyle/>
                    <a:p>
                      <a:pPr algn="l" fontAlgn="ctr"/>
                      <a:r>
                        <a:rPr lang="en-US" sz="1300" b="0" i="0" u="none" strike="noStrike" dirty="0" err="1" smtClean="0">
                          <a:solidFill>
                            <a:schemeClr val="tx1"/>
                          </a:solidFill>
                          <a:effectLst/>
                          <a:latin typeface="+mn-lt"/>
                        </a:rPr>
                        <a:t>Xiaofei</a:t>
                      </a:r>
                      <a:r>
                        <a:rPr lang="en-US" sz="1300" b="0" i="0" u="none" strike="noStrike" dirty="0" smtClean="0">
                          <a:solidFill>
                            <a:schemeClr val="tx1"/>
                          </a:solidFill>
                          <a:effectLst/>
                          <a:latin typeface="+mn-lt"/>
                        </a:rPr>
                        <a:t> Wang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b="0" i="0" u="none" strike="noStrike" dirty="0" smtClean="0">
                          <a:solidFill>
                            <a:schemeClr val="tx1"/>
                          </a:solidFill>
                          <a:effectLst/>
                          <a:latin typeface="+mn-lt"/>
                          <a:ea typeface="+mn-ea"/>
                        </a:rPr>
                        <a:t>9058, 9075 (2 CIDs)</a:t>
                      </a:r>
                      <a:endParaRPr lang="en-US" sz="1300" b="0" i="0" u="none" strike="noStrike" dirty="0">
                        <a:solidFill>
                          <a:schemeClr val="tx1"/>
                        </a:solidFill>
                        <a:effectLst/>
                        <a:latin typeface="+mn-lt"/>
                        <a:ea typeface="+mn-ea"/>
                      </a:endParaRPr>
                    </a:p>
                  </a:txBody>
                  <a:tcPr marL="4649" marR="4649" marT="4649" marB="0" anchor="ctr"/>
                </a:tc>
                <a:tc>
                  <a:txBody>
                    <a:bodyPr/>
                    <a:lstStyle/>
                    <a:p>
                      <a:r>
                        <a:rPr lang="en-US" altLang="ko-KR" sz="1300" dirty="0" smtClean="0"/>
                        <a:t>11-16/0336r0</a:t>
                      </a:r>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36860">
                <a:tc>
                  <a:txBody>
                    <a:bodyPr/>
                    <a:lstStyle/>
                    <a:p>
                      <a:pPr algn="l" fontAlgn="ctr"/>
                      <a:r>
                        <a:rPr lang="en-US" sz="1300" u="none" strike="noStrike" dirty="0">
                          <a:solidFill>
                            <a:schemeClr val="tx1"/>
                          </a:solidFill>
                          <a:effectLst/>
                          <a:latin typeface="+mn-lt"/>
                        </a:rPr>
                        <a:t>Yongho </a:t>
                      </a:r>
                      <a:r>
                        <a:rPr lang="en-US" sz="1300" u="none" strike="noStrike" dirty="0" err="1">
                          <a:solidFill>
                            <a:schemeClr val="tx1"/>
                          </a:solidFill>
                          <a:effectLst/>
                          <a:latin typeface="+mn-lt"/>
                        </a:rPr>
                        <a:t>Seok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9070, 9002, 9072, 9073, 9003, 9071, 9074, 9001, 9076, 9077 (10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138891">
                <a:tc>
                  <a:txBody>
                    <a:bodyPr/>
                    <a:lstStyle/>
                    <a:p>
                      <a:pPr algn="l" fontAlgn="ctr"/>
                      <a:r>
                        <a:rPr lang="en-US" sz="1300" u="none" strike="noStrike" dirty="0" smtClean="0">
                          <a:solidFill>
                            <a:schemeClr val="tx1"/>
                          </a:solidFill>
                          <a:effectLst/>
                          <a:latin typeface="+mn-lt"/>
                        </a:rPr>
                        <a:t>Unassigned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9059, 9060, 9061, 9062, 9063, 9066, 9067, 9069, 9068, 9055, 9004 (11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dirty="0" smtClean="0">
                <a:solidFill>
                  <a:schemeClr val="bg1">
                    <a:lumMod val="75000"/>
                  </a:schemeClr>
                </a:solidFill>
              </a:rPr>
              <a:t>SB1 </a:t>
            </a:r>
            <a:r>
              <a:rPr lang="en-US" dirty="0">
                <a:solidFill>
                  <a:schemeClr val="bg1">
                    <a:lumMod val="75000"/>
                  </a:schemeClr>
                </a:solidFill>
              </a:rPr>
              <a:t>Clause 23 CID </a:t>
            </a:r>
            <a:r>
              <a:rPr lang="en-US" dirty="0" smtClean="0">
                <a:solidFill>
                  <a:schemeClr val="bg1">
                    <a:lumMod val="75000"/>
                  </a:schemeClr>
                </a:solidFill>
              </a:rPr>
              <a:t>resolutions (11-16/0348r0, Eugene Baik)</a:t>
            </a:r>
            <a:endParaRPr lang="en-US" altLang="ko-KR" dirty="0" smtClean="0">
              <a:solidFill>
                <a:schemeClr val="bg1">
                  <a:lumMod val="75000"/>
                </a:schemeClr>
              </a:solidFill>
            </a:endParaRPr>
          </a:p>
          <a:p>
            <a:pPr lvl="1"/>
            <a:endParaRPr lang="en-US" altLang="ko-KR" dirty="0" smtClean="0"/>
          </a:p>
        </p:txBody>
      </p:sp>
    </p:spTree>
    <p:extLst>
      <p:ext uri="{BB962C8B-B14F-4D97-AF65-F5344CB8AC3E}">
        <p14:creationId xmlns:p14="http://schemas.microsoft.com/office/powerpoint/2010/main" val="3732523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1">
                    <a:lumMod val="75000"/>
                  </a:schemeClr>
                </a:solidFill>
              </a:rPr>
              <a:t>Relay Improvements: Regarding CID 9058 9075 (11-16/0336r0, </a:t>
            </a:r>
            <a:r>
              <a:rPr lang="en-US" altLang="ko-KR" dirty="0" err="1">
                <a:solidFill>
                  <a:schemeClr val="bg1">
                    <a:lumMod val="75000"/>
                  </a:schemeClr>
                </a:solidFill>
              </a:rPr>
              <a:t>Xiaofei</a:t>
            </a:r>
            <a:r>
              <a:rPr lang="en-US" altLang="ko-KR" dirty="0">
                <a:solidFill>
                  <a:schemeClr val="bg1">
                    <a:lumMod val="75000"/>
                  </a:schemeClr>
                </a:solidFill>
              </a:rPr>
              <a:t> Wang</a:t>
            </a:r>
            <a:r>
              <a:rPr lang="en-US" altLang="ko-KR" dirty="0" smtClean="0">
                <a:solidFill>
                  <a:schemeClr val="bg1">
                    <a:lumMod val="75000"/>
                  </a:schemeClr>
                </a:solidFill>
              </a:rPr>
              <a:t>)</a:t>
            </a:r>
          </a:p>
          <a:p>
            <a:pPr lvl="1"/>
            <a:r>
              <a:rPr lang="en-US" dirty="0">
                <a:solidFill>
                  <a:schemeClr val="bg1">
                    <a:lumMod val="75000"/>
                  </a:schemeClr>
                </a:solidFill>
              </a:rPr>
              <a:t>SB1 Clause 23 CID resolutions (</a:t>
            </a:r>
            <a:r>
              <a:rPr lang="en-US" dirty="0" smtClean="0">
                <a:solidFill>
                  <a:schemeClr val="bg1">
                    <a:lumMod val="75000"/>
                  </a:schemeClr>
                </a:solidFill>
              </a:rPr>
              <a:t>11-16/0348r2, </a:t>
            </a:r>
            <a:r>
              <a:rPr lang="en-US" dirty="0">
                <a:solidFill>
                  <a:schemeClr val="bg1">
                    <a:lumMod val="75000"/>
                  </a:schemeClr>
                </a:solidFill>
              </a:rPr>
              <a:t>Eugene Baik</a:t>
            </a:r>
            <a:r>
              <a:rPr lang="en-US" dirty="0" smtClean="0">
                <a:solidFill>
                  <a:schemeClr val="bg1">
                    <a:lumMod val="75000"/>
                  </a:schemeClr>
                </a:solidFill>
              </a:rPr>
              <a:t>)</a:t>
            </a:r>
          </a:p>
          <a:p>
            <a:pPr lvl="2"/>
            <a:r>
              <a:rPr lang="en-US" sz="1800" dirty="0" smtClean="0">
                <a:solidFill>
                  <a:schemeClr val="bg1">
                    <a:lumMod val="75000"/>
                  </a:schemeClr>
                </a:solidFill>
              </a:rPr>
              <a:t>CID 9016</a:t>
            </a:r>
            <a:endParaRPr lang="en-US" altLang="ko-KR" dirty="0">
              <a:solidFill>
                <a:schemeClr val="bg1">
                  <a:lumMod val="75000"/>
                </a:schemeClr>
              </a:solidFill>
            </a:endParaRPr>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smtClean="0">
                <a:solidFill>
                  <a:schemeClr val="bg1">
                    <a:lumMod val="50000"/>
                  </a:schemeClr>
                </a:solidFill>
              </a:rPr>
              <a:t>SB1-resolution_CID9065 </a:t>
            </a:r>
            <a:r>
              <a:rPr lang="en-US" altLang="ko-KR" dirty="0">
                <a:solidFill>
                  <a:schemeClr val="bg1">
                    <a:lumMod val="50000"/>
                  </a:schemeClr>
                </a:solidFill>
              </a:rPr>
              <a:t>(</a:t>
            </a:r>
            <a:r>
              <a:rPr lang="en-US" altLang="ko-KR" dirty="0" smtClean="0">
                <a:solidFill>
                  <a:schemeClr val="bg1">
                    <a:lumMod val="50000"/>
                  </a:schemeClr>
                </a:solidFill>
              </a:rPr>
              <a:t>11-16/0450r0</a:t>
            </a:r>
            <a:r>
              <a:rPr lang="en-US" altLang="ko-KR" dirty="0">
                <a:solidFill>
                  <a:schemeClr val="bg1">
                    <a:lumMod val="50000"/>
                  </a:schemeClr>
                </a:solidFill>
              </a:rPr>
              <a:t>, Rolf de </a:t>
            </a:r>
            <a:r>
              <a:rPr lang="en-US" altLang="ko-KR" dirty="0" smtClean="0">
                <a:solidFill>
                  <a:schemeClr val="bg1">
                    <a:lumMod val="50000"/>
                  </a:schemeClr>
                </a:solidFill>
              </a:rPr>
              <a:t>Vegt)</a:t>
            </a:r>
            <a:r>
              <a:rPr lang="en-US" altLang="ko-KR" dirty="0">
                <a:solidFill>
                  <a:schemeClr val="bg1">
                    <a:lumMod val="50000"/>
                  </a:schemeClr>
                </a:solidFill>
              </a:rPr>
              <a:t/>
            </a:r>
            <a:br>
              <a:rPr lang="en-US" altLang="ko-KR" dirty="0">
                <a:solidFill>
                  <a:schemeClr val="bg1">
                    <a:lumMod val="50000"/>
                  </a:schemeClr>
                </a:solidFill>
              </a:rPr>
            </a:br>
            <a:r>
              <a:rPr lang="en-US" altLang="ko-KR" dirty="0">
                <a:solidFill>
                  <a:schemeClr val="bg1">
                    <a:lumMod val="50000"/>
                  </a:schemeClr>
                </a:solidFill>
              </a:rPr>
              <a:t>(</a:t>
            </a:r>
            <a:r>
              <a:rPr lang="en-US" altLang="ko-KR" sz="1800" dirty="0" smtClean="0">
                <a:solidFill>
                  <a:schemeClr val="bg1">
                    <a:lumMod val="50000"/>
                  </a:schemeClr>
                </a:solidFill>
              </a:rPr>
              <a:t>Note- IP related comment)</a:t>
            </a:r>
          </a:p>
          <a:p>
            <a:pPr lvl="2">
              <a:buFont typeface="Arial" panose="020B0604020202020204" pitchFamily="34" charset="0"/>
              <a:buChar char="•"/>
            </a:pPr>
            <a:r>
              <a:rPr lang="en-US" altLang="ko-KR" sz="1800" dirty="0" smtClean="0">
                <a:solidFill>
                  <a:schemeClr val="bg1">
                    <a:lumMod val="50000"/>
                  </a:schemeClr>
                </a:solidFill>
              </a:rPr>
              <a:t>CID 9065</a:t>
            </a:r>
          </a:p>
          <a:p>
            <a:pPr lvl="1">
              <a:buFont typeface="Arial" panose="020B0604020202020204" pitchFamily="34" charset="0"/>
              <a:buChar char="•"/>
            </a:pPr>
            <a:r>
              <a:rPr lang="en-US" altLang="ko-KR" dirty="0" smtClean="0">
                <a:solidFill>
                  <a:schemeClr val="bg1">
                    <a:lumMod val="50000"/>
                  </a:schemeClr>
                </a:solidFill>
              </a:rPr>
              <a:t>00ah-sb1-comment-resolution-part2 (11-16/0434r1, Yongho </a:t>
            </a:r>
            <a:r>
              <a:rPr lang="en-US" altLang="ko-KR" dirty="0" err="1" smtClean="0">
                <a:solidFill>
                  <a:schemeClr val="bg1">
                    <a:lumMod val="50000"/>
                  </a:schemeClr>
                </a:solidFill>
              </a:rPr>
              <a:t>Seok</a:t>
            </a:r>
            <a:r>
              <a:rPr lang="en-US" altLang="ko-KR" dirty="0" smtClean="0">
                <a:solidFill>
                  <a:schemeClr val="bg1">
                    <a:lumMod val="50000"/>
                  </a:schemeClr>
                </a:solidFill>
              </a:rPr>
              <a:t>)</a:t>
            </a:r>
          </a:p>
          <a:p>
            <a:pPr lvl="2">
              <a:buFont typeface="Arial" panose="020B0604020202020204" pitchFamily="34" charset="0"/>
              <a:buChar char="•"/>
            </a:pPr>
            <a:r>
              <a:rPr lang="en-US" altLang="ko-KR" sz="1800" dirty="0" smtClean="0">
                <a:solidFill>
                  <a:schemeClr val="bg1">
                    <a:lumMod val="50000"/>
                  </a:schemeClr>
                </a:solidFill>
              </a:rPr>
              <a:t>CID </a:t>
            </a:r>
            <a:r>
              <a:rPr lang="en-GB" sz="1800" dirty="0" smtClean="0">
                <a:solidFill>
                  <a:schemeClr val="bg1">
                    <a:lumMod val="50000"/>
                  </a:schemeClr>
                </a:solidFill>
              </a:rPr>
              <a:t>9069, 9068</a:t>
            </a:r>
          </a:p>
          <a:p>
            <a:pPr lvl="1">
              <a:buFont typeface="Arial" panose="020B0604020202020204" pitchFamily="34" charset="0"/>
              <a:buChar char="•"/>
            </a:pPr>
            <a:r>
              <a:rPr lang="en-US" altLang="ko-KR" dirty="0" smtClean="0">
                <a:solidFill>
                  <a:schemeClr val="bg1">
                    <a:lumMod val="50000"/>
                  </a:schemeClr>
                </a:solidFill>
              </a:rPr>
              <a:t>Resolution-for-cid-9058-and-9075 (11-16/0446r0, </a:t>
            </a:r>
            <a:r>
              <a:rPr lang="en-US" altLang="ko-KR" dirty="0" err="1" smtClean="0">
                <a:solidFill>
                  <a:schemeClr val="bg1">
                    <a:lumMod val="50000"/>
                  </a:schemeClr>
                </a:solidFill>
              </a:rPr>
              <a:t>Xiaofei</a:t>
            </a:r>
            <a:r>
              <a:rPr lang="en-US" altLang="ko-KR" dirty="0" smtClean="0">
                <a:solidFill>
                  <a:schemeClr val="bg1">
                    <a:lumMod val="50000"/>
                  </a:schemeClr>
                </a:solidFill>
              </a:rPr>
              <a:t> Wang)</a:t>
            </a:r>
          </a:p>
          <a:p>
            <a:pPr lvl="2">
              <a:buFont typeface="Arial" panose="020B0604020202020204" pitchFamily="34" charset="0"/>
              <a:buChar char="•"/>
            </a:pPr>
            <a:r>
              <a:rPr lang="en-US" altLang="ko-KR" sz="1800" dirty="0" smtClean="0">
                <a:solidFill>
                  <a:schemeClr val="bg1">
                    <a:lumMod val="50000"/>
                  </a:schemeClr>
                </a:solidFill>
              </a:rPr>
              <a:t>CID 9058, 9075</a:t>
            </a:r>
            <a:endParaRPr lang="en-US" altLang="ko-KR" i="1" dirty="0" smtClean="0"/>
          </a:p>
          <a:p>
            <a:pPr lvl="1"/>
            <a:endParaRPr lang="en-US" dirty="0" smtClean="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Submissions made during conference calls and ready for motion on Wednesday PM2</a:t>
            </a:r>
          </a:p>
          <a:p>
            <a:pPr lvl="1"/>
            <a:r>
              <a:rPr lang="en-US" altLang="ko-KR" dirty="0"/>
              <a:t>SB1 Comment Resolution </a:t>
            </a:r>
            <a:r>
              <a:rPr lang="en-US" altLang="ko-KR" dirty="0" smtClean="0"/>
              <a:t>Part1 (11-16/0311r1, Yongho </a:t>
            </a:r>
            <a:r>
              <a:rPr lang="en-US" altLang="ko-KR" dirty="0" err="1" smtClean="0"/>
              <a:t>Seok</a:t>
            </a:r>
            <a:r>
              <a:rPr lang="en-US" altLang="ko-KR" dirty="0" smtClean="0"/>
              <a:t>)</a:t>
            </a:r>
            <a:r>
              <a:rPr lang="en-US" altLang="ko-KR" dirty="0" smtClean="0">
                <a:solidFill>
                  <a:schemeClr val="bg2"/>
                </a:solidFill>
              </a:rPr>
              <a:t/>
            </a:r>
            <a:br>
              <a:rPr lang="en-US" altLang="ko-KR" dirty="0" smtClean="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12727</TotalTime>
  <Words>2258</Words>
  <Application>Microsoft Office PowerPoint</Application>
  <PresentationFormat>On-screen Show (4:3)</PresentationFormat>
  <Paragraphs>553</Paragraphs>
  <Slides>40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8" baseType="lpstr">
      <vt:lpstr>맑은 고딕</vt:lpstr>
      <vt:lpstr>Arial</vt:lpstr>
      <vt:lpstr>Arial</vt:lpstr>
      <vt:lpstr>Helvetica</vt:lpstr>
      <vt:lpstr>Monotype Sorts</vt:lpstr>
      <vt:lpstr>Times New Roman</vt:lpstr>
      <vt:lpstr>802-11-PathProtection</vt:lpstr>
      <vt:lpstr>Document</vt:lpstr>
      <vt:lpstr>IEEE 802.11ah Sub 1 GHz license-exempt operation Agenda for March 2016</vt:lpstr>
      <vt:lpstr>IEEE 802.11ah Agenda</vt:lpstr>
      <vt:lpstr>Submissions (Monday PM2)</vt:lpstr>
      <vt:lpstr>Submissions (Monday PM2)</vt:lpstr>
      <vt:lpstr>Submissions (Monday PM2)</vt:lpstr>
      <vt:lpstr>Submissions (Monday PM2)</vt:lpstr>
      <vt:lpstr>Submissions (Tuesday PM1)</vt:lpstr>
      <vt:lpstr>Submissions (Wednesday AM1)</vt:lpstr>
      <vt:lpstr>Submissions (Wednesday PM2)</vt:lpstr>
      <vt:lpstr>Submissions (Wednesday PM2)</vt:lpstr>
      <vt:lpstr>Submissions (Thursday AM1)</vt:lpstr>
      <vt:lpstr>Submissions (Thursday PM1)</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Asterjadhi, Alfred</cp:lastModifiedBy>
  <cp:revision>1261</cp:revision>
  <cp:lastPrinted>1998-02-10T13:28:06Z</cp:lastPrinted>
  <dcterms:created xsi:type="dcterms:W3CDTF">2009-11-09T00:32:22Z</dcterms:created>
  <dcterms:modified xsi:type="dcterms:W3CDTF">2016-03-17T09:36:42Z</dcterms:modified>
</cp:coreProperties>
</file>