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2"/>
  </p:notesMasterIdLst>
  <p:handoutMasterIdLst>
    <p:handoutMasterId r:id="rId43"/>
  </p:handoutMasterIdLst>
  <p:sldIdLst>
    <p:sldId id="269" r:id="rId2"/>
    <p:sldId id="429" r:id="rId3"/>
    <p:sldId id="455" r:id="rId4"/>
    <p:sldId id="483" r:id="rId5"/>
    <p:sldId id="465" r:id="rId6"/>
    <p:sldId id="486" r:id="rId7"/>
    <p:sldId id="484" r:id="rId8"/>
    <p:sldId id="469" r:id="rId9"/>
    <p:sldId id="434" r:id="rId10"/>
    <p:sldId id="490" r:id="rId11"/>
    <p:sldId id="481" r:id="rId12"/>
    <p:sldId id="438" r:id="rId13"/>
    <p:sldId id="501" r:id="rId14"/>
    <p:sldId id="439" r:id="rId15"/>
    <p:sldId id="440" r:id="rId16"/>
    <p:sldId id="441" r:id="rId17"/>
    <p:sldId id="442" r:id="rId18"/>
    <p:sldId id="443" r:id="rId19"/>
    <p:sldId id="444" r:id="rId20"/>
    <p:sldId id="445" r:id="rId21"/>
    <p:sldId id="446" r:id="rId22"/>
    <p:sldId id="447" r:id="rId23"/>
    <p:sldId id="448" r:id="rId24"/>
    <p:sldId id="462" r:id="rId25"/>
    <p:sldId id="452" r:id="rId26"/>
    <p:sldId id="463" r:id="rId27"/>
    <p:sldId id="451" r:id="rId28"/>
    <p:sldId id="487" r:id="rId29"/>
    <p:sldId id="488" r:id="rId30"/>
    <p:sldId id="489" r:id="rId31"/>
    <p:sldId id="491" r:id="rId32"/>
    <p:sldId id="492" r:id="rId33"/>
    <p:sldId id="493" r:id="rId34"/>
    <p:sldId id="494" r:id="rId35"/>
    <p:sldId id="495" r:id="rId36"/>
    <p:sldId id="496" r:id="rId37"/>
    <p:sldId id="497" r:id="rId38"/>
    <p:sldId id="498" r:id="rId39"/>
    <p:sldId id="499" r:id="rId40"/>
    <p:sldId id="500" r:id="rId4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97" autoAdjust="0"/>
    <p:restoredTop sz="94671" autoAdjust="0"/>
  </p:normalViewPr>
  <p:slideViewPr>
    <p:cSldViewPr>
      <p:cViewPr varScale="1">
        <p:scale>
          <a:sx n="92" d="100"/>
          <a:sy n="92" d="100"/>
        </p:scale>
        <p:origin x="1632"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2468167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extLst>
      <p:ext uri="{BB962C8B-B14F-4D97-AF65-F5344CB8AC3E}">
        <p14:creationId xmlns:p14="http://schemas.microsoft.com/office/powerpoint/2010/main" val="29989216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17</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37473585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18</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33020811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21</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31693069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95755" y="95706"/>
            <a:ext cx="218598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802.11-11/0291r0</a:t>
            </a:r>
          </a:p>
        </p:txBody>
      </p:sp>
      <p:sp>
        <p:nvSpPr>
          <p:cNvPr id="28675" name="Rectangle 3"/>
          <p:cNvSpPr>
            <a:spLocks noGrp="1" noChangeArrowheads="1"/>
          </p:cNvSpPr>
          <p:nvPr>
            <p:ph type="dt" sz="quarter" idx="1"/>
          </p:nvPr>
        </p:nvSpPr>
        <p:spPr>
          <a:xfrm>
            <a:off x="654050" y="95706"/>
            <a:ext cx="73257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2010</a:t>
            </a:r>
          </a:p>
        </p:txBody>
      </p:sp>
      <p:sp>
        <p:nvSpPr>
          <p:cNvPr id="28676" name="Rectangle 6"/>
          <p:cNvSpPr>
            <a:spLocks noGrp="1" noChangeArrowheads="1"/>
          </p:cNvSpPr>
          <p:nvPr>
            <p:ph type="ftr" sz="quarter" idx="4"/>
          </p:nvPr>
        </p:nvSpPr>
        <p:spPr>
          <a:xfrm>
            <a:off x="3725782" y="8985250"/>
            <a:ext cx="2555956"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8677" name="Rectangle 7"/>
          <p:cNvSpPr>
            <a:spLocks noGrp="1" noChangeArrowheads="1"/>
          </p:cNvSpPr>
          <p:nvPr>
            <p:ph type="sldNum" sz="quarter" idx="5"/>
          </p:nvPr>
        </p:nvSpPr>
        <p:spPr>
          <a:xfrm>
            <a:off x="3243267" y="8985250"/>
            <a:ext cx="492121"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Page </a:t>
            </a:r>
            <a:fld id="{246DB279-99DC-48BE-9D5D-D4BF4D44A32C}" type="slidenum">
              <a:rPr lang="en-US" altLang="ko-KR"/>
              <a:pPr/>
              <a:t>26</a:t>
            </a:fld>
            <a:endParaRPr lang="en-US" altLang="ko-KR"/>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4193923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March 2016</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802.11-16/0232r8</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182055" cy="276999"/>
          </a:xfrm>
          <a:noFill/>
        </p:spPr>
        <p:txBody>
          <a:bodyPr/>
          <a:lstStyle/>
          <a:p>
            <a:r>
              <a:rPr lang="en-US" altLang="ko-KR" dirty="0" smtClean="0"/>
              <a:t>March </a:t>
            </a:r>
            <a:r>
              <a:rPr lang="en-US" dirty="0" smtClean="0"/>
              <a:t>2016</a:t>
            </a:r>
          </a:p>
        </p:txBody>
      </p:sp>
      <p:sp>
        <p:nvSpPr>
          <p:cNvPr id="1028" name="Footer Placeholder 4"/>
          <p:cNvSpPr>
            <a:spLocks noGrp="1"/>
          </p:cNvSpPr>
          <p:nvPr>
            <p:ph type="ftr" sz="quarter" idx="11"/>
          </p:nvPr>
        </p:nvSpPr>
        <p:spPr>
          <a:xfrm>
            <a:off x="6348517" y="6475413"/>
            <a:ext cx="2195408" cy="184666"/>
          </a:xfrm>
          <a:noFill/>
        </p:spPr>
        <p:txBody>
          <a:bodyPr/>
          <a:lstStyle/>
          <a:p>
            <a:r>
              <a:rPr lang="en-US" altLang="ko-KR" dirty="0"/>
              <a:t>Alfred </a:t>
            </a:r>
            <a:r>
              <a:rPr lang="en-US" altLang="ko-KR" dirty="0" err="1" smtClean="0"/>
              <a:t>Asterjadhi</a:t>
            </a:r>
            <a:r>
              <a:rPr lang="en-US" altLang="ko-KR" dirty="0" smtClean="0"/>
              <a:t> and</a:t>
            </a:r>
            <a:r>
              <a:rPr lang="en-US" dirty="0" smtClean="0"/>
              <a:t> Yongho </a:t>
            </a:r>
            <a:r>
              <a:rPr lang="en-US" dirty="0" err="1" smtClean="0"/>
              <a:t>Seok</a:t>
            </a:r>
            <a:endParaRPr lang="en-US" dirty="0" smtClean="0"/>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March 2016</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2016-03-13</a:t>
            </a:r>
          </a:p>
        </p:txBody>
      </p:sp>
      <p:graphicFrame>
        <p:nvGraphicFramePr>
          <p:cNvPr id="1026" name="Object 11"/>
          <p:cNvGraphicFramePr>
            <a:graphicFrameLocks noChangeAspect="1"/>
          </p:cNvGraphicFramePr>
          <p:nvPr>
            <p:extLst>
              <p:ext uri="{D42A27DB-BD31-4B8C-83A1-F6EECF244321}">
                <p14:modId xmlns:p14="http://schemas.microsoft.com/office/powerpoint/2010/main" val="2801150096"/>
              </p:ext>
            </p:extLst>
          </p:nvPr>
        </p:nvGraphicFramePr>
        <p:xfrm>
          <a:off x="536575" y="2655888"/>
          <a:ext cx="8035925" cy="3832225"/>
        </p:xfrm>
        <a:graphic>
          <a:graphicData uri="http://schemas.openxmlformats.org/presentationml/2006/ole">
            <mc:AlternateContent xmlns:mc="http://schemas.openxmlformats.org/markup-compatibility/2006">
              <mc:Choice xmlns:v="urn:schemas-microsoft-com:vml" Requires="v">
                <p:oleObj spid="_x0000_s2660" name="Document" r:id="rId4" imgW="8774154" imgH="4178000" progId="Word.Document.8">
                  <p:embed/>
                </p:oleObj>
              </mc:Choice>
              <mc:Fallback>
                <p:oleObj name="Document" r:id="rId4" imgW="8774154" imgH="4178000" progId="Word.Document.8">
                  <p:embed/>
                  <p:pic>
                    <p:nvPicPr>
                      <p:cNvPr id="0" name="Picture 889"/>
                      <p:cNvPicPr>
                        <a:picLocks noChangeAspect="1" noChangeArrowheads="1"/>
                      </p:cNvPicPr>
                      <p:nvPr/>
                    </p:nvPicPr>
                    <p:blipFill>
                      <a:blip r:embed="rId5"/>
                      <a:srcRect/>
                      <a:stretch>
                        <a:fillRect/>
                      </a:stretch>
                    </p:blipFill>
                    <p:spPr bwMode="auto">
                      <a:xfrm>
                        <a:off x="536575" y="2655888"/>
                        <a:ext cx="8035925" cy="3832225"/>
                      </a:xfrm>
                      <a:prstGeom prst="rect">
                        <a:avLst/>
                      </a:prstGeom>
                      <a:noFill/>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PM2)</a:t>
            </a:r>
            <a:endParaRPr lang="en-US" dirty="0"/>
          </a:p>
        </p:txBody>
      </p:sp>
      <p:sp>
        <p:nvSpPr>
          <p:cNvPr id="3" name="Content Placeholder 2"/>
          <p:cNvSpPr>
            <a:spLocks noGrp="1"/>
          </p:cNvSpPr>
          <p:nvPr>
            <p:ph idx="1"/>
          </p:nvPr>
        </p:nvSpPr>
        <p:spPr/>
        <p:txBody>
          <a:bodyPr/>
          <a:lstStyle/>
          <a:p>
            <a:r>
              <a:rPr lang="en-US" altLang="ko-KR" dirty="0"/>
              <a:t>PHY and </a:t>
            </a:r>
            <a:r>
              <a:rPr lang="en-US" altLang="ko-KR" dirty="0" smtClean="0"/>
              <a:t>MAC</a:t>
            </a:r>
          </a:p>
          <a:p>
            <a:pPr lvl="1"/>
            <a:r>
              <a:rPr lang="en-US" altLang="ko-KR" dirty="0" smtClean="0">
                <a:solidFill>
                  <a:schemeClr val="bg1">
                    <a:lumMod val="50000"/>
                  </a:schemeClr>
                </a:solidFill>
              </a:rPr>
              <a:t>SB1-comment-resolution-part3 (11-16/0435r1,Yongho </a:t>
            </a:r>
            <a:r>
              <a:rPr lang="en-US" altLang="ko-KR" dirty="0" err="1" smtClean="0">
                <a:solidFill>
                  <a:schemeClr val="bg1">
                    <a:lumMod val="50000"/>
                  </a:schemeClr>
                </a:solidFill>
              </a:rPr>
              <a:t>Seok</a:t>
            </a:r>
            <a:r>
              <a:rPr lang="en-US" altLang="ko-KR" dirty="0" smtClean="0">
                <a:solidFill>
                  <a:schemeClr val="bg1">
                    <a:lumMod val="50000"/>
                  </a:schemeClr>
                </a:solidFill>
              </a:rPr>
              <a:t>)</a:t>
            </a:r>
          </a:p>
          <a:p>
            <a:pPr lvl="2"/>
            <a:r>
              <a:rPr lang="en-US" altLang="ko-KR" sz="1800" dirty="0" smtClean="0">
                <a:solidFill>
                  <a:schemeClr val="bg1">
                    <a:lumMod val="50000"/>
                  </a:schemeClr>
                </a:solidFill>
              </a:rPr>
              <a:t>CID 9066</a:t>
            </a:r>
          </a:p>
          <a:p>
            <a:pPr lvl="1"/>
            <a:r>
              <a:rPr lang="en-US" dirty="0" smtClean="0">
                <a:solidFill>
                  <a:schemeClr val="bg1">
                    <a:lumMod val="50000"/>
                  </a:schemeClr>
                </a:solidFill>
              </a:rPr>
              <a:t>SB1 </a:t>
            </a:r>
            <a:r>
              <a:rPr lang="en-US" dirty="0">
                <a:solidFill>
                  <a:schemeClr val="bg1">
                    <a:lumMod val="50000"/>
                  </a:schemeClr>
                </a:solidFill>
              </a:rPr>
              <a:t>CR Miscellaneous Part </a:t>
            </a:r>
            <a:r>
              <a:rPr lang="en-US" dirty="0" smtClean="0">
                <a:solidFill>
                  <a:schemeClr val="bg1">
                    <a:lumMod val="50000"/>
                  </a:schemeClr>
                </a:solidFill>
              </a:rPr>
              <a:t>1 (11-16/0458r0, Alfred Asterjadhi)</a:t>
            </a:r>
            <a:endParaRPr lang="en-GB" dirty="0">
              <a:solidFill>
                <a:schemeClr val="bg1">
                  <a:lumMod val="50000"/>
                </a:schemeClr>
              </a:solidFill>
            </a:endParaRPr>
          </a:p>
          <a:p>
            <a:pPr lvl="2"/>
            <a:r>
              <a:rPr lang="en-GB" sz="1800" dirty="0" smtClean="0">
                <a:solidFill>
                  <a:schemeClr val="bg1">
                    <a:lumMod val="50000"/>
                  </a:schemeClr>
                </a:solidFill>
              </a:rPr>
              <a:t>9057</a:t>
            </a:r>
            <a:r>
              <a:rPr lang="en-GB" sz="1800" dirty="0">
                <a:solidFill>
                  <a:schemeClr val="bg1">
                    <a:lumMod val="50000"/>
                  </a:schemeClr>
                </a:solidFill>
              </a:rPr>
              <a:t>, 9064, 9040, 9041, 9047, 9048, </a:t>
            </a:r>
            <a:r>
              <a:rPr lang="en-GB" sz="1800" dirty="0" smtClean="0">
                <a:solidFill>
                  <a:schemeClr val="bg1">
                    <a:lumMod val="50000"/>
                  </a:schemeClr>
                </a:solidFill>
              </a:rPr>
              <a:t>9006</a:t>
            </a:r>
            <a:endParaRPr lang="en-US" sz="1800" dirty="0">
              <a:solidFill>
                <a:schemeClr val="bg1">
                  <a:lumMod val="50000"/>
                </a:schemeClr>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15599607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(Thursday </a:t>
            </a:r>
            <a:r>
              <a:rPr lang="en-US" altLang="ko-KR" dirty="0" smtClean="0"/>
              <a:t>AM1)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endParaRPr lang="en-US" altLang="ko-KR" dirty="0"/>
          </a:p>
          <a:p>
            <a:pPr lvl="1"/>
            <a:r>
              <a:rPr lang="en-US" dirty="0" smtClean="0">
                <a:solidFill>
                  <a:schemeClr val="bg1">
                    <a:lumMod val="50000"/>
                  </a:schemeClr>
                </a:solidFill>
              </a:rPr>
              <a:t>Comment-resolution-part1 (11-16/311r2, Yongho </a:t>
            </a:r>
            <a:r>
              <a:rPr lang="en-US" dirty="0" err="1" smtClean="0">
                <a:solidFill>
                  <a:schemeClr val="bg1">
                    <a:lumMod val="50000"/>
                  </a:schemeClr>
                </a:solidFill>
              </a:rPr>
              <a:t>Seok</a:t>
            </a:r>
            <a:r>
              <a:rPr lang="en-US" dirty="0" smtClean="0">
                <a:solidFill>
                  <a:schemeClr val="bg1">
                    <a:lumMod val="50000"/>
                  </a:schemeClr>
                </a:solidFill>
              </a:rPr>
              <a:t>)</a:t>
            </a:r>
          </a:p>
          <a:p>
            <a:pPr lvl="2"/>
            <a:r>
              <a:rPr lang="en-US" sz="1800" dirty="0" smtClean="0">
                <a:solidFill>
                  <a:schemeClr val="bg1">
                    <a:lumMod val="50000"/>
                  </a:schemeClr>
                </a:solidFill>
              </a:rPr>
              <a:t>CID </a:t>
            </a:r>
            <a:r>
              <a:rPr lang="en-US" sz="1800" dirty="0">
                <a:solidFill>
                  <a:schemeClr val="bg1">
                    <a:lumMod val="50000"/>
                  </a:schemeClr>
                </a:solidFill>
              </a:rPr>
              <a:t>9001 and </a:t>
            </a:r>
            <a:r>
              <a:rPr lang="en-US" sz="1800" dirty="0" smtClean="0">
                <a:solidFill>
                  <a:schemeClr val="bg1">
                    <a:lumMod val="50000"/>
                  </a:schemeClr>
                </a:solidFill>
              </a:rPr>
              <a:t>9004</a:t>
            </a:r>
          </a:p>
          <a:p>
            <a:pPr lvl="1"/>
            <a:r>
              <a:rPr lang="pt-BR" dirty="0" smtClean="0"/>
              <a:t>Comment-resolution-part4 (11-16/453r0, Yongho Seok)</a:t>
            </a:r>
          </a:p>
          <a:p>
            <a:pPr lvl="2"/>
            <a:r>
              <a:rPr lang="pt-BR" sz="1800" dirty="0" smtClean="0"/>
              <a:t>CID </a:t>
            </a:r>
            <a:r>
              <a:rPr lang="pt-BR" sz="1800" dirty="0"/>
              <a:t>9059, 9060, 9063, 9061, </a:t>
            </a:r>
            <a:r>
              <a:rPr lang="pt-BR" sz="1800" dirty="0" smtClean="0"/>
              <a:t>9062</a:t>
            </a:r>
          </a:p>
          <a:p>
            <a:pPr lvl="1"/>
            <a:r>
              <a:rPr lang="en-US" dirty="0" smtClean="0">
                <a:solidFill>
                  <a:schemeClr val="bg1">
                    <a:lumMod val="50000"/>
                  </a:schemeClr>
                </a:solidFill>
              </a:rPr>
              <a:t>Comment-resolution-part5 (11-16/461r0, Yongho </a:t>
            </a:r>
            <a:r>
              <a:rPr lang="en-US" dirty="0" err="1" smtClean="0">
                <a:solidFill>
                  <a:schemeClr val="bg1">
                    <a:lumMod val="50000"/>
                  </a:schemeClr>
                </a:solidFill>
              </a:rPr>
              <a:t>Seok</a:t>
            </a:r>
            <a:r>
              <a:rPr lang="en-US" dirty="0" smtClean="0">
                <a:solidFill>
                  <a:schemeClr val="bg1">
                    <a:lumMod val="50000"/>
                  </a:schemeClr>
                </a:solidFill>
              </a:rPr>
              <a:t>)</a:t>
            </a:r>
          </a:p>
          <a:p>
            <a:pPr lvl="2"/>
            <a:r>
              <a:rPr lang="en-US" sz="1800" dirty="0" smtClean="0">
                <a:solidFill>
                  <a:schemeClr val="bg1">
                    <a:lumMod val="50000"/>
                  </a:schemeClr>
                </a:solidFill>
              </a:rPr>
              <a:t>CID 9055</a:t>
            </a:r>
          </a:p>
          <a:p>
            <a:pPr lvl="1"/>
            <a:r>
              <a:rPr lang="en-US" altLang="ko-KR" dirty="0" smtClean="0"/>
              <a:t>Comment </a:t>
            </a:r>
            <a:r>
              <a:rPr lang="en-US" altLang="ko-KR" dirty="0"/>
              <a:t>resolutions XYZ (Matthew Fischer)</a:t>
            </a:r>
          </a:p>
          <a:p>
            <a:pPr lvl="1"/>
            <a:endParaRPr lang="en-US" altLang="ko-KR" dirty="0" smtClean="0"/>
          </a:p>
          <a:p>
            <a:pPr lvl="1"/>
            <a:endParaRPr lang="en-US" dirty="0"/>
          </a:p>
          <a:p>
            <a:pPr lvl="1"/>
            <a:endParaRPr lang="en-US" dirty="0"/>
          </a:p>
        </p:txBody>
      </p:sp>
    </p:spTree>
    <p:extLst>
      <p:ext uri="{BB962C8B-B14F-4D97-AF65-F5344CB8AC3E}">
        <p14:creationId xmlns:p14="http://schemas.microsoft.com/office/powerpoint/2010/main" val="20245535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(Thursday PM1)</a:t>
            </a:r>
            <a:endParaRPr lang="en-US" dirty="0"/>
          </a:p>
        </p:txBody>
      </p:sp>
      <p:sp>
        <p:nvSpPr>
          <p:cNvPr id="3" name="Content Placeholder 2"/>
          <p:cNvSpPr>
            <a:spLocks noGrp="1"/>
          </p:cNvSpPr>
          <p:nvPr>
            <p:ph idx="1"/>
          </p:nvPr>
        </p:nvSpPr>
        <p:spPr/>
        <p:txBody>
          <a:bodyPr/>
          <a:lstStyle/>
          <a:p>
            <a:r>
              <a:rPr lang="en-US" altLang="ko-KR" dirty="0" smtClean="0"/>
              <a:t>Submissions made during March F2F meeting and ready for motion on Thursday PM1</a:t>
            </a:r>
          </a:p>
          <a:p>
            <a:pPr lvl="1"/>
            <a:r>
              <a:rPr lang="en-US" dirty="0" smtClean="0">
                <a:solidFill>
                  <a:schemeClr val="bg1">
                    <a:lumMod val="50000"/>
                  </a:schemeClr>
                </a:solidFill>
              </a:rPr>
              <a:t>SB1-CID9035-CID9038 </a:t>
            </a:r>
            <a:r>
              <a:rPr lang="en-US" altLang="ko-KR" dirty="0" smtClean="0">
                <a:solidFill>
                  <a:schemeClr val="bg1">
                    <a:lumMod val="50000"/>
                  </a:schemeClr>
                </a:solidFill>
              </a:rPr>
              <a:t>(</a:t>
            </a:r>
            <a:r>
              <a:rPr lang="pt-BR" dirty="0" smtClean="0">
                <a:solidFill>
                  <a:schemeClr val="bg1">
                    <a:lumMod val="50000"/>
                  </a:schemeClr>
                </a:solidFill>
              </a:rPr>
              <a:t>11-16/470r0</a:t>
            </a:r>
            <a:r>
              <a:rPr lang="pt-BR" dirty="0">
                <a:solidFill>
                  <a:schemeClr val="bg1">
                    <a:lumMod val="50000"/>
                  </a:schemeClr>
                </a:solidFill>
              </a:rPr>
              <a:t>, </a:t>
            </a:r>
            <a:r>
              <a:rPr lang="en-US" altLang="ko-KR" dirty="0" smtClean="0">
                <a:solidFill>
                  <a:schemeClr val="bg1">
                    <a:lumMod val="50000"/>
                  </a:schemeClr>
                </a:solidFill>
              </a:rPr>
              <a:t>Matthew </a:t>
            </a:r>
            <a:r>
              <a:rPr lang="en-US" altLang="ko-KR" dirty="0">
                <a:solidFill>
                  <a:schemeClr val="bg1">
                    <a:lumMod val="50000"/>
                  </a:schemeClr>
                </a:solidFill>
              </a:rPr>
              <a:t>Fischer)</a:t>
            </a:r>
          </a:p>
          <a:p>
            <a:pPr lvl="1"/>
            <a:r>
              <a:rPr lang="en-US" dirty="0">
                <a:solidFill>
                  <a:schemeClr val="bg1">
                    <a:lumMod val="50000"/>
                  </a:schemeClr>
                </a:solidFill>
              </a:rPr>
              <a:t>SB1 miscellaneous comment </a:t>
            </a:r>
            <a:r>
              <a:rPr lang="en-US" dirty="0" smtClean="0">
                <a:solidFill>
                  <a:schemeClr val="bg1">
                    <a:lumMod val="50000"/>
                  </a:schemeClr>
                </a:solidFill>
              </a:rPr>
              <a:t>resolutions (</a:t>
            </a:r>
            <a:r>
              <a:rPr lang="pt-BR" dirty="0" smtClean="0">
                <a:solidFill>
                  <a:schemeClr val="bg1">
                    <a:lumMod val="50000"/>
                  </a:schemeClr>
                </a:solidFill>
              </a:rPr>
              <a:t>11-16/465r0</a:t>
            </a:r>
            <a:r>
              <a:rPr lang="pt-BR" dirty="0">
                <a:solidFill>
                  <a:schemeClr val="bg1">
                    <a:lumMod val="50000"/>
                  </a:schemeClr>
                </a:solidFill>
              </a:rPr>
              <a:t>, </a:t>
            </a:r>
            <a:r>
              <a:rPr lang="en-US" dirty="0" smtClean="0">
                <a:solidFill>
                  <a:schemeClr val="bg1">
                    <a:lumMod val="50000"/>
                  </a:schemeClr>
                </a:solidFill>
              </a:rPr>
              <a:t>Menzo Wentink)</a:t>
            </a:r>
          </a:p>
          <a:p>
            <a:pPr lvl="1"/>
            <a:r>
              <a:rPr lang="en-US" dirty="0" smtClean="0">
                <a:solidFill>
                  <a:schemeClr val="bg1">
                    <a:lumMod val="50000"/>
                  </a:schemeClr>
                </a:solidFill>
              </a:rPr>
              <a:t>SB1 CR Miscellaneous Part 2 (</a:t>
            </a:r>
            <a:r>
              <a:rPr lang="pt-BR" dirty="0" smtClean="0">
                <a:solidFill>
                  <a:schemeClr val="bg1">
                    <a:lumMod val="50000"/>
                  </a:schemeClr>
                </a:solidFill>
              </a:rPr>
              <a:t>11-16/472r0, </a:t>
            </a:r>
            <a:r>
              <a:rPr lang="en-US" dirty="0" smtClean="0">
                <a:solidFill>
                  <a:schemeClr val="bg1">
                    <a:lumMod val="50000"/>
                  </a:schemeClr>
                </a:solidFill>
              </a:rPr>
              <a:t>Alfred Asterjadhi)</a:t>
            </a:r>
            <a:endParaRPr lang="pt-BR" dirty="0" smtClean="0">
              <a:solidFill>
                <a:schemeClr val="bg1">
                  <a:lumMod val="50000"/>
                </a:schemeClr>
              </a:solidFill>
            </a:endParaRPr>
          </a:p>
          <a:p>
            <a:pPr lvl="1"/>
            <a:r>
              <a:rPr lang="pt-BR" dirty="0" smtClean="0"/>
              <a:t>Comment-resolution-part4 </a:t>
            </a:r>
            <a:r>
              <a:rPr lang="pt-BR" dirty="0"/>
              <a:t>(</a:t>
            </a:r>
            <a:r>
              <a:rPr lang="pt-BR" dirty="0" smtClean="0"/>
              <a:t>11-16/453r1, </a:t>
            </a:r>
            <a:r>
              <a:rPr lang="pt-BR" dirty="0"/>
              <a:t>Yongho Seok)</a:t>
            </a:r>
          </a:p>
          <a:p>
            <a:pPr lvl="2"/>
            <a:r>
              <a:rPr lang="pt-BR" sz="1800" dirty="0"/>
              <a:t>CID 9059, 9060, 9063, 9061, </a:t>
            </a:r>
            <a:r>
              <a:rPr lang="pt-BR" sz="1800" dirty="0" smtClean="0"/>
              <a:t>9062</a:t>
            </a:r>
          </a:p>
          <a:p>
            <a:pPr lvl="1"/>
            <a:r>
              <a:rPr lang="en-US" altLang="ko-KR" dirty="0">
                <a:solidFill>
                  <a:schemeClr val="bg1">
                    <a:lumMod val="50000"/>
                  </a:schemeClr>
                </a:solidFill>
              </a:rPr>
              <a:t>Resolution-for-cid-9058-and-9075 (</a:t>
            </a:r>
            <a:r>
              <a:rPr lang="en-US" altLang="ko-KR" dirty="0" smtClean="0">
                <a:solidFill>
                  <a:schemeClr val="bg1">
                    <a:lumMod val="50000"/>
                  </a:schemeClr>
                </a:solidFill>
              </a:rPr>
              <a:t>11-16/0446r3, </a:t>
            </a:r>
            <a:r>
              <a:rPr lang="en-US" altLang="ko-KR" dirty="0" err="1">
                <a:solidFill>
                  <a:schemeClr val="bg1">
                    <a:lumMod val="50000"/>
                  </a:schemeClr>
                </a:solidFill>
              </a:rPr>
              <a:t>Xiaofei</a:t>
            </a:r>
            <a:r>
              <a:rPr lang="en-US" altLang="ko-KR" dirty="0">
                <a:solidFill>
                  <a:schemeClr val="bg1">
                    <a:lumMod val="50000"/>
                  </a:schemeClr>
                </a:solidFill>
              </a:rPr>
              <a:t> Wang</a:t>
            </a:r>
            <a:r>
              <a:rPr lang="en-US" altLang="ko-KR" dirty="0" smtClean="0">
                <a:solidFill>
                  <a:schemeClr val="bg1">
                    <a:lumMod val="50000"/>
                  </a:schemeClr>
                </a:solidFill>
              </a:rPr>
              <a:t>)</a:t>
            </a:r>
            <a:endParaRPr lang="pt-BR" dirty="0" smtClean="0">
              <a:solidFill>
                <a:schemeClr val="bg1">
                  <a:lumMod val="50000"/>
                </a:schemeClr>
              </a:solidFill>
            </a:endParaRPr>
          </a:p>
          <a:p>
            <a:pPr lvl="1"/>
            <a:r>
              <a:rPr lang="pt-BR" dirty="0" smtClean="0">
                <a:solidFill>
                  <a:schemeClr val="bg1">
                    <a:lumMod val="50000"/>
                  </a:schemeClr>
                </a:solidFill>
              </a:rPr>
              <a:t>SB CR Miscellaneous Part 3 (11-16/476r0, Alfred Asterjadhi) </a:t>
            </a:r>
          </a:p>
          <a:p>
            <a:pPr lvl="1"/>
            <a:r>
              <a:rPr lang="en-US" altLang="ko-KR" dirty="0" smtClean="0"/>
              <a:t>TBD</a:t>
            </a:r>
            <a:endParaRPr lang="en-US" altLang="ko-KR" dirty="0" smtClean="0">
              <a:solidFill>
                <a:schemeClr val="bg2"/>
              </a:solidFill>
            </a:endParaRPr>
          </a:p>
          <a:p>
            <a:pPr lvl="1"/>
            <a:endParaRPr lang="en-US" altLang="ko-KR" dirty="0" smtClean="0"/>
          </a:p>
          <a:p>
            <a:pPr lvl="1"/>
            <a:endParaRPr lang="en-US" altLang="ko-KR"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23937854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(Thursday </a:t>
            </a:r>
            <a:r>
              <a:rPr lang="en-US" altLang="ko-KR" dirty="0" smtClean="0"/>
              <a:t>PM2)</a:t>
            </a:r>
            <a:endParaRPr lang="en-US" dirty="0"/>
          </a:p>
        </p:txBody>
      </p:sp>
      <p:sp>
        <p:nvSpPr>
          <p:cNvPr id="3" name="Content Placeholder 2"/>
          <p:cNvSpPr>
            <a:spLocks noGrp="1"/>
          </p:cNvSpPr>
          <p:nvPr>
            <p:ph idx="1"/>
          </p:nvPr>
        </p:nvSpPr>
        <p:spPr/>
        <p:txBody>
          <a:bodyPr/>
          <a:lstStyle/>
          <a:p>
            <a:r>
              <a:rPr lang="en-US" altLang="ko-KR" dirty="0"/>
              <a:t>PHY and MAC</a:t>
            </a:r>
          </a:p>
          <a:p>
            <a:pPr lvl="1"/>
            <a:r>
              <a:rPr lang="pt-BR" dirty="0" smtClean="0"/>
              <a:t>Comment-resolution-part4 </a:t>
            </a:r>
            <a:r>
              <a:rPr lang="pt-BR" dirty="0"/>
              <a:t>(</a:t>
            </a:r>
            <a:r>
              <a:rPr lang="pt-BR" dirty="0" smtClean="0"/>
              <a:t>11-16/453r1, </a:t>
            </a:r>
            <a:r>
              <a:rPr lang="pt-BR" dirty="0"/>
              <a:t>Yongho Seok)</a:t>
            </a:r>
          </a:p>
          <a:p>
            <a:pPr lvl="2"/>
            <a:r>
              <a:rPr lang="pt-BR" sz="1800" dirty="0"/>
              <a:t>CID 9059, 9060, 9063, 9061, </a:t>
            </a:r>
            <a:r>
              <a:rPr lang="pt-BR" sz="1800" dirty="0" smtClean="0"/>
              <a:t>9062</a:t>
            </a:r>
          </a:p>
          <a:p>
            <a:pPr lvl="1"/>
            <a:r>
              <a:rPr lang="en-US" altLang="ko-KR" dirty="0" smtClean="0"/>
              <a:t>TBD</a:t>
            </a:r>
            <a:endParaRPr lang="en-US" altLang="ko-KR" dirty="0" smtClean="0">
              <a:solidFill>
                <a:schemeClr val="bg2"/>
              </a:solidFill>
            </a:endParaRPr>
          </a:p>
          <a:p>
            <a:pPr lvl="1"/>
            <a:endParaRPr lang="en-US" altLang="ko-KR" dirty="0" smtClean="0"/>
          </a:p>
          <a:p>
            <a:pPr lvl="1"/>
            <a:endParaRPr lang="en-US" altLang="ko-KR"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40825828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27267691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r>
              <a:rPr lang="en-US" altLang="ko-KR" dirty="0"/>
              <a:t>Weekly teleconferences between March </a:t>
            </a:r>
            <a:r>
              <a:rPr lang="en-US" altLang="ko-KR" dirty="0" smtClean="0"/>
              <a:t>22</a:t>
            </a:r>
            <a:r>
              <a:rPr lang="en-US" altLang="ko-KR" baseline="30000" dirty="0" smtClean="0"/>
              <a:t>th</a:t>
            </a:r>
            <a:r>
              <a:rPr lang="en-US" altLang="ko-KR" dirty="0" smtClean="0"/>
              <a:t> </a:t>
            </a:r>
            <a:r>
              <a:rPr lang="en-US" altLang="ko-KR" dirty="0"/>
              <a:t>2016 </a:t>
            </a:r>
            <a:r>
              <a:rPr lang="en-US" altLang="ko-KR" dirty="0" smtClean="0"/>
              <a:t>and July 19</a:t>
            </a:r>
            <a:r>
              <a:rPr lang="en-US" altLang="ko-KR" baseline="30000" dirty="0" smtClean="0"/>
              <a:t>th</a:t>
            </a:r>
            <a:r>
              <a:rPr lang="en-US" altLang="ko-KR" dirty="0" smtClean="0"/>
              <a:t> 2016 (already approved in </a:t>
            </a:r>
            <a:r>
              <a:rPr lang="en-GB" altLang="ko-KR" dirty="0"/>
              <a:t>F2F January </a:t>
            </a:r>
            <a:r>
              <a:rPr lang="en-GB" altLang="ko-KR" dirty="0" smtClean="0"/>
              <a:t>meeting)</a:t>
            </a:r>
            <a:endParaRPr lang="en-US" altLang="ko-KR" dirty="0"/>
          </a:p>
          <a:p>
            <a:pPr lvl="1">
              <a:defRPr/>
            </a:pPr>
            <a:r>
              <a:rPr lang="en-US" altLang="ja-JP" dirty="0"/>
              <a:t>Tuesday 8PM ET</a:t>
            </a:r>
            <a:r>
              <a:rPr lang="ja-JP" altLang="en-US" dirty="0"/>
              <a:t> </a:t>
            </a:r>
            <a:r>
              <a:rPr lang="en-US" altLang="ja-JP" dirty="0"/>
              <a:t>for 2.5 hours</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15540274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20848420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10"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11"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163180252"/>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9"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11"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2525575592"/>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9"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11"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7782552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dirty="0" smtClean="0"/>
              <a:t>January meeting minutes (11-16/0175r0)</a:t>
            </a:r>
          </a:p>
          <a:p>
            <a:pPr marL="1009650" lvl="1" indent="-609600"/>
            <a:r>
              <a:rPr lang="en-US" dirty="0"/>
              <a:t>Conference call </a:t>
            </a:r>
            <a:r>
              <a:rPr lang="en-US" dirty="0" smtClean="0"/>
              <a:t>minutes</a:t>
            </a:r>
          </a:p>
          <a:p>
            <a:pPr marL="609600" indent="-609600"/>
            <a:r>
              <a:rPr lang="en-US" altLang="ko-KR" dirty="0" smtClean="0"/>
              <a:t>Address Sponsor Ballot comments for Draft 6.0 </a:t>
            </a:r>
          </a:p>
          <a:p>
            <a:pPr marL="1009650" lvl="1" indent="-609600"/>
            <a:r>
              <a:rPr lang="en-US" altLang="ko-KR" dirty="0" smtClean="0"/>
              <a:t>Comment Spreadsheet (11-16/0302r2</a:t>
            </a:r>
            <a:r>
              <a:rPr lang="en-US" altLang="ko-KR" dirty="0"/>
              <a:t>)</a:t>
            </a:r>
          </a:p>
          <a:p>
            <a:pPr marL="609600" indent="-609600"/>
            <a:r>
              <a:rPr lang="en-US" altLang="ko-KR" dirty="0"/>
              <a:t>Motion for draft </a:t>
            </a:r>
            <a:r>
              <a:rPr lang="en-US" altLang="ko-KR" dirty="0" smtClean="0"/>
              <a:t>text</a:t>
            </a:r>
            <a:endParaRPr lang="en-US" altLang="ko-KR" dirty="0"/>
          </a:p>
          <a:p>
            <a:pPr marL="609600" indent="-609600"/>
            <a:r>
              <a:rPr lang="en-US" altLang="ko-KR" dirty="0"/>
              <a:t>Conference call plan</a:t>
            </a:r>
          </a:p>
          <a:p>
            <a:pPr marL="609600" indent="-609600"/>
            <a:r>
              <a:rPr lang="en-US" altLang="ko-KR" dirty="0"/>
              <a:t>Timeline review</a:t>
            </a:r>
          </a:p>
          <a:p>
            <a:pPr marL="1009650" lvl="1" indent="-609600"/>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7"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42830935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8"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10"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24395258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9"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11"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2871260686"/>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a:t>
            </a:r>
            <a:r>
              <a:rPr lang="en-GB" altLang="ko-KR" dirty="0" smtClean="0"/>
              <a:t>of </a:t>
            </a:r>
            <a:r>
              <a:rPr lang="en-GB" altLang="ko-KR" dirty="0"/>
              <a:t>F2F </a:t>
            </a:r>
            <a:r>
              <a:rPr lang="en-GB" altLang="ko-KR" dirty="0" smtClean="0"/>
              <a:t>January meeting </a:t>
            </a:r>
            <a:r>
              <a:rPr lang="en-GB" altLang="ko-KR" dirty="0"/>
              <a:t>(11-16/0175r0) </a:t>
            </a:r>
            <a:r>
              <a:rPr lang="en-US" altLang="ko-KR" dirty="0" smtClean="0"/>
              <a:t>and </a:t>
            </a:r>
            <a:r>
              <a:rPr lang="en-US" altLang="ko-KR" dirty="0" err="1"/>
              <a:t>conf</a:t>
            </a:r>
            <a:r>
              <a:rPr lang="en-US" altLang="ko-KR" dirty="0"/>
              <a:t> call minutes </a:t>
            </a:r>
            <a:r>
              <a:rPr lang="en-US" altLang="ko-KR" dirty="0" smtClean="0"/>
              <a:t>(</a:t>
            </a:r>
            <a:r>
              <a:rPr lang="pt-BR" altLang="ko-KR" dirty="0" smtClean="0"/>
              <a:t>11-15/1480r0</a:t>
            </a:r>
            <a:r>
              <a:rPr lang="pt-BR" altLang="ko-KR" dirty="0"/>
              <a:t>, 11-15/1493r0, 11-15/1505r0, 11-15/1533r0, 11-15/1538r0, </a:t>
            </a:r>
            <a:r>
              <a:rPr lang="en-US" altLang="ko-KR" dirty="0" smtClean="0"/>
              <a:t>11-16/0003r0, 11-16/0011r0, 11-16/0257r0, 11-16/0312r0</a:t>
            </a:r>
            <a:r>
              <a:rPr lang="en-US" altLang="ko-KR" dirty="0"/>
              <a:t>)</a:t>
            </a:r>
            <a:endParaRPr lang="en-GB" altLang="ko-KR" dirty="0" smtClean="0"/>
          </a:p>
          <a:p>
            <a:endParaRPr lang="ko-KR" altLang="ko-KR" dirty="0"/>
          </a:p>
          <a:p>
            <a:pPr lvl="1"/>
            <a:r>
              <a:rPr lang="en-US" altLang="ko-KR" dirty="0" smtClean="0"/>
              <a:t>Move: Eugene Baik  Second: Naveen </a:t>
            </a:r>
            <a:r>
              <a:rPr lang="en-US" altLang="ko-KR" dirty="0" err="1" smtClean="0"/>
              <a:t>Kakani</a:t>
            </a:r>
            <a:endParaRPr lang="en-US" altLang="ko-KR" dirty="0" smtClean="0"/>
          </a:p>
          <a:p>
            <a:pPr lvl="1"/>
            <a:r>
              <a:rPr lang="en-US" altLang="ko-KR" dirty="0" smtClean="0"/>
              <a:t>Discussions: No discussions</a:t>
            </a:r>
            <a:endParaRPr lang="ko-KR" altLang="ko-KR" dirty="0"/>
          </a:p>
          <a:p>
            <a:pPr lvl="1"/>
            <a:r>
              <a:rPr lang="en-US" altLang="ko-KR" dirty="0" smtClean="0"/>
              <a:t>Motion Passes with unanimous consent.</a:t>
            </a:r>
            <a:endParaRPr lang="en-GB" altLang="ko-KR" dirty="0"/>
          </a:p>
          <a:p>
            <a:pPr lvl="1"/>
            <a:endParaRPr lang="ko-KR" altLang="en-US" dirty="0"/>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404896835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11-16/0480r0 for </a:t>
            </a:r>
            <a:r>
              <a:rPr lang="en-US" altLang="ko-KR" dirty="0" smtClean="0"/>
              <a:t>all the </a:t>
            </a:r>
            <a:r>
              <a:rPr lang="en-US" altLang="ko-KR" dirty="0" smtClean="0"/>
              <a:t>CIDs related to the 1</a:t>
            </a:r>
            <a:r>
              <a:rPr lang="en-US" altLang="ko-KR" baseline="30000" dirty="0" smtClean="0"/>
              <a:t>st</a:t>
            </a:r>
            <a:r>
              <a:rPr lang="en-US" altLang="ko-KR" dirty="0" smtClean="0"/>
              <a:t> recirc</a:t>
            </a:r>
            <a:r>
              <a:rPr lang="en-US" altLang="ko-KR" dirty="0" smtClean="0"/>
              <a:t>ulation Sponsor Ballot except for the following CIDs</a:t>
            </a:r>
            <a:r>
              <a:rPr lang="en-US" altLang="ko-KR" dirty="0" smtClean="0"/>
              <a:t>:</a:t>
            </a:r>
          </a:p>
          <a:p>
            <a:pPr lvl="1"/>
            <a:r>
              <a:rPr lang="en-US" altLang="ko-KR" dirty="0" smtClean="0"/>
              <a:t>9059, 9060, 9061, 9062, 9063</a:t>
            </a:r>
            <a:endParaRPr lang="en-US" altLang="ko-KR" dirty="0"/>
          </a:p>
          <a:p>
            <a:pPr lvl="1"/>
            <a:endParaRPr lang="en-US" altLang="ko-KR" b="1" dirty="0" smtClean="0"/>
          </a:p>
          <a:p>
            <a:pPr lvl="1"/>
            <a:r>
              <a:rPr lang="en-US" altLang="ko-KR" dirty="0" smtClean="0"/>
              <a:t>Move:	Second:</a:t>
            </a:r>
            <a:endParaRPr lang="ko-KR" altLang="ko-KR" dirty="0"/>
          </a:p>
          <a:p>
            <a:pPr lvl="1"/>
            <a:r>
              <a:rPr lang="en-US" altLang="ko-KR" dirty="0" smtClean="0"/>
              <a:t>Discussions:</a:t>
            </a:r>
            <a:endParaRPr lang="ko-KR" altLang="ko-KR" dirty="0"/>
          </a:p>
          <a:p>
            <a:pPr lvl="1"/>
            <a:r>
              <a:rPr lang="en-US" altLang="ko-KR" dirty="0" smtClean="0"/>
              <a:t>Yes:	No:	Abstain: </a:t>
            </a:r>
            <a:r>
              <a:rPr lang="en-US" altLang="ko-KR" dirty="0"/>
              <a:t>	</a:t>
            </a:r>
            <a:endParaRPr lang="ko-KR" altLang="ko-KR" dirty="0"/>
          </a:p>
          <a:p>
            <a:pPr lvl="1"/>
            <a:r>
              <a:rPr lang="en-US" altLang="ko-KR" dirty="0" smtClean="0"/>
              <a:t>Motion</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3073460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3</a:t>
            </a:r>
            <a:endParaRPr lang="ko-KR" altLang="en-US" dirty="0"/>
          </a:p>
        </p:txBody>
      </p:sp>
      <p:sp>
        <p:nvSpPr>
          <p:cNvPr id="3" name="내용 개체 틀 2"/>
          <p:cNvSpPr>
            <a:spLocks noGrp="1"/>
          </p:cNvSpPr>
          <p:nvPr>
            <p:ph idx="1"/>
          </p:nvPr>
        </p:nvSpPr>
        <p:spPr/>
        <p:txBody>
          <a:bodyPr/>
          <a:lstStyle/>
          <a:p>
            <a:r>
              <a:rPr lang="en-US" altLang="ko-KR" dirty="0" smtClean="0"/>
              <a:t>Move to adopt the comment resolutions of </a:t>
            </a:r>
            <a:r>
              <a:rPr lang="pt-BR" altLang="ko-KR" dirty="0" smtClean="0"/>
              <a:t>CID 9059, 9060, 9061, 9062, 9063 as shown </a:t>
            </a:r>
            <a:r>
              <a:rPr lang="pt-BR" altLang="ko-KR" dirty="0"/>
              <a:t>in </a:t>
            </a:r>
            <a:r>
              <a:rPr lang="pt-BR" altLang="ko-KR" dirty="0" smtClean="0"/>
              <a:t>11-16/0453r1</a:t>
            </a:r>
          </a:p>
          <a:p>
            <a:pPr marL="0" indent="0">
              <a:buNone/>
            </a:pPr>
            <a:endParaRPr lang="en-US" altLang="ko-KR" b="1" dirty="0" smtClean="0"/>
          </a:p>
          <a:p>
            <a:pPr lvl="1"/>
            <a:r>
              <a:rPr lang="en-US" altLang="ko-KR" dirty="0" smtClean="0"/>
              <a:t>Move:	Second:</a:t>
            </a:r>
            <a:endParaRPr lang="ko-KR" altLang="ko-KR" dirty="0"/>
          </a:p>
          <a:p>
            <a:pPr lvl="1"/>
            <a:r>
              <a:rPr lang="en-US" altLang="ko-KR" dirty="0" smtClean="0"/>
              <a:t>Discussions:</a:t>
            </a:r>
            <a:endParaRPr lang="ko-KR" altLang="ko-KR" dirty="0"/>
          </a:p>
          <a:p>
            <a:pPr lvl="1"/>
            <a:r>
              <a:rPr lang="en-US" altLang="ko-KR" dirty="0" smtClean="0"/>
              <a:t>Yes:	No:	Abstain: </a:t>
            </a:r>
            <a:r>
              <a:rPr lang="en-US" altLang="ko-KR" dirty="0"/>
              <a:t>	</a:t>
            </a:r>
            <a:endParaRPr lang="ko-KR" altLang="ko-KR" dirty="0"/>
          </a:p>
          <a:p>
            <a:pPr lvl="1"/>
            <a:r>
              <a:rPr lang="en-US" altLang="ko-KR" dirty="0" smtClean="0"/>
              <a:t>Motion</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36523865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4</a:t>
            </a:r>
            <a:endParaRPr lang="ko-KR" altLang="en-US" dirty="0"/>
          </a:p>
        </p:txBody>
      </p:sp>
      <p:sp>
        <p:nvSpPr>
          <p:cNvPr id="3" name="내용 개체 틀 2"/>
          <p:cNvSpPr>
            <a:spLocks noGrp="1"/>
          </p:cNvSpPr>
          <p:nvPr>
            <p:ph idx="1"/>
          </p:nvPr>
        </p:nvSpPr>
        <p:spPr/>
        <p:txBody>
          <a:bodyPr/>
          <a:lstStyle/>
          <a:p>
            <a:r>
              <a:rPr lang="en-US" altLang="ko-KR" dirty="0"/>
              <a:t>Move to instruct the Editor to generate </a:t>
            </a:r>
            <a:r>
              <a:rPr lang="en-US" altLang="ko-KR" dirty="0" smtClean="0"/>
              <a:t>D6.1 </a:t>
            </a:r>
            <a:r>
              <a:rPr lang="en-US" altLang="ko-KR" dirty="0"/>
              <a:t>of the draft based on motions passed in </a:t>
            </a:r>
            <a:r>
              <a:rPr lang="en-US" altLang="ko-KR" dirty="0" err="1"/>
              <a:t>TGah</a:t>
            </a:r>
            <a:r>
              <a:rPr lang="en-US" altLang="ko-KR" dirty="0"/>
              <a:t> at the </a:t>
            </a:r>
            <a:r>
              <a:rPr lang="en-US" altLang="ko-KR" dirty="0" smtClean="0"/>
              <a:t>March face-to-face </a:t>
            </a:r>
            <a:r>
              <a:rPr lang="en-US" altLang="ko-KR" dirty="0"/>
              <a:t>meeting</a:t>
            </a:r>
            <a:r>
              <a:rPr lang="en-US" altLang="ko-KR" dirty="0" smtClean="0"/>
              <a:t>.</a:t>
            </a:r>
          </a:p>
          <a:p>
            <a:pPr lvl="1"/>
            <a:r>
              <a:rPr lang="en-US" altLang="ko-KR" dirty="0" smtClean="0"/>
              <a:t>Move:	Second:</a:t>
            </a:r>
          </a:p>
          <a:p>
            <a:pPr lvl="1"/>
            <a:r>
              <a:rPr lang="en-US" altLang="ko-KR" dirty="0" smtClean="0"/>
              <a:t>Discussions:</a:t>
            </a:r>
          </a:p>
          <a:p>
            <a:pPr lvl="1"/>
            <a:r>
              <a:rPr lang="en-US" altLang="ko-KR" dirty="0" smtClean="0"/>
              <a:t>Yes:	No:	Abstain: </a:t>
            </a:r>
            <a:r>
              <a:rPr lang="en-US" altLang="ko-KR" dirty="0"/>
              <a:t>	</a:t>
            </a:r>
            <a:endParaRPr lang="ko-KR" altLang="ko-KR" dirty="0"/>
          </a:p>
          <a:p>
            <a:pPr lvl="1"/>
            <a:r>
              <a:rPr lang="en-US" altLang="ko-KR" dirty="0" smtClean="0"/>
              <a:t>Motion</a:t>
            </a:r>
            <a:endParaRPr lang="en-US" altLang="ko-KR" dirty="0"/>
          </a:p>
          <a:p>
            <a:pPr lvl="1"/>
            <a:endParaRPr lang="ko-KR" altLang="en-US" dirty="0"/>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2016</a:t>
            </a:r>
          </a:p>
        </p:txBody>
      </p:sp>
    </p:spTree>
    <p:extLst>
      <p:ext uri="{BB962C8B-B14F-4D97-AF65-F5344CB8AC3E}">
        <p14:creationId xmlns:p14="http://schemas.microsoft.com/office/powerpoint/2010/main" val="103297583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2601"/>
            <a:ext cx="1182055" cy="276999"/>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800" dirty="0"/>
              <a:t>March 2016</a:t>
            </a:r>
          </a:p>
        </p:txBody>
      </p:sp>
      <p:sp>
        <p:nvSpPr>
          <p:cNvPr id="14339" name="Footer Placeholder 4"/>
          <p:cNvSpPr>
            <a:spLocks noGrp="1"/>
          </p:cNvSpPr>
          <p:nvPr>
            <p:ph type="ftr" sz="quarter" idx="11"/>
          </p:nvPr>
        </p:nvSpPr>
        <p:spPr>
          <a:xfrm>
            <a:off x="6348516" y="6475413"/>
            <a:ext cx="2195409"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14340"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Slide </a:t>
            </a:r>
            <a:fld id="{B3235CB7-2FAB-4EE3-927D-3AB5717EB3ED}" type="slidenum">
              <a:rPr lang="en-US" altLang="ko-KR"/>
              <a:pPr/>
              <a:t>26</a:t>
            </a:fld>
            <a:endParaRPr lang="en-US" altLang="ko-KR"/>
          </a:p>
        </p:txBody>
      </p:sp>
      <p:sp>
        <p:nvSpPr>
          <p:cNvPr id="23557" name="Rectangle 2"/>
          <p:cNvSpPr>
            <a:spLocks noGrp="1" noChangeArrowheads="1"/>
          </p:cNvSpPr>
          <p:nvPr>
            <p:ph type="title"/>
          </p:nvPr>
        </p:nvSpPr>
        <p:spPr/>
        <p:txBody>
          <a:bodyPr/>
          <a:lstStyle/>
          <a:p>
            <a:r>
              <a:rPr lang="en-US" altLang="en-US" dirty="0" smtClean="0"/>
              <a:t>Motion 5</a:t>
            </a:r>
          </a:p>
        </p:txBody>
      </p:sp>
      <p:sp>
        <p:nvSpPr>
          <p:cNvPr id="23558" name="Rectangle 3"/>
          <p:cNvSpPr>
            <a:spLocks noGrp="1" noChangeArrowheads="1"/>
          </p:cNvSpPr>
          <p:nvPr>
            <p:ph type="body" idx="1"/>
          </p:nvPr>
        </p:nvSpPr>
        <p:spPr>
          <a:xfrm>
            <a:off x="685800" y="1676400"/>
            <a:ext cx="7772400" cy="3810000"/>
          </a:xfrm>
        </p:spPr>
        <p:txBody>
          <a:bodyPr/>
          <a:lstStyle/>
          <a:p>
            <a:r>
              <a:rPr lang="en-US" altLang="en-US" dirty="0" smtClean="0"/>
              <a:t>Having approved comment resolutions for all of the comments received from a </a:t>
            </a:r>
            <a:r>
              <a:rPr lang="en-US" altLang="en-US" dirty="0"/>
              <a:t>Sponsor </a:t>
            </a:r>
            <a:r>
              <a:rPr lang="en-US" altLang="en-US" dirty="0" smtClean="0"/>
              <a:t>Recirculation Ballot on P802.11ah D6.0 </a:t>
            </a:r>
          </a:p>
          <a:p>
            <a:r>
              <a:rPr lang="en-US" altLang="en-US" dirty="0" smtClean="0"/>
              <a:t>Instruct the </a:t>
            </a:r>
            <a:r>
              <a:rPr lang="en-US" altLang="en-US" dirty="0" err="1" smtClean="0"/>
              <a:t>TGah</a:t>
            </a:r>
            <a:r>
              <a:rPr lang="en-US" altLang="en-US" dirty="0" smtClean="0"/>
              <a:t> editor to prepare P802.11ah D7.0 incorporating these resolutions and, </a:t>
            </a:r>
          </a:p>
          <a:p>
            <a:r>
              <a:rPr lang="en-US" altLang="en-US" dirty="0" smtClean="0"/>
              <a:t>Approve a 15 day </a:t>
            </a:r>
            <a:r>
              <a:rPr lang="en-US" altLang="en-US" dirty="0"/>
              <a:t>Sponsor Recirculation Ballot </a:t>
            </a:r>
            <a:r>
              <a:rPr lang="en-US" altLang="en-US" dirty="0" smtClean="0"/>
              <a:t>asking the question “Should P802.11ah D7.0 be forwarded to </a:t>
            </a:r>
            <a:r>
              <a:rPr lang="en-US" altLang="en-US" dirty="0" err="1" smtClean="0"/>
              <a:t>RevCom</a:t>
            </a:r>
            <a:r>
              <a:rPr lang="en-US" altLang="en-US" dirty="0" smtClean="0"/>
              <a:t>?”  </a:t>
            </a:r>
          </a:p>
          <a:p>
            <a:r>
              <a:rPr lang="en-US" altLang="en-US" dirty="0" smtClean="0"/>
              <a:t>Moved:</a:t>
            </a:r>
          </a:p>
          <a:p>
            <a:r>
              <a:rPr lang="en-US" altLang="en-US" dirty="0" smtClean="0"/>
              <a:t>Seconded:</a:t>
            </a:r>
            <a:endParaRPr lang="en-US" altLang="ko-KR" dirty="0" smtClean="0"/>
          </a:p>
          <a:p>
            <a:r>
              <a:rPr lang="en-US" altLang="en-US" dirty="0" smtClean="0"/>
              <a:t>Result: (Yes	No	Abstain)</a:t>
            </a:r>
          </a:p>
        </p:txBody>
      </p:sp>
    </p:spTree>
    <p:extLst>
      <p:ext uri="{BB962C8B-B14F-4D97-AF65-F5344CB8AC3E}">
        <p14:creationId xmlns:p14="http://schemas.microsoft.com/office/powerpoint/2010/main" val="186221588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a:t>
            </a:r>
            <a:endParaRPr lang="ko-KR" altLang="en-US" dirty="0"/>
          </a:p>
        </p:txBody>
      </p:sp>
      <p:sp>
        <p:nvSpPr>
          <p:cNvPr id="3" name="내용 개체 틀 2"/>
          <p:cNvSpPr>
            <a:spLocks noGrp="1"/>
          </p:cNvSpPr>
          <p:nvPr>
            <p:ph idx="1"/>
          </p:nvPr>
        </p:nvSpPr>
        <p:spPr/>
        <p:txBody>
          <a:bodyPr/>
          <a:lstStyle/>
          <a:p>
            <a:r>
              <a:rPr lang="en-GB" altLang="ko-KR" dirty="0" smtClean="0">
                <a:solidFill>
                  <a:schemeClr val="bg1">
                    <a:lumMod val="50000"/>
                  </a:schemeClr>
                </a:solidFill>
              </a:rPr>
              <a:t>Do you accept the comment resolution for CID </a:t>
            </a:r>
            <a:r>
              <a:rPr lang="en-US" dirty="0" smtClean="0">
                <a:solidFill>
                  <a:schemeClr val="bg1">
                    <a:lumMod val="50000"/>
                  </a:schemeClr>
                </a:solidFill>
              </a:rPr>
              <a:t>9015, 9014, 9016, 9011, 9021, 9022, 9024, 9017, 9019, 9020, 9009, 9013, 9018, 9012, 9023, 9010, 9078, 9079, 9080, 9081, 9053, 9054</a:t>
            </a:r>
            <a:r>
              <a:rPr lang="en-US" altLang="ko-KR" dirty="0" smtClean="0">
                <a:solidFill>
                  <a:schemeClr val="bg1">
                    <a:lumMod val="50000"/>
                  </a:schemeClr>
                </a:solidFill>
              </a:rPr>
              <a:t> </a:t>
            </a:r>
            <a:r>
              <a:rPr lang="en-GB" altLang="ko-KR" dirty="0" smtClean="0">
                <a:solidFill>
                  <a:schemeClr val="bg1">
                    <a:lumMod val="50000"/>
                  </a:schemeClr>
                </a:solidFill>
              </a:rPr>
              <a:t>as shown in 11-16/0348r2?</a:t>
            </a:r>
            <a:endParaRPr lang="en-GB" altLang="ko-KR" dirty="0">
              <a:solidFill>
                <a:schemeClr val="bg1">
                  <a:lumMod val="50000"/>
                </a:schemeClr>
              </a:solidFill>
            </a:endParaRPr>
          </a:p>
          <a:p>
            <a:endParaRPr lang="en-US" altLang="ko-KR" dirty="0" smtClean="0">
              <a:solidFill>
                <a:schemeClr val="bg1">
                  <a:lumMod val="50000"/>
                </a:schemeClr>
              </a:solidFill>
            </a:endParaRPr>
          </a:p>
          <a:p>
            <a:r>
              <a:rPr lang="en-US" altLang="ko-KR" dirty="0" smtClean="0">
                <a:solidFill>
                  <a:schemeClr val="bg1">
                    <a:lumMod val="50000"/>
                  </a:schemeClr>
                </a:solidFill>
              </a:rPr>
              <a:t>Result:</a:t>
            </a:r>
            <a:endParaRPr lang="en-US" altLang="ko-KR" dirty="0">
              <a:solidFill>
                <a:schemeClr val="bg1">
                  <a:lumMod val="50000"/>
                </a:schemeClr>
              </a:solidFill>
            </a:endParaRPr>
          </a:p>
          <a:p>
            <a:pPr lvl="1"/>
            <a:r>
              <a:rPr lang="en-US" altLang="ko-KR" dirty="0" smtClean="0">
                <a:solidFill>
                  <a:schemeClr val="bg1">
                    <a:lumMod val="50000"/>
                  </a:schemeClr>
                </a:solidFill>
              </a:rPr>
              <a:t>6Y, 0N, 1A (Passes)</a:t>
            </a:r>
            <a:endParaRPr lang="ko-KR" altLang="en-US" dirty="0">
              <a:solidFill>
                <a:schemeClr val="bg1">
                  <a:lumMod val="50000"/>
                </a:schemeClr>
              </a:solidFill>
            </a:endParaRPr>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159682342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a:t>
            </a:r>
            <a:endParaRPr lang="ko-KR" altLang="en-US" dirty="0"/>
          </a:p>
        </p:txBody>
      </p:sp>
      <p:sp>
        <p:nvSpPr>
          <p:cNvPr id="3" name="내용 개체 틀 2"/>
          <p:cNvSpPr>
            <a:spLocks noGrp="1"/>
          </p:cNvSpPr>
          <p:nvPr>
            <p:ph idx="1"/>
          </p:nvPr>
        </p:nvSpPr>
        <p:spPr/>
        <p:txBody>
          <a:bodyPr/>
          <a:lstStyle/>
          <a:p>
            <a:r>
              <a:rPr lang="en-GB" altLang="ko-KR" dirty="0" smtClean="0">
                <a:solidFill>
                  <a:schemeClr val="bg1">
                    <a:lumMod val="50000"/>
                  </a:schemeClr>
                </a:solidFill>
              </a:rPr>
              <a:t>Do you accept the comment resolution for CID 9065 as shown in </a:t>
            </a:r>
            <a:r>
              <a:rPr lang="en-US" altLang="ko-KR" dirty="0" smtClean="0">
                <a:solidFill>
                  <a:schemeClr val="bg1">
                    <a:lumMod val="50000"/>
                  </a:schemeClr>
                </a:solidFill>
              </a:rPr>
              <a:t>11-16/0450r0</a:t>
            </a:r>
            <a:r>
              <a:rPr lang="en-GB" altLang="ko-KR" dirty="0" smtClean="0">
                <a:solidFill>
                  <a:schemeClr val="bg1">
                    <a:lumMod val="50000"/>
                  </a:schemeClr>
                </a:solidFill>
              </a:rPr>
              <a:t>?</a:t>
            </a:r>
            <a:endParaRPr lang="en-GB" altLang="ko-KR" dirty="0">
              <a:solidFill>
                <a:schemeClr val="bg1">
                  <a:lumMod val="50000"/>
                </a:schemeClr>
              </a:solidFill>
            </a:endParaRPr>
          </a:p>
          <a:p>
            <a:endParaRPr lang="en-US" altLang="ko-KR" dirty="0" smtClean="0"/>
          </a:p>
          <a:p>
            <a:r>
              <a:rPr lang="en-US" altLang="ko-KR" dirty="0" smtClean="0">
                <a:solidFill>
                  <a:schemeClr val="bg1">
                    <a:lumMod val="50000"/>
                  </a:schemeClr>
                </a:solidFill>
              </a:rPr>
              <a:t>Result:</a:t>
            </a:r>
          </a:p>
          <a:p>
            <a:pPr lvl="1"/>
            <a:r>
              <a:rPr lang="en-US" altLang="ko-KR" dirty="0" smtClean="0">
                <a:solidFill>
                  <a:schemeClr val="bg1">
                    <a:lumMod val="50000"/>
                  </a:schemeClr>
                </a:solidFill>
              </a:rPr>
              <a:t>8Y, 0N, 1A (</a:t>
            </a:r>
            <a:r>
              <a:rPr lang="en-US" altLang="ko-KR" dirty="0">
                <a:solidFill>
                  <a:schemeClr val="bg1">
                    <a:lumMod val="50000"/>
                  </a:schemeClr>
                </a:solidFill>
              </a:rPr>
              <a:t>Passes)</a:t>
            </a:r>
            <a:endParaRPr lang="ko-KR" altLang="en-US" dirty="0">
              <a:solidFill>
                <a:schemeClr val="bg1">
                  <a:lumMod val="50000"/>
                </a:schemeClr>
              </a:solidFill>
            </a:endParaRPr>
          </a:p>
          <a:p>
            <a:pPr lvl="1"/>
            <a:endParaRPr lang="en-US" altLang="ko-KR" dirty="0">
              <a:solidFill>
                <a:schemeClr val="bg1">
                  <a:lumMod val="50000"/>
                </a:schemeClr>
              </a:solidFill>
            </a:endParaRPr>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137499072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3</a:t>
            </a:r>
            <a:endParaRPr lang="ko-KR" altLang="en-US" dirty="0"/>
          </a:p>
        </p:txBody>
      </p:sp>
      <p:sp>
        <p:nvSpPr>
          <p:cNvPr id="3" name="내용 개체 틀 2"/>
          <p:cNvSpPr>
            <a:spLocks noGrp="1"/>
          </p:cNvSpPr>
          <p:nvPr>
            <p:ph idx="1"/>
          </p:nvPr>
        </p:nvSpPr>
        <p:spPr/>
        <p:txBody>
          <a:bodyPr/>
          <a:lstStyle/>
          <a:p>
            <a:r>
              <a:rPr lang="en-GB" altLang="ko-KR" dirty="0" smtClean="0">
                <a:solidFill>
                  <a:schemeClr val="bg1">
                    <a:lumMod val="50000"/>
                  </a:schemeClr>
                </a:solidFill>
              </a:rPr>
              <a:t>Do you accept the comment resolution for CID 9069, 9068 as shown in </a:t>
            </a:r>
            <a:r>
              <a:rPr lang="en-US" altLang="ko-KR" dirty="0" smtClean="0">
                <a:solidFill>
                  <a:schemeClr val="bg1">
                    <a:lumMod val="50000"/>
                  </a:schemeClr>
                </a:solidFill>
              </a:rPr>
              <a:t>11-16/0434r2</a:t>
            </a:r>
            <a:r>
              <a:rPr lang="en-GB" altLang="ko-KR" dirty="0" smtClean="0">
                <a:solidFill>
                  <a:schemeClr val="bg1">
                    <a:lumMod val="50000"/>
                  </a:schemeClr>
                </a:solidFill>
              </a:rPr>
              <a:t>?</a:t>
            </a:r>
            <a:endParaRPr lang="en-GB" altLang="ko-KR" dirty="0">
              <a:solidFill>
                <a:schemeClr val="bg1">
                  <a:lumMod val="50000"/>
                </a:schemeClr>
              </a:solidFill>
            </a:endParaRPr>
          </a:p>
          <a:p>
            <a:pPr marL="457200" lvl="1" indent="0">
              <a:buNone/>
            </a:pPr>
            <a:endParaRPr lang="en-US" altLang="ko-KR" dirty="0" smtClean="0"/>
          </a:p>
          <a:p>
            <a:r>
              <a:rPr lang="en-US" altLang="ko-KR" dirty="0" smtClean="0">
                <a:solidFill>
                  <a:schemeClr val="bg1">
                    <a:lumMod val="50000"/>
                  </a:schemeClr>
                </a:solidFill>
              </a:rPr>
              <a:t>Result:</a:t>
            </a:r>
          </a:p>
          <a:p>
            <a:pPr lvl="1"/>
            <a:r>
              <a:rPr lang="en-US" altLang="ko-KR" dirty="0" smtClean="0">
                <a:solidFill>
                  <a:schemeClr val="bg1">
                    <a:lumMod val="50000"/>
                  </a:schemeClr>
                </a:solidFill>
              </a:rPr>
              <a:t>11Y, 0N, </a:t>
            </a:r>
            <a:r>
              <a:rPr lang="en-US" altLang="ko-KR" dirty="0">
                <a:solidFill>
                  <a:schemeClr val="bg1">
                    <a:lumMod val="50000"/>
                  </a:schemeClr>
                </a:solidFill>
              </a:rPr>
              <a:t>0A (Passes)</a:t>
            </a:r>
            <a:endParaRPr lang="ko-KR" altLang="en-US" dirty="0">
              <a:solidFill>
                <a:schemeClr val="bg1">
                  <a:lumMod val="50000"/>
                </a:schemeClr>
              </a:solidFill>
            </a:endParaRPr>
          </a:p>
          <a:p>
            <a:pPr lvl="1"/>
            <a:endParaRPr lang="en-US" altLang="ko-KR" dirty="0">
              <a:solidFill>
                <a:schemeClr val="bg1">
                  <a:lumMod val="50000"/>
                </a:schemeClr>
              </a:solidFill>
            </a:endParaRPr>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29</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10188388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6764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Letter Ballots Status</a:t>
            </a:r>
          </a:p>
          <a:p>
            <a:pPr lvl="1"/>
            <a:endParaRPr lang="en-US" altLang="ko-KR" dirty="0" smtClean="0"/>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smtClean="0"/>
          </a:p>
          <a:p>
            <a:pPr lvl="1"/>
            <a:endParaRPr lang="en-US" altLang="ko-KR" dirty="0"/>
          </a:p>
          <a:p>
            <a:pPr lvl="1"/>
            <a:endParaRPr lang="en-US" altLang="ko-KR" dirty="0" smtClean="0"/>
          </a:p>
          <a:p>
            <a:pPr lvl="1"/>
            <a:r>
              <a:rPr lang="en-US" altLang="ko-KR" dirty="0" err="1" smtClean="0"/>
              <a:t>TGah</a:t>
            </a:r>
            <a:r>
              <a:rPr lang="en-US" altLang="ko-KR" dirty="0" smtClean="0"/>
              <a:t> Draft Status </a:t>
            </a:r>
          </a:p>
          <a:p>
            <a:pPr lvl="2"/>
            <a:r>
              <a:rPr lang="en-US" altLang="ko-KR" sz="1800" dirty="0" err="1"/>
              <a:t>TGah</a:t>
            </a:r>
            <a:r>
              <a:rPr lang="en-US" altLang="ko-KR" sz="1800" dirty="0"/>
              <a:t> Draft 2.0, 3.0, </a:t>
            </a:r>
            <a:r>
              <a:rPr lang="en-US" altLang="ko-KR" sz="1800" dirty="0" smtClean="0"/>
              <a:t>4.0 and 5.0 </a:t>
            </a:r>
            <a:r>
              <a:rPr lang="en-US" altLang="ko-KR" sz="1800" dirty="0"/>
              <a:t>passed the WG motion</a:t>
            </a:r>
          </a:p>
          <a:p>
            <a:pPr lvl="2"/>
            <a:r>
              <a:rPr lang="en-US" altLang="ko-KR" sz="1800" dirty="0"/>
              <a:t>Can access </a:t>
            </a:r>
            <a:r>
              <a:rPr lang="en-US" altLang="ko-KR" sz="1800" dirty="0" err="1"/>
              <a:t>TGah</a:t>
            </a:r>
            <a:r>
              <a:rPr lang="en-US" altLang="ko-KR" sz="1800" dirty="0"/>
              <a:t> Draft </a:t>
            </a:r>
            <a:r>
              <a:rPr lang="en-US" altLang="ko-KR" sz="1800" dirty="0" smtClean="0"/>
              <a:t>6.0 </a:t>
            </a:r>
            <a:r>
              <a:rPr lang="en-US" altLang="ko-KR" sz="1800" dirty="0"/>
              <a:t>from IEEE store</a:t>
            </a:r>
          </a:p>
          <a:p>
            <a:endParaRPr lang="en-US" altLang="ko-KR" dirty="0" smtClean="0"/>
          </a:p>
          <a:p>
            <a:pPr lvl="1"/>
            <a:endParaRPr lang="en-US" dirty="0"/>
          </a:p>
          <a:p>
            <a:pPr lvl="1"/>
            <a:endParaRPr lang="en-US" dirty="0"/>
          </a:p>
        </p:txBody>
      </p:sp>
      <p:sp>
        <p:nvSpPr>
          <p:cNvPr id="2" name="제목 1"/>
          <p:cNvSpPr>
            <a:spLocks noGrp="1"/>
          </p:cNvSpPr>
          <p:nvPr>
            <p:ph type="title"/>
          </p:nvPr>
        </p:nvSpPr>
        <p:spPr/>
        <p:txBody>
          <a:bodyPr/>
          <a:lstStyle/>
          <a:p>
            <a:r>
              <a:rPr lang="en-US" altLang="ko-KR" dirty="0"/>
              <a:t>Submissions (Monday </a:t>
            </a:r>
            <a:r>
              <a:rPr lang="en-US" altLang="ko-KR" dirty="0" smtClean="0"/>
              <a:t>PM2)</a:t>
            </a:r>
            <a:endParaRPr lang="ko-KR" altLang="en-US" dirty="0"/>
          </a:p>
        </p:txBody>
      </p:sp>
      <p:sp>
        <p:nvSpPr>
          <p:cNvPr id="4" name="날짜 개체 틀 3"/>
          <p:cNvSpPr>
            <a:spLocks noGrp="1"/>
          </p:cNvSpPr>
          <p:nvPr>
            <p:ph type="dt" sz="half" idx="10"/>
          </p:nvPr>
        </p:nvSpPr>
        <p:spPr>
          <a:xfrm>
            <a:off x="696913" y="332601"/>
            <a:ext cx="1182055" cy="276999"/>
          </a:xfrm>
        </p:spPr>
        <p:txBody>
          <a:bodyPr/>
          <a:lstStyle/>
          <a:p>
            <a:r>
              <a:rPr lang="en-US" altLang="ko-KR" dirty="0"/>
              <a:t>March 2016</a:t>
            </a:r>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9" name="표 8"/>
          <p:cNvGraphicFramePr>
            <a:graphicFrameLocks noGrp="1"/>
          </p:cNvGraphicFramePr>
          <p:nvPr>
            <p:extLst>
              <p:ext uri="{D42A27DB-BD31-4B8C-83A1-F6EECF244321}">
                <p14:modId xmlns:p14="http://schemas.microsoft.com/office/powerpoint/2010/main" val="2067991961"/>
              </p:ext>
            </p:extLst>
          </p:nvPr>
        </p:nvGraphicFramePr>
        <p:xfrm>
          <a:off x="457202" y="2438400"/>
          <a:ext cx="8381998" cy="3009900"/>
        </p:xfrm>
        <a:graphic>
          <a:graphicData uri="http://schemas.openxmlformats.org/drawingml/2006/table">
            <a:tbl>
              <a:tblPr/>
              <a:tblGrid>
                <a:gridCol w="533400"/>
                <a:gridCol w="533398"/>
                <a:gridCol w="533400"/>
                <a:gridCol w="762000"/>
                <a:gridCol w="762000"/>
                <a:gridCol w="475840"/>
                <a:gridCol w="588220"/>
                <a:gridCol w="588220"/>
                <a:gridCol w="588220"/>
                <a:gridCol w="588220"/>
                <a:gridCol w="588220"/>
                <a:gridCol w="697860"/>
                <a:gridCol w="685800"/>
                <a:gridCol w="45720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Invalid</a:t>
                      </a:r>
                      <a:endParaRPr lang="en-US" dirty="0">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July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2.0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82.59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3</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25 October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3.0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rgbClr val="000000"/>
                          </a:solidFill>
                          <a:effectLst/>
                          <a:latin typeface="Arial"/>
                        </a:rPr>
                        <a:t>Recirculation</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234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280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84.85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6.07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89.66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207</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February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4.0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86.06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6.34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211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April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5.0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5.61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215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chemeClr val="tx1"/>
                          </a:solidFill>
                          <a:effectLst/>
                          <a:latin typeface="Arial"/>
                        </a:rPr>
                        <a:t>3 October 2015</a:t>
                      </a:r>
                    </a:p>
                    <a:p>
                      <a:pPr marL="0" marR="0" algn="r">
                        <a:spcBef>
                          <a:spcPts val="0"/>
                        </a:spcBef>
                        <a:spcAft>
                          <a:spcPts val="0"/>
                        </a:spcAft>
                      </a:pPr>
                      <a:endParaRPr lang="en-US" sz="1000" dirty="0" smtClean="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spcBef>
                          <a:spcPts val="0"/>
                        </a:spcBef>
                        <a:spcAft>
                          <a:spcPts val="0"/>
                        </a:spcAft>
                      </a:pPr>
                      <a:r>
                        <a:rPr lang="en-US" altLang="ko-KR" sz="1000" dirty="0" smtClean="0">
                          <a:solidFill>
                            <a:schemeClr val="tx1"/>
                          </a:solidFill>
                          <a:effectLst/>
                          <a:latin typeface="Arial"/>
                        </a:rPr>
                        <a:t>IEEE 802.11ah Draft 5.0 (Unchanged)</a:t>
                      </a:r>
                      <a:endParaRPr lang="en-US" altLang="ko-KR" sz="1000"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rgbClr val="000000"/>
                          </a:solidFill>
                          <a:effectLst/>
                          <a:latin typeface="Arial"/>
                        </a:rPr>
                        <a:t>Recirculation</a:t>
                      </a:r>
                      <a:endParaRPr lang="en-US" altLang="ko-KR" sz="1000" dirty="0" smtClean="0">
                        <a:effectLst/>
                        <a:latin typeface="arial"/>
                      </a:endParaRPr>
                    </a:p>
                    <a:p>
                      <a:pPr marL="0" marR="0">
                        <a:spcBef>
                          <a:spcPts val="0"/>
                        </a:spcBef>
                        <a:spcAft>
                          <a:spcPts val="0"/>
                        </a:spcAft>
                      </a:pPr>
                      <a:endParaRPr lang="en-US" sz="1000"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262</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15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5.26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97.76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noFill/>
                  </a:tcPr>
                </a:tc>
              </a:tr>
            </a:tbl>
          </a:graphicData>
        </a:graphic>
      </p:graphicFrame>
    </p:spTree>
    <p:extLst>
      <p:ext uri="{BB962C8B-B14F-4D97-AF65-F5344CB8AC3E}">
        <p14:creationId xmlns:p14="http://schemas.microsoft.com/office/powerpoint/2010/main" val="15173688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4</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9058, 9075 as shown in </a:t>
            </a:r>
            <a:r>
              <a:rPr lang="en-US" altLang="ko-KR" dirty="0" smtClean="0"/>
              <a:t>11-16/0446r0</a:t>
            </a:r>
            <a:r>
              <a:rPr lang="en-GB" altLang="ko-KR" dirty="0" smtClean="0"/>
              <a:t>?</a:t>
            </a:r>
            <a:endParaRPr lang="en-GB" altLang="ko-KR" dirty="0"/>
          </a:p>
          <a:p>
            <a:endParaRPr lang="en-US" altLang="ko-KR" dirty="0" smtClean="0"/>
          </a:p>
          <a:p>
            <a:r>
              <a:rPr lang="en-US" altLang="ko-KR" dirty="0" smtClean="0"/>
              <a:t>Result:</a:t>
            </a:r>
          </a:p>
          <a:p>
            <a:pPr lvl="1"/>
            <a:r>
              <a:rPr lang="en-US" altLang="ko-KR" dirty="0" smtClean="0"/>
              <a:t>Y, N, A</a:t>
            </a:r>
            <a:endParaRPr lang="en-US" altLang="ko-KR" dirty="0"/>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30</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75609432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5</a:t>
            </a:r>
            <a:endParaRPr lang="ko-KR" altLang="en-US" dirty="0"/>
          </a:p>
        </p:txBody>
      </p:sp>
      <p:sp>
        <p:nvSpPr>
          <p:cNvPr id="3" name="내용 개체 틀 2"/>
          <p:cNvSpPr>
            <a:spLocks noGrp="1"/>
          </p:cNvSpPr>
          <p:nvPr>
            <p:ph idx="1"/>
          </p:nvPr>
        </p:nvSpPr>
        <p:spPr/>
        <p:txBody>
          <a:bodyPr/>
          <a:lstStyle/>
          <a:p>
            <a:r>
              <a:rPr lang="en-GB" altLang="ko-KR" dirty="0" smtClean="0">
                <a:solidFill>
                  <a:schemeClr val="bg1">
                    <a:lumMod val="50000"/>
                  </a:schemeClr>
                </a:solidFill>
              </a:rPr>
              <a:t>Do you accept the comment resolution for CID 9066 as shown in </a:t>
            </a:r>
            <a:r>
              <a:rPr lang="en-US" altLang="ko-KR" dirty="0" smtClean="0">
                <a:solidFill>
                  <a:schemeClr val="bg1">
                    <a:lumMod val="50000"/>
                  </a:schemeClr>
                </a:solidFill>
              </a:rPr>
              <a:t>11-16/0435r1</a:t>
            </a:r>
            <a:r>
              <a:rPr lang="en-GB" altLang="ko-KR" dirty="0" smtClean="0">
                <a:solidFill>
                  <a:schemeClr val="bg1">
                    <a:lumMod val="50000"/>
                  </a:schemeClr>
                </a:solidFill>
              </a:rPr>
              <a:t>?</a:t>
            </a:r>
            <a:endParaRPr lang="en-GB" altLang="ko-KR" dirty="0">
              <a:solidFill>
                <a:schemeClr val="bg1">
                  <a:lumMod val="50000"/>
                </a:schemeClr>
              </a:solidFill>
            </a:endParaRPr>
          </a:p>
          <a:p>
            <a:pPr marL="0" indent="0">
              <a:buNone/>
            </a:pPr>
            <a:endParaRPr lang="en-US" altLang="ko-KR" dirty="0" smtClean="0"/>
          </a:p>
          <a:p>
            <a:r>
              <a:rPr lang="en-US" altLang="ko-KR" dirty="0" smtClean="0">
                <a:solidFill>
                  <a:schemeClr val="bg1">
                    <a:lumMod val="50000"/>
                  </a:schemeClr>
                </a:solidFill>
              </a:rPr>
              <a:t>Result:</a:t>
            </a:r>
          </a:p>
          <a:p>
            <a:pPr lvl="1"/>
            <a:r>
              <a:rPr lang="en-US" altLang="ko-KR" dirty="0">
                <a:solidFill>
                  <a:schemeClr val="bg1">
                    <a:lumMod val="50000"/>
                  </a:schemeClr>
                </a:solidFill>
              </a:rPr>
              <a:t>4</a:t>
            </a:r>
            <a:r>
              <a:rPr lang="en-US" altLang="ko-KR" dirty="0" smtClean="0">
                <a:solidFill>
                  <a:schemeClr val="bg1">
                    <a:lumMod val="50000"/>
                  </a:schemeClr>
                </a:solidFill>
              </a:rPr>
              <a:t>Y, 0N, 0A </a:t>
            </a:r>
            <a:r>
              <a:rPr lang="en-US" altLang="ko-KR" dirty="0">
                <a:solidFill>
                  <a:schemeClr val="bg1">
                    <a:lumMod val="50000"/>
                  </a:schemeClr>
                </a:solidFill>
              </a:rPr>
              <a:t>(Passes)</a:t>
            </a:r>
            <a:endParaRPr lang="ko-KR" altLang="en-US" dirty="0">
              <a:solidFill>
                <a:schemeClr val="bg1">
                  <a:lumMod val="50000"/>
                </a:schemeClr>
              </a:solidFill>
            </a:endParaRPr>
          </a:p>
          <a:p>
            <a:pPr lvl="1"/>
            <a:endParaRPr lang="en-US" altLang="ko-KR" dirty="0"/>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31</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179028852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a:t>6</a:t>
            </a:r>
            <a:endParaRPr lang="ko-KR" altLang="en-US" dirty="0"/>
          </a:p>
        </p:txBody>
      </p:sp>
      <p:sp>
        <p:nvSpPr>
          <p:cNvPr id="3" name="내용 개체 틀 2"/>
          <p:cNvSpPr>
            <a:spLocks noGrp="1"/>
          </p:cNvSpPr>
          <p:nvPr>
            <p:ph idx="1"/>
          </p:nvPr>
        </p:nvSpPr>
        <p:spPr/>
        <p:txBody>
          <a:bodyPr/>
          <a:lstStyle/>
          <a:p>
            <a:r>
              <a:rPr lang="en-GB" altLang="ko-KR" dirty="0" smtClean="0">
                <a:solidFill>
                  <a:schemeClr val="bg1">
                    <a:lumMod val="50000"/>
                  </a:schemeClr>
                </a:solidFill>
              </a:rPr>
              <a:t>Do you accept the comment resolution for CID 9057, 9064, 9040, 9041, 9047, 9006 as shown in </a:t>
            </a:r>
            <a:r>
              <a:rPr lang="en-US" altLang="ko-KR" dirty="0" smtClean="0">
                <a:solidFill>
                  <a:schemeClr val="bg1">
                    <a:lumMod val="50000"/>
                  </a:schemeClr>
                </a:solidFill>
              </a:rPr>
              <a:t>11-16/0458r1</a:t>
            </a:r>
            <a:r>
              <a:rPr lang="en-GB" altLang="ko-KR" dirty="0" smtClean="0">
                <a:solidFill>
                  <a:schemeClr val="bg1">
                    <a:lumMod val="50000"/>
                  </a:schemeClr>
                </a:solidFill>
              </a:rPr>
              <a:t>?</a:t>
            </a:r>
            <a:endParaRPr lang="en-GB" altLang="ko-KR" dirty="0">
              <a:solidFill>
                <a:schemeClr val="bg1">
                  <a:lumMod val="50000"/>
                </a:schemeClr>
              </a:solidFill>
            </a:endParaRPr>
          </a:p>
          <a:p>
            <a:pPr marL="0" indent="0">
              <a:buNone/>
            </a:pPr>
            <a:endParaRPr lang="en-US" altLang="ko-KR" dirty="0" smtClean="0"/>
          </a:p>
          <a:p>
            <a:r>
              <a:rPr lang="en-US" altLang="ko-KR" dirty="0" smtClean="0">
                <a:solidFill>
                  <a:schemeClr val="bg1">
                    <a:lumMod val="50000"/>
                  </a:schemeClr>
                </a:solidFill>
              </a:rPr>
              <a:t>Result:</a:t>
            </a:r>
          </a:p>
          <a:p>
            <a:pPr lvl="1"/>
            <a:r>
              <a:rPr lang="en-US" altLang="ko-KR" dirty="0" smtClean="0">
                <a:solidFill>
                  <a:schemeClr val="bg1">
                    <a:lumMod val="50000"/>
                  </a:schemeClr>
                </a:solidFill>
              </a:rPr>
              <a:t>4Y, 0N</a:t>
            </a:r>
            <a:r>
              <a:rPr lang="en-US" altLang="ko-KR" dirty="0">
                <a:solidFill>
                  <a:schemeClr val="bg1">
                    <a:lumMod val="50000"/>
                  </a:schemeClr>
                </a:solidFill>
              </a:rPr>
              <a:t>, </a:t>
            </a:r>
            <a:r>
              <a:rPr lang="en-US" altLang="ko-KR" dirty="0" smtClean="0">
                <a:solidFill>
                  <a:schemeClr val="bg1">
                    <a:lumMod val="50000"/>
                  </a:schemeClr>
                </a:solidFill>
              </a:rPr>
              <a:t>0A (</a:t>
            </a:r>
            <a:r>
              <a:rPr lang="en-US" altLang="ko-KR" dirty="0">
                <a:solidFill>
                  <a:schemeClr val="bg1">
                    <a:lumMod val="50000"/>
                  </a:schemeClr>
                </a:solidFill>
              </a:rPr>
              <a:t>Passes)</a:t>
            </a:r>
            <a:endParaRPr lang="ko-KR" altLang="en-US" dirty="0">
              <a:solidFill>
                <a:schemeClr val="bg1">
                  <a:lumMod val="50000"/>
                </a:schemeClr>
              </a:solidFill>
            </a:endParaRPr>
          </a:p>
          <a:p>
            <a:pPr lvl="1"/>
            <a:endParaRPr lang="en-US" altLang="ko-KR" dirty="0">
              <a:solidFill>
                <a:schemeClr val="bg1">
                  <a:lumMod val="50000"/>
                </a:schemeClr>
              </a:solidFill>
            </a:endParaRPr>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32</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11513756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7</a:t>
            </a:r>
            <a:endParaRPr lang="ko-KR" altLang="en-US" dirty="0"/>
          </a:p>
        </p:txBody>
      </p:sp>
      <p:sp>
        <p:nvSpPr>
          <p:cNvPr id="3" name="내용 개체 틀 2"/>
          <p:cNvSpPr>
            <a:spLocks noGrp="1"/>
          </p:cNvSpPr>
          <p:nvPr>
            <p:ph idx="1"/>
          </p:nvPr>
        </p:nvSpPr>
        <p:spPr/>
        <p:txBody>
          <a:bodyPr/>
          <a:lstStyle/>
          <a:p>
            <a:r>
              <a:rPr lang="en-GB" altLang="ko-KR" dirty="0" smtClean="0">
                <a:solidFill>
                  <a:schemeClr val="bg1">
                    <a:lumMod val="50000"/>
                  </a:schemeClr>
                </a:solidFill>
              </a:rPr>
              <a:t>Do you accept the comment resolution for CID 9001, 9004 as shown in </a:t>
            </a:r>
            <a:r>
              <a:rPr lang="en-US" altLang="ko-KR" dirty="0" smtClean="0">
                <a:solidFill>
                  <a:schemeClr val="bg1">
                    <a:lumMod val="50000"/>
                  </a:schemeClr>
                </a:solidFill>
              </a:rPr>
              <a:t>11-16/0311r2</a:t>
            </a:r>
            <a:r>
              <a:rPr lang="en-GB" altLang="ko-KR" dirty="0" smtClean="0">
                <a:solidFill>
                  <a:schemeClr val="bg1">
                    <a:lumMod val="50000"/>
                  </a:schemeClr>
                </a:solidFill>
              </a:rPr>
              <a:t>?</a:t>
            </a:r>
            <a:endParaRPr lang="en-GB" altLang="ko-KR" dirty="0">
              <a:solidFill>
                <a:schemeClr val="bg1">
                  <a:lumMod val="50000"/>
                </a:schemeClr>
              </a:solidFill>
            </a:endParaRPr>
          </a:p>
          <a:p>
            <a:pPr marL="0" indent="0">
              <a:buNone/>
            </a:pPr>
            <a:endParaRPr lang="en-US" altLang="ko-KR" dirty="0" smtClean="0">
              <a:solidFill>
                <a:schemeClr val="bg1">
                  <a:lumMod val="50000"/>
                </a:schemeClr>
              </a:solidFill>
            </a:endParaRPr>
          </a:p>
          <a:p>
            <a:r>
              <a:rPr lang="en-US" altLang="ko-KR" dirty="0" smtClean="0">
                <a:solidFill>
                  <a:schemeClr val="bg1">
                    <a:lumMod val="50000"/>
                  </a:schemeClr>
                </a:solidFill>
              </a:rPr>
              <a:t>Result:</a:t>
            </a:r>
          </a:p>
          <a:p>
            <a:pPr lvl="1"/>
            <a:r>
              <a:rPr lang="en-US" altLang="ko-KR" dirty="0" smtClean="0">
                <a:solidFill>
                  <a:schemeClr val="bg1">
                    <a:lumMod val="50000"/>
                  </a:schemeClr>
                </a:solidFill>
              </a:rPr>
              <a:t>6Y, 0N</a:t>
            </a:r>
            <a:r>
              <a:rPr lang="en-US" altLang="ko-KR" dirty="0">
                <a:solidFill>
                  <a:schemeClr val="bg1">
                    <a:lumMod val="50000"/>
                  </a:schemeClr>
                </a:solidFill>
              </a:rPr>
              <a:t>, </a:t>
            </a:r>
            <a:r>
              <a:rPr lang="en-US" altLang="ko-KR" dirty="0" smtClean="0">
                <a:solidFill>
                  <a:schemeClr val="bg1">
                    <a:lumMod val="50000"/>
                  </a:schemeClr>
                </a:solidFill>
              </a:rPr>
              <a:t>4A</a:t>
            </a:r>
            <a:endParaRPr lang="ko-KR" altLang="en-US" dirty="0">
              <a:solidFill>
                <a:schemeClr val="bg1">
                  <a:lumMod val="50000"/>
                </a:schemeClr>
              </a:solidFill>
            </a:endParaRPr>
          </a:p>
          <a:p>
            <a:pPr lvl="1"/>
            <a:endParaRPr lang="en-US" altLang="ko-KR" dirty="0"/>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33</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230714351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8</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9059, 9060, 9063, 9061, 9062 as shown in </a:t>
            </a:r>
            <a:r>
              <a:rPr lang="en-US" altLang="ko-KR" dirty="0" smtClean="0"/>
              <a:t>11-16/0453r0</a:t>
            </a:r>
            <a:r>
              <a:rPr lang="en-GB" altLang="ko-KR" dirty="0" smtClean="0"/>
              <a:t>?</a:t>
            </a:r>
            <a:endParaRPr lang="en-GB" altLang="ko-KR" dirty="0"/>
          </a:p>
          <a:p>
            <a:pPr marL="0" indent="0">
              <a:buNone/>
            </a:pPr>
            <a:endParaRPr lang="en-US" altLang="ko-KR" dirty="0" smtClean="0"/>
          </a:p>
          <a:p>
            <a:r>
              <a:rPr lang="en-US" altLang="ko-KR" dirty="0" smtClean="0"/>
              <a:t>Result:</a:t>
            </a:r>
          </a:p>
          <a:p>
            <a:pPr lvl="1"/>
            <a:r>
              <a:rPr lang="en-US" altLang="ko-KR" dirty="0" smtClean="0"/>
              <a:t>Y, N</a:t>
            </a:r>
            <a:r>
              <a:rPr lang="en-US" altLang="ko-KR" dirty="0"/>
              <a:t>, </a:t>
            </a:r>
            <a:r>
              <a:rPr lang="en-US" altLang="ko-KR" dirty="0" smtClean="0"/>
              <a:t>A</a:t>
            </a:r>
            <a:endParaRPr lang="ko-KR" altLang="en-US" dirty="0"/>
          </a:p>
          <a:p>
            <a:pPr lvl="1"/>
            <a:endParaRPr lang="en-US" altLang="ko-KR" dirty="0"/>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34</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155339730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9</a:t>
            </a:r>
            <a:endParaRPr lang="ko-KR" altLang="en-US" dirty="0"/>
          </a:p>
        </p:txBody>
      </p:sp>
      <p:sp>
        <p:nvSpPr>
          <p:cNvPr id="3" name="내용 개체 틀 2"/>
          <p:cNvSpPr>
            <a:spLocks noGrp="1"/>
          </p:cNvSpPr>
          <p:nvPr>
            <p:ph idx="1"/>
          </p:nvPr>
        </p:nvSpPr>
        <p:spPr/>
        <p:txBody>
          <a:bodyPr/>
          <a:lstStyle/>
          <a:p>
            <a:r>
              <a:rPr lang="en-GB" altLang="ko-KR" dirty="0" smtClean="0">
                <a:solidFill>
                  <a:schemeClr val="bg1">
                    <a:lumMod val="50000"/>
                  </a:schemeClr>
                </a:solidFill>
              </a:rPr>
              <a:t>Do you accept the comment resolution for CID 9055 as shown in </a:t>
            </a:r>
            <a:r>
              <a:rPr lang="en-US" altLang="ko-KR" dirty="0" smtClean="0">
                <a:solidFill>
                  <a:schemeClr val="bg1">
                    <a:lumMod val="50000"/>
                  </a:schemeClr>
                </a:solidFill>
              </a:rPr>
              <a:t>11-16/0461r0</a:t>
            </a:r>
            <a:r>
              <a:rPr lang="en-GB" altLang="ko-KR" dirty="0" smtClean="0">
                <a:solidFill>
                  <a:schemeClr val="bg1">
                    <a:lumMod val="50000"/>
                  </a:schemeClr>
                </a:solidFill>
              </a:rPr>
              <a:t>?</a:t>
            </a:r>
            <a:endParaRPr lang="en-GB" altLang="ko-KR" dirty="0">
              <a:solidFill>
                <a:schemeClr val="bg1">
                  <a:lumMod val="50000"/>
                </a:schemeClr>
              </a:solidFill>
            </a:endParaRPr>
          </a:p>
          <a:p>
            <a:pPr marL="0" indent="0">
              <a:buNone/>
            </a:pPr>
            <a:endParaRPr lang="en-US" altLang="ko-KR" dirty="0" smtClean="0">
              <a:solidFill>
                <a:schemeClr val="bg1">
                  <a:lumMod val="50000"/>
                </a:schemeClr>
              </a:solidFill>
            </a:endParaRPr>
          </a:p>
          <a:p>
            <a:r>
              <a:rPr lang="en-US" altLang="ko-KR" dirty="0" smtClean="0">
                <a:solidFill>
                  <a:schemeClr val="bg1">
                    <a:lumMod val="50000"/>
                  </a:schemeClr>
                </a:solidFill>
              </a:rPr>
              <a:t>Result:</a:t>
            </a:r>
          </a:p>
          <a:p>
            <a:pPr lvl="1"/>
            <a:r>
              <a:rPr lang="en-US" altLang="ko-KR" dirty="0" smtClean="0">
                <a:solidFill>
                  <a:schemeClr val="bg1">
                    <a:lumMod val="50000"/>
                  </a:schemeClr>
                </a:solidFill>
              </a:rPr>
              <a:t>5Y, 0N</a:t>
            </a:r>
            <a:r>
              <a:rPr lang="en-US" altLang="ko-KR" dirty="0">
                <a:solidFill>
                  <a:schemeClr val="bg1">
                    <a:lumMod val="50000"/>
                  </a:schemeClr>
                </a:solidFill>
              </a:rPr>
              <a:t>, </a:t>
            </a:r>
            <a:r>
              <a:rPr lang="en-US" altLang="ko-KR" dirty="0" smtClean="0">
                <a:solidFill>
                  <a:schemeClr val="bg1">
                    <a:lumMod val="50000"/>
                  </a:schemeClr>
                </a:solidFill>
              </a:rPr>
              <a:t>4A (passes)</a:t>
            </a:r>
            <a:endParaRPr lang="ko-KR" altLang="en-US" dirty="0">
              <a:solidFill>
                <a:schemeClr val="bg1">
                  <a:lumMod val="50000"/>
                </a:schemeClr>
              </a:solidFill>
            </a:endParaRPr>
          </a:p>
          <a:p>
            <a:pPr lvl="1"/>
            <a:endParaRPr lang="en-US" altLang="ko-KR" dirty="0"/>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35</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70624431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smtClean="0"/>
              <a:t>10</a:t>
            </a:r>
            <a:endParaRPr lang="ko-KR" altLang="en-US" dirty="0"/>
          </a:p>
        </p:txBody>
      </p:sp>
      <p:sp>
        <p:nvSpPr>
          <p:cNvPr id="3" name="내용 개체 틀 2"/>
          <p:cNvSpPr>
            <a:spLocks noGrp="1"/>
          </p:cNvSpPr>
          <p:nvPr>
            <p:ph idx="1"/>
          </p:nvPr>
        </p:nvSpPr>
        <p:spPr/>
        <p:txBody>
          <a:bodyPr/>
          <a:lstStyle/>
          <a:p>
            <a:r>
              <a:rPr lang="en-GB" altLang="ko-KR" dirty="0" smtClean="0">
                <a:solidFill>
                  <a:schemeClr val="bg1">
                    <a:lumMod val="50000"/>
                  </a:schemeClr>
                </a:solidFill>
              </a:rPr>
              <a:t>Do you accept the comment resolution for </a:t>
            </a:r>
            <a:r>
              <a:rPr lang="en-GB" altLang="ko-KR" dirty="0" smtClean="0">
                <a:solidFill>
                  <a:schemeClr val="bg1">
                    <a:lumMod val="50000"/>
                  </a:schemeClr>
                </a:solidFill>
              </a:rPr>
              <a:t>CID</a:t>
            </a:r>
            <a:r>
              <a:rPr lang="en-GB" altLang="ko-KR" dirty="0" smtClean="0">
                <a:solidFill>
                  <a:schemeClr val="bg1">
                    <a:lumMod val="50000"/>
                  </a:schemeClr>
                </a:solidFill>
              </a:rPr>
              <a:t> 9028, 9030, 9051, 9052, 9049, 9056, 9050</a:t>
            </a:r>
            <a:r>
              <a:rPr lang="en-GB" altLang="ko-KR" dirty="0" smtClean="0">
                <a:solidFill>
                  <a:schemeClr val="bg1">
                    <a:lumMod val="50000"/>
                  </a:schemeClr>
                </a:solidFill>
              </a:rPr>
              <a:t> </a:t>
            </a:r>
            <a:r>
              <a:rPr lang="en-GB" altLang="ko-KR" dirty="0" smtClean="0">
                <a:solidFill>
                  <a:schemeClr val="bg1">
                    <a:lumMod val="50000"/>
                  </a:schemeClr>
                </a:solidFill>
              </a:rPr>
              <a:t>as shown in </a:t>
            </a:r>
            <a:r>
              <a:rPr lang="en-US" altLang="ko-KR" dirty="0" smtClean="0">
                <a:solidFill>
                  <a:schemeClr val="bg1">
                    <a:lumMod val="50000"/>
                  </a:schemeClr>
                </a:solidFill>
              </a:rPr>
              <a:t>11-16/0465r1</a:t>
            </a:r>
            <a:r>
              <a:rPr lang="en-GB" altLang="ko-KR" dirty="0" smtClean="0">
                <a:solidFill>
                  <a:schemeClr val="bg1">
                    <a:lumMod val="50000"/>
                  </a:schemeClr>
                </a:solidFill>
              </a:rPr>
              <a:t>?</a:t>
            </a:r>
            <a:endParaRPr lang="en-GB" altLang="ko-KR" dirty="0">
              <a:solidFill>
                <a:schemeClr val="bg1">
                  <a:lumMod val="50000"/>
                </a:schemeClr>
              </a:solidFill>
            </a:endParaRPr>
          </a:p>
          <a:p>
            <a:pPr marL="0" indent="0">
              <a:buNone/>
            </a:pPr>
            <a:endParaRPr lang="en-US" altLang="ko-KR" dirty="0" smtClean="0">
              <a:solidFill>
                <a:schemeClr val="bg1">
                  <a:lumMod val="50000"/>
                </a:schemeClr>
              </a:solidFill>
            </a:endParaRPr>
          </a:p>
          <a:p>
            <a:r>
              <a:rPr lang="en-US" altLang="ko-KR" dirty="0" smtClean="0">
                <a:solidFill>
                  <a:schemeClr val="bg1">
                    <a:lumMod val="50000"/>
                  </a:schemeClr>
                </a:solidFill>
              </a:rPr>
              <a:t>Result:</a:t>
            </a:r>
          </a:p>
          <a:p>
            <a:pPr lvl="1"/>
            <a:r>
              <a:rPr lang="en-US" altLang="ko-KR" dirty="0" smtClean="0">
                <a:solidFill>
                  <a:schemeClr val="bg1">
                    <a:lumMod val="50000"/>
                  </a:schemeClr>
                </a:solidFill>
              </a:rPr>
              <a:t>5Y, 0N, 0A (passes)</a:t>
            </a:r>
            <a:endParaRPr lang="en-US" altLang="ko-KR" dirty="0">
              <a:solidFill>
                <a:schemeClr val="bg1">
                  <a:lumMod val="50000"/>
                </a:schemeClr>
              </a:solidFill>
            </a:endParaRPr>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36</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160640319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smtClean="0"/>
              <a:t>11</a:t>
            </a:r>
            <a:endParaRPr lang="ko-KR" altLang="en-US" dirty="0"/>
          </a:p>
        </p:txBody>
      </p:sp>
      <p:sp>
        <p:nvSpPr>
          <p:cNvPr id="3" name="내용 개체 틀 2"/>
          <p:cNvSpPr>
            <a:spLocks noGrp="1"/>
          </p:cNvSpPr>
          <p:nvPr>
            <p:ph idx="1"/>
          </p:nvPr>
        </p:nvSpPr>
        <p:spPr/>
        <p:txBody>
          <a:bodyPr/>
          <a:lstStyle/>
          <a:p>
            <a:r>
              <a:rPr lang="en-GB" altLang="ko-KR" dirty="0" smtClean="0">
                <a:solidFill>
                  <a:schemeClr val="bg1">
                    <a:lumMod val="50000"/>
                  </a:schemeClr>
                </a:solidFill>
              </a:rPr>
              <a:t>Do you accept the comment resolution for </a:t>
            </a:r>
            <a:r>
              <a:rPr lang="en-GB" altLang="ko-KR" dirty="0" smtClean="0">
                <a:solidFill>
                  <a:schemeClr val="bg1">
                    <a:lumMod val="50000"/>
                  </a:schemeClr>
                </a:solidFill>
              </a:rPr>
              <a:t>CID</a:t>
            </a:r>
            <a:r>
              <a:rPr lang="en-GB" altLang="ko-KR" dirty="0" smtClean="0">
                <a:solidFill>
                  <a:schemeClr val="bg1">
                    <a:lumMod val="50000"/>
                  </a:schemeClr>
                </a:solidFill>
              </a:rPr>
              <a:t> </a:t>
            </a:r>
            <a:r>
              <a:rPr lang="en-GB" dirty="0">
                <a:solidFill>
                  <a:schemeClr val="bg1">
                    <a:lumMod val="50000"/>
                  </a:schemeClr>
                </a:solidFill>
              </a:rPr>
              <a:t>9046, 9005, 9007, </a:t>
            </a:r>
            <a:r>
              <a:rPr lang="en-GB" dirty="0" smtClean="0">
                <a:solidFill>
                  <a:schemeClr val="bg1">
                    <a:lumMod val="50000"/>
                  </a:schemeClr>
                </a:solidFill>
              </a:rPr>
              <a:t>906</a:t>
            </a:r>
            <a:r>
              <a:rPr lang="en-GB" dirty="0">
                <a:solidFill>
                  <a:schemeClr val="bg1">
                    <a:lumMod val="50000"/>
                  </a:schemeClr>
                </a:solidFill>
              </a:rPr>
              <a:t>7</a:t>
            </a:r>
            <a:r>
              <a:rPr lang="en-GB" altLang="ko-KR" dirty="0" smtClean="0">
                <a:solidFill>
                  <a:schemeClr val="bg1">
                    <a:lumMod val="50000"/>
                  </a:schemeClr>
                </a:solidFill>
              </a:rPr>
              <a:t> </a:t>
            </a:r>
            <a:r>
              <a:rPr lang="en-GB" altLang="ko-KR" dirty="0" smtClean="0">
                <a:solidFill>
                  <a:schemeClr val="bg1">
                    <a:lumMod val="50000"/>
                  </a:schemeClr>
                </a:solidFill>
              </a:rPr>
              <a:t>as shown in </a:t>
            </a:r>
            <a:r>
              <a:rPr lang="en-US" altLang="ko-KR" dirty="0" smtClean="0">
                <a:solidFill>
                  <a:schemeClr val="bg1">
                    <a:lumMod val="50000"/>
                  </a:schemeClr>
                </a:solidFill>
              </a:rPr>
              <a:t>11-16/0472r0</a:t>
            </a:r>
            <a:r>
              <a:rPr lang="en-GB" altLang="ko-KR" dirty="0" smtClean="0">
                <a:solidFill>
                  <a:schemeClr val="bg1">
                    <a:lumMod val="50000"/>
                  </a:schemeClr>
                </a:solidFill>
              </a:rPr>
              <a:t>?</a:t>
            </a:r>
            <a:endParaRPr lang="en-GB" altLang="ko-KR" dirty="0">
              <a:solidFill>
                <a:schemeClr val="bg1">
                  <a:lumMod val="50000"/>
                </a:schemeClr>
              </a:solidFill>
            </a:endParaRPr>
          </a:p>
          <a:p>
            <a:pPr marL="0" indent="0">
              <a:buNone/>
            </a:pPr>
            <a:endParaRPr lang="en-US" altLang="ko-KR" dirty="0" smtClean="0">
              <a:solidFill>
                <a:schemeClr val="bg1">
                  <a:lumMod val="50000"/>
                </a:schemeClr>
              </a:solidFill>
            </a:endParaRPr>
          </a:p>
          <a:p>
            <a:r>
              <a:rPr lang="en-US" altLang="ko-KR" dirty="0" smtClean="0">
                <a:solidFill>
                  <a:schemeClr val="bg1">
                    <a:lumMod val="50000"/>
                  </a:schemeClr>
                </a:solidFill>
              </a:rPr>
              <a:t>Result:</a:t>
            </a:r>
          </a:p>
          <a:p>
            <a:pPr lvl="1"/>
            <a:r>
              <a:rPr lang="en-US" altLang="ko-KR" dirty="0" smtClean="0">
                <a:solidFill>
                  <a:schemeClr val="bg1">
                    <a:lumMod val="50000"/>
                  </a:schemeClr>
                </a:solidFill>
              </a:rPr>
              <a:t>5Y, 0N, 0A</a:t>
            </a:r>
            <a:endParaRPr lang="en-US" altLang="ko-KR" dirty="0">
              <a:solidFill>
                <a:schemeClr val="bg1">
                  <a:lumMod val="50000"/>
                </a:schemeClr>
              </a:solidFill>
            </a:endParaRPr>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37</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153195094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smtClean="0"/>
              <a:t>12</a:t>
            </a:r>
            <a:endParaRPr lang="ko-KR" altLang="en-US" dirty="0"/>
          </a:p>
        </p:txBody>
      </p:sp>
      <p:sp>
        <p:nvSpPr>
          <p:cNvPr id="3" name="내용 개체 틀 2"/>
          <p:cNvSpPr>
            <a:spLocks noGrp="1"/>
          </p:cNvSpPr>
          <p:nvPr>
            <p:ph idx="1"/>
          </p:nvPr>
        </p:nvSpPr>
        <p:spPr/>
        <p:txBody>
          <a:bodyPr/>
          <a:lstStyle/>
          <a:p>
            <a:r>
              <a:rPr lang="en-GB" altLang="ko-KR" dirty="0" smtClean="0">
                <a:solidFill>
                  <a:schemeClr val="bg1">
                    <a:lumMod val="50000"/>
                  </a:schemeClr>
                </a:solidFill>
              </a:rPr>
              <a:t>Do you accept the comment resolution for </a:t>
            </a:r>
            <a:r>
              <a:rPr lang="en-GB" altLang="ko-KR" dirty="0" smtClean="0">
                <a:solidFill>
                  <a:schemeClr val="bg1">
                    <a:lumMod val="50000"/>
                  </a:schemeClr>
                </a:solidFill>
              </a:rPr>
              <a:t>CID</a:t>
            </a:r>
            <a:r>
              <a:rPr lang="en-GB" altLang="ko-KR" dirty="0" smtClean="0">
                <a:solidFill>
                  <a:schemeClr val="bg1">
                    <a:lumMod val="50000"/>
                  </a:schemeClr>
                </a:solidFill>
              </a:rPr>
              <a:t> </a:t>
            </a:r>
            <a:r>
              <a:rPr lang="en-GB" dirty="0" smtClean="0">
                <a:solidFill>
                  <a:schemeClr val="bg1">
                    <a:lumMod val="50000"/>
                  </a:schemeClr>
                </a:solidFill>
              </a:rPr>
              <a:t>9058, 9075</a:t>
            </a:r>
            <a:r>
              <a:rPr lang="en-GB" altLang="ko-KR" dirty="0" smtClean="0">
                <a:solidFill>
                  <a:schemeClr val="bg1">
                    <a:lumMod val="50000"/>
                  </a:schemeClr>
                </a:solidFill>
              </a:rPr>
              <a:t> </a:t>
            </a:r>
            <a:r>
              <a:rPr lang="en-GB" altLang="ko-KR" dirty="0" smtClean="0">
                <a:solidFill>
                  <a:schemeClr val="bg1">
                    <a:lumMod val="50000"/>
                  </a:schemeClr>
                </a:solidFill>
              </a:rPr>
              <a:t>as shown in </a:t>
            </a:r>
            <a:r>
              <a:rPr lang="en-US" altLang="ko-KR" dirty="0" smtClean="0">
                <a:solidFill>
                  <a:schemeClr val="bg1">
                    <a:lumMod val="50000"/>
                  </a:schemeClr>
                </a:solidFill>
              </a:rPr>
              <a:t>11-16/0446r3</a:t>
            </a:r>
            <a:r>
              <a:rPr lang="en-GB" altLang="ko-KR" dirty="0" smtClean="0">
                <a:solidFill>
                  <a:schemeClr val="bg1">
                    <a:lumMod val="50000"/>
                  </a:schemeClr>
                </a:solidFill>
              </a:rPr>
              <a:t>?</a:t>
            </a:r>
            <a:endParaRPr lang="en-GB" altLang="ko-KR" dirty="0">
              <a:solidFill>
                <a:schemeClr val="bg1">
                  <a:lumMod val="50000"/>
                </a:schemeClr>
              </a:solidFill>
            </a:endParaRPr>
          </a:p>
          <a:p>
            <a:endParaRPr lang="en-US" altLang="ko-KR" dirty="0" smtClean="0">
              <a:solidFill>
                <a:schemeClr val="bg1">
                  <a:lumMod val="50000"/>
                </a:schemeClr>
              </a:solidFill>
            </a:endParaRPr>
          </a:p>
          <a:p>
            <a:r>
              <a:rPr lang="en-US" altLang="ko-KR" dirty="0" smtClean="0">
                <a:solidFill>
                  <a:schemeClr val="bg1">
                    <a:lumMod val="50000"/>
                  </a:schemeClr>
                </a:solidFill>
              </a:rPr>
              <a:t>Result</a:t>
            </a:r>
            <a:r>
              <a:rPr lang="en-US" altLang="ko-KR" dirty="0" smtClean="0">
                <a:solidFill>
                  <a:schemeClr val="bg1">
                    <a:lumMod val="50000"/>
                  </a:schemeClr>
                </a:solidFill>
              </a:rPr>
              <a:t>:</a:t>
            </a:r>
          </a:p>
          <a:p>
            <a:pPr lvl="1"/>
            <a:r>
              <a:rPr lang="en-US" altLang="ko-KR" dirty="0" smtClean="0">
                <a:solidFill>
                  <a:schemeClr val="bg1">
                    <a:lumMod val="50000"/>
                  </a:schemeClr>
                </a:solidFill>
              </a:rPr>
              <a:t>5Y, 0N, 0A (passes)</a:t>
            </a:r>
            <a:endParaRPr lang="en-US" altLang="ko-KR" dirty="0">
              <a:solidFill>
                <a:schemeClr val="bg1">
                  <a:lumMod val="50000"/>
                </a:schemeClr>
              </a:solidFill>
            </a:endParaRPr>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38</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373028364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smtClean="0"/>
              <a:t>13</a:t>
            </a:r>
            <a:endParaRPr lang="ko-KR" altLang="en-US" dirty="0"/>
          </a:p>
        </p:txBody>
      </p:sp>
      <p:sp>
        <p:nvSpPr>
          <p:cNvPr id="3" name="내용 개체 틀 2"/>
          <p:cNvSpPr>
            <a:spLocks noGrp="1"/>
          </p:cNvSpPr>
          <p:nvPr>
            <p:ph idx="1"/>
          </p:nvPr>
        </p:nvSpPr>
        <p:spPr/>
        <p:txBody>
          <a:bodyPr/>
          <a:lstStyle/>
          <a:p>
            <a:r>
              <a:rPr lang="en-GB" altLang="ko-KR" dirty="0" smtClean="0">
                <a:solidFill>
                  <a:schemeClr val="bg1">
                    <a:lumMod val="50000"/>
                  </a:schemeClr>
                </a:solidFill>
              </a:rPr>
              <a:t>Do you accept the comment resolution for </a:t>
            </a:r>
            <a:r>
              <a:rPr lang="en-GB" altLang="ko-KR" dirty="0" smtClean="0">
                <a:solidFill>
                  <a:schemeClr val="bg1">
                    <a:lumMod val="50000"/>
                  </a:schemeClr>
                </a:solidFill>
              </a:rPr>
              <a:t>CID</a:t>
            </a:r>
            <a:r>
              <a:rPr lang="en-GB" altLang="ko-KR" dirty="0" smtClean="0">
                <a:solidFill>
                  <a:schemeClr val="bg1">
                    <a:lumMod val="50000"/>
                  </a:schemeClr>
                </a:solidFill>
              </a:rPr>
              <a:t> </a:t>
            </a:r>
            <a:r>
              <a:rPr lang="en-GB" dirty="0" smtClean="0">
                <a:solidFill>
                  <a:schemeClr val="bg1">
                    <a:lumMod val="50000"/>
                  </a:schemeClr>
                </a:solidFill>
              </a:rPr>
              <a:t>9035, 9038</a:t>
            </a:r>
            <a:r>
              <a:rPr lang="en-GB" altLang="ko-KR" dirty="0" smtClean="0">
                <a:solidFill>
                  <a:schemeClr val="bg1">
                    <a:lumMod val="50000"/>
                  </a:schemeClr>
                </a:solidFill>
              </a:rPr>
              <a:t> </a:t>
            </a:r>
            <a:r>
              <a:rPr lang="en-GB" altLang="ko-KR" dirty="0" smtClean="0">
                <a:solidFill>
                  <a:schemeClr val="bg1">
                    <a:lumMod val="50000"/>
                  </a:schemeClr>
                </a:solidFill>
              </a:rPr>
              <a:t>as shown in </a:t>
            </a:r>
            <a:r>
              <a:rPr lang="en-US" altLang="ko-KR" dirty="0" smtClean="0">
                <a:solidFill>
                  <a:schemeClr val="bg1">
                    <a:lumMod val="50000"/>
                  </a:schemeClr>
                </a:solidFill>
              </a:rPr>
              <a:t>11-16/0470r0</a:t>
            </a:r>
            <a:r>
              <a:rPr lang="en-GB" altLang="ko-KR" dirty="0" smtClean="0">
                <a:solidFill>
                  <a:schemeClr val="bg1">
                    <a:lumMod val="50000"/>
                  </a:schemeClr>
                </a:solidFill>
              </a:rPr>
              <a:t>?</a:t>
            </a:r>
            <a:endParaRPr lang="en-GB" altLang="ko-KR" dirty="0">
              <a:solidFill>
                <a:schemeClr val="bg1">
                  <a:lumMod val="50000"/>
                </a:schemeClr>
              </a:solidFill>
            </a:endParaRPr>
          </a:p>
          <a:p>
            <a:endParaRPr lang="en-US" altLang="ko-KR" dirty="0" smtClean="0">
              <a:solidFill>
                <a:schemeClr val="bg1">
                  <a:lumMod val="50000"/>
                </a:schemeClr>
              </a:solidFill>
            </a:endParaRPr>
          </a:p>
          <a:p>
            <a:r>
              <a:rPr lang="en-US" altLang="ko-KR" dirty="0" smtClean="0">
                <a:solidFill>
                  <a:schemeClr val="bg1">
                    <a:lumMod val="50000"/>
                  </a:schemeClr>
                </a:solidFill>
              </a:rPr>
              <a:t>Result</a:t>
            </a:r>
            <a:r>
              <a:rPr lang="en-US" altLang="ko-KR" dirty="0" smtClean="0">
                <a:solidFill>
                  <a:schemeClr val="bg1">
                    <a:lumMod val="50000"/>
                  </a:schemeClr>
                </a:solidFill>
              </a:rPr>
              <a:t>:</a:t>
            </a:r>
          </a:p>
          <a:p>
            <a:pPr lvl="1"/>
            <a:r>
              <a:rPr lang="en-US" altLang="ko-KR" dirty="0">
                <a:solidFill>
                  <a:schemeClr val="bg1">
                    <a:lumMod val="50000"/>
                  </a:schemeClr>
                </a:solidFill>
              </a:rPr>
              <a:t>6</a:t>
            </a:r>
            <a:r>
              <a:rPr lang="en-US" altLang="ko-KR" dirty="0" smtClean="0">
                <a:solidFill>
                  <a:schemeClr val="bg1">
                    <a:lumMod val="50000"/>
                  </a:schemeClr>
                </a:solidFill>
              </a:rPr>
              <a:t>Y, 0N, 1A (passes)</a:t>
            </a:r>
            <a:endParaRPr lang="en-US" altLang="ko-KR" dirty="0">
              <a:solidFill>
                <a:schemeClr val="bg1">
                  <a:lumMod val="50000"/>
                </a:schemeClr>
              </a:solidFill>
            </a:endParaRPr>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39</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408583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3716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Sponsor Ballot Status</a:t>
            </a:r>
          </a:p>
          <a:p>
            <a:pPr lvl="1"/>
            <a:endParaRPr lang="en-US" altLang="ko-KR" dirty="0" smtClean="0"/>
          </a:p>
          <a:p>
            <a:pPr lvl="1"/>
            <a:endParaRPr lang="en-US" altLang="ko-KR" dirty="0"/>
          </a:p>
          <a:p>
            <a:pPr lvl="1"/>
            <a:endParaRPr lang="en-US" altLang="ko-KR" dirty="0" smtClean="0"/>
          </a:p>
          <a:p>
            <a:pPr lvl="1"/>
            <a:endParaRPr lang="en-US" altLang="ko-KR" dirty="0"/>
          </a:p>
          <a:p>
            <a:r>
              <a:rPr lang="en-US" altLang="ko-KR" dirty="0" smtClean="0"/>
              <a:t>Sponsor Ballot </a:t>
            </a:r>
            <a:r>
              <a:rPr lang="en-US" altLang="ko-KR" dirty="0"/>
              <a:t>Resolution </a:t>
            </a:r>
            <a:r>
              <a:rPr lang="en-US" altLang="ko-KR" dirty="0" smtClean="0"/>
              <a:t>Committee operation rule</a:t>
            </a:r>
          </a:p>
          <a:p>
            <a:pPr lvl="1"/>
            <a:r>
              <a:rPr lang="en-US" altLang="ko-KR" dirty="0" smtClean="0"/>
              <a:t>Any </a:t>
            </a:r>
            <a:r>
              <a:rPr lang="en-US" altLang="ko-KR" dirty="0"/>
              <a:t>voting member of </a:t>
            </a:r>
            <a:r>
              <a:rPr lang="en-US" altLang="ko-KR" dirty="0" smtClean="0"/>
              <a:t>IEEE 802.11 can </a:t>
            </a:r>
            <a:r>
              <a:rPr lang="en-US" altLang="ko-KR" dirty="0"/>
              <a:t>vote at </a:t>
            </a:r>
            <a:r>
              <a:rPr lang="en-US" altLang="ko-KR" dirty="0" err="1" smtClean="0"/>
              <a:t>TGah</a:t>
            </a:r>
            <a:r>
              <a:rPr lang="en-US" altLang="ko-KR" dirty="0" smtClean="0"/>
              <a:t> </a:t>
            </a:r>
            <a:r>
              <a:rPr lang="en-US" altLang="ko-KR" dirty="0"/>
              <a:t>meetings</a:t>
            </a:r>
          </a:p>
          <a:p>
            <a:pPr lvl="1"/>
            <a:r>
              <a:rPr lang="en-US" altLang="ko-KR" dirty="0" err="1" smtClean="0"/>
              <a:t>TGah</a:t>
            </a:r>
            <a:r>
              <a:rPr lang="en-US" altLang="ko-KR" dirty="0" smtClean="0"/>
              <a:t> </a:t>
            </a:r>
            <a:r>
              <a:rPr lang="en-US" altLang="ko-KR" dirty="0"/>
              <a:t>can consider motions (e.g. comment resolution,  other changes to the draft, to recirculate) in any of its meetings – including </a:t>
            </a:r>
            <a:r>
              <a:rPr lang="en-US" altLang="ko-KR" dirty="0" smtClean="0"/>
              <a:t>teleconferences</a:t>
            </a:r>
          </a:p>
          <a:p>
            <a:pPr lvl="1"/>
            <a:r>
              <a:rPr lang="en-US" altLang="ko-KR" dirty="0" smtClean="0"/>
              <a:t>Intellectual Property (IP) related comment is not discussed in teleconferences</a:t>
            </a:r>
          </a:p>
          <a:p>
            <a:pPr lvl="1"/>
            <a:r>
              <a:rPr lang="en-US" altLang="ko-KR" dirty="0" err="1" smtClean="0"/>
              <a:t>TGah</a:t>
            </a:r>
            <a:r>
              <a:rPr lang="en-US" altLang="ko-KR" dirty="0" smtClean="0"/>
              <a:t> </a:t>
            </a:r>
            <a:r>
              <a:rPr lang="en-US" altLang="ko-KR" dirty="0"/>
              <a:t>will meet during </a:t>
            </a:r>
            <a:r>
              <a:rPr lang="en-US" altLang="ko-KR" dirty="0" smtClean="0"/>
              <a:t>IEEE 802.11 </a:t>
            </a:r>
            <a:r>
              <a:rPr lang="en-US" altLang="ko-KR" dirty="0"/>
              <a:t>F2F meetings</a:t>
            </a:r>
          </a:p>
          <a:p>
            <a:pPr lvl="1"/>
            <a:endParaRPr lang="en-US" altLang="ko-KR" dirty="0" smtClean="0"/>
          </a:p>
        </p:txBody>
      </p:sp>
      <p:sp>
        <p:nvSpPr>
          <p:cNvPr id="2" name="제목 1"/>
          <p:cNvSpPr>
            <a:spLocks noGrp="1"/>
          </p:cNvSpPr>
          <p:nvPr>
            <p:ph type="title"/>
          </p:nvPr>
        </p:nvSpPr>
        <p:spPr/>
        <p:txBody>
          <a:bodyPr/>
          <a:lstStyle/>
          <a:p>
            <a:r>
              <a:rPr lang="en-US" altLang="ko-KR" dirty="0"/>
              <a:t>Submissions (Monday </a:t>
            </a:r>
            <a:r>
              <a:rPr lang="en-US" altLang="ko-KR" dirty="0" smtClean="0"/>
              <a:t>PM2)</a:t>
            </a:r>
            <a:endParaRPr lang="ko-KR" altLang="en-US" dirty="0"/>
          </a:p>
        </p:txBody>
      </p:sp>
      <p:sp>
        <p:nvSpPr>
          <p:cNvPr id="4" name="날짜 개체 틀 3"/>
          <p:cNvSpPr>
            <a:spLocks noGrp="1"/>
          </p:cNvSpPr>
          <p:nvPr>
            <p:ph type="dt" sz="half" idx="10"/>
          </p:nvPr>
        </p:nvSpPr>
        <p:spPr>
          <a:xfrm>
            <a:off x="696913" y="332601"/>
            <a:ext cx="1182055" cy="276999"/>
          </a:xfrm>
        </p:spPr>
        <p:txBody>
          <a:bodyPr/>
          <a:lstStyle/>
          <a:p>
            <a:r>
              <a:rPr lang="en-US" altLang="ko-KR" dirty="0"/>
              <a:t>March 2016</a:t>
            </a:r>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8" name="표 7"/>
          <p:cNvGraphicFramePr>
            <a:graphicFrameLocks noGrp="1"/>
          </p:cNvGraphicFramePr>
          <p:nvPr>
            <p:extLst>
              <p:ext uri="{D42A27DB-BD31-4B8C-83A1-F6EECF244321}">
                <p14:modId xmlns:p14="http://schemas.microsoft.com/office/powerpoint/2010/main" val="1500725443"/>
              </p:ext>
            </p:extLst>
          </p:nvPr>
        </p:nvGraphicFramePr>
        <p:xfrm>
          <a:off x="457202" y="2133600"/>
          <a:ext cx="8381998" cy="1428750"/>
        </p:xfrm>
        <a:graphic>
          <a:graphicData uri="http://schemas.openxmlformats.org/drawingml/2006/table">
            <a:tbl>
              <a:tblPr/>
              <a:tblGrid>
                <a:gridCol w="533400"/>
                <a:gridCol w="533398"/>
                <a:gridCol w="533400"/>
                <a:gridCol w="762000"/>
                <a:gridCol w="762000"/>
                <a:gridCol w="475840"/>
                <a:gridCol w="588220"/>
                <a:gridCol w="588220"/>
                <a:gridCol w="588220"/>
                <a:gridCol w="588220"/>
                <a:gridCol w="588220"/>
                <a:gridCol w="697860"/>
                <a:gridCol w="685800"/>
                <a:gridCol w="45720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Invalid</a:t>
                      </a:r>
                      <a:endParaRPr lang="en-US" dirty="0">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1000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a:t>
                      </a:r>
                      <a:r>
                        <a:rPr lang="en-US" sz="1000" dirty="0" smtClean="0">
                          <a:solidFill>
                            <a:srgbClr val="000000"/>
                          </a:solidFill>
                          <a:effectLst/>
                          <a:latin typeface="Arial"/>
                        </a:rPr>
                        <a:t>November 2015</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5.0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138</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78.40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7.97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90.55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0</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1001</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a:t>
                      </a:r>
                      <a:r>
                        <a:rPr lang="en-US" sz="1000" dirty="0" smtClean="0">
                          <a:solidFill>
                            <a:srgbClr val="000000"/>
                          </a:solidFill>
                          <a:effectLst/>
                          <a:latin typeface="Arial"/>
                        </a:rPr>
                        <a:t>November 2015</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6.0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rgbClr val="000000"/>
                          </a:solidFill>
                          <a:effectLst/>
                          <a:latin typeface="Arial"/>
                        </a:rPr>
                        <a:t>Recirculation</a:t>
                      </a:r>
                      <a:endParaRPr lang="en-US" altLang="ko-KR" sz="1000" dirty="0" smtClean="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81.25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90.83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0</a:t>
                      </a:r>
                      <a:endParaRPr lang="ko-KR" altLang="en-US" dirty="0">
                        <a:effectLst/>
                        <a:latin typeface="arial"/>
                      </a:endParaRPr>
                    </a:p>
                  </a:txBody>
                  <a:tcPr marL="9525" marR="9525" marT="9525" marB="9525">
                    <a:lnL>
                      <a:noFill/>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val="257816756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smtClean="0"/>
              <a:t>14</a:t>
            </a:r>
            <a:endParaRPr lang="ko-KR" altLang="en-US" dirty="0"/>
          </a:p>
        </p:txBody>
      </p:sp>
      <p:sp>
        <p:nvSpPr>
          <p:cNvPr id="3" name="내용 개체 틀 2"/>
          <p:cNvSpPr>
            <a:spLocks noGrp="1"/>
          </p:cNvSpPr>
          <p:nvPr>
            <p:ph idx="1"/>
          </p:nvPr>
        </p:nvSpPr>
        <p:spPr/>
        <p:txBody>
          <a:bodyPr/>
          <a:lstStyle/>
          <a:p>
            <a:r>
              <a:rPr lang="en-GB" altLang="ko-KR" dirty="0" smtClean="0">
                <a:solidFill>
                  <a:schemeClr val="bg1">
                    <a:lumMod val="50000"/>
                  </a:schemeClr>
                </a:solidFill>
              </a:rPr>
              <a:t>Do you accept the comment resolution for </a:t>
            </a:r>
            <a:r>
              <a:rPr lang="en-GB" altLang="ko-KR" dirty="0" smtClean="0">
                <a:solidFill>
                  <a:schemeClr val="bg1">
                    <a:lumMod val="50000"/>
                  </a:schemeClr>
                </a:solidFill>
              </a:rPr>
              <a:t>CID </a:t>
            </a:r>
            <a:r>
              <a:rPr lang="en-GB" dirty="0" smtClean="0">
                <a:solidFill>
                  <a:schemeClr val="bg1">
                    <a:lumMod val="50000"/>
                  </a:schemeClr>
                </a:solidFill>
              </a:rPr>
              <a:t>9008</a:t>
            </a:r>
            <a:r>
              <a:rPr lang="en-GB" dirty="0">
                <a:solidFill>
                  <a:schemeClr val="bg1">
                    <a:lumMod val="50000"/>
                  </a:schemeClr>
                </a:solidFill>
              </a:rPr>
              <a:t>, 9025, 9026, 9027, 9029, 9031, 9032, 9033, 9034, 9036, 9037, 9039, 9042, 9043, 9044, 9045</a:t>
            </a:r>
            <a:r>
              <a:rPr lang="en-GB" altLang="ko-KR" dirty="0" smtClean="0">
                <a:solidFill>
                  <a:schemeClr val="bg1">
                    <a:lumMod val="50000"/>
                  </a:schemeClr>
                </a:solidFill>
              </a:rPr>
              <a:t> </a:t>
            </a:r>
            <a:r>
              <a:rPr lang="en-GB" altLang="ko-KR" dirty="0" smtClean="0">
                <a:solidFill>
                  <a:schemeClr val="bg1">
                    <a:lumMod val="50000"/>
                  </a:schemeClr>
                </a:solidFill>
              </a:rPr>
              <a:t>as shown in </a:t>
            </a:r>
            <a:r>
              <a:rPr lang="en-US" altLang="ko-KR" dirty="0" smtClean="0">
                <a:solidFill>
                  <a:schemeClr val="bg1">
                    <a:lumMod val="50000"/>
                  </a:schemeClr>
                </a:solidFill>
              </a:rPr>
              <a:t>11-16/0476r1</a:t>
            </a:r>
            <a:r>
              <a:rPr lang="en-GB" altLang="ko-KR" dirty="0" smtClean="0">
                <a:solidFill>
                  <a:schemeClr val="bg1">
                    <a:lumMod val="50000"/>
                  </a:schemeClr>
                </a:solidFill>
              </a:rPr>
              <a:t>?</a:t>
            </a:r>
            <a:endParaRPr lang="en-GB" altLang="ko-KR" dirty="0">
              <a:solidFill>
                <a:schemeClr val="bg1">
                  <a:lumMod val="50000"/>
                </a:schemeClr>
              </a:solidFill>
            </a:endParaRPr>
          </a:p>
          <a:p>
            <a:endParaRPr lang="en-US" altLang="ko-KR" dirty="0" smtClean="0">
              <a:solidFill>
                <a:schemeClr val="bg1">
                  <a:lumMod val="50000"/>
                </a:schemeClr>
              </a:solidFill>
            </a:endParaRPr>
          </a:p>
          <a:p>
            <a:r>
              <a:rPr lang="en-US" altLang="ko-KR" dirty="0" smtClean="0">
                <a:solidFill>
                  <a:schemeClr val="bg1">
                    <a:lumMod val="50000"/>
                  </a:schemeClr>
                </a:solidFill>
              </a:rPr>
              <a:t>Result</a:t>
            </a:r>
            <a:r>
              <a:rPr lang="en-US" altLang="ko-KR" dirty="0" smtClean="0">
                <a:solidFill>
                  <a:schemeClr val="bg1">
                    <a:lumMod val="50000"/>
                  </a:schemeClr>
                </a:solidFill>
              </a:rPr>
              <a:t>:</a:t>
            </a:r>
          </a:p>
          <a:p>
            <a:pPr lvl="1"/>
            <a:r>
              <a:rPr lang="en-US" altLang="ko-KR" dirty="0" smtClean="0">
                <a:solidFill>
                  <a:schemeClr val="bg1">
                    <a:lumMod val="50000"/>
                  </a:schemeClr>
                </a:solidFill>
              </a:rPr>
              <a:t>3Y, 0N, 1A</a:t>
            </a:r>
            <a:endParaRPr lang="en-US" altLang="ko-KR" dirty="0">
              <a:solidFill>
                <a:schemeClr val="bg1">
                  <a:lumMod val="50000"/>
                </a:schemeClr>
              </a:solidFill>
            </a:endParaRPr>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40</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5981846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a:t>
            </a:r>
            <a:r>
              <a:rPr lang="en-US" altLang="ko-KR" dirty="0" smtClean="0"/>
              <a:t>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p>
        </p:txBody>
      </p:sp>
      <p:graphicFrame>
        <p:nvGraphicFramePr>
          <p:cNvPr id="10" name="표 9"/>
          <p:cNvGraphicFramePr>
            <a:graphicFrameLocks noGrp="1"/>
          </p:cNvGraphicFramePr>
          <p:nvPr>
            <p:extLst>
              <p:ext uri="{D42A27DB-BD31-4B8C-83A1-F6EECF244321}">
                <p14:modId xmlns:p14="http://schemas.microsoft.com/office/powerpoint/2010/main" val="2196854789"/>
              </p:ext>
            </p:extLst>
          </p:nvPr>
        </p:nvGraphicFramePr>
        <p:xfrm>
          <a:off x="685801" y="2476470"/>
          <a:ext cx="7848599" cy="3619530"/>
        </p:xfrm>
        <a:graphic>
          <a:graphicData uri="http://schemas.openxmlformats.org/drawingml/2006/table">
            <a:tbl>
              <a:tblPr>
                <a:tableStyleId>{5C22544A-7EE6-4342-B048-85BDC9FD1C3A}</a:tableStyleId>
              </a:tblPr>
              <a:tblGrid>
                <a:gridCol w="1117827"/>
                <a:gridCol w="4292373"/>
                <a:gridCol w="1295400"/>
                <a:gridCol w="1142999"/>
              </a:tblGrid>
              <a:tr h="206209">
                <a:tc>
                  <a:txBody>
                    <a:bodyPr/>
                    <a:lstStyle/>
                    <a:p>
                      <a:pPr algn="ctr" rtl="0" fontAlgn="ctr"/>
                      <a:r>
                        <a:rPr lang="en-US" sz="1300" b="1" u="none" strike="noStrike" dirty="0">
                          <a:solidFill>
                            <a:schemeClr val="tx1"/>
                          </a:solidFill>
                          <a:effectLst/>
                          <a:latin typeface="+mn-lt"/>
                        </a:rPr>
                        <a:t>Assignee</a:t>
                      </a:r>
                      <a:endParaRPr lang="en-US" sz="1300" b="1" i="0" u="none" strike="noStrike" dirty="0">
                        <a:solidFill>
                          <a:schemeClr val="tx1"/>
                        </a:solidFill>
                        <a:effectLst/>
                        <a:latin typeface="+mn-lt"/>
                      </a:endParaRPr>
                    </a:p>
                  </a:txBody>
                  <a:tcPr marL="4649" marR="4649" marT="4649" marB="0" anchor="ctr"/>
                </a:tc>
                <a:tc>
                  <a:txBody>
                    <a:bodyPr/>
                    <a:lstStyle/>
                    <a:p>
                      <a:pPr algn="ctr" fontAlgn="ctr"/>
                      <a:r>
                        <a:rPr lang="en-US" sz="1300" b="1" u="none" strike="noStrike" dirty="0">
                          <a:solidFill>
                            <a:schemeClr val="tx1"/>
                          </a:solidFill>
                          <a:effectLst/>
                          <a:latin typeface="+mn-lt"/>
                        </a:rPr>
                        <a:t>CIDs</a:t>
                      </a:r>
                      <a:endParaRPr lang="en-US" sz="1300" b="1" i="0" u="none" strike="noStrike" dirty="0">
                        <a:solidFill>
                          <a:schemeClr val="tx1"/>
                        </a:solidFill>
                        <a:effectLst/>
                        <a:latin typeface="+mn-lt"/>
                      </a:endParaRPr>
                    </a:p>
                  </a:txBody>
                  <a:tcPr marL="4649" marR="4649" marT="4649" marB="0" anchor="ctr"/>
                </a:tc>
                <a:tc>
                  <a:txBody>
                    <a:bodyPr/>
                    <a:lstStyle/>
                    <a:p>
                      <a:pPr algn="ctr" fontAlgn="ctr"/>
                      <a:r>
                        <a:rPr lang="en-US" sz="1300" b="1" u="none" strike="noStrike" dirty="0">
                          <a:solidFill>
                            <a:schemeClr val="tx1"/>
                          </a:solidFill>
                          <a:effectLst/>
                          <a:latin typeface="+mn-lt"/>
                        </a:rPr>
                        <a:t>DCN</a:t>
                      </a:r>
                      <a:endParaRPr lang="en-US" sz="1300" b="1" i="0" u="none" strike="noStrike" dirty="0">
                        <a:solidFill>
                          <a:schemeClr val="tx1"/>
                        </a:solidFill>
                        <a:effectLst/>
                        <a:latin typeface="+mn-lt"/>
                      </a:endParaRPr>
                    </a:p>
                  </a:txBody>
                  <a:tcPr marL="4649" marR="4649" marT="4649" marB="0" anchor="ctr"/>
                </a:tc>
                <a:tc>
                  <a:txBody>
                    <a:bodyPr/>
                    <a:lstStyle/>
                    <a:p>
                      <a:pPr algn="ctr" fontAlgn="ctr"/>
                      <a:r>
                        <a:rPr lang="en-US" sz="1300" b="1" u="none" strike="noStrike" dirty="0">
                          <a:solidFill>
                            <a:schemeClr val="tx1"/>
                          </a:solidFill>
                          <a:effectLst/>
                          <a:latin typeface="+mn-lt"/>
                        </a:rPr>
                        <a:t>Session</a:t>
                      </a:r>
                      <a:endParaRPr lang="en-US" sz="1300" b="1" i="0" u="none" strike="noStrike" dirty="0">
                        <a:solidFill>
                          <a:schemeClr val="tx1"/>
                        </a:solidFill>
                        <a:effectLst/>
                        <a:latin typeface="+mn-lt"/>
                      </a:endParaRPr>
                    </a:p>
                  </a:txBody>
                  <a:tcPr marL="4649" marR="4649" marT="4649" marB="0" anchor="ctr"/>
                </a:tc>
              </a:tr>
              <a:tr h="511363">
                <a:tc>
                  <a:txBody>
                    <a:bodyPr/>
                    <a:lstStyle/>
                    <a:p>
                      <a:pPr algn="l" fontAlgn="ctr"/>
                      <a:r>
                        <a:rPr lang="en-US" sz="1300" u="none" strike="noStrike" dirty="0">
                          <a:solidFill>
                            <a:schemeClr val="tx1"/>
                          </a:solidFill>
                          <a:effectLst/>
                          <a:latin typeface="+mn-lt"/>
                        </a:rPr>
                        <a:t>Alfred </a:t>
                      </a:r>
                      <a:r>
                        <a:rPr lang="en-US" sz="1300" u="none" strike="noStrike" dirty="0" err="1">
                          <a:solidFill>
                            <a:schemeClr val="tx1"/>
                          </a:solidFill>
                          <a:effectLst/>
                          <a:latin typeface="+mn-lt"/>
                        </a:rPr>
                        <a:t>Asterjadhi</a:t>
                      </a:r>
                      <a:endParaRPr lang="en-US" sz="1300" b="0" i="0" u="none" strike="noStrike" dirty="0">
                        <a:solidFill>
                          <a:schemeClr val="tx1"/>
                        </a:solidFill>
                        <a:effectLst/>
                        <a:latin typeface="+mn-lt"/>
                      </a:endParaRPr>
                    </a:p>
                  </a:txBody>
                  <a:tcPr marL="4649" marR="4649" marT="4649" marB="0" anchor="ctr"/>
                </a:tc>
                <a:tc>
                  <a:txBody>
                    <a:bodyPr/>
                    <a:lstStyle/>
                    <a:p>
                      <a:pPr algn="l" fontAlgn="ctr"/>
                      <a:r>
                        <a:rPr lang="en-US" sz="1300" u="none" strike="noStrike" dirty="0" smtClean="0">
                          <a:solidFill>
                            <a:schemeClr val="tx1"/>
                          </a:solidFill>
                          <a:effectLst/>
                          <a:latin typeface="+mn-lt"/>
                        </a:rPr>
                        <a:t>9056, 9057, 9064, 9050, 9040, 9041, 9047, 9049, 9048, 9046, 9005, 9006, 9007</a:t>
                      </a:r>
                      <a:r>
                        <a:rPr lang="en-US" sz="1300" u="none" strike="noStrike" baseline="0" dirty="0" smtClean="0">
                          <a:solidFill>
                            <a:schemeClr val="tx1"/>
                          </a:solidFill>
                          <a:effectLst/>
                          <a:latin typeface="+mn-lt"/>
                        </a:rPr>
                        <a:t> (13 CIDs)</a:t>
                      </a:r>
                      <a:br>
                        <a:rPr lang="en-US" sz="1300" u="none" strike="noStrike" baseline="0" dirty="0" smtClean="0">
                          <a:solidFill>
                            <a:schemeClr val="tx1"/>
                          </a:solidFill>
                          <a:effectLst/>
                          <a:latin typeface="+mn-lt"/>
                        </a:rPr>
                      </a:br>
                      <a:r>
                        <a:rPr lang="en-US" sz="1300" u="none" strike="noStrike" baseline="0" dirty="0" smtClean="0">
                          <a:solidFill>
                            <a:schemeClr val="tx1"/>
                          </a:solidFill>
                          <a:effectLst/>
                          <a:latin typeface="+mn-lt"/>
                        </a:rPr>
                        <a:t>- </a:t>
                      </a:r>
                      <a:r>
                        <a:rPr lang="en-US" sz="1300" u="none" strike="noStrike" dirty="0" smtClean="0">
                          <a:solidFill>
                            <a:schemeClr val="tx1"/>
                          </a:solidFill>
                          <a:effectLst/>
                          <a:latin typeface="+mn-lt"/>
                        </a:rPr>
                        <a:t>Note for CID 9047: co-work with </a:t>
                      </a:r>
                      <a:r>
                        <a:rPr lang="en-US" sz="1300" u="none" strike="noStrike" dirty="0" err="1" smtClean="0">
                          <a:solidFill>
                            <a:schemeClr val="tx1"/>
                          </a:solidFill>
                          <a:effectLst/>
                          <a:latin typeface="+mn-lt"/>
                        </a:rPr>
                        <a:t>Shoukang</a:t>
                      </a:r>
                      <a:r>
                        <a:rPr lang="en-US" sz="1300" u="none" strike="noStrike" dirty="0" smtClean="0">
                          <a:solidFill>
                            <a:schemeClr val="tx1"/>
                          </a:solidFill>
                          <a:effectLst/>
                          <a:latin typeface="+mn-lt"/>
                        </a:rPr>
                        <a:t> for CID 9008</a:t>
                      </a:r>
                      <a:endParaRPr lang="en-US" sz="1300" b="0" i="0" u="none" strike="noStrike" dirty="0">
                        <a:solidFill>
                          <a:schemeClr val="tx1"/>
                        </a:solidFill>
                        <a:effectLst/>
                        <a:latin typeface="+mn-lt"/>
                      </a:endParaRPr>
                    </a:p>
                  </a:txBody>
                  <a:tcPr marL="4649" marR="4649" marT="4649" marB="0" anchor="ctr"/>
                </a:tc>
                <a:tc>
                  <a:txBody>
                    <a:bodyPr/>
                    <a:lstStyle/>
                    <a:p>
                      <a:pPr algn="l" fontAlgn="ctr"/>
                      <a:endParaRPr lang="en-US" sz="1300" b="0" i="0" u="none" strike="noStrike" dirty="0">
                        <a:solidFill>
                          <a:schemeClr val="tx1"/>
                        </a:solidFill>
                        <a:effectLst/>
                        <a:latin typeface="+mn-lt"/>
                      </a:endParaRPr>
                    </a:p>
                  </a:txBody>
                  <a:tcPr marL="4649" marR="4649" marT="4649" marB="0" anchor="ctr"/>
                </a:tc>
                <a:tc>
                  <a:txBody>
                    <a:bodyPr/>
                    <a:lstStyle/>
                    <a:p>
                      <a:pPr algn="l" fontAlgn="ctr"/>
                      <a:endParaRPr lang="ko-KR" altLang="en-US" sz="1300" b="0" i="0" u="none" strike="noStrike" dirty="0" smtClean="0">
                        <a:solidFill>
                          <a:schemeClr val="tx1"/>
                        </a:solidFill>
                        <a:effectLst/>
                        <a:latin typeface="+mn-lt"/>
                      </a:endParaRPr>
                    </a:p>
                  </a:txBody>
                  <a:tcPr marL="4649" marR="4649" marT="4649" marB="0" anchor="ctr"/>
                </a:tc>
              </a:tr>
              <a:tr h="206209">
                <a:tc>
                  <a:txBody>
                    <a:bodyPr/>
                    <a:lstStyle/>
                    <a:p>
                      <a:pPr algn="l" fontAlgn="ctr"/>
                      <a:r>
                        <a:rPr lang="en-US" sz="1300" u="none" strike="noStrike" dirty="0">
                          <a:solidFill>
                            <a:schemeClr val="tx1"/>
                          </a:solidFill>
                          <a:effectLst/>
                          <a:latin typeface="+mn-lt"/>
                        </a:rPr>
                        <a:t>Eugene </a:t>
                      </a:r>
                      <a:r>
                        <a:rPr lang="en-US" sz="1300" u="none" strike="noStrike" dirty="0" err="1">
                          <a:solidFill>
                            <a:schemeClr val="tx1"/>
                          </a:solidFill>
                          <a:effectLst/>
                          <a:latin typeface="+mn-lt"/>
                        </a:rPr>
                        <a:t>Baik</a:t>
                      </a:r>
                      <a:endParaRPr lang="en-US" sz="1300" b="0" i="0" u="none" strike="noStrike" dirty="0">
                        <a:solidFill>
                          <a:schemeClr val="tx1"/>
                        </a:solidFill>
                        <a:effectLst/>
                        <a:latin typeface="+mn-lt"/>
                      </a:endParaRPr>
                    </a:p>
                  </a:txBody>
                  <a:tcPr marL="4649" marR="4649" marT="4649" marB="0" anchor="ctr"/>
                </a:tc>
                <a:tc>
                  <a:txBody>
                    <a:bodyPr/>
                    <a:lstStyle/>
                    <a:p>
                      <a:pPr algn="l" fontAlgn="ctr"/>
                      <a:r>
                        <a:rPr lang="pt-BR" sz="1300" u="none" strike="noStrike" dirty="0" smtClean="0">
                          <a:solidFill>
                            <a:schemeClr val="tx1"/>
                          </a:solidFill>
                          <a:effectLst/>
                          <a:latin typeface="+mn-lt"/>
                        </a:rPr>
                        <a:t>9078, 9079, 9080, 9081, 9053, 9054, 9015, 9014, 9016, 9011, 9021, 9022, 9024, 9017, 9019, 9020, 9009, 9013, 9018, 9012, 9023, 9010 (22 CIDs)</a:t>
                      </a:r>
                    </a:p>
                  </a:txBody>
                  <a:tcPr marL="4649" marR="4649" marT="4649" marB="0" anchor="ctr"/>
                </a:tc>
                <a:tc>
                  <a:txBody>
                    <a:bodyPr/>
                    <a:lstStyle/>
                    <a:p>
                      <a:endParaRPr lang="ko-KR" altLang="en-US" sz="1300" dirty="0">
                        <a:latin typeface="+mn-lt"/>
                      </a:endParaRPr>
                    </a:p>
                  </a:txBody>
                  <a:tcPr marL="4649" marR="4649" marT="4649" marB="0" anchor="ctr"/>
                </a:tc>
                <a:tc>
                  <a:txBody>
                    <a:bodyPr/>
                    <a:lstStyle/>
                    <a:p>
                      <a:endParaRPr lang="ko-KR" altLang="en-US" sz="1300" dirty="0">
                        <a:latin typeface="+mn-lt"/>
                      </a:endParaRPr>
                    </a:p>
                  </a:txBody>
                  <a:tcPr marL="4649" marR="4649" marT="4649" marB="0" anchor="ctr"/>
                </a:tc>
              </a:tr>
              <a:tr h="44865">
                <a:tc>
                  <a:txBody>
                    <a:bodyPr/>
                    <a:lstStyle/>
                    <a:p>
                      <a:pPr algn="l" fontAlgn="ctr"/>
                      <a:r>
                        <a:rPr lang="en-US" sz="1300" u="none" strike="noStrike" dirty="0">
                          <a:solidFill>
                            <a:schemeClr val="tx1"/>
                          </a:solidFill>
                          <a:effectLst/>
                          <a:latin typeface="+mn-lt"/>
                        </a:rPr>
                        <a:t>Matthew Fischer</a:t>
                      </a:r>
                      <a:endParaRPr lang="en-US" sz="1300" b="0" i="0" u="none" strike="noStrike" dirty="0">
                        <a:solidFill>
                          <a:schemeClr val="tx1"/>
                        </a:solidFill>
                        <a:effectLst/>
                        <a:latin typeface="+mn-lt"/>
                      </a:endParaRPr>
                    </a:p>
                  </a:txBody>
                  <a:tcPr marL="4649" marR="4649" marT="4649" marB="0" anchor="ctr"/>
                </a:tc>
                <a:tc>
                  <a:txBody>
                    <a:bodyPr/>
                    <a:lstStyle/>
                    <a:p>
                      <a:pPr algn="l" fontAlgn="ctr"/>
                      <a:r>
                        <a:rPr lang="en-US" sz="1300" u="none" strike="noStrike" dirty="0" smtClean="0">
                          <a:solidFill>
                            <a:schemeClr val="tx1"/>
                          </a:solidFill>
                          <a:effectLst/>
                          <a:latin typeface="+mn-lt"/>
                        </a:rPr>
                        <a:t>9035, 9038 (2 CIDs)</a:t>
                      </a:r>
                      <a:endParaRPr lang="en-US" sz="1300" b="0" i="0" u="none" strike="noStrike" dirty="0">
                        <a:solidFill>
                          <a:schemeClr val="tx1"/>
                        </a:solidFill>
                        <a:effectLst/>
                        <a:latin typeface="+mn-lt"/>
                      </a:endParaRPr>
                    </a:p>
                  </a:txBody>
                  <a:tcPr marL="4649" marR="4649" marT="4649" marB="0" anchor="ctr"/>
                </a:tc>
                <a:tc>
                  <a:txBody>
                    <a:bodyPr/>
                    <a:lstStyle/>
                    <a:p>
                      <a:endParaRPr lang="ko-KR" altLang="en-US" sz="1300">
                        <a:latin typeface="+mn-lt"/>
                      </a:endParaRPr>
                    </a:p>
                  </a:txBody>
                  <a:tcPr marL="4649" marR="4649" marT="4649" marB="0" anchor="ctr"/>
                </a:tc>
                <a:tc>
                  <a:txBody>
                    <a:bodyPr/>
                    <a:lstStyle/>
                    <a:p>
                      <a:endParaRPr lang="ko-KR" altLang="en-US" sz="1300">
                        <a:latin typeface="+mn-lt"/>
                      </a:endParaRPr>
                    </a:p>
                  </a:txBody>
                  <a:tcPr marL="4649" marR="4649" marT="4649" marB="0" anchor="ctr"/>
                </a:tc>
              </a:tr>
              <a:tr h="55456">
                <a:tc>
                  <a:txBody>
                    <a:bodyPr/>
                    <a:lstStyle/>
                    <a:p>
                      <a:pPr algn="l" fontAlgn="ctr"/>
                      <a:r>
                        <a:rPr lang="en-US" sz="1300" u="none" strike="noStrike" dirty="0" err="1">
                          <a:solidFill>
                            <a:schemeClr val="tx1"/>
                          </a:solidFill>
                          <a:effectLst/>
                          <a:latin typeface="+mn-lt"/>
                        </a:rPr>
                        <a:t>Menzo</a:t>
                      </a:r>
                      <a:r>
                        <a:rPr lang="en-US" sz="1300" u="none" strike="noStrike" dirty="0">
                          <a:solidFill>
                            <a:schemeClr val="tx1"/>
                          </a:solidFill>
                          <a:effectLst/>
                          <a:latin typeface="+mn-lt"/>
                        </a:rPr>
                        <a:t> </a:t>
                      </a:r>
                      <a:r>
                        <a:rPr lang="en-US" sz="1300" u="none" strike="noStrike" dirty="0" err="1">
                          <a:solidFill>
                            <a:schemeClr val="tx1"/>
                          </a:solidFill>
                          <a:effectLst/>
                          <a:latin typeface="+mn-lt"/>
                        </a:rPr>
                        <a:t>Wentink</a:t>
                      </a:r>
                      <a:endParaRPr lang="en-US" sz="1300" b="0" i="0" u="none" strike="noStrike" dirty="0">
                        <a:solidFill>
                          <a:schemeClr val="tx1"/>
                        </a:solidFill>
                        <a:effectLst/>
                        <a:latin typeface="+mn-lt"/>
                      </a:endParaRPr>
                    </a:p>
                  </a:txBody>
                  <a:tcPr marL="4649" marR="4649" marT="4649" marB="0" anchor="ctr"/>
                </a:tc>
                <a:tc>
                  <a:txBody>
                    <a:bodyPr/>
                    <a:lstStyle/>
                    <a:p>
                      <a:pPr algn="l" fontAlgn="ctr"/>
                      <a:r>
                        <a:rPr lang="pt-BR" sz="1300" u="none" strike="noStrike" dirty="0" smtClean="0">
                          <a:solidFill>
                            <a:schemeClr val="tx1"/>
                          </a:solidFill>
                          <a:effectLst/>
                          <a:latin typeface="+mn-lt"/>
                        </a:rPr>
                        <a:t>9028, 9030, 9051, 9052 (4 CIDs)</a:t>
                      </a:r>
                      <a:endParaRPr lang="en-US" sz="1300" b="0" i="0" u="none" strike="noStrike" dirty="0">
                        <a:solidFill>
                          <a:schemeClr val="tx1"/>
                        </a:solidFill>
                        <a:effectLst/>
                        <a:latin typeface="+mn-lt"/>
                      </a:endParaRPr>
                    </a:p>
                  </a:txBody>
                  <a:tcPr marL="4649" marR="4649" marT="4649" marB="0" anchor="ctr"/>
                </a:tc>
                <a:tc>
                  <a:txBody>
                    <a:bodyPr/>
                    <a:lstStyle/>
                    <a:p>
                      <a:endParaRPr lang="ko-KR" altLang="en-US" sz="1300">
                        <a:latin typeface="+mn-lt"/>
                      </a:endParaRPr>
                    </a:p>
                  </a:txBody>
                  <a:tcPr marL="4649" marR="4649" marT="4649" marB="0" anchor="ctr"/>
                </a:tc>
                <a:tc>
                  <a:txBody>
                    <a:bodyPr/>
                    <a:lstStyle/>
                    <a:p>
                      <a:endParaRPr lang="ko-KR" altLang="en-US" sz="1300">
                        <a:latin typeface="+mn-lt"/>
                      </a:endParaRPr>
                    </a:p>
                  </a:txBody>
                  <a:tcPr marL="4649" marR="4649" marT="4649" marB="0" anchor="ctr"/>
                </a:tc>
              </a:tr>
              <a:tr h="206209">
                <a:tc>
                  <a:txBody>
                    <a:bodyPr/>
                    <a:lstStyle/>
                    <a:p>
                      <a:pPr algn="l" fontAlgn="ctr"/>
                      <a:r>
                        <a:rPr lang="en-US" sz="1300" u="none" strike="noStrike" dirty="0">
                          <a:solidFill>
                            <a:schemeClr val="tx1"/>
                          </a:solidFill>
                          <a:effectLst/>
                          <a:latin typeface="+mn-lt"/>
                        </a:rPr>
                        <a:t>Rolf de </a:t>
                      </a:r>
                      <a:r>
                        <a:rPr lang="en-US" sz="1300" u="none" strike="noStrike" dirty="0" err="1">
                          <a:solidFill>
                            <a:schemeClr val="tx1"/>
                          </a:solidFill>
                          <a:effectLst/>
                          <a:latin typeface="+mn-lt"/>
                        </a:rPr>
                        <a:t>Vegt</a:t>
                      </a:r>
                      <a:endParaRPr lang="en-US" sz="1300" b="0" i="0" u="none" strike="noStrike" dirty="0">
                        <a:solidFill>
                          <a:schemeClr val="tx1"/>
                        </a:solidFill>
                        <a:effectLst/>
                        <a:latin typeface="+mn-lt"/>
                      </a:endParaRPr>
                    </a:p>
                  </a:txBody>
                  <a:tcPr marL="4649" marR="4649" marT="4649" marB="0" anchor="ctr"/>
                </a:tc>
                <a:tc>
                  <a:txBody>
                    <a:bodyPr/>
                    <a:lstStyle/>
                    <a:p>
                      <a:pPr algn="l" fontAlgn="ctr"/>
                      <a:r>
                        <a:rPr lang="en-US" sz="1300" u="none" strike="noStrike" dirty="0" smtClean="0">
                          <a:solidFill>
                            <a:schemeClr val="tx1"/>
                          </a:solidFill>
                          <a:effectLst/>
                          <a:latin typeface="+mn-lt"/>
                        </a:rPr>
                        <a:t>9065 (1 CID)</a:t>
                      </a:r>
                      <a:endParaRPr lang="en-US" sz="1300" b="0" i="0" u="none" strike="noStrike" dirty="0">
                        <a:solidFill>
                          <a:schemeClr val="tx1"/>
                        </a:solidFill>
                        <a:effectLst/>
                        <a:latin typeface="+mn-lt"/>
                      </a:endParaRPr>
                    </a:p>
                  </a:txBody>
                  <a:tcPr marL="4649" marR="4649" marT="4649" marB="0" anchor="ctr"/>
                </a:tc>
                <a:tc>
                  <a:txBody>
                    <a:bodyPr/>
                    <a:lstStyle/>
                    <a:p>
                      <a:endParaRPr lang="ko-KR" altLang="en-US" sz="1300">
                        <a:latin typeface="+mn-lt"/>
                      </a:endParaRPr>
                    </a:p>
                  </a:txBody>
                  <a:tcPr marL="4649" marR="4649" marT="4649" marB="0" anchor="ctr"/>
                </a:tc>
                <a:tc>
                  <a:txBody>
                    <a:bodyPr/>
                    <a:lstStyle/>
                    <a:p>
                      <a:r>
                        <a:rPr lang="en-US" altLang="ko-KR" sz="1300" dirty="0" smtClean="0">
                          <a:latin typeface="+mn-lt"/>
                        </a:rPr>
                        <a:t>Wed AM1</a:t>
                      </a:r>
                      <a:endParaRPr lang="ko-KR" altLang="en-US" sz="1300" dirty="0">
                        <a:latin typeface="+mn-lt"/>
                      </a:endParaRPr>
                    </a:p>
                  </a:txBody>
                  <a:tcPr marL="4649" marR="4649" marT="4649" marB="0" anchor="ctr"/>
                </a:tc>
              </a:tr>
              <a:tr h="206209">
                <a:tc>
                  <a:txBody>
                    <a:bodyPr/>
                    <a:lstStyle/>
                    <a:p>
                      <a:pPr algn="l" fontAlgn="ctr"/>
                      <a:r>
                        <a:rPr lang="en-US" sz="1300" u="none" strike="noStrike" dirty="0" err="1" smtClean="0">
                          <a:solidFill>
                            <a:schemeClr val="tx1"/>
                          </a:solidFill>
                          <a:effectLst/>
                          <a:latin typeface="+mn-lt"/>
                        </a:rPr>
                        <a:t>Shoukang</a:t>
                      </a:r>
                      <a:r>
                        <a:rPr lang="en-US" sz="1300" u="none" strike="noStrike" dirty="0" smtClean="0">
                          <a:solidFill>
                            <a:schemeClr val="tx1"/>
                          </a:solidFill>
                          <a:effectLst/>
                          <a:latin typeface="+mn-lt"/>
                        </a:rPr>
                        <a:t> Zheng</a:t>
                      </a:r>
                      <a:endParaRPr lang="en-US" sz="1300" b="0" i="0" u="none" strike="noStrike" dirty="0">
                        <a:solidFill>
                          <a:schemeClr val="tx1"/>
                        </a:solidFill>
                        <a:effectLst/>
                        <a:latin typeface="+mn-lt"/>
                      </a:endParaRPr>
                    </a:p>
                  </a:txBody>
                  <a:tcPr marL="4649" marR="4649" marT="4649" marB="0" anchor="ctr"/>
                </a:tc>
                <a:tc>
                  <a:txBody>
                    <a:bodyPr/>
                    <a:lstStyle/>
                    <a:p>
                      <a:pPr algn="l" fontAlgn="ctr"/>
                      <a:r>
                        <a:rPr lang="en-US" sz="1300" u="none" strike="noStrike" dirty="0" smtClean="0">
                          <a:solidFill>
                            <a:schemeClr val="tx1"/>
                          </a:solidFill>
                          <a:effectLst/>
                          <a:latin typeface="+mn-lt"/>
                        </a:rPr>
                        <a:t>9008 (1 CID)</a:t>
                      </a:r>
                    </a:p>
                    <a:p>
                      <a:pPr algn="l" fontAlgn="ctr"/>
                      <a:r>
                        <a:rPr lang="en-US" sz="1300" u="none" strike="noStrike" dirty="0" smtClean="0">
                          <a:solidFill>
                            <a:schemeClr val="tx1"/>
                          </a:solidFill>
                          <a:effectLst/>
                          <a:latin typeface="+mn-lt"/>
                        </a:rPr>
                        <a:t>- Note for CID 9008: co-work with Alfred for CID 9047</a:t>
                      </a:r>
                      <a:endParaRPr lang="en-US" sz="1300" b="0" i="0" u="none" strike="noStrike" dirty="0">
                        <a:solidFill>
                          <a:schemeClr val="tx1"/>
                        </a:solidFill>
                        <a:effectLst/>
                        <a:latin typeface="+mn-lt"/>
                      </a:endParaRPr>
                    </a:p>
                  </a:txBody>
                  <a:tcPr marL="4649" marR="4649" marT="4649" marB="0" anchor="ctr"/>
                </a:tc>
                <a:tc>
                  <a:txBody>
                    <a:bodyPr/>
                    <a:lstStyle/>
                    <a:p>
                      <a:endParaRPr lang="ko-KR" altLang="en-US" sz="1300" dirty="0">
                        <a:latin typeface="+mn-lt"/>
                      </a:endParaRPr>
                    </a:p>
                  </a:txBody>
                  <a:tcPr marL="4649" marR="4649" marT="4649" marB="0" anchor="ctr"/>
                </a:tc>
                <a:tc>
                  <a:txBody>
                    <a:bodyPr/>
                    <a:lstStyle/>
                    <a:p>
                      <a:endParaRPr lang="ko-KR" altLang="en-US" sz="1300">
                        <a:latin typeface="+mn-lt"/>
                      </a:endParaRPr>
                    </a:p>
                  </a:txBody>
                  <a:tcPr marL="4649" marR="4649" marT="4649" marB="0" anchor="ctr"/>
                </a:tc>
              </a:tr>
              <a:tr h="0">
                <a:tc>
                  <a:txBody>
                    <a:bodyPr/>
                    <a:lstStyle/>
                    <a:p>
                      <a:pPr algn="l" fontAlgn="ctr"/>
                      <a:r>
                        <a:rPr lang="en-US" sz="1300" b="0" i="0" u="none" strike="noStrike" dirty="0" err="1" smtClean="0">
                          <a:solidFill>
                            <a:schemeClr val="tx1"/>
                          </a:solidFill>
                          <a:effectLst/>
                          <a:latin typeface="+mn-lt"/>
                        </a:rPr>
                        <a:t>Xiaofei</a:t>
                      </a:r>
                      <a:r>
                        <a:rPr lang="en-US" sz="1300" b="0" i="0" u="none" strike="noStrike" dirty="0" smtClean="0">
                          <a:solidFill>
                            <a:schemeClr val="tx1"/>
                          </a:solidFill>
                          <a:effectLst/>
                          <a:latin typeface="+mn-lt"/>
                        </a:rPr>
                        <a:t> Wang </a:t>
                      </a:r>
                      <a:endParaRPr lang="en-US" sz="1300" b="0" i="0" u="none" strike="noStrike" dirty="0">
                        <a:solidFill>
                          <a:schemeClr val="tx1"/>
                        </a:solidFill>
                        <a:effectLst/>
                        <a:latin typeface="+mn-lt"/>
                      </a:endParaRPr>
                    </a:p>
                  </a:txBody>
                  <a:tcPr marL="4649" marR="4649" marT="4649" marB="0" anchor="ctr"/>
                </a:tc>
                <a:tc>
                  <a:txBody>
                    <a:bodyPr/>
                    <a:lstStyle/>
                    <a:p>
                      <a:pPr algn="l" fontAlgn="ctr"/>
                      <a:r>
                        <a:rPr lang="en-US" sz="1300" b="0" i="0" u="none" strike="noStrike" dirty="0" smtClean="0">
                          <a:solidFill>
                            <a:schemeClr val="tx1"/>
                          </a:solidFill>
                          <a:effectLst/>
                          <a:latin typeface="+mn-lt"/>
                          <a:ea typeface="+mn-ea"/>
                        </a:rPr>
                        <a:t>9058, 9075 (2 CIDs)</a:t>
                      </a:r>
                      <a:endParaRPr lang="en-US" sz="1300" b="0" i="0" u="none" strike="noStrike" dirty="0">
                        <a:solidFill>
                          <a:schemeClr val="tx1"/>
                        </a:solidFill>
                        <a:effectLst/>
                        <a:latin typeface="+mn-lt"/>
                        <a:ea typeface="+mn-ea"/>
                      </a:endParaRPr>
                    </a:p>
                  </a:txBody>
                  <a:tcPr marL="4649" marR="4649" marT="4649" marB="0" anchor="ctr"/>
                </a:tc>
                <a:tc>
                  <a:txBody>
                    <a:bodyPr/>
                    <a:lstStyle/>
                    <a:p>
                      <a:r>
                        <a:rPr lang="en-US" altLang="ko-KR" sz="1300" dirty="0" smtClean="0"/>
                        <a:t>11-16/0336r0</a:t>
                      </a:r>
                      <a:endParaRPr lang="ko-KR" altLang="en-US" sz="1300" dirty="0">
                        <a:latin typeface="+mn-lt"/>
                      </a:endParaRPr>
                    </a:p>
                  </a:txBody>
                  <a:tcPr marL="4649" marR="4649" marT="4649" marB="0" anchor="ctr"/>
                </a:tc>
                <a:tc>
                  <a:txBody>
                    <a:bodyPr/>
                    <a:lstStyle/>
                    <a:p>
                      <a:endParaRPr lang="ko-KR" altLang="en-US" sz="1300" dirty="0">
                        <a:latin typeface="+mn-lt"/>
                      </a:endParaRPr>
                    </a:p>
                  </a:txBody>
                  <a:tcPr marL="4649" marR="4649" marT="4649" marB="0" anchor="ctr"/>
                </a:tc>
              </a:tr>
              <a:tr h="36860">
                <a:tc>
                  <a:txBody>
                    <a:bodyPr/>
                    <a:lstStyle/>
                    <a:p>
                      <a:pPr algn="l" fontAlgn="ctr"/>
                      <a:r>
                        <a:rPr lang="en-US" sz="1300" u="none" strike="noStrike" dirty="0">
                          <a:solidFill>
                            <a:schemeClr val="tx1"/>
                          </a:solidFill>
                          <a:effectLst/>
                          <a:latin typeface="+mn-lt"/>
                        </a:rPr>
                        <a:t>Yongho </a:t>
                      </a:r>
                      <a:r>
                        <a:rPr lang="en-US" sz="1300" u="none" strike="noStrike" dirty="0" err="1">
                          <a:solidFill>
                            <a:schemeClr val="tx1"/>
                          </a:solidFill>
                          <a:effectLst/>
                          <a:latin typeface="+mn-lt"/>
                        </a:rPr>
                        <a:t>Seok</a:t>
                      </a:r>
                      <a:endParaRPr lang="en-US" sz="1300" b="0" i="0" u="none" strike="noStrike" dirty="0">
                        <a:solidFill>
                          <a:schemeClr val="tx1"/>
                        </a:solidFill>
                        <a:effectLst/>
                        <a:latin typeface="+mn-lt"/>
                      </a:endParaRPr>
                    </a:p>
                  </a:txBody>
                  <a:tcPr marL="4649" marR="4649" marT="4649" marB="0" anchor="ctr"/>
                </a:tc>
                <a:tc>
                  <a:txBody>
                    <a:bodyPr/>
                    <a:lstStyle/>
                    <a:p>
                      <a:pPr algn="l" fontAlgn="ctr"/>
                      <a:r>
                        <a:rPr lang="pt-BR" sz="1300" u="none" strike="noStrike" dirty="0" smtClean="0">
                          <a:solidFill>
                            <a:schemeClr val="tx1"/>
                          </a:solidFill>
                          <a:effectLst/>
                          <a:latin typeface="+mn-lt"/>
                        </a:rPr>
                        <a:t>9070, 9002, 9072, 9073, 9003, 9071, 9074, 9001, 9076, 9077 (10 CIDs)</a:t>
                      </a:r>
                      <a:endParaRPr lang="en-US" sz="1300" b="0" i="0" u="none" strike="noStrike" dirty="0">
                        <a:solidFill>
                          <a:schemeClr val="tx1"/>
                        </a:solidFill>
                        <a:effectLst/>
                        <a:latin typeface="+mn-lt"/>
                      </a:endParaRPr>
                    </a:p>
                  </a:txBody>
                  <a:tcPr marL="4649" marR="4649" marT="4649" marB="0" anchor="ctr"/>
                </a:tc>
                <a:tc>
                  <a:txBody>
                    <a:bodyPr/>
                    <a:lstStyle/>
                    <a:p>
                      <a:endParaRPr lang="ko-KR" altLang="en-US" sz="1300">
                        <a:latin typeface="+mn-lt"/>
                      </a:endParaRPr>
                    </a:p>
                  </a:txBody>
                  <a:tcPr marL="4649" marR="4649" marT="4649" marB="0" anchor="ctr"/>
                </a:tc>
                <a:tc>
                  <a:txBody>
                    <a:bodyPr/>
                    <a:lstStyle/>
                    <a:p>
                      <a:endParaRPr lang="ko-KR" altLang="en-US" sz="1300" dirty="0">
                        <a:latin typeface="+mn-lt"/>
                      </a:endParaRPr>
                    </a:p>
                  </a:txBody>
                  <a:tcPr marL="4649" marR="4649" marT="4649" marB="0" anchor="ctr"/>
                </a:tc>
              </a:tr>
              <a:tr h="138891">
                <a:tc>
                  <a:txBody>
                    <a:bodyPr/>
                    <a:lstStyle/>
                    <a:p>
                      <a:pPr algn="l" fontAlgn="ctr"/>
                      <a:r>
                        <a:rPr lang="en-US" sz="1300" u="none" strike="noStrike" dirty="0" smtClean="0">
                          <a:solidFill>
                            <a:schemeClr val="tx1"/>
                          </a:solidFill>
                          <a:effectLst/>
                          <a:latin typeface="+mn-lt"/>
                        </a:rPr>
                        <a:t>Unassigned </a:t>
                      </a:r>
                      <a:endParaRPr lang="en-US" sz="1300" b="0" i="0" u="none" strike="noStrike" dirty="0">
                        <a:solidFill>
                          <a:schemeClr val="tx1"/>
                        </a:solidFill>
                        <a:effectLst/>
                        <a:latin typeface="+mn-lt"/>
                      </a:endParaRPr>
                    </a:p>
                  </a:txBody>
                  <a:tcPr marL="4649" marR="4649" marT="4649" marB="0" anchor="ctr"/>
                </a:tc>
                <a:tc>
                  <a:txBody>
                    <a:bodyPr/>
                    <a:lstStyle/>
                    <a:p>
                      <a:pPr algn="l" fontAlgn="ctr"/>
                      <a:r>
                        <a:rPr lang="pt-BR" sz="1300" u="none" strike="noStrike" dirty="0" smtClean="0">
                          <a:solidFill>
                            <a:schemeClr val="tx1"/>
                          </a:solidFill>
                          <a:effectLst/>
                          <a:latin typeface="+mn-lt"/>
                        </a:rPr>
                        <a:t>9059, 9060, 9061, 9062, 9063, 9066, 9067, 9069, 9068, 9055, 9004 (11 CIDs)</a:t>
                      </a:r>
                      <a:endParaRPr lang="en-US" sz="1300" b="0" i="0" u="none" strike="noStrike" dirty="0">
                        <a:solidFill>
                          <a:schemeClr val="tx1"/>
                        </a:solidFill>
                        <a:effectLst/>
                        <a:latin typeface="+mn-lt"/>
                      </a:endParaRPr>
                    </a:p>
                  </a:txBody>
                  <a:tcPr marL="4649" marR="4649" marT="4649" marB="0" anchor="ctr"/>
                </a:tc>
                <a:tc>
                  <a:txBody>
                    <a:bodyPr/>
                    <a:lstStyle/>
                    <a:p>
                      <a:endParaRPr lang="ko-KR" altLang="en-US" sz="1300" dirty="0">
                        <a:latin typeface="+mn-lt"/>
                      </a:endParaRPr>
                    </a:p>
                  </a:txBody>
                  <a:tcPr marL="4649" marR="4649" marT="4649" marB="0" anchor="ctr"/>
                </a:tc>
                <a:tc>
                  <a:txBody>
                    <a:bodyPr/>
                    <a:lstStyle/>
                    <a:p>
                      <a:endParaRPr lang="ko-KR" altLang="en-US" sz="1300" dirty="0">
                        <a:latin typeface="+mn-lt"/>
                      </a:endParaRPr>
                    </a:p>
                  </a:txBody>
                  <a:tcPr marL="4649" marR="4649" marT="4649" marB="0" anchor="ctr"/>
                </a:tc>
              </a:tr>
            </a:tbl>
          </a:graphicData>
        </a:graphic>
      </p:graphicFrame>
    </p:spTree>
    <p:extLst>
      <p:ext uri="{BB962C8B-B14F-4D97-AF65-F5344CB8AC3E}">
        <p14:creationId xmlns:p14="http://schemas.microsoft.com/office/powerpoint/2010/main" val="6129918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a:t>
            </a:r>
            <a:r>
              <a:rPr lang="en-US" altLang="ko-KR" dirty="0" smtClean="0"/>
              <a:t>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p>
          <a:p>
            <a:pPr lvl="1"/>
            <a:r>
              <a:rPr lang="en-US" dirty="0" smtClean="0">
                <a:solidFill>
                  <a:schemeClr val="bg1">
                    <a:lumMod val="75000"/>
                  </a:schemeClr>
                </a:solidFill>
              </a:rPr>
              <a:t>SB1 </a:t>
            </a:r>
            <a:r>
              <a:rPr lang="en-US" dirty="0">
                <a:solidFill>
                  <a:schemeClr val="bg1">
                    <a:lumMod val="75000"/>
                  </a:schemeClr>
                </a:solidFill>
              </a:rPr>
              <a:t>Clause 23 CID </a:t>
            </a:r>
            <a:r>
              <a:rPr lang="en-US" dirty="0" smtClean="0">
                <a:solidFill>
                  <a:schemeClr val="bg1">
                    <a:lumMod val="75000"/>
                  </a:schemeClr>
                </a:solidFill>
              </a:rPr>
              <a:t>resolutions (11-16/0348r0, Eugene Baik)</a:t>
            </a:r>
            <a:endParaRPr lang="en-US" altLang="ko-KR" dirty="0" smtClean="0">
              <a:solidFill>
                <a:schemeClr val="bg1">
                  <a:lumMod val="75000"/>
                </a:schemeClr>
              </a:solidFill>
            </a:endParaRPr>
          </a:p>
          <a:p>
            <a:pPr lvl="1"/>
            <a:endParaRPr lang="en-US" altLang="ko-KR" dirty="0" smtClean="0"/>
          </a:p>
        </p:txBody>
      </p:sp>
    </p:spTree>
    <p:extLst>
      <p:ext uri="{BB962C8B-B14F-4D97-AF65-F5344CB8AC3E}">
        <p14:creationId xmlns:p14="http://schemas.microsoft.com/office/powerpoint/2010/main" val="37325233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(Tuesday PM1)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endParaRPr lang="en-US" altLang="ko-KR" dirty="0"/>
          </a:p>
          <a:p>
            <a:pPr lvl="1"/>
            <a:r>
              <a:rPr lang="en-US" altLang="ko-KR" dirty="0">
                <a:solidFill>
                  <a:schemeClr val="bg1">
                    <a:lumMod val="75000"/>
                  </a:schemeClr>
                </a:solidFill>
              </a:rPr>
              <a:t>Relay Improvements: Regarding CID 9058 9075 (11-16/0336r0, </a:t>
            </a:r>
            <a:r>
              <a:rPr lang="en-US" altLang="ko-KR" dirty="0" err="1">
                <a:solidFill>
                  <a:schemeClr val="bg1">
                    <a:lumMod val="75000"/>
                  </a:schemeClr>
                </a:solidFill>
              </a:rPr>
              <a:t>Xiaofei</a:t>
            </a:r>
            <a:r>
              <a:rPr lang="en-US" altLang="ko-KR" dirty="0">
                <a:solidFill>
                  <a:schemeClr val="bg1">
                    <a:lumMod val="75000"/>
                  </a:schemeClr>
                </a:solidFill>
              </a:rPr>
              <a:t> Wang</a:t>
            </a:r>
            <a:r>
              <a:rPr lang="en-US" altLang="ko-KR" dirty="0" smtClean="0">
                <a:solidFill>
                  <a:schemeClr val="bg1">
                    <a:lumMod val="75000"/>
                  </a:schemeClr>
                </a:solidFill>
              </a:rPr>
              <a:t>)</a:t>
            </a:r>
          </a:p>
          <a:p>
            <a:pPr lvl="1"/>
            <a:r>
              <a:rPr lang="en-US" dirty="0">
                <a:solidFill>
                  <a:schemeClr val="bg1">
                    <a:lumMod val="75000"/>
                  </a:schemeClr>
                </a:solidFill>
              </a:rPr>
              <a:t>SB1 Clause 23 CID resolutions (</a:t>
            </a:r>
            <a:r>
              <a:rPr lang="en-US" dirty="0" smtClean="0">
                <a:solidFill>
                  <a:schemeClr val="bg1">
                    <a:lumMod val="75000"/>
                  </a:schemeClr>
                </a:solidFill>
              </a:rPr>
              <a:t>11-16/0348r2, </a:t>
            </a:r>
            <a:r>
              <a:rPr lang="en-US" dirty="0">
                <a:solidFill>
                  <a:schemeClr val="bg1">
                    <a:lumMod val="75000"/>
                  </a:schemeClr>
                </a:solidFill>
              </a:rPr>
              <a:t>Eugene Baik</a:t>
            </a:r>
            <a:r>
              <a:rPr lang="en-US" dirty="0" smtClean="0">
                <a:solidFill>
                  <a:schemeClr val="bg1">
                    <a:lumMod val="75000"/>
                  </a:schemeClr>
                </a:solidFill>
              </a:rPr>
              <a:t>)</a:t>
            </a:r>
          </a:p>
          <a:p>
            <a:pPr lvl="2"/>
            <a:r>
              <a:rPr lang="en-US" sz="1800" dirty="0" smtClean="0">
                <a:solidFill>
                  <a:schemeClr val="bg1">
                    <a:lumMod val="75000"/>
                  </a:schemeClr>
                </a:solidFill>
              </a:rPr>
              <a:t>CID 9016</a:t>
            </a:r>
            <a:endParaRPr lang="en-US" altLang="ko-KR" dirty="0">
              <a:solidFill>
                <a:schemeClr val="bg1">
                  <a:lumMod val="75000"/>
                </a:schemeClr>
              </a:solidFill>
            </a:endParaRPr>
          </a:p>
        </p:txBody>
      </p:sp>
    </p:spTree>
    <p:extLst>
      <p:ext uri="{BB962C8B-B14F-4D97-AF65-F5344CB8AC3E}">
        <p14:creationId xmlns:p14="http://schemas.microsoft.com/office/powerpoint/2010/main" val="25071819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(Wednesday </a:t>
            </a:r>
            <a:r>
              <a:rPr lang="en-US" altLang="ko-KR" dirty="0" smtClean="0"/>
              <a:t>AM1)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
        <p:nvSpPr>
          <p:cNvPr id="9" name="Content Placeholder 2"/>
          <p:cNvSpPr>
            <a:spLocks noGrp="1"/>
          </p:cNvSpPr>
          <p:nvPr>
            <p:ph idx="1"/>
          </p:nvPr>
        </p:nvSpPr>
        <p:spPr>
          <a:xfrm>
            <a:off x="685800" y="1981200"/>
            <a:ext cx="7772400" cy="4114800"/>
          </a:xfrm>
        </p:spPr>
        <p:txBody>
          <a:bodyPr/>
          <a:lstStyle/>
          <a:p>
            <a:r>
              <a:rPr lang="en-US" altLang="ko-KR" dirty="0" smtClean="0"/>
              <a:t>PHY and MAC</a:t>
            </a:r>
          </a:p>
          <a:p>
            <a:pPr lvl="1">
              <a:buFont typeface="Arial" panose="020B0604020202020204" pitchFamily="34" charset="0"/>
              <a:buChar char="•"/>
            </a:pPr>
            <a:r>
              <a:rPr lang="en-US" altLang="ko-KR" dirty="0" smtClean="0">
                <a:solidFill>
                  <a:schemeClr val="bg1">
                    <a:lumMod val="50000"/>
                  </a:schemeClr>
                </a:solidFill>
              </a:rPr>
              <a:t>SB1-resolution_CID9065 </a:t>
            </a:r>
            <a:r>
              <a:rPr lang="en-US" altLang="ko-KR" dirty="0">
                <a:solidFill>
                  <a:schemeClr val="bg1">
                    <a:lumMod val="50000"/>
                  </a:schemeClr>
                </a:solidFill>
              </a:rPr>
              <a:t>(</a:t>
            </a:r>
            <a:r>
              <a:rPr lang="en-US" altLang="ko-KR" dirty="0" smtClean="0">
                <a:solidFill>
                  <a:schemeClr val="bg1">
                    <a:lumMod val="50000"/>
                  </a:schemeClr>
                </a:solidFill>
              </a:rPr>
              <a:t>11-16/0450r0</a:t>
            </a:r>
            <a:r>
              <a:rPr lang="en-US" altLang="ko-KR" dirty="0">
                <a:solidFill>
                  <a:schemeClr val="bg1">
                    <a:lumMod val="50000"/>
                  </a:schemeClr>
                </a:solidFill>
              </a:rPr>
              <a:t>, Rolf de </a:t>
            </a:r>
            <a:r>
              <a:rPr lang="en-US" altLang="ko-KR" dirty="0" smtClean="0">
                <a:solidFill>
                  <a:schemeClr val="bg1">
                    <a:lumMod val="50000"/>
                  </a:schemeClr>
                </a:solidFill>
              </a:rPr>
              <a:t>Vegt)</a:t>
            </a:r>
            <a:r>
              <a:rPr lang="en-US" altLang="ko-KR" dirty="0">
                <a:solidFill>
                  <a:schemeClr val="bg1">
                    <a:lumMod val="50000"/>
                  </a:schemeClr>
                </a:solidFill>
              </a:rPr>
              <a:t/>
            </a:r>
            <a:br>
              <a:rPr lang="en-US" altLang="ko-KR" dirty="0">
                <a:solidFill>
                  <a:schemeClr val="bg1">
                    <a:lumMod val="50000"/>
                  </a:schemeClr>
                </a:solidFill>
              </a:rPr>
            </a:br>
            <a:r>
              <a:rPr lang="en-US" altLang="ko-KR" dirty="0">
                <a:solidFill>
                  <a:schemeClr val="bg1">
                    <a:lumMod val="50000"/>
                  </a:schemeClr>
                </a:solidFill>
              </a:rPr>
              <a:t>(</a:t>
            </a:r>
            <a:r>
              <a:rPr lang="en-US" altLang="ko-KR" sz="1800" dirty="0" smtClean="0">
                <a:solidFill>
                  <a:schemeClr val="bg1">
                    <a:lumMod val="50000"/>
                  </a:schemeClr>
                </a:solidFill>
              </a:rPr>
              <a:t>Note- IP related comment)</a:t>
            </a:r>
          </a:p>
          <a:p>
            <a:pPr lvl="2">
              <a:buFont typeface="Arial" panose="020B0604020202020204" pitchFamily="34" charset="0"/>
              <a:buChar char="•"/>
            </a:pPr>
            <a:r>
              <a:rPr lang="en-US" altLang="ko-KR" sz="1800" dirty="0" smtClean="0">
                <a:solidFill>
                  <a:schemeClr val="bg1">
                    <a:lumMod val="50000"/>
                  </a:schemeClr>
                </a:solidFill>
              </a:rPr>
              <a:t>CID 9065</a:t>
            </a:r>
          </a:p>
          <a:p>
            <a:pPr lvl="1">
              <a:buFont typeface="Arial" panose="020B0604020202020204" pitchFamily="34" charset="0"/>
              <a:buChar char="•"/>
            </a:pPr>
            <a:r>
              <a:rPr lang="en-US" altLang="ko-KR" dirty="0" smtClean="0">
                <a:solidFill>
                  <a:schemeClr val="bg1">
                    <a:lumMod val="50000"/>
                  </a:schemeClr>
                </a:solidFill>
              </a:rPr>
              <a:t>00ah-sb1-comment-resolution-part2 (11-16/0434r1, Yongho </a:t>
            </a:r>
            <a:r>
              <a:rPr lang="en-US" altLang="ko-KR" dirty="0" err="1" smtClean="0">
                <a:solidFill>
                  <a:schemeClr val="bg1">
                    <a:lumMod val="50000"/>
                  </a:schemeClr>
                </a:solidFill>
              </a:rPr>
              <a:t>Seok</a:t>
            </a:r>
            <a:r>
              <a:rPr lang="en-US" altLang="ko-KR" dirty="0" smtClean="0">
                <a:solidFill>
                  <a:schemeClr val="bg1">
                    <a:lumMod val="50000"/>
                  </a:schemeClr>
                </a:solidFill>
              </a:rPr>
              <a:t>)</a:t>
            </a:r>
          </a:p>
          <a:p>
            <a:pPr lvl="2">
              <a:buFont typeface="Arial" panose="020B0604020202020204" pitchFamily="34" charset="0"/>
              <a:buChar char="•"/>
            </a:pPr>
            <a:r>
              <a:rPr lang="en-US" altLang="ko-KR" sz="1800" dirty="0" smtClean="0">
                <a:solidFill>
                  <a:schemeClr val="bg1">
                    <a:lumMod val="50000"/>
                  </a:schemeClr>
                </a:solidFill>
              </a:rPr>
              <a:t>CID </a:t>
            </a:r>
            <a:r>
              <a:rPr lang="en-GB" sz="1800" dirty="0" smtClean="0">
                <a:solidFill>
                  <a:schemeClr val="bg1">
                    <a:lumMod val="50000"/>
                  </a:schemeClr>
                </a:solidFill>
              </a:rPr>
              <a:t>9069, 9068</a:t>
            </a:r>
          </a:p>
          <a:p>
            <a:pPr lvl="1">
              <a:buFont typeface="Arial" panose="020B0604020202020204" pitchFamily="34" charset="0"/>
              <a:buChar char="•"/>
            </a:pPr>
            <a:r>
              <a:rPr lang="en-US" altLang="ko-KR" dirty="0" smtClean="0">
                <a:solidFill>
                  <a:schemeClr val="bg1">
                    <a:lumMod val="50000"/>
                  </a:schemeClr>
                </a:solidFill>
              </a:rPr>
              <a:t>Resolution-for-cid-9058-and-9075 (11-16/0446r0, </a:t>
            </a:r>
            <a:r>
              <a:rPr lang="en-US" altLang="ko-KR" dirty="0" err="1" smtClean="0">
                <a:solidFill>
                  <a:schemeClr val="bg1">
                    <a:lumMod val="50000"/>
                  </a:schemeClr>
                </a:solidFill>
              </a:rPr>
              <a:t>Xiaofei</a:t>
            </a:r>
            <a:r>
              <a:rPr lang="en-US" altLang="ko-KR" dirty="0" smtClean="0">
                <a:solidFill>
                  <a:schemeClr val="bg1">
                    <a:lumMod val="50000"/>
                  </a:schemeClr>
                </a:solidFill>
              </a:rPr>
              <a:t> Wang)</a:t>
            </a:r>
          </a:p>
          <a:p>
            <a:pPr lvl="2">
              <a:buFont typeface="Arial" panose="020B0604020202020204" pitchFamily="34" charset="0"/>
              <a:buChar char="•"/>
            </a:pPr>
            <a:r>
              <a:rPr lang="en-US" altLang="ko-KR" sz="1800" dirty="0" smtClean="0">
                <a:solidFill>
                  <a:schemeClr val="bg1">
                    <a:lumMod val="50000"/>
                  </a:schemeClr>
                </a:solidFill>
              </a:rPr>
              <a:t>CID 9058, 9075</a:t>
            </a:r>
            <a:endParaRPr lang="en-US" altLang="ko-KR" i="1" dirty="0" smtClean="0"/>
          </a:p>
          <a:p>
            <a:pPr lvl="1"/>
            <a:endParaRPr lang="en-US" dirty="0" smtClean="0"/>
          </a:p>
          <a:p>
            <a:pPr lvl="1"/>
            <a:endParaRPr lang="en-US" dirty="0"/>
          </a:p>
        </p:txBody>
      </p:sp>
    </p:spTree>
    <p:extLst>
      <p:ext uri="{BB962C8B-B14F-4D97-AF65-F5344CB8AC3E}">
        <p14:creationId xmlns:p14="http://schemas.microsoft.com/office/powerpoint/2010/main" val="28672169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PM2)</a:t>
            </a:r>
            <a:endParaRPr lang="en-US" dirty="0"/>
          </a:p>
        </p:txBody>
      </p:sp>
      <p:sp>
        <p:nvSpPr>
          <p:cNvPr id="3" name="Content Placeholder 2"/>
          <p:cNvSpPr>
            <a:spLocks noGrp="1"/>
          </p:cNvSpPr>
          <p:nvPr>
            <p:ph idx="1"/>
          </p:nvPr>
        </p:nvSpPr>
        <p:spPr/>
        <p:txBody>
          <a:bodyPr/>
          <a:lstStyle/>
          <a:p>
            <a:r>
              <a:rPr lang="en-US" altLang="ko-KR" dirty="0" smtClean="0"/>
              <a:t>Submissions made during conference calls and ready for motion on Wednesday PM2</a:t>
            </a:r>
          </a:p>
          <a:p>
            <a:pPr lvl="1"/>
            <a:r>
              <a:rPr lang="en-US" altLang="ko-KR" dirty="0"/>
              <a:t>SB1 Comment Resolution </a:t>
            </a:r>
            <a:r>
              <a:rPr lang="en-US" altLang="ko-KR" dirty="0" smtClean="0"/>
              <a:t>Part1 (11-16/0311r1, Yongho </a:t>
            </a:r>
            <a:r>
              <a:rPr lang="en-US" altLang="ko-KR" dirty="0" err="1" smtClean="0"/>
              <a:t>Seok</a:t>
            </a:r>
            <a:r>
              <a:rPr lang="en-US" altLang="ko-KR" dirty="0" smtClean="0"/>
              <a:t>)</a:t>
            </a:r>
            <a:r>
              <a:rPr lang="en-US" altLang="ko-KR" dirty="0" smtClean="0">
                <a:solidFill>
                  <a:schemeClr val="bg2"/>
                </a:solidFill>
              </a:rPr>
              <a:t/>
            </a:r>
            <a:br>
              <a:rPr lang="en-US" altLang="ko-KR" dirty="0" smtClean="0">
                <a:solidFill>
                  <a:schemeClr val="bg2"/>
                </a:solidFill>
              </a:rPr>
            </a:br>
            <a:endParaRPr lang="ko-KR" alt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268504994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12636</TotalTime>
  <Words>2252</Words>
  <Application>Microsoft Office PowerPoint</Application>
  <PresentationFormat>On-screen Show (4:3)</PresentationFormat>
  <Paragraphs>552</Paragraphs>
  <Slides>40</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40</vt:i4>
      </vt:variant>
    </vt:vector>
  </HeadingPairs>
  <TitlesOfParts>
    <vt:vector size="48" baseType="lpstr">
      <vt:lpstr>Malgun Gothic</vt:lpstr>
      <vt:lpstr>Arial</vt:lpstr>
      <vt:lpstr>Arial</vt:lpstr>
      <vt:lpstr>Helvetica</vt:lpstr>
      <vt:lpstr>Monotype Sorts</vt:lpstr>
      <vt:lpstr>Times New Roman</vt:lpstr>
      <vt:lpstr>802-11-PathProtection</vt:lpstr>
      <vt:lpstr>Document</vt:lpstr>
      <vt:lpstr>IEEE 802.11ah Sub 1 GHz license-exempt operation Agenda for March 2016</vt:lpstr>
      <vt:lpstr>IEEE 802.11ah Agenda</vt:lpstr>
      <vt:lpstr>Submissions (Monday PM2)</vt:lpstr>
      <vt:lpstr>Submissions (Monday PM2)</vt:lpstr>
      <vt:lpstr>Submissions (Monday PM2)</vt:lpstr>
      <vt:lpstr>Submissions (Monday PM2)</vt:lpstr>
      <vt:lpstr>Submissions (Tuesday PM1)</vt:lpstr>
      <vt:lpstr>Submissions (Wednesday AM1)</vt:lpstr>
      <vt:lpstr>Submissions (Wednesday PM2)</vt:lpstr>
      <vt:lpstr>Submissions (Wednesday PM2)</vt:lpstr>
      <vt:lpstr>Submissions (Thursday AM1)</vt:lpstr>
      <vt:lpstr>Submissions (Thursday PM1)</vt:lpstr>
      <vt:lpstr>Submissions (Thursday PM2)</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vt:lpstr>
      <vt:lpstr>Motion 3</vt:lpstr>
      <vt:lpstr>Motion 4</vt:lpstr>
      <vt:lpstr>Motion 5</vt:lpstr>
      <vt:lpstr>Pre-motion 1</vt:lpstr>
      <vt:lpstr>Pre-motion 2</vt:lpstr>
      <vt:lpstr>Pre-motion 3</vt:lpstr>
      <vt:lpstr>Pre-motion 4</vt:lpstr>
      <vt:lpstr>Pre-motion 5</vt:lpstr>
      <vt:lpstr>Pre-motion 6</vt:lpstr>
      <vt:lpstr>Pre-motion 7</vt:lpstr>
      <vt:lpstr>Pre-motion 8</vt:lpstr>
      <vt:lpstr>Pre-motion 9</vt:lpstr>
      <vt:lpstr>Pre-motion 10</vt:lpstr>
      <vt:lpstr>Pre-motion 11</vt:lpstr>
      <vt:lpstr>Pre-motion 12</vt:lpstr>
      <vt:lpstr>Pre-motion 13</vt:lpstr>
      <vt:lpstr>Pre-motion 14</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Asterjadhi, Alfred</cp:lastModifiedBy>
  <cp:revision>1244</cp:revision>
  <cp:lastPrinted>1998-02-10T13:28:06Z</cp:lastPrinted>
  <dcterms:created xsi:type="dcterms:W3CDTF">2009-11-09T00:32:22Z</dcterms:created>
  <dcterms:modified xsi:type="dcterms:W3CDTF">2016-03-17T07:30:09Z</dcterms:modified>
</cp:coreProperties>
</file>