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429" r:id="rId3"/>
    <p:sldId id="455" r:id="rId4"/>
    <p:sldId id="483" r:id="rId5"/>
    <p:sldId id="465" r:id="rId6"/>
    <p:sldId id="486" r:id="rId7"/>
    <p:sldId id="484" r:id="rId8"/>
    <p:sldId id="469" r:id="rId9"/>
    <p:sldId id="434" r:id="rId10"/>
    <p:sldId id="481" r:id="rId11"/>
    <p:sldId id="438" r:id="rId12"/>
    <p:sldId id="439" r:id="rId13"/>
    <p:sldId id="440" r:id="rId14"/>
    <p:sldId id="441" r:id="rId15"/>
    <p:sldId id="442" r:id="rId16"/>
    <p:sldId id="443" r:id="rId17"/>
    <p:sldId id="444" r:id="rId18"/>
    <p:sldId id="445" r:id="rId19"/>
    <p:sldId id="446" r:id="rId20"/>
    <p:sldId id="447" r:id="rId21"/>
    <p:sldId id="448" r:id="rId22"/>
    <p:sldId id="462" r:id="rId23"/>
    <p:sldId id="452" r:id="rId24"/>
    <p:sldId id="463" r:id="rId25"/>
    <p:sldId id="451" r:id="rId2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7" autoAdjust="0"/>
    <p:restoredTop sz="94671" autoAdjust="0"/>
  </p:normalViewPr>
  <p:slideViewPr>
    <p:cSldViewPr>
      <p:cViewPr>
        <p:scale>
          <a:sx n="100" d="100"/>
          <a:sy n="100" d="100"/>
        </p:scale>
        <p:origin x="-1684" y="-4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19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802.11-16/0232r1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182055" cy="276999"/>
          </a:xfrm>
          <a:noFill/>
        </p:spPr>
        <p:txBody>
          <a:bodyPr/>
          <a:lstStyle/>
          <a:p>
            <a:r>
              <a:rPr lang="en-US" altLang="ko-KR" dirty="0" smtClean="0"/>
              <a:t>March </a:t>
            </a:r>
            <a:r>
              <a:rPr lang="en-US" dirty="0" smtClean="0"/>
              <a:t>2016</a:t>
            </a:r>
          </a:p>
        </p:txBody>
      </p:sp>
      <p:sp>
        <p:nvSpPr>
          <p:cNvPr id="1028" name="Footer Placeholder 4"/>
          <p:cNvSpPr>
            <a:spLocks noGrp="1"/>
          </p:cNvSpPr>
          <p:nvPr>
            <p:ph type="ftr" sz="quarter" idx="11"/>
          </p:nvPr>
        </p:nvSpPr>
        <p:spPr>
          <a:xfrm>
            <a:off x="6348517" y="6475413"/>
            <a:ext cx="2195408" cy="184666"/>
          </a:xfrm>
          <a:noFill/>
        </p:spPr>
        <p:txBody>
          <a:bodyPr/>
          <a:lstStyle/>
          <a:p>
            <a:r>
              <a:rPr lang="en-US" altLang="ko-KR" dirty="0"/>
              <a:t>Alfred </a:t>
            </a:r>
            <a:r>
              <a:rPr lang="en-US" altLang="ko-KR" dirty="0" err="1" smtClean="0"/>
              <a:t>Asterjadhi</a:t>
            </a:r>
            <a:r>
              <a:rPr lang="en-US" altLang="ko-KR" dirty="0" smtClean="0"/>
              <a:t> and</a:t>
            </a:r>
            <a:r>
              <a:rPr lang="en-US" dirty="0" smtClean="0"/>
              <a:t> Yongho </a:t>
            </a:r>
            <a:r>
              <a:rPr lang="en-US" dirty="0" err="1" smtClean="0"/>
              <a:t>Seok</a:t>
            </a:r>
            <a:endParaRPr lang="en-US" dirty="0" smtClean="0"/>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a:t>
            </a:r>
            <a:r>
              <a:rPr lang="en-US" sz="2000" b="0" dirty="0" smtClean="0"/>
              <a:t>2016-03-13</a:t>
            </a:r>
            <a:endParaRPr lang="en-US" sz="2000" b="0" dirty="0" smtClean="0"/>
          </a:p>
        </p:txBody>
      </p:sp>
      <p:graphicFrame>
        <p:nvGraphicFramePr>
          <p:cNvPr id="1026" name="Object 11"/>
          <p:cNvGraphicFramePr>
            <a:graphicFrameLocks noChangeAspect="1"/>
          </p:cNvGraphicFramePr>
          <p:nvPr>
            <p:extLst>
              <p:ext uri="{D42A27DB-BD31-4B8C-83A1-F6EECF244321}">
                <p14:modId xmlns:p14="http://schemas.microsoft.com/office/powerpoint/2010/main" val="2801150096"/>
              </p:ext>
            </p:extLst>
          </p:nvPr>
        </p:nvGraphicFramePr>
        <p:xfrm>
          <a:off x="536575" y="2655888"/>
          <a:ext cx="8035925" cy="3832225"/>
        </p:xfrm>
        <a:graphic>
          <a:graphicData uri="http://schemas.openxmlformats.org/presentationml/2006/ole">
            <mc:AlternateContent xmlns:mc="http://schemas.openxmlformats.org/markup-compatibility/2006">
              <mc:Choice xmlns:v="urn:schemas-microsoft-com:vml" Requires="v">
                <p:oleObj spid="_x0000_s2294" name="Document" r:id="rId4" imgW="8774154" imgH="4178000" progId="Word.Document.8">
                  <p:embed/>
                </p:oleObj>
              </mc:Choice>
              <mc:Fallback>
                <p:oleObj name="Document" r:id="rId4" imgW="8774154" imgH="4178000" progId="Word.Document.8">
                  <p:embed/>
                  <p:pic>
                    <p:nvPicPr>
                      <p:cNvPr id="0" name="Picture 889"/>
                      <p:cNvPicPr>
                        <a:picLocks noChangeAspect="1" noChangeArrowheads="1"/>
                      </p:cNvPicPr>
                      <p:nvPr/>
                    </p:nvPicPr>
                    <p:blipFill>
                      <a:blip r:embed="rId5"/>
                      <a:srcRect/>
                      <a:stretch>
                        <a:fillRect/>
                      </a:stretch>
                    </p:blipFill>
                    <p:spPr bwMode="auto">
                      <a:xfrm>
                        <a:off x="536575" y="2655888"/>
                        <a:ext cx="8035925" cy="3832225"/>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March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2016 </a:t>
            </a:r>
            <a:r>
              <a:rPr lang="en-US" altLang="ko-KR" dirty="0" smtClean="0"/>
              <a:t>(already approved </a:t>
            </a:r>
            <a:r>
              <a:rPr lang="en-US" altLang="ko-KR" dirty="0" smtClean="0"/>
              <a:t>in </a:t>
            </a:r>
            <a:r>
              <a:rPr lang="en-GB" altLang="ko-KR" dirty="0"/>
              <a:t>F2F January </a:t>
            </a:r>
            <a:r>
              <a:rPr lang="en-GB" altLang="ko-KR" dirty="0" smtClean="0"/>
              <a:t>meeting)</a:t>
            </a:r>
            <a:endParaRPr lang="en-US" altLang="ko-KR" dirty="0"/>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10"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0"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1"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t>January meeting minutes (11-16/0175r0</a:t>
            </a:r>
            <a:r>
              <a:rPr lang="en-US" dirty="0" smtClean="0"/>
              <a:t>)</a:t>
            </a:r>
          </a:p>
          <a:p>
            <a:pPr marL="1009650" lvl="1" indent="-609600"/>
            <a:r>
              <a:rPr lang="en-US" dirty="0"/>
              <a:t>Conference call </a:t>
            </a:r>
            <a:r>
              <a:rPr lang="en-US" dirty="0" smtClean="0"/>
              <a:t>minutes</a:t>
            </a:r>
            <a:endParaRPr lang="en-US" dirty="0" smtClean="0"/>
          </a:p>
          <a:p>
            <a:pPr marL="609600" indent="-609600"/>
            <a:r>
              <a:rPr lang="en-US" altLang="ko-KR" dirty="0" smtClean="0"/>
              <a:t>Address Sponsor Ballot comments for Draft 6.0 </a:t>
            </a:r>
          </a:p>
          <a:p>
            <a:pPr marL="1009650" lvl="1" indent="-609600"/>
            <a:r>
              <a:rPr lang="en-US" altLang="ko-KR" dirty="0" smtClean="0"/>
              <a:t>Comment Spreadsheet </a:t>
            </a:r>
            <a:r>
              <a:rPr lang="en-US" altLang="ko-KR" dirty="0" smtClean="0"/>
              <a:t>(</a:t>
            </a:r>
            <a:r>
              <a:rPr lang="en-US" altLang="ko-KR" dirty="0" smtClean="0"/>
              <a:t>11-16/0302r2</a:t>
            </a:r>
            <a:r>
              <a:rPr lang="en-US" altLang="ko-KR" dirty="0"/>
              <a:t>)</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7"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a:t>
            </a:r>
            <a:r>
              <a:rPr lang="en-GB" altLang="ko-KR" dirty="0" smtClean="0"/>
              <a:t>of </a:t>
            </a:r>
            <a:r>
              <a:rPr lang="en-GB" altLang="ko-KR" dirty="0"/>
              <a:t>F2F </a:t>
            </a:r>
            <a:r>
              <a:rPr lang="en-GB" altLang="ko-KR" dirty="0" smtClean="0"/>
              <a:t>January meeting </a:t>
            </a:r>
            <a:r>
              <a:rPr lang="en-GB" altLang="ko-KR" dirty="0"/>
              <a:t>(11-16/0175r0) </a:t>
            </a:r>
            <a:r>
              <a:rPr lang="en-US" altLang="ko-KR" dirty="0" smtClean="0"/>
              <a:t>and </a:t>
            </a:r>
            <a:r>
              <a:rPr lang="en-US" altLang="ko-KR" dirty="0" err="1"/>
              <a:t>conf</a:t>
            </a:r>
            <a:r>
              <a:rPr lang="en-US" altLang="ko-KR" dirty="0"/>
              <a:t> call minutes </a:t>
            </a:r>
            <a:r>
              <a:rPr lang="en-US" altLang="ko-KR" dirty="0" smtClean="0"/>
              <a:t>(</a:t>
            </a:r>
            <a:r>
              <a:rPr lang="pt-BR" altLang="ko-KR" dirty="0" smtClean="0"/>
              <a:t>11-15/1480r0</a:t>
            </a:r>
            <a:r>
              <a:rPr lang="pt-BR" altLang="ko-KR" dirty="0"/>
              <a:t>, 11-15/1493r0, 11-15/1505r0, 11-15/1533r0, 11-15/1538r0, </a:t>
            </a:r>
            <a:r>
              <a:rPr lang="en-US" altLang="ko-KR" dirty="0" smtClean="0"/>
              <a:t>11-16/0003r0, 11-16/0011r0, 11-16/0257r0, 11-16/0312r0</a:t>
            </a:r>
            <a:r>
              <a:rPr lang="en-US" altLang="ko-KR" dirty="0"/>
              <a:t>)</a:t>
            </a:r>
            <a:endParaRPr lang="en-GB" altLang="ko-KR" dirty="0" smtClean="0"/>
          </a:p>
          <a:p>
            <a:endParaRPr lang="ko-KR" altLang="ko-KR" dirty="0"/>
          </a:p>
          <a:p>
            <a:pPr lvl="1"/>
            <a:r>
              <a:rPr lang="en-US" altLang="ko-KR" dirty="0" smtClean="0"/>
              <a:t>Move:	Second:</a:t>
            </a:r>
          </a:p>
          <a:p>
            <a:pPr lvl="1"/>
            <a:r>
              <a:rPr lang="en-US" altLang="ko-KR" dirty="0" smtClean="0"/>
              <a:t>Discussions:</a:t>
            </a:r>
            <a:endParaRPr lang="ko-KR" altLang="ko-KR" dirty="0"/>
          </a:p>
          <a:p>
            <a:pPr lvl="1"/>
            <a:r>
              <a:rPr lang="en-US" altLang="ko-KR" dirty="0" smtClean="0"/>
              <a:t>Motion</a:t>
            </a:r>
            <a:endParaRPr lang="en-GB"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11-16/xxxxr0 </a:t>
            </a:r>
            <a:r>
              <a:rPr lang="en-US" altLang="ko-KR" dirty="0"/>
              <a:t>with the following </a:t>
            </a:r>
            <a:r>
              <a:rPr lang="en-US" altLang="ko-KR" dirty="0" smtClean="0"/>
              <a:t>tabs:</a:t>
            </a:r>
            <a:endParaRPr lang="ko-KR" altLang="ko-KR" dirty="0"/>
          </a:p>
          <a:p>
            <a:pPr lvl="1"/>
            <a:r>
              <a:rPr lang="en-US" altLang="ko-KR" dirty="0" smtClean="0"/>
              <a:t>“MAC Ad-hoc” and “PHY Ad-hoc”</a:t>
            </a:r>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D6.x </a:t>
            </a:r>
            <a:r>
              <a:rPr lang="en-US" altLang="ko-KR" dirty="0"/>
              <a:t>of the draft based on motions passed in </a:t>
            </a:r>
            <a:r>
              <a:rPr lang="en-US" altLang="ko-KR" dirty="0" err="1"/>
              <a:t>TGah</a:t>
            </a:r>
            <a:r>
              <a:rPr lang="en-US" altLang="ko-KR" dirty="0"/>
              <a:t> at the </a:t>
            </a:r>
            <a:r>
              <a:rPr lang="en-US" altLang="ko-KR" dirty="0" smtClean="0"/>
              <a:t>March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Date Placeholder 3"/>
          <p:cNvSpPr>
            <a:spLocks noGrp="1"/>
          </p:cNvSpPr>
          <p:nvPr>
            <p:ph type="dt" sz="half" idx="10"/>
          </p:nvPr>
        </p:nvSpPr>
        <p:spPr>
          <a:xfrm>
            <a:off x="696913" y="332601"/>
            <a:ext cx="1182055" cy="276999"/>
          </a:xfrm>
        </p:spPr>
        <p:txBody>
          <a:bodyPr/>
          <a:lstStyle/>
          <a:p>
            <a:r>
              <a:rPr lang="en-US" altLang="ko-KR" dirty="0"/>
              <a:t>March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182055"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March 2016</a:t>
            </a:r>
          </a:p>
        </p:txBody>
      </p:sp>
      <p:sp>
        <p:nvSpPr>
          <p:cNvPr id="14339" name="Footer Placeholder 4"/>
          <p:cNvSpPr>
            <a:spLocks noGrp="1"/>
          </p:cNvSpPr>
          <p:nvPr>
            <p:ph type="ftr" sz="quarter" idx="11"/>
          </p:nvPr>
        </p:nvSpPr>
        <p:spPr>
          <a:xfrm>
            <a:off x="6348516" y="6475413"/>
            <a:ext cx="2195409"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24</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 </a:t>
            </a:r>
            <a:r>
              <a:rPr lang="en-US" altLang="en-US" dirty="0"/>
              <a:t>Sponsor </a:t>
            </a:r>
            <a:r>
              <a:rPr lang="en-US" altLang="en-US" dirty="0" smtClean="0"/>
              <a:t>Recirculation Ballot on P802.11ah D6.0 </a:t>
            </a:r>
          </a:p>
          <a:p>
            <a:r>
              <a:rPr lang="en-US" altLang="en-US" dirty="0" smtClean="0"/>
              <a:t>Instruct the </a:t>
            </a:r>
            <a:r>
              <a:rPr lang="en-US" altLang="en-US" dirty="0" err="1" smtClean="0"/>
              <a:t>TGah</a:t>
            </a:r>
            <a:r>
              <a:rPr lang="en-US" altLang="en-US" dirty="0" smtClean="0"/>
              <a:t> editor to prepare P802.11ah D7.0 incorporating these resolutions and, </a:t>
            </a:r>
          </a:p>
          <a:p>
            <a:r>
              <a:rPr lang="en-US" altLang="en-US" dirty="0" smtClean="0"/>
              <a:t>Approve a 15 day </a:t>
            </a:r>
            <a:r>
              <a:rPr lang="en-US" altLang="en-US" dirty="0"/>
              <a:t>Sponsor Recirculation Ballot </a:t>
            </a:r>
            <a:r>
              <a:rPr lang="en-US" altLang="en-US" dirty="0" smtClean="0"/>
              <a:t>asking the question “Should P802.11ah D7.0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err="1" smtClean="0"/>
              <a:t>xxxx</a:t>
            </a:r>
            <a:r>
              <a:rPr lang="en-US" altLang="ko-KR" dirty="0" smtClean="0"/>
              <a:t> </a:t>
            </a:r>
            <a:r>
              <a:rPr lang="en-GB" altLang="ko-KR" dirty="0" smtClean="0"/>
              <a:t>as shown in 11-16/xxxxr0? </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a:t>
            </a:r>
            <a:r>
              <a:rPr lang="en-US" altLang="ko-KR" sz="1800" dirty="0" smtClean="0"/>
              <a:t>4.0 and 5.0 </a:t>
            </a:r>
            <a:r>
              <a:rPr lang="en-US" altLang="ko-KR" sz="1800" dirty="0"/>
              <a:t>passed the WG motion</a:t>
            </a:r>
          </a:p>
          <a:p>
            <a:pPr lvl="2"/>
            <a:r>
              <a:rPr lang="en-US" altLang="ko-KR" sz="1800" dirty="0"/>
              <a:t>Can access </a:t>
            </a:r>
            <a:r>
              <a:rPr lang="en-US" altLang="ko-KR" sz="1800" dirty="0" err="1"/>
              <a:t>TGah</a:t>
            </a:r>
            <a:r>
              <a:rPr lang="en-US" altLang="ko-KR" sz="1800" dirty="0"/>
              <a:t> Draft </a:t>
            </a:r>
            <a:r>
              <a:rPr lang="en-US" altLang="ko-KR" sz="1800" dirty="0" smtClean="0"/>
              <a:t>6.0 </a:t>
            </a:r>
            <a:r>
              <a:rPr lang="en-US" altLang="ko-KR" sz="1800" dirty="0"/>
              <a:t>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3716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a:t>
            </a:r>
            <a:r>
              <a:rPr lang="en-US" altLang="ko-KR" dirty="0" smtClean="0"/>
              <a:t>Status</a:t>
            </a:r>
          </a:p>
          <a:p>
            <a:pPr lvl="1"/>
            <a:endParaRPr lang="en-US" altLang="ko-KR" dirty="0" smtClean="0"/>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PM2)</a:t>
            </a:r>
            <a:endParaRPr lang="ko-KR" altLang="en-US" dirty="0"/>
          </a:p>
        </p:txBody>
      </p:sp>
      <p:sp>
        <p:nvSpPr>
          <p:cNvPr id="4" name="날짜 개체 틀 3"/>
          <p:cNvSpPr>
            <a:spLocks noGrp="1"/>
          </p:cNvSpPr>
          <p:nvPr>
            <p:ph type="dt" sz="half" idx="10"/>
          </p:nvPr>
        </p:nvSpPr>
        <p:spPr>
          <a:xfrm>
            <a:off x="696913" y="332601"/>
            <a:ext cx="1182055" cy="276999"/>
          </a:xfrm>
        </p:spPr>
        <p:txBody>
          <a:bodyPr/>
          <a:lstStyle/>
          <a:p>
            <a:r>
              <a:rPr lang="en-US" altLang="ko-KR" dirty="0"/>
              <a:t>March 2016</a:t>
            </a:r>
          </a:p>
        </p:txBody>
      </p:sp>
      <p:sp>
        <p:nvSpPr>
          <p:cNvPr id="5" name="바닥글 개체 틀 4"/>
          <p:cNvSpPr>
            <a:spLocks noGrp="1"/>
          </p:cNvSpPr>
          <p:nvPr>
            <p:ph type="ftr" sz="quarter" idx="11"/>
          </p:nvPr>
        </p:nvSpPr>
        <p:spPr>
          <a:xfrm>
            <a:off x="6348516" y="6475413"/>
            <a:ext cx="2195409" cy="184666"/>
          </a:xfrm>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1500725443"/>
              </p:ext>
            </p:extLst>
          </p:nvPr>
        </p:nvGraphicFramePr>
        <p:xfrm>
          <a:off x="457202" y="2133600"/>
          <a:ext cx="8381998" cy="142875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6.0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81.25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90.83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p:txBody>
      </p:sp>
      <p:graphicFrame>
        <p:nvGraphicFramePr>
          <p:cNvPr id="10" name="표 9"/>
          <p:cNvGraphicFramePr>
            <a:graphicFrameLocks noGrp="1"/>
          </p:cNvGraphicFramePr>
          <p:nvPr>
            <p:extLst>
              <p:ext uri="{D42A27DB-BD31-4B8C-83A1-F6EECF244321}">
                <p14:modId xmlns:p14="http://schemas.microsoft.com/office/powerpoint/2010/main" val="2196854789"/>
              </p:ext>
            </p:extLst>
          </p:nvPr>
        </p:nvGraphicFramePr>
        <p:xfrm>
          <a:off x="685801" y="2476470"/>
          <a:ext cx="7848599" cy="3619530"/>
        </p:xfrm>
        <a:graphic>
          <a:graphicData uri="http://schemas.openxmlformats.org/drawingml/2006/table">
            <a:tbl>
              <a:tblPr>
                <a:tableStyleId>{5C22544A-7EE6-4342-B048-85BDC9FD1C3A}</a:tableStyleId>
              </a:tblPr>
              <a:tblGrid>
                <a:gridCol w="1117827"/>
                <a:gridCol w="4292373"/>
                <a:gridCol w="1295400"/>
                <a:gridCol w="1142999"/>
              </a:tblGrid>
              <a:tr h="206209">
                <a:tc>
                  <a:txBody>
                    <a:bodyPr/>
                    <a:lstStyle/>
                    <a:p>
                      <a:pPr algn="ctr" rtl="0" fontAlgn="ctr"/>
                      <a:r>
                        <a:rPr lang="en-US" sz="1300" b="1" u="none" strike="noStrike" dirty="0">
                          <a:solidFill>
                            <a:schemeClr val="tx1"/>
                          </a:solidFill>
                          <a:effectLst/>
                          <a:latin typeface="+mn-lt"/>
                        </a:rPr>
                        <a:t>Assignee</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CIDs</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DCN</a:t>
                      </a:r>
                      <a:endParaRPr lang="en-US" sz="1300" b="1" i="0" u="none" strike="noStrike" dirty="0">
                        <a:solidFill>
                          <a:schemeClr val="tx1"/>
                        </a:solidFill>
                        <a:effectLst/>
                        <a:latin typeface="+mn-lt"/>
                      </a:endParaRPr>
                    </a:p>
                  </a:txBody>
                  <a:tcPr marL="4649" marR="4649" marT="4649" marB="0" anchor="ctr"/>
                </a:tc>
                <a:tc>
                  <a:txBody>
                    <a:bodyPr/>
                    <a:lstStyle/>
                    <a:p>
                      <a:pPr algn="ctr" fontAlgn="ctr"/>
                      <a:r>
                        <a:rPr lang="en-US" sz="1300" b="1" u="none" strike="noStrike" dirty="0">
                          <a:solidFill>
                            <a:schemeClr val="tx1"/>
                          </a:solidFill>
                          <a:effectLst/>
                          <a:latin typeface="+mn-lt"/>
                        </a:rPr>
                        <a:t>Session</a:t>
                      </a:r>
                      <a:endParaRPr lang="en-US" sz="1300" b="1" i="0" u="none" strike="noStrike" dirty="0">
                        <a:solidFill>
                          <a:schemeClr val="tx1"/>
                        </a:solidFill>
                        <a:effectLst/>
                        <a:latin typeface="+mn-lt"/>
                      </a:endParaRPr>
                    </a:p>
                  </a:txBody>
                  <a:tcPr marL="4649" marR="4649" marT="4649" marB="0" anchor="ctr"/>
                </a:tc>
              </a:tr>
              <a:tr h="511363">
                <a:tc>
                  <a:txBody>
                    <a:bodyPr/>
                    <a:lstStyle/>
                    <a:p>
                      <a:pPr algn="l" fontAlgn="ctr"/>
                      <a:r>
                        <a:rPr lang="en-US" sz="1300" u="none" strike="noStrike" dirty="0">
                          <a:solidFill>
                            <a:schemeClr val="tx1"/>
                          </a:solidFill>
                          <a:effectLst/>
                          <a:latin typeface="+mn-lt"/>
                        </a:rPr>
                        <a:t>Alfred </a:t>
                      </a:r>
                      <a:r>
                        <a:rPr lang="en-US" sz="1300" u="none" strike="noStrike" dirty="0" err="1">
                          <a:solidFill>
                            <a:schemeClr val="tx1"/>
                          </a:solidFill>
                          <a:effectLst/>
                          <a:latin typeface="+mn-lt"/>
                        </a:rPr>
                        <a:t>Asterjadhi</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9056, 9057, 9064, 9050, 9040, 9041, 9047, 9049, 9048, 9046, 9005, 9006, 9007</a:t>
                      </a:r>
                      <a:r>
                        <a:rPr lang="en-US" sz="1300" u="none" strike="noStrike" baseline="0" dirty="0" smtClean="0">
                          <a:solidFill>
                            <a:schemeClr val="tx1"/>
                          </a:solidFill>
                          <a:effectLst/>
                          <a:latin typeface="+mn-lt"/>
                        </a:rPr>
                        <a:t> (13 CIDs)</a:t>
                      </a:r>
                      <a:br>
                        <a:rPr lang="en-US" sz="1300" u="none" strike="noStrike" baseline="0" dirty="0" smtClean="0">
                          <a:solidFill>
                            <a:schemeClr val="tx1"/>
                          </a:solidFill>
                          <a:effectLst/>
                          <a:latin typeface="+mn-lt"/>
                        </a:rPr>
                      </a:br>
                      <a:r>
                        <a:rPr lang="en-US" sz="1300" u="none" strike="noStrike" baseline="0" dirty="0" smtClean="0">
                          <a:solidFill>
                            <a:schemeClr val="tx1"/>
                          </a:solidFill>
                          <a:effectLst/>
                          <a:latin typeface="+mn-lt"/>
                        </a:rPr>
                        <a:t>- </a:t>
                      </a:r>
                      <a:r>
                        <a:rPr lang="en-US" sz="1300" u="none" strike="noStrike" dirty="0" smtClean="0">
                          <a:solidFill>
                            <a:schemeClr val="tx1"/>
                          </a:solidFill>
                          <a:effectLst/>
                          <a:latin typeface="+mn-lt"/>
                        </a:rPr>
                        <a:t>Note for CID 9047: co-work with </a:t>
                      </a: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for CID 9008</a:t>
                      </a: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en-US" sz="1300" b="0" i="0" u="none" strike="noStrike" dirty="0">
                        <a:solidFill>
                          <a:schemeClr val="tx1"/>
                        </a:solidFill>
                        <a:effectLst/>
                        <a:latin typeface="+mn-lt"/>
                      </a:endParaRPr>
                    </a:p>
                  </a:txBody>
                  <a:tcPr marL="4649" marR="4649" marT="4649" marB="0" anchor="ctr"/>
                </a:tc>
                <a:tc>
                  <a:txBody>
                    <a:bodyPr/>
                    <a:lstStyle/>
                    <a:p>
                      <a:pPr algn="l" fontAlgn="ctr"/>
                      <a:endParaRPr lang="ko-KR" altLang="en-US" sz="1300" b="0" i="0" u="none" strike="noStrike" dirty="0" smtClean="0">
                        <a:solidFill>
                          <a:schemeClr val="tx1"/>
                        </a:solidFill>
                        <a:effectLst/>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Eugene </a:t>
                      </a:r>
                      <a:r>
                        <a:rPr lang="en-US" sz="1300" u="none" strike="noStrike" dirty="0" err="1">
                          <a:solidFill>
                            <a:schemeClr val="tx1"/>
                          </a:solidFill>
                          <a:effectLst/>
                          <a:latin typeface="+mn-lt"/>
                        </a:rPr>
                        <a:t>Baik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9078, 9079, 9080, 9081, 9053, 9054, 9015, 9014, 9016, 9011, 9021, 9022, 9024, 9017, 9019, 9020, 9009, 9013, 9018, 9012, 9023, 9010 (22 CIDs)</a:t>
                      </a: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44865">
                <a:tc>
                  <a:txBody>
                    <a:bodyPr/>
                    <a:lstStyle/>
                    <a:p>
                      <a:pPr algn="l" fontAlgn="ctr"/>
                      <a:r>
                        <a:rPr lang="en-US" sz="1300" u="none" strike="noStrike" dirty="0">
                          <a:solidFill>
                            <a:schemeClr val="tx1"/>
                          </a:solidFill>
                          <a:effectLst/>
                          <a:latin typeface="+mn-lt"/>
                        </a:rPr>
                        <a:t>Matthew Fischer</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9035, 9038 (2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55456">
                <a:tc>
                  <a:txBody>
                    <a:bodyPr/>
                    <a:lstStyle/>
                    <a:p>
                      <a:pPr algn="l" fontAlgn="ctr"/>
                      <a:r>
                        <a:rPr lang="en-US" sz="1300" u="none" strike="noStrike" dirty="0" err="1">
                          <a:solidFill>
                            <a:schemeClr val="tx1"/>
                          </a:solidFill>
                          <a:effectLst/>
                          <a:latin typeface="+mn-lt"/>
                        </a:rPr>
                        <a:t>Menzo</a:t>
                      </a:r>
                      <a:r>
                        <a:rPr lang="en-US" sz="1300" u="none" strike="noStrike" dirty="0">
                          <a:solidFill>
                            <a:schemeClr val="tx1"/>
                          </a:solidFill>
                          <a:effectLst/>
                          <a:latin typeface="+mn-lt"/>
                        </a:rPr>
                        <a:t> </a:t>
                      </a:r>
                      <a:r>
                        <a:rPr lang="en-US" sz="1300" u="none" strike="noStrike" dirty="0" err="1">
                          <a:solidFill>
                            <a:schemeClr val="tx1"/>
                          </a:solidFill>
                          <a:effectLst/>
                          <a:latin typeface="+mn-lt"/>
                        </a:rPr>
                        <a:t>Wentink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9028, 9030, 9051, 9052 (4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a:latin typeface="+mn-lt"/>
                      </a:endParaRPr>
                    </a:p>
                  </a:txBody>
                  <a:tcPr marL="4649" marR="4649" marT="4649" marB="0" anchor="ctr"/>
                </a:tc>
              </a:tr>
              <a:tr h="206209">
                <a:tc>
                  <a:txBody>
                    <a:bodyPr/>
                    <a:lstStyle/>
                    <a:p>
                      <a:pPr algn="l" fontAlgn="ctr"/>
                      <a:r>
                        <a:rPr lang="en-US" sz="1300" u="none" strike="noStrike" dirty="0">
                          <a:solidFill>
                            <a:schemeClr val="tx1"/>
                          </a:solidFill>
                          <a:effectLst/>
                          <a:latin typeface="+mn-lt"/>
                        </a:rPr>
                        <a:t>Rolf de </a:t>
                      </a:r>
                      <a:r>
                        <a:rPr lang="en-US" sz="1300" u="none" strike="noStrike" dirty="0" err="1">
                          <a:solidFill>
                            <a:schemeClr val="tx1"/>
                          </a:solidFill>
                          <a:effectLst/>
                          <a:latin typeface="+mn-lt"/>
                        </a:rPr>
                        <a:t>Vegt</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9065 (1 CID)</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r>
                        <a:rPr lang="en-US" altLang="ko-KR" sz="1300" dirty="0" smtClean="0">
                          <a:latin typeface="+mn-lt"/>
                        </a:rPr>
                        <a:t>Wed AM1</a:t>
                      </a:r>
                      <a:endParaRPr lang="ko-KR" altLang="en-US" sz="1300" dirty="0">
                        <a:latin typeface="+mn-lt"/>
                      </a:endParaRPr>
                    </a:p>
                  </a:txBody>
                  <a:tcPr marL="4649" marR="4649" marT="4649" marB="0" anchor="ctr"/>
                </a:tc>
              </a:tr>
              <a:tr h="206209">
                <a:tc>
                  <a:txBody>
                    <a:bodyPr/>
                    <a:lstStyle/>
                    <a:p>
                      <a:pPr algn="l" fontAlgn="ctr"/>
                      <a:r>
                        <a:rPr lang="en-US" sz="1300" u="none" strike="noStrike" dirty="0" err="1" smtClean="0">
                          <a:solidFill>
                            <a:schemeClr val="tx1"/>
                          </a:solidFill>
                          <a:effectLst/>
                          <a:latin typeface="+mn-lt"/>
                        </a:rPr>
                        <a:t>Shoukang</a:t>
                      </a:r>
                      <a:r>
                        <a:rPr lang="en-US" sz="1300" u="none" strike="noStrike" dirty="0" smtClean="0">
                          <a:solidFill>
                            <a:schemeClr val="tx1"/>
                          </a:solidFill>
                          <a:effectLst/>
                          <a:latin typeface="+mn-lt"/>
                        </a:rPr>
                        <a:t> Zheng</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u="none" strike="noStrike" dirty="0" smtClean="0">
                          <a:solidFill>
                            <a:schemeClr val="tx1"/>
                          </a:solidFill>
                          <a:effectLst/>
                          <a:latin typeface="+mn-lt"/>
                        </a:rPr>
                        <a:t>9008 (1 CID)</a:t>
                      </a:r>
                    </a:p>
                    <a:p>
                      <a:pPr algn="l" fontAlgn="ctr"/>
                      <a:r>
                        <a:rPr lang="en-US" sz="1300" u="none" strike="noStrike" dirty="0" smtClean="0">
                          <a:solidFill>
                            <a:schemeClr val="tx1"/>
                          </a:solidFill>
                          <a:effectLst/>
                          <a:latin typeface="+mn-lt"/>
                        </a:rPr>
                        <a:t>- Note for CID 9008: co-work with Alfred for CID 9047</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a:latin typeface="+mn-lt"/>
                      </a:endParaRPr>
                    </a:p>
                  </a:txBody>
                  <a:tcPr marL="4649" marR="4649" marT="4649" marB="0" anchor="ctr"/>
                </a:tc>
              </a:tr>
              <a:tr h="0">
                <a:tc>
                  <a:txBody>
                    <a:bodyPr/>
                    <a:lstStyle/>
                    <a:p>
                      <a:pPr algn="l" fontAlgn="ctr"/>
                      <a:r>
                        <a:rPr lang="en-US" sz="1300" b="0" i="0" u="none" strike="noStrike" dirty="0" err="1" smtClean="0">
                          <a:solidFill>
                            <a:schemeClr val="tx1"/>
                          </a:solidFill>
                          <a:effectLst/>
                          <a:latin typeface="+mn-lt"/>
                        </a:rPr>
                        <a:t>Xiaofei</a:t>
                      </a:r>
                      <a:r>
                        <a:rPr lang="en-US" sz="1300" b="0" i="0" u="none" strike="noStrike" dirty="0" smtClean="0">
                          <a:solidFill>
                            <a:schemeClr val="tx1"/>
                          </a:solidFill>
                          <a:effectLst/>
                          <a:latin typeface="+mn-lt"/>
                        </a:rPr>
                        <a:t> Wang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en-US" sz="1300" b="0" i="0" u="none" strike="noStrike" dirty="0" smtClean="0">
                          <a:solidFill>
                            <a:schemeClr val="tx1"/>
                          </a:solidFill>
                          <a:effectLst/>
                          <a:latin typeface="+mn-lt"/>
                          <a:ea typeface="+mn-ea"/>
                        </a:rPr>
                        <a:t>9058, 9075 (2 CIDs)</a:t>
                      </a:r>
                      <a:endParaRPr lang="en-US" sz="1300" b="0" i="0" u="none" strike="noStrike" dirty="0">
                        <a:solidFill>
                          <a:schemeClr val="tx1"/>
                        </a:solidFill>
                        <a:effectLst/>
                        <a:latin typeface="+mn-lt"/>
                        <a:ea typeface="+mn-ea"/>
                      </a:endParaRPr>
                    </a:p>
                  </a:txBody>
                  <a:tcPr marL="4649" marR="4649" marT="4649" marB="0" anchor="ctr"/>
                </a:tc>
                <a:tc>
                  <a:txBody>
                    <a:bodyPr/>
                    <a:lstStyle/>
                    <a:p>
                      <a:r>
                        <a:rPr lang="en-US" altLang="ko-KR" sz="1300" dirty="0" smtClean="0"/>
                        <a:t>11-16/0336r0</a:t>
                      </a:r>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36860">
                <a:tc>
                  <a:txBody>
                    <a:bodyPr/>
                    <a:lstStyle/>
                    <a:p>
                      <a:pPr algn="l" fontAlgn="ctr"/>
                      <a:r>
                        <a:rPr lang="en-US" sz="1300" u="none" strike="noStrike" dirty="0">
                          <a:solidFill>
                            <a:schemeClr val="tx1"/>
                          </a:solidFill>
                          <a:effectLst/>
                          <a:latin typeface="+mn-lt"/>
                        </a:rPr>
                        <a:t>Yongho </a:t>
                      </a:r>
                      <a:r>
                        <a:rPr lang="en-US" sz="1300" u="none" strike="noStrike" dirty="0" err="1">
                          <a:solidFill>
                            <a:schemeClr val="tx1"/>
                          </a:solidFill>
                          <a:effectLst/>
                          <a:latin typeface="+mn-lt"/>
                        </a:rPr>
                        <a:t>Seok</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9070, 9002, 9072, 9073, 9003, 9071, 9074, 9001, 9076, 9077 (10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r h="138891">
                <a:tc>
                  <a:txBody>
                    <a:bodyPr/>
                    <a:lstStyle/>
                    <a:p>
                      <a:pPr algn="l" fontAlgn="ctr"/>
                      <a:r>
                        <a:rPr lang="en-US" sz="1300" u="none" strike="noStrike" dirty="0" smtClean="0">
                          <a:solidFill>
                            <a:schemeClr val="tx1"/>
                          </a:solidFill>
                          <a:effectLst/>
                          <a:latin typeface="+mn-lt"/>
                        </a:rPr>
                        <a:t>Unassigned </a:t>
                      </a:r>
                      <a:endParaRPr lang="en-US" sz="1300" b="0" i="0" u="none" strike="noStrike" dirty="0">
                        <a:solidFill>
                          <a:schemeClr val="tx1"/>
                        </a:solidFill>
                        <a:effectLst/>
                        <a:latin typeface="+mn-lt"/>
                      </a:endParaRPr>
                    </a:p>
                  </a:txBody>
                  <a:tcPr marL="4649" marR="4649" marT="4649" marB="0" anchor="ctr"/>
                </a:tc>
                <a:tc>
                  <a:txBody>
                    <a:bodyPr/>
                    <a:lstStyle/>
                    <a:p>
                      <a:pPr algn="l" fontAlgn="ctr"/>
                      <a:r>
                        <a:rPr lang="pt-BR" sz="1300" u="none" strike="noStrike" dirty="0" smtClean="0">
                          <a:solidFill>
                            <a:schemeClr val="tx1"/>
                          </a:solidFill>
                          <a:effectLst/>
                          <a:latin typeface="+mn-lt"/>
                        </a:rPr>
                        <a:t>9059, 9060, 9061, 9062, 9063, 9066, 9067, 9069, 9068, 9055, 9004 (11 CIDs)</a:t>
                      </a:r>
                      <a:endParaRPr lang="en-US" sz="1300" b="0" i="0" u="none" strike="noStrike" dirty="0">
                        <a:solidFill>
                          <a:schemeClr val="tx1"/>
                        </a:solidFill>
                        <a:effectLst/>
                        <a:latin typeface="+mn-lt"/>
                      </a:endParaRPr>
                    </a:p>
                  </a:txBody>
                  <a:tcPr marL="4649" marR="4649" marT="4649" marB="0" anchor="ctr"/>
                </a:tc>
                <a:tc>
                  <a:txBody>
                    <a:bodyPr/>
                    <a:lstStyle/>
                    <a:p>
                      <a:endParaRPr lang="ko-KR" altLang="en-US" sz="1300" dirty="0">
                        <a:latin typeface="+mn-lt"/>
                      </a:endParaRPr>
                    </a:p>
                  </a:txBody>
                  <a:tcPr marL="4649" marR="4649" marT="4649" marB="0" anchor="ctr"/>
                </a:tc>
                <a:tc>
                  <a:txBody>
                    <a:bodyPr/>
                    <a:lstStyle/>
                    <a:p>
                      <a:endParaRPr lang="ko-KR" altLang="en-US" sz="1300" dirty="0">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a:t>Relay Improvements: Regarding CID 9058 9075 (11-16/0336r0, </a:t>
            </a:r>
            <a:r>
              <a:rPr lang="en-US" altLang="ko-KR" dirty="0" err="1"/>
              <a:t>Xiaofei</a:t>
            </a:r>
            <a:r>
              <a:rPr lang="en-US" altLang="ko-KR" dirty="0"/>
              <a:t> Wang)</a:t>
            </a:r>
            <a:endParaRPr lang="en-US" altLang="ko-KR" dirty="0"/>
          </a:p>
        </p:txBody>
      </p:sp>
    </p:spTree>
    <p:extLst>
      <p:ext uri="{BB962C8B-B14F-4D97-AF65-F5344CB8AC3E}">
        <p14:creationId xmlns:p14="http://schemas.microsoft.com/office/powerpoint/2010/main" val="3732523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(Tuesday 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smtClean="0"/>
              <a:t>TBD</a:t>
            </a:r>
            <a:endParaRPr lang="en-US"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and MAC</a:t>
            </a:r>
          </a:p>
          <a:p>
            <a:pPr lvl="1">
              <a:buFont typeface="Arial" panose="020B0604020202020204" pitchFamily="34" charset="0"/>
              <a:buChar char="•"/>
            </a:pPr>
            <a:r>
              <a:rPr lang="en-US" altLang="ko-KR" dirty="0" smtClean="0"/>
              <a:t>SB1-resolution_CID</a:t>
            </a:r>
            <a:r>
              <a:rPr lang="en-US" altLang="ko-KR" dirty="0" smtClean="0"/>
              <a:t>9065 </a:t>
            </a:r>
            <a:r>
              <a:rPr lang="en-US" altLang="ko-KR" dirty="0"/>
              <a:t>(11-16/xxxxr0, Rolf de </a:t>
            </a:r>
            <a:r>
              <a:rPr lang="en-US" altLang="ko-KR" dirty="0" err="1" smtClean="0"/>
              <a:t>Vegt</a:t>
            </a:r>
            <a:r>
              <a:rPr lang="en-US" altLang="ko-KR" dirty="0" smtClean="0"/>
              <a:t>)</a:t>
            </a:r>
            <a:r>
              <a:rPr lang="en-US" altLang="ko-KR" dirty="0"/>
              <a:t/>
            </a:r>
            <a:br>
              <a:rPr lang="en-US" altLang="ko-KR" dirty="0"/>
            </a:br>
            <a:r>
              <a:rPr lang="en-US" altLang="ko-KR" dirty="0"/>
              <a:t>(</a:t>
            </a:r>
            <a:r>
              <a:rPr lang="en-US" altLang="ko-KR" sz="1800" dirty="0" smtClean="0"/>
              <a:t>Note- IP related comment)</a:t>
            </a:r>
            <a:r>
              <a:rPr lang="en-US" altLang="ko-KR" dirty="0" smtClean="0"/>
              <a:t> </a:t>
            </a:r>
          </a:p>
          <a:p>
            <a:pPr lvl="1"/>
            <a:endParaRPr lang="en-US" dirty="0" smtClean="0"/>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smtClean="0"/>
              <a:t>Submissions made during conference calls and ready for motion on Wednesday PM2</a:t>
            </a:r>
          </a:p>
          <a:p>
            <a:pPr lvl="1"/>
            <a:r>
              <a:rPr lang="en-US" altLang="ko-KR" dirty="0"/>
              <a:t>SB1 Comment Resolution </a:t>
            </a:r>
            <a:r>
              <a:rPr lang="en-US" altLang="ko-KR" dirty="0" smtClean="0"/>
              <a:t>Part1 (11-16/0311r1, Yongho </a:t>
            </a:r>
            <a:r>
              <a:rPr lang="en-US" altLang="ko-KR" dirty="0" err="1" smtClean="0"/>
              <a:t>Seok</a:t>
            </a:r>
            <a:r>
              <a:rPr lang="en-US" altLang="ko-KR" dirty="0" smtClean="0"/>
              <a:t>)</a:t>
            </a:r>
            <a:r>
              <a:rPr lang="en-US" altLang="ko-KR" dirty="0" smtClean="0">
                <a:solidFill>
                  <a:schemeClr val="bg2"/>
                </a:solidFill>
              </a:rPr>
              <a:t/>
            </a:r>
            <a:br>
              <a:rPr lang="en-US" altLang="ko-KR" dirty="0" smtClean="0">
                <a:solidFill>
                  <a:schemeClr val="bg2"/>
                </a:solidFill>
              </a:rPr>
            </a:br>
            <a:endParaRPr lang="ko-KR" alt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348516" y="6475413"/>
            <a:ext cx="2195409" cy="184666"/>
          </a:xfrm>
          <a:noFill/>
        </p:spPr>
        <p:txBody>
          <a:bodyPr/>
          <a:lstStyle/>
          <a:p>
            <a:r>
              <a:rPr lang="en-US" altLang="ko-KR" dirty="0"/>
              <a:t>Alfred </a:t>
            </a:r>
            <a:r>
              <a:rPr lang="en-US" altLang="ko-KR" dirty="0" err="1"/>
              <a:t>Asterjadhi</a:t>
            </a:r>
            <a:r>
              <a:rPr lang="en-US" altLang="ko-KR" dirty="0"/>
              <a:t> and Yongho </a:t>
            </a:r>
            <a:r>
              <a:rPr lang="en-US" altLang="ko-KR" dirty="0" err="1"/>
              <a:t>Seok</a:t>
            </a:r>
            <a:endParaRPr lang="en-US" altLang="ko-KR" dirty="0"/>
          </a:p>
        </p:txBody>
      </p:sp>
      <p:sp>
        <p:nvSpPr>
          <p:cNvPr id="8" name="Date Placeholder 3"/>
          <p:cNvSpPr>
            <a:spLocks noGrp="1"/>
          </p:cNvSpPr>
          <p:nvPr>
            <p:ph type="dt" sz="quarter" idx="10"/>
          </p:nvPr>
        </p:nvSpPr>
        <p:spPr>
          <a:xfrm>
            <a:off x="696913" y="332601"/>
            <a:ext cx="1182055" cy="276999"/>
          </a:xfrm>
          <a:noFill/>
        </p:spPr>
        <p:txBody>
          <a:bodyPr/>
          <a:lstStyle/>
          <a:p>
            <a:r>
              <a:rPr lang="en-US" altLang="ko-KR" dirty="0"/>
              <a:t>March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11654</TotalTime>
  <Words>1432</Words>
  <Application>Microsoft Office PowerPoint</Application>
  <PresentationFormat>화면 슬라이드 쇼(4:3)</PresentationFormat>
  <Paragraphs>406</Paragraphs>
  <Slides>25</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25</vt:i4>
      </vt:variant>
    </vt:vector>
  </HeadingPairs>
  <TitlesOfParts>
    <vt:vector size="27" baseType="lpstr">
      <vt:lpstr>802-11-PathProtection</vt:lpstr>
      <vt:lpstr>Microsoft Word 97 - 2003 Document</vt:lpstr>
      <vt:lpstr>IEEE 802.11ah Sub 1 GHz license-exempt operation Agenda for March 2016</vt:lpstr>
      <vt:lpstr>IEEE 802.11ah Agenda</vt:lpstr>
      <vt:lpstr>Submissions (Monday PM2)</vt:lpstr>
      <vt:lpstr>Submissions (Monday PM2)</vt:lpstr>
      <vt:lpstr>Submissions (Monday PM2)</vt:lpstr>
      <vt:lpstr>Submissions (Monday PM2)</vt:lpstr>
      <vt:lpstr>Submissions (Tuesday PM1)</vt:lpstr>
      <vt:lpstr>Submissions (Wednesday AM1)</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1127</cp:revision>
  <cp:lastPrinted>1998-02-10T13:28:06Z</cp:lastPrinted>
  <dcterms:created xsi:type="dcterms:W3CDTF">2009-11-09T00:32:22Z</dcterms:created>
  <dcterms:modified xsi:type="dcterms:W3CDTF">2016-03-12T02:10:03Z</dcterms:modified>
</cp:coreProperties>
</file>