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59" r:id="rId20"/>
    <p:sldId id="330" r:id="rId21"/>
    <p:sldId id="366" r:id="rId22"/>
    <p:sldId id="367" r:id="rId23"/>
    <p:sldId id="368" r:id="rId24"/>
    <p:sldId id="294" r:id="rId25"/>
    <p:sldId id="295" r:id="rId26"/>
    <p:sldId id="296" r:id="rId27"/>
    <p:sldId id="297" r:id="rId28"/>
    <p:sldId id="298" r:id="rId29"/>
    <p:sldId id="360" r:id="rId30"/>
    <p:sldId id="361" r:id="rId31"/>
    <p:sldId id="362" r:id="rId32"/>
    <p:sldId id="363" r:id="rId33"/>
    <p:sldId id="364" r:id="rId34"/>
    <p:sldId id="365" r:id="rId35"/>
    <p:sldId id="358" r:id="rId36"/>
    <p:sldId id="357" r:id="rId37"/>
    <p:sldId id="370" r:id="rId38"/>
    <p:sldId id="369" r:id="rId39"/>
    <p:sldId id="291" r:id="rId40"/>
    <p:sldId id="289" r:id="rId41"/>
    <p:sldId id="288" r:id="rId42"/>
    <p:sldId id="335" r:id="rId43"/>
    <p:sldId id="354" r:id="rId44"/>
    <p:sldId id="343" r:id="rId45"/>
    <p:sldId id="328" r:id="rId46"/>
    <p:sldId id="344" r:id="rId47"/>
    <p:sldId id="345" r:id="rId48"/>
    <p:sldId id="352" r:id="rId49"/>
    <p:sldId id="341" r:id="rId50"/>
    <p:sldId id="340" r:id="rId51"/>
    <p:sldId id="339" r:id="rId52"/>
    <p:sldId id="258" r:id="rId53"/>
    <p:sldId id="259" r:id="rId54"/>
    <p:sldId id="260" r:id="rId55"/>
    <p:sldId id="261" r:id="rId56"/>
    <p:sldId id="262" r:id="rId57"/>
    <p:sldId id="263" r:id="rId5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59"/>
            <p14:sldId id="330"/>
            <p14:sldId id="366"/>
            <p14:sldId id="367"/>
            <p14:sldId id="368"/>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58"/>
            <p14:sldId id="357"/>
            <p14:sldId id="370"/>
            <p14:sldId id="369"/>
            <p14:sldId id="291"/>
            <p14:sldId id="289"/>
            <p14:sldId id="288"/>
            <p14:sldId id="335"/>
            <p14:sldId id="354"/>
          </p14:sldIdLst>
        </p14:section>
        <p14:section name="Backup" id="{9FBC3677-2CD2-4DE4-B71A-F5EAB5A48DDF}">
          <p14:sldIdLst>
            <p14:sldId id="343"/>
            <p14:sldId id="328"/>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74" autoAdjust="0"/>
    <p:restoredTop sz="94434" autoAdjust="0"/>
  </p:normalViewPr>
  <p:slideViewPr>
    <p:cSldViewPr>
      <p:cViewPr varScale="1">
        <p:scale>
          <a:sx n="67" d="100"/>
          <a:sy n="67" d="100"/>
        </p:scale>
        <p:origin x="1722" y="60"/>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02216832"/>
        <c:axId val="402218400"/>
        <c:axId val="0"/>
      </c:bar3DChart>
      <c:catAx>
        <c:axId val="40221683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02218400"/>
        <c:crosses val="autoZero"/>
        <c:auto val="1"/>
        <c:lblAlgn val="ctr"/>
        <c:lblOffset val="100"/>
        <c:tickLblSkip val="3"/>
        <c:tickMarkSkip val="1"/>
        <c:noMultiLvlLbl val="0"/>
      </c:catAx>
      <c:valAx>
        <c:axId val="40221840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0221683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52</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455613" y="411797"/>
            <a:ext cx="8229600" cy="1158240"/>
          </a:xfrm>
        </p:spPr>
        <p:txBody>
          <a:bodyPr/>
          <a:lstStyle>
            <a:lvl1pPr>
              <a:defRPr b="0" i="0" baseline="0">
                <a:solidFill>
                  <a:srgbClr val="003C71"/>
                </a:solidFill>
                <a:latin typeface="Intel Clear"/>
                <a:cs typeface="Intel Clear"/>
              </a:defRPr>
            </a:lvl1pPr>
          </a:lstStyle>
          <a:p>
            <a:r>
              <a:rPr lang="en-US" dirty="0" smtClean="0"/>
              <a:t>28pt Intel Clear Headline</a:t>
            </a:r>
            <a:endParaRPr lang="en-US" dirty="0"/>
          </a:p>
        </p:txBody>
      </p:sp>
      <p:sp>
        <p:nvSpPr>
          <p:cNvPr id="9" name="Content Placeholder 8"/>
          <p:cNvSpPr>
            <a:spLocks noGrp="1"/>
          </p:cNvSpPr>
          <p:nvPr>
            <p:ph sz="quarter" idx="13" hasCustomPrompt="1"/>
          </p:nvPr>
        </p:nvSpPr>
        <p:spPr>
          <a:xfrm>
            <a:off x="455613" y="1604434"/>
            <a:ext cx="8228012" cy="4567767"/>
          </a:xfrm>
        </p:spPr>
        <p:txBody>
          <a:bodyPr/>
          <a:lstStyle>
            <a:lvl1pPr>
              <a:defRPr>
                <a:solidFill>
                  <a:srgbClr val="0071C5"/>
                </a:solidFill>
              </a:defRPr>
            </a:lvl1pPr>
            <a:lvl2pPr>
              <a:defRPr sz="1800"/>
            </a:lvl2pPr>
            <a:lvl3pPr>
              <a:defRPr sz="1800"/>
            </a:lvl3pPr>
            <a:lvl4pPr>
              <a:defRPr sz="1600"/>
            </a:lvl4pPr>
          </a:lstStyle>
          <a:p>
            <a:pPr lvl="0"/>
            <a:r>
              <a:rPr lang="en-US" dirty="0" smtClean="0"/>
              <a:t>18pt Intel Clear body text</a:t>
            </a:r>
          </a:p>
          <a:p>
            <a:pPr lvl="1"/>
            <a:r>
              <a:rPr lang="en-US" dirty="0" smtClean="0"/>
              <a:t>18pt Intel Clear bullet one</a:t>
            </a:r>
          </a:p>
          <a:p>
            <a:pPr lvl="2"/>
            <a:r>
              <a:rPr lang="en-US" dirty="0" smtClean="0"/>
              <a:t>18pt Intel Clear sub-bullet</a:t>
            </a:r>
          </a:p>
          <a:p>
            <a:pPr lvl="3"/>
            <a:r>
              <a:rPr lang="en-US" dirty="0" smtClean="0"/>
              <a:t>16pt Intel Clear fourth level</a:t>
            </a:r>
          </a:p>
          <a:p>
            <a:pPr lvl="4"/>
            <a:r>
              <a:rPr lang="en-US" dirty="0" err="1" smtClean="0"/>
              <a:t>14pt</a:t>
            </a:r>
            <a:r>
              <a:rPr lang="en-US" dirty="0" smtClean="0"/>
              <a:t> Intel Clear fifth level</a:t>
            </a:r>
            <a:endParaRPr lang="en-US" dirty="0"/>
          </a:p>
        </p:txBody>
      </p:sp>
      <p:sp>
        <p:nvSpPr>
          <p:cNvPr id="8"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GB" dirty="0"/>
              <a:t>Slide </a:t>
            </a:r>
            <a:fld id="{C229C781-9868-4EAE-9E92-FD9A8F450C8C}" type="slidenum">
              <a:rPr lang="en-GB"/>
              <a:pPr>
                <a:defRPr/>
              </a:pPr>
              <a:t>‹#›</a:t>
            </a:fld>
            <a:endParaRPr lang="en-GB" dirty="0"/>
          </a:p>
        </p:txBody>
      </p:sp>
      <p:sp>
        <p:nvSpPr>
          <p:cNvPr id="6" name="Footer Placeholder 4"/>
          <p:cNvSpPr>
            <a:spLocks noGrp="1"/>
          </p:cNvSpPr>
          <p:nvPr>
            <p:ph type="ftr" sz="quarter" idx="11"/>
          </p:nvPr>
        </p:nvSpPr>
        <p:spPr>
          <a:xfrm>
            <a:off x="6135189" y="6475413"/>
            <a:ext cx="2408736" cy="184666"/>
          </a:xfrm>
        </p:spPr>
        <p:txBody>
          <a:bodyPr/>
          <a:lstStyle/>
          <a:p>
            <a:r>
              <a:rPr lang="en-CA" dirty="0" smtClean="0"/>
              <a:t>Ganesh </a:t>
            </a:r>
            <a:r>
              <a:rPr lang="en-CA" dirty="0" err="1" smtClean="0"/>
              <a:t>Venkatesan</a:t>
            </a:r>
            <a:r>
              <a:rPr lang="en-CA" dirty="0" smtClean="0"/>
              <a:t> (Intel Corporation)</a:t>
            </a:r>
            <a:endParaRPr lang="en-CA" dirty="0"/>
          </a:p>
        </p:txBody>
      </p:sp>
    </p:spTree>
    <p:extLst>
      <p:ext uri="{BB962C8B-B14F-4D97-AF65-F5344CB8AC3E}">
        <p14:creationId xmlns:p14="http://schemas.microsoft.com/office/powerpoint/2010/main" val="11757806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802.11-16/218r4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213-00-00az-802-11az-meeting-minutes-january-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March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2016-03-17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Mar.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14"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8520097"/>
              </p:ext>
            </p:extLst>
          </p:nvPr>
        </p:nvGraphicFramePr>
        <p:xfrm>
          <a:off x="971598" y="1828800"/>
          <a:ext cx="5184576" cy="2276052"/>
        </p:xfrm>
        <a:graphic>
          <a:graphicData uri="http://schemas.openxmlformats.org/drawingml/2006/table">
            <a:tbl>
              <a:tblPr firstRow="1" bandRow="1">
                <a:tableStyleId>{93296810-A885-4BE3-A3E7-6D5BEEA58F35}</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11-16/213</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template.</a:t>
            </a:r>
          </a:p>
          <a:p>
            <a:pPr algn="just">
              <a:spcBef>
                <a:spcPct val="20000"/>
              </a:spcBef>
              <a:buFontTx/>
              <a:buChar char="•"/>
            </a:pPr>
            <a:r>
              <a:rPr lang="en-US" altLang="en-US" sz="1800" b="0" dirty="0" smtClean="0"/>
              <a:t>Review and approve FRD working draft.</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Functional requirements related submissions as needed.</a:t>
            </a:r>
          </a:p>
          <a:p>
            <a:pPr lvl="1" algn="just">
              <a:spcBef>
                <a:spcPct val="20000"/>
              </a:spcBef>
              <a:buFontTx/>
              <a:buChar char="•"/>
            </a:pPr>
            <a:r>
              <a:rPr lang="en-US" altLang="en-US" sz="1600" dirty="0" smtClean="0"/>
              <a:t>Technical presentations to 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44385745"/>
              </p:ext>
            </p:extLst>
          </p:nvPr>
        </p:nvGraphicFramePr>
        <p:xfrm>
          <a:off x="380206" y="1231794"/>
          <a:ext cx="8458200" cy="5453070"/>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Jan.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11-16-294</a:t>
                      </a:r>
                      <a:endParaRPr lang="en-US" sz="1400" dirty="0"/>
                    </a:p>
                  </a:txBody>
                  <a:tcPr marT="45712" marB="45712"/>
                </a:tc>
                <a:tc>
                  <a:txBody>
                    <a:bodyPr/>
                    <a:lstStyle/>
                    <a:p>
                      <a:r>
                        <a:rPr lang="en-US" sz="1400" dirty="0" smtClean="0"/>
                        <a:t>Carlos Aldana</a:t>
                      </a:r>
                    </a:p>
                  </a:txBody>
                  <a:tcPr marT="45712" marB="45712"/>
                </a:tc>
                <a:tc>
                  <a:txBody>
                    <a:bodyPr/>
                    <a:lstStyle/>
                    <a:p>
                      <a:r>
                        <a:rPr lang="en-US" sz="1400" dirty="0" err="1" smtClean="0"/>
                        <a:t>TGaz</a:t>
                      </a:r>
                      <a:r>
                        <a:rPr lang="en-US" sz="1400" dirty="0" smtClean="0"/>
                        <a:t> teleconference minutes - February 17th, 2016</a:t>
                      </a:r>
                      <a:endParaRPr lang="en-US" sz="1400" dirty="0"/>
                    </a:p>
                  </a:txBody>
                  <a:tcPr marT="45712" marB="45712"/>
                </a:tc>
                <a:tc>
                  <a:txBody>
                    <a:bodyPr/>
                    <a:lstStyle/>
                    <a:p>
                      <a:r>
                        <a:rPr lang="en-US" sz="1400" dirty="0" err="1" smtClean="0"/>
                        <a:t>Telecon</a:t>
                      </a:r>
                      <a:r>
                        <a:rPr lang="en-US" sz="1400" baseline="0" dirty="0" smtClean="0"/>
                        <a:t> minutes</a:t>
                      </a:r>
                      <a:endParaRPr lang="en-US" sz="1400" dirty="0"/>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 – initial version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11-16-137</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Chao-Chun</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use case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11-16-309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a:t>
                      </a:r>
                      <a:r>
                        <a:rPr lang="en-US" sz="1400" kern="1200" baseline="0" dirty="0" smtClean="0">
                          <a:solidFill>
                            <a:schemeClr val="dk1"/>
                          </a:solidFill>
                          <a:latin typeface="+mn-lt"/>
                          <a:ea typeface="+mn-ea"/>
                          <a:cs typeface="+mn-cs"/>
                        </a:rPr>
                        <a:t>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r>
                        <a:rPr lang="en-US" sz="1400" kern="1200" baseline="0" dirty="0" smtClean="0">
                          <a:solidFill>
                            <a:schemeClr val="dk1"/>
                          </a:solidFill>
                          <a:latin typeface="+mn-lt"/>
                          <a:ea typeface="+mn-ea"/>
                          <a:cs typeface="+mn-cs"/>
                        </a:rPr>
                        <a:t> template working draft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11-16-0227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scalability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tags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(2min</a:t>
            </a:r>
            <a:r>
              <a:rPr lang="en-US" altLang="en-US" sz="2000" b="0" dirty="0"/>
              <a:t>)</a:t>
            </a:r>
          </a:p>
          <a:p>
            <a:pPr algn="just">
              <a:spcBef>
                <a:spcPct val="20000"/>
              </a:spcBef>
              <a:buFontTx/>
              <a:buChar char="•"/>
            </a:pPr>
            <a:r>
              <a:rPr lang="en-US" altLang="en-US" sz="2000" b="0" dirty="0"/>
              <a:t>Agenda Setting </a:t>
            </a:r>
            <a:r>
              <a:rPr lang="en-US" altLang="en-US" sz="2000" b="0" dirty="0" smtClean="0"/>
              <a:t>(5min)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31518299"/>
              </p:ext>
            </p:extLst>
          </p:nvPr>
        </p:nvGraphicFramePr>
        <p:xfrm>
          <a:off x="467545" y="1484784"/>
          <a:ext cx="8424935" cy="4709016"/>
        </p:xfrm>
        <a:graphic>
          <a:graphicData uri="http://schemas.openxmlformats.org/drawingml/2006/table">
            <a:tbl>
              <a:tblPr firstRow="1" bandRow="1">
                <a:tableStyleId>{21E4AEA4-8DFA-4A89-87EB-49C32662AFE0}</a:tableStyleId>
              </a:tblPr>
              <a:tblGrid>
                <a:gridCol w="1496534"/>
                <a:gridCol w="1455793"/>
                <a:gridCol w="3456384"/>
                <a:gridCol w="1148950"/>
                <a:gridCol w="86727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Jan. meeting 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05408">
                <a:tc>
                  <a:txBody>
                    <a:bodyPr/>
                    <a:lstStyle/>
                    <a:p>
                      <a:r>
                        <a:rPr lang="en-US" sz="1400" dirty="0" smtClean="0"/>
                        <a:t>11-16-294</a:t>
                      </a:r>
                      <a:endParaRPr lang="en-US" sz="1400" dirty="0"/>
                    </a:p>
                  </a:txBody>
                  <a:tcPr marT="45712" marB="45712"/>
                </a:tc>
                <a:tc>
                  <a:txBody>
                    <a:bodyPr/>
                    <a:lstStyle/>
                    <a:p>
                      <a:r>
                        <a:rPr lang="en-US" sz="1400" dirty="0" smtClean="0"/>
                        <a:t>Carlos Aldana</a:t>
                      </a:r>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teleconference minutes - February 17th, 2016</a:t>
                      </a:r>
                      <a:endParaRPr lang="en-US" sz="1400" kern="1200" dirty="0">
                        <a:solidFill>
                          <a:schemeClr val="dk1"/>
                        </a:solidFill>
                        <a:latin typeface="+mn-lt"/>
                        <a:ea typeface="+mn-ea"/>
                        <a:cs typeface="+mn-cs"/>
                      </a:endParaRPr>
                    </a:p>
                  </a:txBody>
                  <a:tcPr marT="45712" marB="45712"/>
                </a:tc>
                <a:tc>
                  <a:txBody>
                    <a:bodyPr/>
                    <a:lstStyle/>
                    <a:p>
                      <a:r>
                        <a:rPr lang="en-US" sz="1400" kern="1200" dirty="0" err="1" smtClean="0">
                          <a:solidFill>
                            <a:schemeClr val="dk1"/>
                          </a:solidFill>
                          <a:latin typeface="+mn-lt"/>
                          <a:ea typeface="+mn-ea"/>
                          <a:cs typeface="+mn-cs"/>
                        </a:rPr>
                        <a:t>Telecon</a:t>
                      </a:r>
                      <a:r>
                        <a:rPr lang="en-US" sz="1400" kern="1200" dirty="0" smtClean="0">
                          <a:solidFill>
                            <a:schemeClr val="dk1"/>
                          </a:solidFill>
                          <a:latin typeface="+mn-lt"/>
                          <a:ea typeface="+mn-ea"/>
                          <a:cs typeface="+mn-cs"/>
                        </a:rPr>
                        <a:t> minutes</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 – initial version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11-16-309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a:t>
                      </a:r>
                      <a:r>
                        <a:rPr lang="en-US" sz="1400" kern="1200" baseline="0" dirty="0" smtClean="0">
                          <a:solidFill>
                            <a:schemeClr val="dk1"/>
                          </a:solidFill>
                          <a:latin typeface="+mn-lt"/>
                          <a:ea typeface="+mn-ea"/>
                          <a:cs typeface="+mn-cs"/>
                        </a:rPr>
                        <a:t>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scalability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40min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 template working draft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15min </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11-16-0227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20min</a:t>
                      </a:r>
                    </a:p>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11-16/213r0 “</a:t>
            </a:r>
            <a:r>
              <a:rPr lang="en-US" dirty="0"/>
              <a:t>802.11az Meeting Minutes January 2016 </a:t>
            </a:r>
            <a:r>
              <a:rPr lang="en-US" dirty="0" smtClean="0"/>
              <a:t>Session” posted to Mentor Feb. 1</a:t>
            </a:r>
            <a:r>
              <a:rPr lang="en-US" baseline="30000" dirty="0" smtClean="0"/>
              <a:t>st</a:t>
            </a:r>
            <a:r>
              <a:rPr lang="en-US" dirty="0" smtClean="0"/>
              <a:t>.</a:t>
            </a:r>
          </a:p>
          <a:p>
            <a:endParaRPr lang="en-US" dirty="0" smtClean="0"/>
          </a:p>
          <a:p>
            <a:r>
              <a:rPr lang="en-US" dirty="0" smtClean="0"/>
              <a:t>Motion:</a:t>
            </a:r>
          </a:p>
          <a:p>
            <a:pPr marL="0" indent="0"/>
            <a:r>
              <a:rPr lang="en-US" dirty="0" smtClean="0"/>
              <a:t>To </a:t>
            </a:r>
            <a:r>
              <a:rPr lang="en-US" dirty="0"/>
              <a:t>approve document </a:t>
            </a:r>
            <a:r>
              <a:rPr lang="en-US" dirty="0" smtClean="0"/>
              <a:t>11-16/213r0 as TG </a:t>
            </a:r>
            <a:r>
              <a:rPr lang="en-US" dirty="0"/>
              <a:t>meeting minutes for the </a:t>
            </a:r>
            <a:r>
              <a:rPr lang="en-US" dirty="0" smtClean="0"/>
              <a:t>Atlanta meeting</a:t>
            </a:r>
            <a:r>
              <a:rPr lang="en-US" dirty="0"/>
              <a:t>. </a:t>
            </a:r>
          </a:p>
          <a:p>
            <a:r>
              <a:rPr lang="en-US" dirty="0"/>
              <a:t>Moved </a:t>
            </a:r>
            <a:r>
              <a:rPr lang="en-US" dirty="0" smtClean="0"/>
              <a:t>by: Assaf Kasher</a:t>
            </a:r>
          </a:p>
          <a:p>
            <a:r>
              <a:rPr lang="en-US" dirty="0" smtClean="0"/>
              <a:t>Seconded by: Allan Zhu</a:t>
            </a:r>
          </a:p>
          <a:p>
            <a:r>
              <a:rPr lang="en-US" dirty="0" smtClean="0"/>
              <a:t>Results (Y/N/A): 16/ 0 /1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p:txBody>
          <a:bodyPr/>
          <a:lstStyle/>
          <a:p>
            <a:r>
              <a:rPr lang="en-US" dirty="0" smtClean="0"/>
              <a:t>Document 11-16/267r0 “</a:t>
            </a:r>
            <a:r>
              <a:rPr lang="en-US" dirty="0" err="1"/>
              <a:t>TGaz</a:t>
            </a:r>
            <a:r>
              <a:rPr lang="en-US" dirty="0"/>
              <a:t> teleconference minutes - February 17th, 2016</a:t>
            </a:r>
            <a:r>
              <a:rPr lang="en-US" dirty="0" smtClean="0"/>
              <a:t>” posted to Mentor Feb. 26</a:t>
            </a:r>
            <a:r>
              <a:rPr lang="en-US" baseline="30000" dirty="0" smtClean="0"/>
              <a:t>th</a:t>
            </a:r>
            <a:r>
              <a:rPr lang="en-US" dirty="0" smtClean="0"/>
              <a:t> .</a:t>
            </a:r>
          </a:p>
          <a:p>
            <a:endParaRPr lang="en-US" sz="1100" dirty="0" smtClean="0"/>
          </a:p>
          <a:p>
            <a:r>
              <a:rPr lang="en-US" dirty="0" smtClean="0"/>
              <a:t>Motion:</a:t>
            </a:r>
          </a:p>
          <a:p>
            <a:pPr marL="0" indent="0"/>
            <a:r>
              <a:rPr lang="en-US" dirty="0" smtClean="0"/>
              <a:t>To </a:t>
            </a:r>
            <a:r>
              <a:rPr lang="en-US" dirty="0"/>
              <a:t>approve document </a:t>
            </a:r>
            <a:r>
              <a:rPr lang="en-US" dirty="0" smtClean="0"/>
              <a:t>11-16/267r0 as TG minutes </a:t>
            </a:r>
            <a:r>
              <a:rPr lang="en-US" dirty="0"/>
              <a:t>for the </a:t>
            </a:r>
            <a:r>
              <a:rPr lang="en-US" dirty="0" smtClean="0"/>
              <a:t>Feb. 17</a:t>
            </a:r>
            <a:r>
              <a:rPr lang="en-US" baseline="30000" dirty="0" smtClean="0"/>
              <a:t>th</a:t>
            </a:r>
            <a:r>
              <a:rPr lang="en-US" dirty="0" smtClean="0"/>
              <a:t> teleconference. </a:t>
            </a:r>
          </a:p>
          <a:p>
            <a:pPr marL="0" indent="0"/>
            <a:endParaRPr lang="en-US" dirty="0"/>
          </a:p>
          <a:p>
            <a:r>
              <a:rPr lang="en-US" dirty="0"/>
              <a:t>Moved </a:t>
            </a:r>
            <a:r>
              <a:rPr lang="en-US" dirty="0" smtClean="0"/>
              <a:t>by: Carlos Aldana</a:t>
            </a:r>
          </a:p>
          <a:p>
            <a:r>
              <a:rPr lang="en-US" dirty="0" smtClean="0"/>
              <a:t>Seconded by: Assaf Kasher</a:t>
            </a:r>
          </a:p>
          <a:p>
            <a:r>
              <a:rPr lang="en-US" dirty="0" smtClean="0"/>
              <a:t>Results (Y/N/A): 14/ 0/ 2</a:t>
            </a:r>
          </a:p>
          <a:p>
            <a:r>
              <a:rPr lang="en-US" dirty="0" smtClean="0"/>
              <a:t>Motion passes.</a:t>
            </a:r>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Macau, China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Mar. 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We adopt document 11-16-0424r1 as Functional Requirement working draft for </a:t>
            </a:r>
            <a:r>
              <a:rPr lang="en-US" altLang="en-US" dirty="0" err="1" smtClean="0"/>
              <a:t>TGaz</a:t>
            </a:r>
            <a:r>
              <a:rPr lang="en-US" altLang="en-US" dirty="0" smtClean="0"/>
              <a:t> specification development. </a:t>
            </a:r>
          </a:p>
          <a:p>
            <a:pPr marL="0" indent="0">
              <a:buNone/>
            </a:pPr>
            <a:endParaRPr lang="en-US" altLang="en-US" dirty="0" smtClean="0"/>
          </a:p>
          <a:p>
            <a:pPr marL="0" indent="0">
              <a:buNone/>
            </a:pPr>
            <a:r>
              <a:rPr lang="en-US" altLang="en-US" dirty="0" smtClean="0"/>
              <a:t>Move: Allan Zhu</a:t>
            </a:r>
          </a:p>
          <a:p>
            <a:pPr marL="0" indent="0">
              <a:buNone/>
            </a:pPr>
            <a:r>
              <a:rPr lang="en-US" altLang="en-US" dirty="0" smtClean="0"/>
              <a:t>2</a:t>
            </a:r>
            <a:r>
              <a:rPr lang="en-US" altLang="en-US" baseline="30000" dirty="0" smtClean="0"/>
              <a:t>nd</a:t>
            </a:r>
            <a:r>
              <a:rPr lang="en-US" altLang="en-US" dirty="0" smtClean="0"/>
              <a:t>: Carlos Aldana </a:t>
            </a:r>
            <a:endParaRPr lang="en-US" altLang="en-US" dirty="0"/>
          </a:p>
          <a:p>
            <a:pPr marL="0" indent="0">
              <a:buNone/>
            </a:pPr>
            <a:r>
              <a:rPr lang="en-US" altLang="en-US" dirty="0" smtClean="0"/>
              <a:t>Results: Y/N/A – 13/0/5</a:t>
            </a:r>
          </a:p>
          <a:p>
            <a:pPr marL="0" indent="0">
              <a:buNone/>
            </a:pPr>
            <a:r>
              <a:rPr lang="en-US" altLang="en-US" dirty="0" smtClean="0"/>
              <a:t>Motion passes. </a:t>
            </a:r>
          </a:p>
          <a:p>
            <a:pPr marL="0" indent="0">
              <a:buNone/>
            </a:pPr>
            <a:endParaRPr lang="en-US" altLang="en-US"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21</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Mar.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mj-lt"/>
                <a:cs typeface="+mj-cs"/>
              </a:rPr>
              <a:t>Motion – </a:t>
            </a:r>
            <a:r>
              <a:rPr lang="en-US" b="1" dirty="0" smtClean="0">
                <a:solidFill>
                  <a:srgbClr val="000000"/>
                </a:solidFill>
                <a:latin typeface="+mj-lt"/>
                <a:cs typeface="+mj-cs"/>
              </a:rPr>
              <a:t>approval of Functional requirements</a:t>
            </a:r>
            <a:endParaRPr lang="en-US" b="1" dirty="0">
              <a:solidFill>
                <a:srgbClr val="000000"/>
              </a:solidFill>
              <a:latin typeface="+mj-lt"/>
              <a:cs typeface="+mj-cs"/>
            </a:endParaRPr>
          </a:p>
        </p:txBody>
      </p:sp>
      <p:sp>
        <p:nvSpPr>
          <p:cNvPr id="3" name="Content Placeholder 2"/>
          <p:cNvSpPr>
            <a:spLocks noGrp="1"/>
          </p:cNvSpPr>
          <p:nvPr>
            <p:ph sz="quarter" idx="13"/>
          </p:nvPr>
        </p:nvSpPr>
        <p:spPr>
          <a:noFill/>
          <a:ln w="9525">
            <a:noFill/>
            <a:round/>
            <a:headEnd/>
            <a:tailEnd/>
          </a:ln>
          <a:effectLst/>
        </p:spPr>
        <p:txBody>
          <a:bodyPr vert="horz" wrap="square" lIns="92160" tIns="46080" rIns="92160" bIns="46080" numCol="1" anchor="t" anchorCtr="0" compatLnSpc="1">
            <a:prstTxWarp prst="textNoShape">
              <a:avLst/>
            </a:prstTxWarp>
          </a:bodyPr>
          <a:lstStyle/>
          <a:p>
            <a:pPr marL="0" indent="0"/>
            <a:r>
              <a:rPr lang="en-US" dirty="0">
                <a:solidFill>
                  <a:srgbClr val="000000"/>
                </a:solidFill>
              </a:rPr>
              <a:t>Move to adopt the set of functional requirements listed in slide </a:t>
            </a:r>
            <a:r>
              <a:rPr lang="en-US" dirty="0" smtClean="0">
                <a:solidFill>
                  <a:srgbClr val="000000"/>
                </a:solidFill>
              </a:rPr>
              <a:t>#4 of document 11-16-0309r0 </a:t>
            </a:r>
            <a:r>
              <a:rPr lang="en-US" dirty="0">
                <a:solidFill>
                  <a:srgbClr val="000000"/>
                </a:solidFill>
              </a:rPr>
              <a:t>and include them in the </a:t>
            </a:r>
            <a:r>
              <a:rPr lang="en-US" dirty="0" err="1">
                <a:solidFill>
                  <a:srgbClr val="000000"/>
                </a:solidFill>
              </a:rPr>
              <a:t>TGaz</a:t>
            </a:r>
            <a:r>
              <a:rPr lang="en-US" dirty="0">
                <a:solidFill>
                  <a:srgbClr val="000000"/>
                </a:solidFill>
              </a:rPr>
              <a:t> Functional Requirements Document under the sub-section </a:t>
            </a:r>
            <a:r>
              <a:rPr lang="en-US" dirty="0" smtClean="0">
                <a:solidFill>
                  <a:srgbClr val="000000"/>
                </a:solidFill>
              </a:rPr>
              <a:t>‘60GHz bands’ for </a:t>
            </a:r>
            <a:r>
              <a:rPr lang="en-US" dirty="0">
                <a:solidFill>
                  <a:srgbClr val="000000"/>
                </a:solidFill>
              </a:rPr>
              <a:t>the .11az protocol while operating in  </a:t>
            </a:r>
            <a:r>
              <a:rPr lang="en-US" dirty="0" smtClean="0">
                <a:solidFill>
                  <a:srgbClr val="000000"/>
                </a:solidFill>
              </a:rPr>
              <a:t>60GHz band.</a:t>
            </a:r>
            <a:endParaRPr lang="en-US" dirty="0">
              <a:solidFill>
                <a:srgbClr val="000000"/>
              </a:solidFill>
            </a:endParaRPr>
          </a:p>
          <a:p>
            <a:pPr marL="0" indent="0"/>
            <a:endParaRPr lang="en-US" dirty="0">
              <a:solidFill>
                <a:srgbClr val="000000"/>
              </a:solidFill>
            </a:endParaRPr>
          </a:p>
          <a:p>
            <a:pPr marL="0" indent="0"/>
            <a:r>
              <a:rPr lang="en-US" dirty="0">
                <a:solidFill>
                  <a:srgbClr val="000000"/>
                </a:solidFill>
              </a:rPr>
              <a:t>Moved: </a:t>
            </a:r>
            <a:r>
              <a:rPr lang="en-US" dirty="0" smtClean="0">
                <a:solidFill>
                  <a:srgbClr val="000000"/>
                </a:solidFill>
              </a:rPr>
              <a:t>Assaf Kasher</a:t>
            </a:r>
          </a:p>
          <a:p>
            <a:pPr marL="0" indent="0"/>
            <a:r>
              <a:rPr lang="en-US" dirty="0" smtClean="0">
                <a:solidFill>
                  <a:srgbClr val="000000"/>
                </a:solidFill>
              </a:rPr>
              <a:t>Seconded: Allan Zhu</a:t>
            </a:r>
            <a:endParaRPr lang="en-US" dirty="0">
              <a:solidFill>
                <a:srgbClr val="000000"/>
              </a:solidFill>
            </a:endParaRPr>
          </a:p>
          <a:p>
            <a:pPr marL="0" indent="0"/>
            <a:r>
              <a:rPr lang="en-US" dirty="0">
                <a:solidFill>
                  <a:srgbClr val="000000"/>
                </a:solidFill>
              </a:rPr>
              <a:t>Result</a:t>
            </a:r>
            <a:r>
              <a:rPr lang="en-US" dirty="0" smtClean="0">
                <a:solidFill>
                  <a:srgbClr val="000000"/>
                </a:solidFill>
              </a:rPr>
              <a:t>: Y/N/A – 15/0/2</a:t>
            </a:r>
          </a:p>
          <a:p>
            <a:pPr marL="0" indent="0"/>
            <a:r>
              <a:rPr lang="en-US" dirty="0" smtClean="0">
                <a:solidFill>
                  <a:srgbClr val="000000"/>
                </a:solidFill>
              </a:rPr>
              <a:t>Motion passes. </a:t>
            </a: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22</a:t>
            </a:fld>
            <a:endParaRPr lang="en-GB" dirty="0"/>
          </a:p>
        </p:txBody>
      </p:sp>
      <p:sp>
        <p:nvSpPr>
          <p:cNvPr id="5" name="Footer Placeholder 4"/>
          <p:cNvSpPr>
            <a:spLocks noGrp="1"/>
          </p:cNvSpPr>
          <p:nvPr>
            <p:ph type="ftr" sz="quarter" idx="11"/>
          </p:nvPr>
        </p:nvSpPr>
        <p:spPr/>
        <p:txBody>
          <a:bodyPr/>
          <a:lstStyle/>
          <a:p>
            <a:r>
              <a:rPr lang="en-CA" smtClean="0"/>
              <a:t>Ganesh Venkatesan (Intel Corporation)</a:t>
            </a:r>
            <a:endParaRPr lang="en-CA" dirty="0"/>
          </a:p>
        </p:txBody>
      </p:sp>
    </p:spTree>
    <p:extLst>
      <p:ext uri="{BB962C8B-B14F-4D97-AF65-F5344CB8AC3E}">
        <p14:creationId xmlns:p14="http://schemas.microsoft.com/office/powerpoint/2010/main" val="4303580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0000"/>
                </a:solidFill>
                <a:latin typeface="+mj-lt"/>
                <a:cs typeface="+mj-cs"/>
              </a:rPr>
              <a:t>Motion – </a:t>
            </a:r>
            <a:r>
              <a:rPr lang="en-US" b="1" dirty="0" smtClean="0">
                <a:solidFill>
                  <a:srgbClr val="000000"/>
                </a:solidFill>
                <a:latin typeface="+mj-lt"/>
                <a:cs typeface="+mj-cs"/>
              </a:rPr>
              <a:t>approval of Functional requirements</a:t>
            </a:r>
            <a:endParaRPr lang="en-US" b="1" dirty="0">
              <a:solidFill>
                <a:srgbClr val="000000"/>
              </a:solidFill>
              <a:latin typeface="+mj-lt"/>
              <a:cs typeface="+mj-cs"/>
            </a:endParaRPr>
          </a:p>
        </p:txBody>
      </p:sp>
      <p:sp>
        <p:nvSpPr>
          <p:cNvPr id="3" name="Content Placeholder 2"/>
          <p:cNvSpPr>
            <a:spLocks noGrp="1"/>
          </p:cNvSpPr>
          <p:nvPr>
            <p:ph sz="quarter" idx="13"/>
          </p:nvPr>
        </p:nvSpPr>
        <p:spPr>
          <a:noFill/>
          <a:ln w="9525">
            <a:noFill/>
            <a:round/>
            <a:headEnd/>
            <a:tailEnd/>
          </a:ln>
          <a:effectLst/>
        </p:spPr>
        <p:txBody>
          <a:bodyPr vert="horz" wrap="square" lIns="92160" tIns="46080" rIns="92160" bIns="46080" numCol="1" anchor="t" anchorCtr="0" compatLnSpc="1">
            <a:prstTxWarp prst="textNoShape">
              <a:avLst/>
            </a:prstTxWarp>
          </a:bodyPr>
          <a:lstStyle/>
          <a:p>
            <a:pPr marL="0" indent="0"/>
            <a:r>
              <a:rPr lang="en-US" dirty="0" smtClean="0">
                <a:solidFill>
                  <a:srgbClr val="000000"/>
                </a:solidFill>
              </a:rPr>
              <a:t>Move to adopt the set of functional requirements listed in slide #5 of document 11-16-0448r1 and include </a:t>
            </a:r>
            <a:r>
              <a:rPr lang="en-US" dirty="0">
                <a:solidFill>
                  <a:srgbClr val="000000"/>
                </a:solidFill>
              </a:rPr>
              <a:t>them in the </a:t>
            </a:r>
            <a:r>
              <a:rPr lang="en-US" dirty="0" err="1">
                <a:solidFill>
                  <a:srgbClr val="000000"/>
                </a:solidFill>
              </a:rPr>
              <a:t>TGaz</a:t>
            </a:r>
            <a:r>
              <a:rPr lang="en-US" dirty="0">
                <a:solidFill>
                  <a:srgbClr val="000000"/>
                </a:solidFill>
              </a:rPr>
              <a:t> Functional Requirements Document under the sub-section </a:t>
            </a:r>
            <a:r>
              <a:rPr lang="en-US" dirty="0" smtClean="0">
                <a:solidFill>
                  <a:srgbClr val="000000"/>
                </a:solidFill>
              </a:rPr>
              <a:t>focused on ‘scalability’ for </a:t>
            </a:r>
            <a:r>
              <a:rPr lang="en-US" dirty="0">
                <a:solidFill>
                  <a:srgbClr val="000000"/>
                </a:solidFill>
              </a:rPr>
              <a:t>the .11az protocol while operating in  </a:t>
            </a:r>
            <a:r>
              <a:rPr lang="en-US" dirty="0" smtClean="0">
                <a:solidFill>
                  <a:srgbClr val="000000"/>
                </a:solidFill>
              </a:rPr>
              <a:t>2.4GHz and 5Ghz bands.</a:t>
            </a:r>
            <a:endParaRPr lang="en-US" dirty="0">
              <a:solidFill>
                <a:srgbClr val="000000"/>
              </a:solidFill>
            </a:endParaRPr>
          </a:p>
          <a:p>
            <a:pPr marL="0" indent="0"/>
            <a:endParaRPr lang="en-US" dirty="0">
              <a:solidFill>
                <a:srgbClr val="000000"/>
              </a:solidFill>
            </a:endParaRPr>
          </a:p>
          <a:p>
            <a:pPr marL="0" indent="0"/>
            <a:r>
              <a:rPr lang="en-US" dirty="0">
                <a:solidFill>
                  <a:srgbClr val="000000"/>
                </a:solidFill>
              </a:rPr>
              <a:t>Moved</a:t>
            </a:r>
            <a:r>
              <a:rPr lang="en-US" dirty="0" smtClean="0">
                <a:solidFill>
                  <a:srgbClr val="000000"/>
                </a:solidFill>
              </a:rPr>
              <a:t>: Chao-Chun</a:t>
            </a:r>
          </a:p>
          <a:p>
            <a:pPr marL="0" indent="0"/>
            <a:r>
              <a:rPr lang="en-US" dirty="0" smtClean="0">
                <a:solidFill>
                  <a:srgbClr val="000000"/>
                </a:solidFill>
              </a:rPr>
              <a:t>Seconded: Thomas </a:t>
            </a:r>
            <a:r>
              <a:rPr lang="en-US" dirty="0" err="1" smtClean="0">
                <a:solidFill>
                  <a:srgbClr val="000000"/>
                </a:solidFill>
              </a:rPr>
              <a:t>Handte</a:t>
            </a:r>
            <a:r>
              <a:rPr lang="en-US" dirty="0" smtClean="0">
                <a:solidFill>
                  <a:srgbClr val="000000"/>
                </a:solidFill>
              </a:rPr>
              <a:t> </a:t>
            </a:r>
            <a:endParaRPr lang="en-US" dirty="0">
              <a:solidFill>
                <a:srgbClr val="000000"/>
              </a:solidFill>
            </a:endParaRPr>
          </a:p>
          <a:p>
            <a:pPr marL="0" indent="0"/>
            <a:r>
              <a:rPr lang="en-US" dirty="0">
                <a:solidFill>
                  <a:srgbClr val="000000"/>
                </a:solidFill>
              </a:rPr>
              <a:t>Result</a:t>
            </a:r>
            <a:r>
              <a:rPr lang="en-US" dirty="0" smtClean="0">
                <a:solidFill>
                  <a:srgbClr val="000000"/>
                </a:solidFill>
              </a:rPr>
              <a:t>: Y/N/A – 11/0/7</a:t>
            </a:r>
          </a:p>
          <a:p>
            <a:pPr marL="0" indent="0"/>
            <a:r>
              <a:rPr lang="en-US" dirty="0" smtClean="0">
                <a:solidFill>
                  <a:srgbClr val="000000"/>
                </a:solidFill>
              </a:rPr>
              <a:t>Motion passes.</a:t>
            </a:r>
          </a:p>
        </p:txBody>
      </p:sp>
      <p:sp>
        <p:nvSpPr>
          <p:cNvPr id="4" name="Slide Number Placeholder 3"/>
          <p:cNvSpPr>
            <a:spLocks noGrp="1"/>
          </p:cNvSpPr>
          <p:nvPr>
            <p:ph type="sldNum" sz="quarter" idx="4"/>
          </p:nvPr>
        </p:nvSpPr>
        <p:spPr/>
        <p:txBody>
          <a:bodyPr/>
          <a:lstStyle/>
          <a:p>
            <a:pPr>
              <a:defRPr/>
            </a:pPr>
            <a:r>
              <a:rPr lang="en-GB" smtClean="0"/>
              <a:t>Slide </a:t>
            </a:r>
            <a:fld id="{C229C781-9868-4EAE-9E92-FD9A8F450C8C}" type="slidenum">
              <a:rPr lang="en-GB" smtClean="0"/>
              <a:pPr>
                <a:defRPr/>
              </a:pPr>
              <a:t>23</a:t>
            </a:fld>
            <a:endParaRPr lang="en-GB" dirty="0"/>
          </a:p>
        </p:txBody>
      </p:sp>
      <p:sp>
        <p:nvSpPr>
          <p:cNvPr id="5" name="Footer Placeholder 4"/>
          <p:cNvSpPr>
            <a:spLocks noGrp="1"/>
          </p:cNvSpPr>
          <p:nvPr>
            <p:ph type="ftr" sz="quarter" idx="11"/>
          </p:nvPr>
        </p:nvSpPr>
        <p:spPr/>
        <p:txBody>
          <a:bodyPr/>
          <a:lstStyle/>
          <a:p>
            <a:r>
              <a:rPr lang="en-CA" smtClean="0"/>
              <a:t>Ganesh Venkatesan (Intel Corporation)</a:t>
            </a:r>
            <a:endParaRPr lang="en-CA" dirty="0"/>
          </a:p>
        </p:txBody>
      </p:sp>
    </p:spTree>
    <p:extLst>
      <p:ext uri="{BB962C8B-B14F-4D97-AF65-F5344CB8AC3E}">
        <p14:creationId xmlns:p14="http://schemas.microsoft.com/office/powerpoint/2010/main" val="139165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60048166"/>
              </p:ext>
            </p:extLst>
          </p:nvPr>
        </p:nvGraphicFramePr>
        <p:xfrm>
          <a:off x="656785" y="2420888"/>
          <a:ext cx="7772404" cy="1991168"/>
        </p:xfrm>
        <a:graphic>
          <a:graphicData uri="http://schemas.openxmlformats.org/drawingml/2006/table">
            <a:tbl>
              <a:tblPr firstRow="1" bandRow="1">
                <a:tableStyleId>{21E4AEA4-8DFA-4A89-87EB-49C32662AFE0}</a:tableStyleId>
              </a:tblPr>
              <a:tblGrid>
                <a:gridCol w="1380624"/>
                <a:gridCol w="2124576"/>
                <a:gridCol w="1994191"/>
                <a:gridCol w="1472911"/>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a:t>
                      </a:r>
                      <a:r>
                        <a:rPr lang="en-US" sz="1400" kern="1200" dirty="0" smtClean="0">
                          <a:solidFill>
                            <a:schemeClr val="dk1"/>
                          </a:solidFill>
                          <a:latin typeface="+mn-lt"/>
                          <a:ea typeface="+mn-ea"/>
                          <a:cs typeface="+mn-cs"/>
                        </a:rPr>
                        <a:t>tags.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March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07285762"/>
              </p:ext>
            </p:extLst>
          </p:nvPr>
        </p:nvGraphicFramePr>
        <p:xfrm>
          <a:off x="656785" y="2420888"/>
          <a:ext cx="7772404" cy="2656696"/>
        </p:xfrm>
        <a:graphic>
          <a:graphicData uri="http://schemas.openxmlformats.org/drawingml/2006/table">
            <a:tbl>
              <a:tblPr firstRow="1" bandRow="1">
                <a:tableStyleId>{21E4AEA4-8DFA-4A89-87EB-49C32662AFE0}</a:tableStyleId>
              </a:tblPr>
              <a:tblGrid>
                <a:gridCol w="1380624"/>
                <a:gridCol w="2124576"/>
                <a:gridCol w="2667000"/>
                <a:gridCol w="800102"/>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r>
                        <a:rPr lang="en-US" sz="1400" dirty="0" smtClean="0"/>
                        <a:t>11-16-433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Yan</a:t>
                      </a:r>
                      <a:r>
                        <a:rPr lang="en-US" sz="1400" kern="1200" baseline="0" dirty="0" smtClean="0">
                          <a:solidFill>
                            <a:schemeClr val="dk1"/>
                          </a:solidFill>
                          <a:latin typeface="+mn-lt"/>
                          <a:ea typeface="+mn-ea"/>
                          <a:cs typeface="+mn-cs"/>
                        </a:rPr>
                        <a:t> Zhuang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for traffic tracking and electronic tags.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11-16-137</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Chao-Chun</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use case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49881"/>
          </a:xfrm>
        </p:spPr>
        <p:txBody>
          <a:bodyPr/>
          <a:lstStyle/>
          <a:p>
            <a:r>
              <a:rPr lang="en-US" sz="2800" dirty="0"/>
              <a:t>Previously: </a:t>
            </a:r>
            <a:r>
              <a:rPr lang="en-US" sz="2800" dirty="0" err="1" smtClean="0"/>
              <a:t>TGaz</a:t>
            </a:r>
            <a:r>
              <a:rPr lang="en-US" sz="2800" dirty="0" smtClean="0"/>
              <a:t> </a:t>
            </a:r>
            <a:r>
              <a:rPr lang="en-US" sz="2800" dirty="0"/>
              <a:t>Timeline </a:t>
            </a:r>
            <a:r>
              <a:rPr lang="en-US" sz="2800" dirty="0" smtClean="0"/>
              <a:t>progress post Atlanta</a:t>
            </a:r>
            <a:endParaRPr lang="en-US" sz="2800" dirty="0"/>
          </a:p>
        </p:txBody>
      </p:sp>
      <p:sp>
        <p:nvSpPr>
          <p:cNvPr id="3" name="Date Placeholder 2"/>
          <p:cNvSpPr>
            <a:spLocks noGrp="1"/>
          </p:cNvSpPr>
          <p:nvPr>
            <p:ph type="dt" idx="10"/>
          </p:nvPr>
        </p:nvSpPr>
        <p:spPr/>
        <p:txBody>
          <a:bodyPr/>
          <a:lstStyle/>
          <a:p>
            <a:r>
              <a:rPr lang="en-US" smtClean="0"/>
              <a:t>Mar. 2016</a:t>
            </a:r>
            <a:endParaRPr lang="en-GB" dirty="0"/>
          </a:p>
        </p:txBody>
      </p:sp>
      <p:sp>
        <p:nvSpPr>
          <p:cNvPr id="4" name="Footer Placeholder 3"/>
          <p:cNvSpPr>
            <a:spLocks noGrp="1"/>
          </p:cNvSpPr>
          <p:nvPr>
            <p:ph type="ftr" idx="11"/>
          </p:nvPr>
        </p:nvSpPr>
        <p:spPr/>
        <p:txBody>
          <a:bodyPr/>
          <a:lstStyle/>
          <a:p>
            <a:r>
              <a:rPr lang="en-GB" smtClean="0"/>
              <a:t>Jonathan Segev, Intel Corporation</a:t>
            </a:r>
            <a:endParaRPr lang="en-GB"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35</a:t>
            </a:fld>
            <a:endParaRPr lang="en-GB"/>
          </a:p>
        </p:txBody>
      </p:sp>
      <p:cxnSp>
        <p:nvCxnSpPr>
          <p:cNvPr id="6" name="Straight Arrow Connector 56"/>
          <p:cNvCxnSpPr>
            <a:cxnSpLocks noChangeShapeType="1"/>
            <a:stCxn id="54" idx="0"/>
          </p:cNvCxnSpPr>
          <p:nvPr/>
        </p:nvCxnSpPr>
        <p:spPr bwMode="auto">
          <a:xfrm flipV="1">
            <a:off x="732423" y="2325581"/>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7" name="Rectangle 6"/>
          <p:cNvSpPr>
            <a:spLocks noChangeArrowheads="1"/>
          </p:cNvSpPr>
          <p:nvPr/>
        </p:nvSpPr>
        <p:spPr bwMode="auto">
          <a:xfrm>
            <a:off x="6480968"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8" name="Rectangle 7"/>
          <p:cNvSpPr>
            <a:spLocks noChangeArrowheads="1"/>
          </p:cNvSpPr>
          <p:nvPr/>
        </p:nvSpPr>
        <p:spPr bwMode="auto">
          <a:xfrm>
            <a:off x="5217180" y="1170464"/>
            <a:ext cx="1265494"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2676919" y="1170464"/>
            <a:ext cx="1272613"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1362034" y="1174116"/>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89421" y="1174116"/>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3941080" y="1174116"/>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Line 15"/>
          <p:cNvSpPr>
            <a:spLocks noChangeShapeType="1"/>
          </p:cNvSpPr>
          <p:nvPr/>
        </p:nvSpPr>
        <p:spPr bwMode="auto">
          <a:xfrm>
            <a:off x="5240826"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4" name="Rectangle 13"/>
          <p:cNvSpPr>
            <a:spLocks noChangeArrowheads="1"/>
          </p:cNvSpPr>
          <p:nvPr/>
        </p:nvSpPr>
        <p:spPr bwMode="auto">
          <a:xfrm>
            <a:off x="89422" y="1174116"/>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5" name="Text Box 26"/>
          <p:cNvSpPr txBox="1">
            <a:spLocks noChangeArrowheads="1"/>
          </p:cNvSpPr>
          <p:nvPr/>
        </p:nvSpPr>
        <p:spPr bwMode="auto">
          <a:xfrm flipH="1">
            <a:off x="4128847" y="1553883"/>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6" name="Text Box 29"/>
          <p:cNvSpPr txBox="1">
            <a:spLocks noChangeArrowheads="1"/>
          </p:cNvSpPr>
          <p:nvPr/>
        </p:nvSpPr>
        <p:spPr bwMode="auto">
          <a:xfrm flipH="1">
            <a:off x="6005060" y="156344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7" name="Isosceles Triangle 16"/>
          <p:cNvSpPr>
            <a:spLocks noChangeArrowheads="1"/>
          </p:cNvSpPr>
          <p:nvPr/>
        </p:nvSpPr>
        <p:spPr bwMode="auto">
          <a:xfrm>
            <a:off x="771983"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flipH="1">
            <a:off x="4727102" y="1575122"/>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Text Box 24"/>
          <p:cNvSpPr txBox="1">
            <a:spLocks noChangeArrowheads="1"/>
          </p:cNvSpPr>
          <p:nvPr/>
        </p:nvSpPr>
        <p:spPr bwMode="auto">
          <a:xfrm>
            <a:off x="2763445" y="1554136"/>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3404196" y="157036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136458" y="1576303"/>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Text Box 24"/>
          <p:cNvSpPr txBox="1">
            <a:spLocks noChangeArrowheads="1"/>
          </p:cNvSpPr>
          <p:nvPr/>
        </p:nvSpPr>
        <p:spPr bwMode="auto">
          <a:xfrm>
            <a:off x="43796" y="1561405"/>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1002000" y="2289541"/>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6629917" y="1585871"/>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5" name="Rectangle 24"/>
          <p:cNvSpPr/>
          <p:nvPr/>
        </p:nvSpPr>
        <p:spPr>
          <a:xfrm>
            <a:off x="1837260" y="2037029"/>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6" name="Text Box 24"/>
          <p:cNvSpPr txBox="1">
            <a:spLocks noChangeArrowheads="1"/>
          </p:cNvSpPr>
          <p:nvPr/>
        </p:nvSpPr>
        <p:spPr bwMode="auto">
          <a:xfrm>
            <a:off x="982469" y="1563387"/>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7" name="Isosceles Triangle 26"/>
          <p:cNvSpPr>
            <a:spLocks noChangeArrowheads="1"/>
          </p:cNvSpPr>
          <p:nvPr/>
        </p:nvSpPr>
        <p:spPr bwMode="auto">
          <a:xfrm>
            <a:off x="835832"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Rectangle 27"/>
          <p:cNvSpPr/>
          <p:nvPr/>
        </p:nvSpPr>
        <p:spPr>
          <a:xfrm>
            <a:off x="444626" y="2037029"/>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29" name="Rectangle 28"/>
          <p:cNvSpPr/>
          <p:nvPr/>
        </p:nvSpPr>
        <p:spPr>
          <a:xfrm>
            <a:off x="2947114" y="2035377"/>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0" name="Rectangle 29"/>
          <p:cNvSpPr/>
          <p:nvPr/>
        </p:nvSpPr>
        <p:spPr>
          <a:xfrm>
            <a:off x="1155353" y="2037030"/>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1" name="Text Box 24"/>
          <p:cNvSpPr txBox="1">
            <a:spLocks noChangeArrowheads="1"/>
          </p:cNvSpPr>
          <p:nvPr/>
        </p:nvSpPr>
        <p:spPr bwMode="auto">
          <a:xfrm>
            <a:off x="1814377" y="2277238"/>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2" name="Text Box 24"/>
          <p:cNvSpPr txBox="1">
            <a:spLocks noChangeArrowheads="1"/>
          </p:cNvSpPr>
          <p:nvPr/>
        </p:nvSpPr>
        <p:spPr bwMode="auto">
          <a:xfrm>
            <a:off x="217171" y="2295842"/>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3" name="Rectangle 32"/>
          <p:cNvSpPr/>
          <p:nvPr/>
        </p:nvSpPr>
        <p:spPr>
          <a:xfrm>
            <a:off x="1053791" y="2544174"/>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4" name="Rectangle 33"/>
          <p:cNvSpPr/>
          <p:nvPr/>
        </p:nvSpPr>
        <p:spPr>
          <a:xfrm>
            <a:off x="1287539" y="2867809"/>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5" name="Rectangle 34"/>
          <p:cNvSpPr/>
          <p:nvPr/>
        </p:nvSpPr>
        <p:spPr>
          <a:xfrm>
            <a:off x="1477523" y="3191142"/>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6" name="Rectangle 35"/>
          <p:cNvSpPr/>
          <p:nvPr/>
        </p:nvSpPr>
        <p:spPr>
          <a:xfrm>
            <a:off x="2364745" y="3514777"/>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7" name="TextBox 36"/>
          <p:cNvSpPr txBox="1"/>
          <p:nvPr/>
        </p:nvSpPr>
        <p:spPr>
          <a:xfrm>
            <a:off x="155334" y="2873529"/>
            <a:ext cx="871919" cy="430887"/>
          </a:xfrm>
          <a:prstGeom prst="rect">
            <a:avLst/>
          </a:prstGeom>
          <a:noFill/>
        </p:spPr>
        <p:txBody>
          <a:bodyPr wrap="square" rtlCol="0">
            <a:spAutoFit/>
          </a:bodyPr>
          <a:lstStyle/>
          <a:p>
            <a:r>
              <a:rPr lang="en-US" sz="1100" dirty="0" smtClean="0">
                <a:solidFill>
                  <a:schemeClr val="tx1"/>
                </a:solidFill>
              </a:rPr>
              <a:t>Accuracy</a:t>
            </a:r>
          </a:p>
          <a:p>
            <a:r>
              <a:rPr lang="en-US" sz="1100" dirty="0" smtClean="0">
                <a:solidFill>
                  <a:schemeClr val="tx1"/>
                </a:solidFill>
              </a:rPr>
              <a:t>coverage</a:t>
            </a:r>
            <a:endParaRPr lang="en-US" sz="1100" dirty="0">
              <a:solidFill>
                <a:schemeClr val="tx1"/>
              </a:solidFill>
            </a:endParaRPr>
          </a:p>
        </p:txBody>
      </p:sp>
      <p:sp>
        <p:nvSpPr>
          <p:cNvPr id="38" name="TextBox 37"/>
          <p:cNvSpPr txBox="1"/>
          <p:nvPr/>
        </p:nvSpPr>
        <p:spPr>
          <a:xfrm>
            <a:off x="92694" y="3850466"/>
            <a:ext cx="871919" cy="276999"/>
          </a:xfrm>
          <a:prstGeom prst="rect">
            <a:avLst/>
          </a:prstGeom>
          <a:noFill/>
        </p:spPr>
        <p:txBody>
          <a:bodyPr wrap="square" rtlCol="0">
            <a:spAutoFit/>
          </a:bodyPr>
          <a:lstStyle/>
          <a:p>
            <a:r>
              <a:rPr lang="en-US" sz="1200" dirty="0" smtClean="0">
                <a:solidFill>
                  <a:schemeClr val="tx1"/>
                </a:solidFill>
              </a:rPr>
              <a:t>60Ghz</a:t>
            </a:r>
            <a:endParaRPr lang="en-US" sz="1200" dirty="0">
              <a:solidFill>
                <a:schemeClr val="tx1"/>
              </a:solidFill>
            </a:endParaRPr>
          </a:p>
        </p:txBody>
      </p:sp>
      <p:sp>
        <p:nvSpPr>
          <p:cNvPr id="39" name="Rectangle 38"/>
          <p:cNvSpPr/>
          <p:nvPr/>
        </p:nvSpPr>
        <p:spPr>
          <a:xfrm>
            <a:off x="1059139" y="383841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0" name="Rectangle 39"/>
          <p:cNvSpPr/>
          <p:nvPr/>
        </p:nvSpPr>
        <p:spPr>
          <a:xfrm>
            <a:off x="1292887" y="3928992"/>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482871" y="4036603"/>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370093" y="4108611"/>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Rectangle 42"/>
          <p:cNvSpPr>
            <a:spLocks noChangeArrowheads="1"/>
          </p:cNvSpPr>
          <p:nvPr/>
        </p:nvSpPr>
        <p:spPr bwMode="auto">
          <a:xfrm>
            <a:off x="7774046"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4" name="Line 15"/>
          <p:cNvSpPr>
            <a:spLocks noChangeShapeType="1"/>
          </p:cNvSpPr>
          <p:nvPr/>
        </p:nvSpPr>
        <p:spPr bwMode="auto">
          <a:xfrm flipH="1">
            <a:off x="7808703" y="117411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5" name="Arc 44"/>
          <p:cNvSpPr/>
          <p:nvPr/>
        </p:nvSpPr>
        <p:spPr bwMode="auto">
          <a:xfrm>
            <a:off x="1469741" y="2729169"/>
            <a:ext cx="745884" cy="582416"/>
          </a:xfrm>
          <a:prstGeom prst="arc">
            <a:avLst>
              <a:gd name="adj1" fmla="val 12687140"/>
              <a:gd name="adj2" fmla="val 1287717"/>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Arc 45"/>
          <p:cNvSpPr/>
          <p:nvPr/>
        </p:nvSpPr>
        <p:spPr bwMode="auto">
          <a:xfrm>
            <a:off x="1313292" y="3029626"/>
            <a:ext cx="745884" cy="582416"/>
          </a:xfrm>
          <a:prstGeom prst="arc">
            <a:avLst>
              <a:gd name="adj1" fmla="val 2404661"/>
              <a:gd name="adj2" fmla="val 11682246"/>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Isosceles Triangle 46"/>
          <p:cNvSpPr>
            <a:spLocks noChangeArrowheads="1"/>
          </p:cNvSpPr>
          <p:nvPr/>
        </p:nvSpPr>
        <p:spPr bwMode="auto">
          <a:xfrm>
            <a:off x="1773196" y="1560769"/>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3" idx="1"/>
            <a:endCxn id="33" idx="3"/>
          </p:cNvCxnSpPr>
          <p:nvPr/>
        </p:nvCxnSpPr>
        <p:spPr bwMode="auto">
          <a:xfrm>
            <a:off x="1053791" y="2705992"/>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4" idx="1"/>
          </p:cNvCxnSpPr>
          <p:nvPr/>
        </p:nvCxnSpPr>
        <p:spPr bwMode="auto">
          <a:xfrm flipV="1">
            <a:off x="1287539" y="3029626"/>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28" idx="1"/>
            <a:endCxn id="30" idx="1"/>
          </p:cNvCxnSpPr>
          <p:nvPr/>
        </p:nvCxnSpPr>
        <p:spPr bwMode="auto">
          <a:xfrm>
            <a:off x="444626" y="2169586"/>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98851"/>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124926"/>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69272"/>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7"/>
          <p:cNvSpPr txBox="1">
            <a:spLocks noChangeArrowheads="1"/>
          </p:cNvSpPr>
          <p:nvPr/>
        </p:nvSpPr>
        <p:spPr bwMode="auto">
          <a:xfrm>
            <a:off x="272841" y="4355874"/>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5" name="Line 15"/>
          <p:cNvSpPr>
            <a:spLocks noChangeShapeType="1"/>
          </p:cNvSpPr>
          <p:nvPr/>
        </p:nvSpPr>
        <p:spPr bwMode="auto">
          <a:xfrm flipH="1">
            <a:off x="6572543" y="1216978"/>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6" name="Line 14"/>
          <p:cNvSpPr>
            <a:spLocks noChangeShapeType="1"/>
          </p:cNvSpPr>
          <p:nvPr/>
        </p:nvSpPr>
        <p:spPr bwMode="auto">
          <a:xfrm flipH="1">
            <a:off x="3982088" y="1216978"/>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7" name="Line 10"/>
          <p:cNvSpPr>
            <a:spLocks noChangeShapeType="1"/>
          </p:cNvSpPr>
          <p:nvPr/>
        </p:nvSpPr>
        <p:spPr bwMode="auto">
          <a:xfrm>
            <a:off x="1308721"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8" name="Line 11"/>
          <p:cNvSpPr>
            <a:spLocks noChangeShapeType="1"/>
          </p:cNvSpPr>
          <p:nvPr/>
        </p:nvSpPr>
        <p:spPr bwMode="auto">
          <a:xfrm>
            <a:off x="2677035"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Tree>
    <p:extLst>
      <p:ext uri="{BB962C8B-B14F-4D97-AF65-F5344CB8AC3E}">
        <p14:creationId xmlns:p14="http://schemas.microsoft.com/office/powerpoint/2010/main" val="83753796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Mar.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36</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6" name="Rectangle 35"/>
          <p:cNvSpPr/>
          <p:nvPr/>
        </p:nvSpPr>
        <p:spPr>
          <a:xfrm>
            <a:off x="1050337" y="2818437"/>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824157"/>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833342"/>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2" name="Rectangle 41"/>
          <p:cNvSpPr/>
          <p:nvPr/>
        </p:nvSpPr>
        <p:spPr>
          <a:xfrm>
            <a:off x="1034983" y="3892146"/>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553338" y="4217268"/>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2435204" y="4560243"/>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9" name="Straight Connector 48"/>
          <p:cNvCxnSpPr>
            <a:cxnSpLocks noChangeAspect="1"/>
            <a:stCxn id="36" idx="1"/>
            <a:endCxn id="36" idx="3"/>
          </p:cNvCxnSpPr>
          <p:nvPr/>
        </p:nvCxnSpPr>
        <p:spPr bwMode="auto">
          <a:xfrm>
            <a:off x="1050337" y="2980255"/>
            <a:ext cx="648000"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30" idx="1"/>
            <a:endCxn id="32" idx="1"/>
          </p:cNvCxnSpPr>
          <p:nvPr/>
        </p:nvCxnSpPr>
        <p:spPr bwMode="auto">
          <a:xfrm>
            <a:off x="444625" y="2120214"/>
            <a:ext cx="93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a:cxnSpLocks noChangeAspect="1"/>
          </p:cNvCxnSpPr>
          <p:nvPr/>
        </p:nvCxnSpPr>
        <p:spPr bwMode="auto">
          <a:xfrm flipV="1">
            <a:off x="1043608" y="4075546"/>
            <a:ext cx="648000" cy="1458"/>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Macau </a:t>
            </a:r>
            <a:r>
              <a:rPr lang="en-US" kern="0" dirty="0" smtClean="0"/>
              <a:t>meeting</a:t>
            </a:r>
            <a:endParaRPr lang="en-US" kern="0" dirty="0">
              <a:solidFill>
                <a:srgbClr val="FF33CC"/>
              </a:solidFill>
            </a:endParaRPr>
          </a:p>
        </p:txBody>
      </p:sp>
      <p:sp>
        <p:nvSpPr>
          <p:cNvPr id="62" name="TextBox 61"/>
          <p:cNvSpPr txBox="1"/>
          <p:nvPr/>
        </p:nvSpPr>
        <p:spPr>
          <a:xfrm>
            <a:off x="107504" y="4869160"/>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64" name="Rectangle 63"/>
          <p:cNvSpPr/>
          <p:nvPr/>
        </p:nvSpPr>
        <p:spPr>
          <a:xfrm>
            <a:off x="1050337" y="4883878"/>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5" name="Rectangle 64"/>
          <p:cNvSpPr/>
          <p:nvPr/>
        </p:nvSpPr>
        <p:spPr>
          <a:xfrm>
            <a:off x="1490847" y="520721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6" name="Rectangle 65"/>
          <p:cNvSpPr/>
          <p:nvPr/>
        </p:nvSpPr>
        <p:spPr>
          <a:xfrm>
            <a:off x="2378069" y="5530846"/>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67" name="Straight Connector 66"/>
          <p:cNvCxnSpPr>
            <a:cxnSpLocks noChangeAspect="1"/>
            <a:stCxn id="64" idx="1"/>
          </p:cNvCxnSpPr>
          <p:nvPr/>
        </p:nvCxnSpPr>
        <p:spPr bwMode="auto">
          <a:xfrm>
            <a:off x="1050337" y="5045696"/>
            <a:ext cx="432000"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56"/>
          <p:cNvCxnSpPr>
            <a:cxnSpLocks noChangeShapeType="1"/>
            <a:stCxn id="82" idx="0"/>
          </p:cNvCxnSpPr>
          <p:nvPr/>
        </p:nvCxnSpPr>
        <p:spPr bwMode="auto">
          <a:xfrm flipV="1">
            <a:off x="828214" y="2276209"/>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82" name="TextBox 57"/>
          <p:cNvSpPr txBox="1">
            <a:spLocks noChangeArrowheads="1"/>
          </p:cNvSpPr>
          <p:nvPr/>
        </p:nvSpPr>
        <p:spPr bwMode="auto">
          <a:xfrm>
            <a:off x="368632" y="4306502"/>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Tree>
    <p:extLst>
      <p:ext uri="{BB962C8B-B14F-4D97-AF65-F5344CB8AC3E}">
        <p14:creationId xmlns:p14="http://schemas.microsoft.com/office/powerpoint/2010/main" val="1078699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sz="2000" dirty="0" smtClean="0"/>
              <a:t>Would the group be interested to continue development UC doc. Development, and delay its timelines by a minimum of 3 months?</a:t>
            </a:r>
          </a:p>
          <a:p>
            <a:pPr>
              <a:buFont typeface="Arial" panose="020B0604020202020204" pitchFamily="34" charset="0"/>
              <a:buChar char="•"/>
            </a:pPr>
            <a:r>
              <a:rPr lang="en-US" sz="2000" dirty="0" smtClean="0"/>
              <a:t>Does the group feel having a more elaborate use case is useful for the purpose of spec text development and agree to delay its timelines by a minimum least 3 months.</a:t>
            </a:r>
          </a:p>
          <a:p>
            <a:pPr>
              <a:buFont typeface="Arial" panose="020B0604020202020204" pitchFamily="34" charset="0"/>
              <a:buChar char="•"/>
            </a:pPr>
            <a:r>
              <a:rPr lang="en-US" sz="2000" dirty="0" smtClean="0"/>
              <a:t>Does the group feel it is better to freeze the UC doc. at this point and move to FR doc. Development?</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2016</a:t>
            </a:r>
            <a:endParaRPr lang="en-GB" dirty="0"/>
          </a:p>
        </p:txBody>
      </p:sp>
    </p:spTree>
    <p:extLst>
      <p:ext uri="{BB962C8B-B14F-4D97-AF65-F5344CB8AC3E}">
        <p14:creationId xmlns:p14="http://schemas.microsoft.com/office/powerpoint/2010/main" val="36374758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Motion</a:t>
            </a:r>
            <a:endParaRPr lang="en-US" dirty="0"/>
          </a:p>
        </p:txBody>
      </p:sp>
      <p:sp>
        <p:nvSpPr>
          <p:cNvPr id="6" name="Content Placeholder 5"/>
          <p:cNvSpPr>
            <a:spLocks noGrp="1"/>
          </p:cNvSpPr>
          <p:nvPr>
            <p:ph idx="1"/>
          </p:nvPr>
        </p:nvSpPr>
        <p:spPr/>
        <p:txBody>
          <a:bodyPr/>
          <a:lstStyle/>
          <a:p>
            <a:pPr marL="0" indent="0"/>
            <a:r>
              <a:rPr lang="en-US" dirty="0" smtClean="0"/>
              <a:t>The group resolve to freeze the use case document 11-137rXX as its use case document for standard development. </a:t>
            </a:r>
          </a:p>
          <a:p>
            <a:pPr marL="0" indent="0"/>
            <a:endParaRPr lang="en-US" dirty="0"/>
          </a:p>
          <a:p>
            <a:pPr marL="0" indent="0"/>
            <a:r>
              <a:rPr lang="en-US" dirty="0" smtClean="0"/>
              <a:t>Move:</a:t>
            </a:r>
          </a:p>
          <a:p>
            <a:pPr marL="0" indent="0"/>
            <a:r>
              <a:rPr lang="en-US" dirty="0" smtClean="0"/>
              <a:t>2</a:t>
            </a:r>
            <a:r>
              <a:rPr lang="en-US" baseline="30000" dirty="0" smtClean="0"/>
              <a:t>nd</a:t>
            </a:r>
            <a:r>
              <a:rPr lang="en-US" dirty="0" smtClean="0"/>
              <a:t>:</a:t>
            </a:r>
          </a:p>
          <a:p>
            <a:pPr marL="0" indent="0"/>
            <a:r>
              <a:rPr lang="en-US" dirty="0" smtClean="0"/>
              <a:t>Results (Y/N/A): 		/ 	/</a:t>
            </a:r>
            <a:endParaRPr lang="en-US"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38</a:t>
            </a:fld>
            <a:endParaRPr lang="en-GB"/>
          </a:p>
        </p:txBody>
      </p:sp>
      <p:sp>
        <p:nvSpPr>
          <p:cNvPr id="3" name="Footer Placeholder 2"/>
          <p:cNvSpPr>
            <a:spLocks noGrp="1"/>
          </p:cNvSpPr>
          <p:nvPr>
            <p:ph type="ftr" idx="14"/>
          </p:nvPr>
        </p:nvSpPr>
        <p:spPr/>
        <p:txBody>
          <a:bodyPr/>
          <a:lstStyle/>
          <a:p>
            <a:r>
              <a:rPr lang="en-GB" smtClean="0"/>
              <a:t>Jonathan Segev, Intel Corporation</a:t>
            </a:r>
            <a:endParaRPr lang="en-GB" dirty="0"/>
          </a:p>
        </p:txBody>
      </p:sp>
      <p:sp>
        <p:nvSpPr>
          <p:cNvPr id="2" name="Date Placeholder 1"/>
          <p:cNvSpPr>
            <a:spLocks noGrp="1"/>
          </p:cNvSpPr>
          <p:nvPr>
            <p:ph type="dt" idx="15"/>
          </p:nvPr>
        </p:nvSpPr>
        <p:spPr/>
        <p:txBody>
          <a:bodyPr/>
          <a:lstStyle/>
          <a:p>
            <a:r>
              <a:rPr lang="en-US" smtClean="0"/>
              <a:t>Mar. 2016</a:t>
            </a:r>
            <a:endParaRPr lang="en-GB" dirty="0"/>
          </a:p>
        </p:txBody>
      </p:sp>
    </p:spTree>
    <p:extLst>
      <p:ext uri="{BB962C8B-B14F-4D97-AF65-F5344CB8AC3E}">
        <p14:creationId xmlns:p14="http://schemas.microsoft.com/office/powerpoint/2010/main" val="1303532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a:t>
            </a:r>
            <a:r>
              <a:rPr lang="en-US" altLang="en-US" dirty="0" smtClean="0">
                <a:solidFill>
                  <a:schemeClr val="tx2"/>
                </a:solidFill>
              </a:rPr>
              <a:t>May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Initial submissions of technical material towards SFD text where FRD is mature enough. </a:t>
            </a:r>
          </a:p>
          <a:p>
            <a:pPr algn="just">
              <a:spcBef>
                <a:spcPts val="1225"/>
              </a:spcBef>
              <a:buFontTx/>
              <a:buChar char="•"/>
            </a:pPr>
            <a:r>
              <a:rPr lang="en-US" altLang="en-US" dirty="0" smtClean="0"/>
              <a:t>Technical submissions on channel models, proposed technical approaches etc. </a:t>
            </a:r>
          </a:p>
          <a:p>
            <a:pPr algn="just">
              <a:spcBef>
                <a:spcPts val="1225"/>
              </a:spcBef>
              <a:buFontTx/>
              <a:buChar char="•"/>
            </a:pPr>
            <a:r>
              <a:rPr lang="en-US" altLang="en-US" dirty="0" smtClean="0"/>
              <a:t>Call for submission for the FRD and SFD to be issued post this meeting.</a:t>
            </a: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May 4</a:t>
            </a:r>
            <a:r>
              <a:rPr lang="en-US" altLang="en-US" sz="2800" baseline="30000" dirty="0" smtClean="0"/>
              <a:t>th</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a:t>
            </a:r>
            <a:r>
              <a:rPr lang="en-US" dirty="0" smtClean="0"/>
              <a:t>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52</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53</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54</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55</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56</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57</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34717</TotalTime>
  <Words>3392</Words>
  <Application>Microsoft Office PowerPoint</Application>
  <PresentationFormat>On-screen Show (4:3)</PresentationFormat>
  <Paragraphs>793</Paragraphs>
  <Slides>57</Slides>
  <Notes>18</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70" baseType="lpstr">
      <vt:lpstr>Arial Unicode MS</vt:lpstr>
      <vt:lpstr>MS Gothic</vt:lpstr>
      <vt:lpstr>ＭＳ Ｐゴシック</vt:lpstr>
      <vt:lpstr>ＭＳ Ｐゴシック</vt:lpstr>
      <vt:lpstr>Arial</vt:lpstr>
      <vt:lpstr>Helvetica</vt:lpstr>
      <vt:lpstr>Intel Clear</vt:lpstr>
      <vt:lpstr>Monotype Sorts</vt:lpstr>
      <vt:lpstr>Times</vt:lpstr>
      <vt:lpstr>Times New Roman</vt:lpstr>
      <vt:lpstr>Wingdings</vt:lpstr>
      <vt:lpstr>Office Theme</vt:lpstr>
      <vt:lpstr>Document</vt:lpstr>
      <vt:lpstr>TGaz Next Generation Positioning  March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Approval of Telecon Minutes</vt:lpstr>
      <vt:lpstr>Presentations</vt:lpstr>
      <vt:lpstr>Motion – approve FR working draft</vt:lpstr>
      <vt:lpstr>Motion – approval of Functional requirements</vt:lpstr>
      <vt:lpstr>Motion – approval of Functional requirements</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Previously: TGaz Timeline progress post Atlanta</vt:lpstr>
      <vt:lpstr>PowerPoint Presentation</vt:lpstr>
      <vt:lpstr>Some options for TG continued activity</vt:lpstr>
      <vt:lpstr>Motion</vt:lpstr>
      <vt:lpstr>Goals for the May meeting </vt:lpstr>
      <vt:lpstr>Teleconference Schedule</vt:lpstr>
      <vt:lpstr>Reminder to do attendance</vt:lpstr>
      <vt:lpstr>AOB?</vt:lpstr>
      <vt:lpstr>Adjourn</vt:lpstr>
      <vt:lpstr>PowerPoint Presentation</vt:lpstr>
      <vt:lpstr>Previously: Review TGaz Timeline progress (Nov.)</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 Agenda</dc:title>
  <dc:creator>Segev, Jonathan</dc:creator>
  <cp:keywords>CTPClassification=CTP_PUBLIC:VisualMarkings=</cp:keywords>
  <cp:lastModifiedBy>Segev, Jonathan</cp:lastModifiedBy>
  <cp:revision>292</cp:revision>
  <cp:lastPrinted>1601-01-01T00:00:00Z</cp:lastPrinted>
  <dcterms:created xsi:type="dcterms:W3CDTF">2015-08-09T12:22:17Z</dcterms:created>
  <dcterms:modified xsi:type="dcterms:W3CDTF">2016-03-17T04:29:50Z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d88e0fbc-2c0f-4b3e-a85a-94b68e0fb04e</vt:lpwstr>
  </property>
  <property fmtid="{D5CDD505-2E9C-101B-9397-08002B2CF9AE}" pid="3" name="CTP_TimeStamp">
    <vt:lpwstr>2016-03-17 04:29:40Z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