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366" r:id="rId22"/>
    <p:sldId id="367" r:id="rId23"/>
    <p:sldId id="368" r:id="rId24"/>
    <p:sldId id="294" r:id="rId25"/>
    <p:sldId id="295" r:id="rId26"/>
    <p:sldId id="296" r:id="rId27"/>
    <p:sldId id="297" r:id="rId28"/>
    <p:sldId id="298" r:id="rId29"/>
    <p:sldId id="360" r:id="rId30"/>
    <p:sldId id="361" r:id="rId31"/>
    <p:sldId id="362" r:id="rId32"/>
    <p:sldId id="363" r:id="rId33"/>
    <p:sldId id="364" r:id="rId34"/>
    <p:sldId id="365" r:id="rId35"/>
    <p:sldId id="328" r:id="rId36"/>
    <p:sldId id="358" r:id="rId37"/>
    <p:sldId id="357" r:id="rId38"/>
    <p:sldId id="291" r:id="rId39"/>
    <p:sldId id="289" r:id="rId40"/>
    <p:sldId id="288" r:id="rId41"/>
    <p:sldId id="335" r:id="rId42"/>
    <p:sldId id="354" r:id="rId43"/>
    <p:sldId id="343" r:id="rId44"/>
    <p:sldId id="344" r:id="rId45"/>
    <p:sldId id="345" r:id="rId46"/>
    <p:sldId id="352" r:id="rId47"/>
    <p:sldId id="341" r:id="rId48"/>
    <p:sldId id="340" r:id="rId49"/>
    <p:sldId id="339" r:id="rId50"/>
    <p:sldId id="258" r:id="rId51"/>
    <p:sldId id="259" r:id="rId52"/>
    <p:sldId id="260" r:id="rId53"/>
    <p:sldId id="261" r:id="rId54"/>
    <p:sldId id="262" r:id="rId55"/>
    <p:sldId id="263"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366"/>
            <p14:sldId id="367"/>
            <p14:sldId id="368"/>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28"/>
            <p14:sldId id="358"/>
            <p14:sldId id="357"/>
            <p14:sldId id="291"/>
            <p14:sldId id="289"/>
            <p14:sldId id="288"/>
            <p14:sldId id="335"/>
            <p14:sldId id="354"/>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7564" autoAdjust="0"/>
    <p:restoredTop sz="94434" autoAdjust="0"/>
  </p:normalViewPr>
  <p:slideViewPr>
    <p:cSldViewPr>
      <p:cViewPr varScale="1">
        <p:scale>
          <a:sx n="83" d="100"/>
          <a:sy n="83" d="100"/>
        </p:scale>
        <p:origin x="1596" y="90"/>
      </p:cViewPr>
      <p:guideLst>
        <p:guide orient="horz" pos="2160"/>
        <p:guide pos="2880"/>
      </p:guideLst>
    </p:cSldViewPr>
  </p:slideViewPr>
  <p:outlineViewPr>
    <p:cViewPr varScale="1">
      <p:scale>
        <a:sx n="170" d="200"/>
        <a:sy n="170" d="200"/>
      </p:scale>
      <p:origin x="0" y="-136962"/>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02216832"/>
        <c:axId val="402218400"/>
        <c:axId val="0"/>
      </c:bar3DChart>
      <c:catAx>
        <c:axId val="40221683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02218400"/>
        <c:crosses val="autoZero"/>
        <c:auto val="1"/>
        <c:lblAlgn val="ctr"/>
        <c:lblOffset val="100"/>
        <c:tickLblSkip val="3"/>
        <c:tickMarkSkip val="1"/>
        <c:noMultiLvlLbl val="0"/>
      </c:catAx>
      <c:valAx>
        <c:axId val="40221840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0221683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6"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Tree>
    <p:extLst>
      <p:ext uri="{BB962C8B-B14F-4D97-AF65-F5344CB8AC3E}">
        <p14:creationId xmlns:p14="http://schemas.microsoft.com/office/powerpoint/2010/main" val="11757806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802.11-16/218r3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08"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44385745"/>
              </p:ext>
            </p:extLst>
          </p:nvPr>
        </p:nvGraphicFramePr>
        <p:xfrm>
          <a:off x="380206" y="1231794"/>
          <a:ext cx="8458200" cy="545307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(2min</a:t>
            </a:r>
            <a:r>
              <a:rPr lang="en-US" altLang="en-US" sz="2000" b="0" dirty="0"/>
              <a:t>)</a:t>
            </a:r>
          </a:p>
          <a:p>
            <a:pPr algn="just">
              <a:spcBef>
                <a:spcPct val="20000"/>
              </a:spcBef>
              <a:buFontTx/>
              <a:buChar char="•"/>
            </a:pPr>
            <a:r>
              <a:rPr lang="en-US" altLang="en-US" sz="2000" b="0" dirty="0"/>
              <a:t>Agenda Setting </a:t>
            </a:r>
            <a:r>
              <a:rPr lang="en-US" altLang="en-US" sz="2000" b="0" dirty="0" smtClean="0"/>
              <a:t>(5min)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31518299"/>
              </p:ext>
            </p:extLst>
          </p:nvPr>
        </p:nvGraphicFramePr>
        <p:xfrm>
          <a:off x="467545" y="1484784"/>
          <a:ext cx="8424935" cy="4709016"/>
        </p:xfrm>
        <a:graphic>
          <a:graphicData uri="http://schemas.openxmlformats.org/drawingml/2006/table">
            <a:tbl>
              <a:tblPr firstRow="1" bandRow="1">
                <a:tableStyleId>{21E4AEA4-8DFA-4A89-87EB-49C32662AFE0}</a:tableStyleId>
              </a:tblPr>
              <a:tblGrid>
                <a:gridCol w="1496534"/>
                <a:gridCol w="1455793"/>
                <a:gridCol w="3456384"/>
                <a:gridCol w="1148950"/>
                <a:gridCol w="86727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Jan.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 February 17th, 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40min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p>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11-16/213r0 “</a:t>
            </a:r>
            <a:r>
              <a:rPr lang="en-US" dirty="0"/>
              <a:t>802.11az Meeting Minutes January 2016 </a:t>
            </a:r>
            <a:r>
              <a:rPr lang="en-US" dirty="0" smtClean="0"/>
              <a:t>Session” posted to Mentor Feb. 1</a:t>
            </a:r>
            <a:r>
              <a:rPr lang="en-US" baseline="30000" dirty="0" smtClean="0"/>
              <a:t>st</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11-16/213r0 as TG </a:t>
            </a:r>
            <a:r>
              <a:rPr lang="en-US" dirty="0"/>
              <a:t>meeting minutes for the </a:t>
            </a:r>
            <a:r>
              <a:rPr lang="en-US" dirty="0" smtClean="0"/>
              <a:t>Atlanta meeting</a:t>
            </a:r>
            <a:r>
              <a:rPr lang="en-US" dirty="0"/>
              <a:t>. </a:t>
            </a:r>
          </a:p>
          <a:p>
            <a:r>
              <a:rPr lang="en-US" dirty="0"/>
              <a:t>Moved </a:t>
            </a:r>
            <a:r>
              <a:rPr lang="en-US" dirty="0" smtClean="0"/>
              <a:t>by: Assaf Kasher</a:t>
            </a:r>
          </a:p>
          <a:p>
            <a:r>
              <a:rPr lang="en-US" dirty="0" smtClean="0"/>
              <a:t>Seconded by: Allan Zhu</a:t>
            </a:r>
          </a:p>
          <a:p>
            <a:r>
              <a:rPr lang="en-US" dirty="0" smtClean="0"/>
              <a:t>Results (Y/N/A): 16/ 0 /1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p:txBody>
          <a:bodyPr/>
          <a:lstStyle/>
          <a:p>
            <a:r>
              <a:rPr lang="en-US" dirty="0" smtClean="0"/>
              <a:t>Document 11-16/267r0 “</a:t>
            </a:r>
            <a:r>
              <a:rPr lang="en-US" dirty="0" err="1"/>
              <a:t>TGaz</a:t>
            </a:r>
            <a:r>
              <a:rPr lang="en-US" dirty="0"/>
              <a:t> teleconference minutes - February 17th, 2016</a:t>
            </a:r>
            <a:r>
              <a:rPr lang="en-US" dirty="0" smtClean="0"/>
              <a:t>” posted to Mentor Feb. 26</a:t>
            </a:r>
            <a:r>
              <a:rPr lang="en-US" baseline="30000" dirty="0" smtClean="0"/>
              <a:t>th</a:t>
            </a:r>
            <a:r>
              <a:rPr lang="en-US" dirty="0" smtClean="0"/>
              <a:t> .</a:t>
            </a:r>
          </a:p>
          <a:p>
            <a:endParaRPr lang="en-US" sz="1100" dirty="0" smtClean="0"/>
          </a:p>
          <a:p>
            <a:r>
              <a:rPr lang="en-US" dirty="0" smtClean="0"/>
              <a:t>Motion:</a:t>
            </a:r>
          </a:p>
          <a:p>
            <a:pPr marL="0" indent="0"/>
            <a:r>
              <a:rPr lang="en-US" dirty="0" smtClean="0"/>
              <a:t>To </a:t>
            </a:r>
            <a:r>
              <a:rPr lang="en-US" dirty="0"/>
              <a:t>approve document </a:t>
            </a:r>
            <a:r>
              <a:rPr lang="en-US" dirty="0" smtClean="0"/>
              <a:t>11-16/267r0 as TG minutes </a:t>
            </a:r>
            <a:r>
              <a:rPr lang="en-US" dirty="0"/>
              <a:t>for the </a:t>
            </a:r>
            <a:r>
              <a:rPr lang="en-US" dirty="0" smtClean="0"/>
              <a:t>Feb. 17</a:t>
            </a:r>
            <a:r>
              <a:rPr lang="en-US" baseline="30000" dirty="0" smtClean="0"/>
              <a:t>th</a:t>
            </a:r>
            <a:r>
              <a:rPr lang="en-US" dirty="0" smtClean="0"/>
              <a:t> teleconference. </a:t>
            </a:r>
          </a:p>
          <a:p>
            <a:pPr marL="0" indent="0"/>
            <a:endParaRPr lang="en-US" dirty="0"/>
          </a:p>
          <a:p>
            <a:r>
              <a:rPr lang="en-US" dirty="0"/>
              <a:t>Moved </a:t>
            </a:r>
            <a:r>
              <a:rPr lang="en-US" dirty="0" smtClean="0"/>
              <a:t>by: Carlos Aldana</a:t>
            </a:r>
          </a:p>
          <a:p>
            <a:r>
              <a:rPr lang="en-US" dirty="0" smtClean="0"/>
              <a:t>Seconded by: Assaf Kasher</a:t>
            </a:r>
          </a:p>
          <a:p>
            <a:r>
              <a:rPr lang="en-US" dirty="0" smtClean="0"/>
              <a:t>Results (Y/N/A): 14/ 0/ 2</a:t>
            </a:r>
          </a:p>
          <a:p>
            <a:r>
              <a:rPr lang="en-US" dirty="0" smtClean="0"/>
              <a:t>Motion passes.</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11-16-0424r1 as Functional Requirement working draft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 Allan Zhu</a:t>
            </a:r>
          </a:p>
          <a:p>
            <a:pPr marL="0" indent="0">
              <a:buNone/>
            </a:pPr>
            <a:r>
              <a:rPr lang="en-US" altLang="en-US" dirty="0" smtClean="0"/>
              <a:t>2</a:t>
            </a:r>
            <a:r>
              <a:rPr lang="en-US" altLang="en-US" baseline="30000" dirty="0" smtClean="0"/>
              <a:t>nd</a:t>
            </a:r>
            <a:r>
              <a:rPr lang="en-US" altLang="en-US" dirty="0" smtClean="0"/>
              <a:t>: Carlos Aldana </a:t>
            </a:r>
            <a:endParaRPr lang="en-US" altLang="en-US" dirty="0"/>
          </a:p>
          <a:p>
            <a:pPr marL="0" indent="0">
              <a:buNone/>
            </a:pPr>
            <a:r>
              <a:rPr lang="en-US" altLang="en-US" dirty="0" smtClean="0"/>
              <a:t>Results: Y/N/A – 13/0/5</a:t>
            </a:r>
          </a:p>
          <a:p>
            <a:pPr marL="0" indent="0">
              <a:buNone/>
            </a:pPr>
            <a:r>
              <a:rPr lang="en-US" altLang="en-US" dirty="0" smtClean="0"/>
              <a:t>Motion passes. </a:t>
            </a:r>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Mar.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a:solidFill>
                  <a:srgbClr val="000000"/>
                </a:solidFill>
              </a:rPr>
              <a:t>Move to adopt the set of functional requirements listed in slide </a:t>
            </a:r>
            <a:r>
              <a:rPr lang="en-US" dirty="0" smtClean="0">
                <a:solidFill>
                  <a:srgbClr val="000000"/>
                </a:solidFill>
              </a:rPr>
              <a:t>#4 of document 11-16-0309r0 </a:t>
            </a:r>
            <a:r>
              <a:rPr lang="en-US" dirty="0">
                <a:solidFill>
                  <a:srgbClr val="000000"/>
                </a:solidFill>
              </a:rPr>
              <a:t>and include 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‘60GHz bands’ for </a:t>
            </a:r>
            <a:r>
              <a:rPr lang="en-US" dirty="0">
                <a:solidFill>
                  <a:srgbClr val="000000"/>
                </a:solidFill>
              </a:rPr>
              <a:t>the .11az protocol while operating in  </a:t>
            </a:r>
            <a:r>
              <a:rPr lang="en-US" dirty="0" smtClean="0">
                <a:solidFill>
                  <a:srgbClr val="000000"/>
                </a:solidFill>
              </a:rPr>
              <a:t>60GHz band.</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 </a:t>
            </a:r>
            <a:r>
              <a:rPr lang="en-US" dirty="0" smtClean="0">
                <a:solidFill>
                  <a:srgbClr val="000000"/>
                </a:solidFill>
              </a:rPr>
              <a:t>Assaf Kasher</a:t>
            </a:r>
          </a:p>
          <a:p>
            <a:pPr marL="0" indent="0"/>
            <a:r>
              <a:rPr lang="en-US" dirty="0" smtClean="0">
                <a:solidFill>
                  <a:srgbClr val="000000"/>
                </a:solidFill>
              </a:rPr>
              <a:t>Seconded: Allan Zhu</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15/0/2</a:t>
            </a:r>
          </a:p>
          <a:p>
            <a:pPr marL="0" indent="0"/>
            <a:r>
              <a:rPr lang="en-US" dirty="0" smtClean="0">
                <a:solidFill>
                  <a:srgbClr val="000000"/>
                </a:solidFill>
              </a:rPr>
              <a:t>Motion passes. </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22</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43035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smtClean="0">
                <a:solidFill>
                  <a:srgbClr val="000000"/>
                </a:solidFill>
              </a:rPr>
              <a:t>Move to adopt the set of functional requirements listed in slide #5 of document 11-16-0448r1 and include </a:t>
            </a:r>
            <a:r>
              <a:rPr lang="en-US" dirty="0">
                <a:solidFill>
                  <a:srgbClr val="000000"/>
                </a:solidFill>
              </a:rPr>
              <a:t>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focused on ‘scalability’ for </a:t>
            </a:r>
            <a:r>
              <a:rPr lang="en-US" dirty="0">
                <a:solidFill>
                  <a:srgbClr val="000000"/>
                </a:solidFill>
              </a:rPr>
              <a:t>the .11az protocol while operating in  </a:t>
            </a:r>
            <a:r>
              <a:rPr lang="en-US" dirty="0" smtClean="0">
                <a:solidFill>
                  <a:srgbClr val="000000"/>
                </a:solidFill>
              </a:rPr>
              <a:t>2.4GHz and 5Ghz bands.</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a:t>
            </a:r>
            <a:r>
              <a:rPr lang="en-US" dirty="0" smtClean="0">
                <a:solidFill>
                  <a:srgbClr val="000000"/>
                </a:solidFill>
              </a:rPr>
              <a:t>: Chao-Chun</a:t>
            </a:r>
          </a:p>
          <a:p>
            <a:pPr marL="0" indent="0"/>
            <a:r>
              <a:rPr lang="en-US" dirty="0" smtClean="0">
                <a:solidFill>
                  <a:srgbClr val="000000"/>
                </a:solidFill>
              </a:rPr>
              <a:t>Seconded: Thomas </a:t>
            </a:r>
            <a:r>
              <a:rPr lang="en-US" dirty="0" err="1" smtClean="0">
                <a:solidFill>
                  <a:srgbClr val="000000"/>
                </a:solidFill>
              </a:rPr>
              <a:t>Handte</a:t>
            </a:r>
            <a:r>
              <a:rPr lang="en-US" dirty="0" smtClean="0">
                <a:solidFill>
                  <a:srgbClr val="000000"/>
                </a:solidFill>
              </a:rPr>
              <a:t> </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11/0/7</a:t>
            </a:r>
          </a:p>
          <a:p>
            <a:pPr marL="0" indent="0"/>
            <a:r>
              <a:rPr lang="en-US" dirty="0" smtClean="0">
                <a:solidFill>
                  <a:srgbClr val="000000"/>
                </a:solidFill>
              </a:rPr>
              <a:t>Motion passes.</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23</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13916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60048166"/>
              </p:ext>
            </p:extLst>
          </p:nvPr>
        </p:nvGraphicFramePr>
        <p:xfrm>
          <a:off x="656785" y="2420888"/>
          <a:ext cx="7772404" cy="199116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a:t>
                      </a:r>
                      <a:r>
                        <a:rPr lang="en-US" sz="1400" kern="1200" dirty="0" smtClean="0">
                          <a:solidFill>
                            <a:schemeClr val="dk1"/>
                          </a:solidFill>
                          <a:latin typeface="+mn-lt"/>
                          <a:ea typeface="+mn-ea"/>
                          <a:cs typeface="+mn-cs"/>
                        </a:rPr>
                        <a:t>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7285762"/>
              </p:ext>
            </p:extLst>
          </p:nvPr>
        </p:nvGraphicFramePr>
        <p:xfrm>
          <a:off x="656785" y="2420888"/>
          <a:ext cx="7772404" cy="2656696"/>
        </p:xfrm>
        <a:graphic>
          <a:graphicData uri="http://schemas.openxmlformats.org/drawingml/2006/table">
            <a:tbl>
              <a:tblPr firstRow="1" bandRow="1">
                <a:tableStyleId>{21E4AEA4-8DFA-4A89-87EB-49C32662AFE0}</a:tableStyleId>
              </a:tblPr>
              <a:tblGrid>
                <a:gridCol w="1380624"/>
                <a:gridCol w="2124576"/>
                <a:gridCol w="2667000"/>
                <a:gridCol w="800102"/>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36</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37</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6" name="Rectangle 3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1" name="Rectangle 40"/>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2" name="Rectangle 41"/>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5" idx="1"/>
            <a:endCxn id="35"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 - </a:t>
            </a:r>
            <a:r>
              <a:rPr lang="en-US" kern="0" dirty="0" smtClean="0">
                <a:solidFill>
                  <a:srgbClr val="FF33CC"/>
                </a:solidFill>
              </a:rPr>
              <a:t>TBD</a:t>
            </a:r>
            <a:endParaRPr lang="en-US" kern="0" dirty="0">
              <a:solidFill>
                <a:srgbClr val="FF33CC"/>
              </a:solidFill>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Adjurn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50</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34491</TotalTime>
  <Words>3211</Words>
  <Application>Microsoft Office PowerPoint</Application>
  <PresentationFormat>On-screen Show (4:3)</PresentationFormat>
  <Paragraphs>771</Paragraphs>
  <Slides>55</Slides>
  <Notes>18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8" baseType="lpstr">
      <vt:lpstr>Arial Unicode MS</vt:lpstr>
      <vt:lpstr>MS Gothic</vt:lpstr>
      <vt:lpstr>ＭＳ Ｐゴシック</vt:lpstr>
      <vt:lpstr>ＭＳ Ｐゴシック</vt:lpstr>
      <vt:lpstr>Arial</vt:lpstr>
      <vt:lpstr>Helvetica</vt:lpstr>
      <vt:lpstr>Intel Clear</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Motion – approve FR working draft</vt:lpstr>
      <vt:lpstr>Motion – approval of Functional requirements</vt:lpstr>
      <vt:lpstr>Motion – approval of Functional requirements</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Previously: Review TGaz Timeline progress</vt:lpstr>
      <vt:lpstr>Previously: TGaz Timeline progress post Atlanta</vt:lpstr>
      <vt:lpstr>PowerPoint Presentation</vt:lpstr>
      <vt:lpstr>Goals for the March meeting </vt:lpstr>
      <vt:lpstr>Teleconference Schedule</vt:lpstr>
      <vt:lpstr>Reminder to do attendance</vt:lpstr>
      <vt:lpstr>AOB?</vt:lpstr>
      <vt:lpstr>Adjurn</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keywords>CTPClassification=CTP_PUBLIC:VisualMarkings=</cp:keywords>
  <cp:lastModifiedBy>Segev, Jonathan</cp:lastModifiedBy>
  <cp:revision>278</cp:revision>
  <cp:lastPrinted>1601-01-01T00:00:00Z</cp:lastPrinted>
  <dcterms:created xsi:type="dcterms:W3CDTF">2015-08-09T12:22:17Z</dcterms:created>
  <dcterms:modified xsi:type="dcterms:W3CDTF">2016-03-17T00:43:17Z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2016-03-17 00:43:04Z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