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59" r:id="rId20"/>
    <p:sldId id="330" r:id="rId21"/>
    <p:sldId id="366" r:id="rId22"/>
    <p:sldId id="367" r:id="rId23"/>
    <p:sldId id="368" r:id="rId24"/>
    <p:sldId id="294" r:id="rId25"/>
    <p:sldId id="295" r:id="rId26"/>
    <p:sldId id="296" r:id="rId27"/>
    <p:sldId id="297" r:id="rId28"/>
    <p:sldId id="298" r:id="rId29"/>
    <p:sldId id="360" r:id="rId30"/>
    <p:sldId id="361" r:id="rId31"/>
    <p:sldId id="362" r:id="rId32"/>
    <p:sldId id="363" r:id="rId33"/>
    <p:sldId id="364" r:id="rId34"/>
    <p:sldId id="365" r:id="rId35"/>
    <p:sldId id="328" r:id="rId36"/>
    <p:sldId id="358" r:id="rId37"/>
    <p:sldId id="357" r:id="rId38"/>
    <p:sldId id="291" r:id="rId39"/>
    <p:sldId id="289" r:id="rId40"/>
    <p:sldId id="288" r:id="rId41"/>
    <p:sldId id="335" r:id="rId42"/>
    <p:sldId id="354" r:id="rId43"/>
    <p:sldId id="343" r:id="rId44"/>
    <p:sldId id="344" r:id="rId45"/>
    <p:sldId id="345" r:id="rId46"/>
    <p:sldId id="352" r:id="rId47"/>
    <p:sldId id="341" r:id="rId48"/>
    <p:sldId id="340" r:id="rId49"/>
    <p:sldId id="339" r:id="rId50"/>
    <p:sldId id="258" r:id="rId51"/>
    <p:sldId id="259" r:id="rId52"/>
    <p:sldId id="260" r:id="rId53"/>
    <p:sldId id="261" r:id="rId54"/>
    <p:sldId id="262" r:id="rId55"/>
    <p:sldId id="263" r:id="rId5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59"/>
            <p14:sldId id="330"/>
            <p14:sldId id="366"/>
            <p14:sldId id="367"/>
            <p14:sldId id="368"/>
            <p14:sldId id="294"/>
            <p14:sldId id="295"/>
          </p14:sldIdLst>
        </p14:section>
        <p14:section name="Slot#2" id="{D9FDAC3C-59EC-4F24-A258-990E5A99524B}">
          <p14:sldIdLst>
            <p14:sldId id="296"/>
            <p14:sldId id="297"/>
            <p14:sldId id="298"/>
            <p14:sldId id="360"/>
            <p14:sldId id="361"/>
            <p14:sldId id="362"/>
          </p14:sldIdLst>
        </p14:section>
        <p14:section name="Slot #3" id="{5C57C424-141A-4963-ADB3-AD1738E3291F}">
          <p14:sldIdLst>
            <p14:sldId id="363"/>
            <p14:sldId id="364"/>
            <p14:sldId id="365"/>
            <p14:sldId id="328"/>
            <p14:sldId id="358"/>
            <p14:sldId id="357"/>
            <p14:sldId id="291"/>
            <p14:sldId id="289"/>
            <p14:sldId id="288"/>
            <p14:sldId id="335"/>
            <p14:sldId id="354"/>
          </p14:sldIdLst>
        </p14:section>
        <p14:section name="Backup" id="{9FBC3677-2CD2-4DE4-B71A-F5EAB5A48DDF}">
          <p14:sldIdLst>
            <p14:sldId id="343"/>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7564" autoAdjust="0"/>
    <p:restoredTop sz="94434" autoAdjust="0"/>
  </p:normalViewPr>
  <p:slideViewPr>
    <p:cSldViewPr>
      <p:cViewPr>
        <p:scale>
          <a:sx n="75" d="100"/>
          <a:sy n="75" d="100"/>
        </p:scale>
        <p:origin x="1482" y="-12"/>
      </p:cViewPr>
      <p:guideLst>
        <p:guide orient="horz" pos="2160"/>
        <p:guide pos="2880"/>
      </p:guideLst>
    </p:cSldViewPr>
  </p:slideViewPr>
  <p:outlineViewPr>
    <p:cViewPr varScale="1">
      <p:scale>
        <a:sx n="170" d="200"/>
        <a:sy n="170" d="200"/>
      </p:scale>
      <p:origin x="0" y="-136962"/>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517335928"/>
        <c:axId val="517336320"/>
        <c:axId val="0"/>
      </c:bar3DChart>
      <c:catAx>
        <c:axId val="517335928"/>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517336320"/>
        <c:crosses val="autoZero"/>
        <c:auto val="1"/>
        <c:lblAlgn val="ctr"/>
        <c:lblOffset val="100"/>
        <c:tickLblSkip val="3"/>
        <c:tickMarkSkip val="1"/>
        <c:noMultiLvlLbl val="0"/>
      </c:catAx>
      <c:valAx>
        <c:axId val="51733632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517335928"/>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Mar.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395788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Mar.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411797"/>
            <a:ext cx="8229600" cy="1158240"/>
          </a:xfrm>
        </p:spPr>
        <p:txBody>
          <a:bodyPr/>
          <a:lstStyle>
            <a:lvl1pPr>
              <a:defRPr b="0" i="0" baseline="0">
                <a:solidFill>
                  <a:srgbClr val="003C71"/>
                </a:solidFill>
                <a:latin typeface="Intel Clear"/>
                <a:cs typeface="Intel Clear"/>
              </a:defRPr>
            </a:lvl1pPr>
          </a:lstStyle>
          <a:p>
            <a:r>
              <a:rPr lang="en-US" dirty="0" smtClean="0"/>
              <a:t>28pt Intel Clear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1pPr>
              <a:defRPr>
                <a:solidFill>
                  <a:srgbClr val="0071C5"/>
                </a:solidFill>
              </a:defRPr>
            </a:lvl1pPr>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6"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Tree>
    <p:extLst>
      <p:ext uri="{BB962C8B-B14F-4D97-AF65-F5344CB8AC3E}">
        <p14:creationId xmlns:p14="http://schemas.microsoft.com/office/powerpoint/2010/main" val="11757806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802.11-16/218r2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0213-00-00az-802-11az-meeting-minutes-january-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March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2016-02-07</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Mar.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04"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8520097"/>
              </p:ext>
            </p:extLst>
          </p:nvPr>
        </p:nvGraphicFramePr>
        <p:xfrm>
          <a:off x="971598" y="1828800"/>
          <a:ext cx="5184576" cy="2276052"/>
        </p:xfrm>
        <a:graphic>
          <a:graphicData uri="http://schemas.openxmlformats.org/drawingml/2006/table">
            <a:tbl>
              <a:tblPr firstRow="1" bandRow="1">
                <a:tableStyleId>{93296810-A885-4BE3-A3E7-6D5BEEA58F35}</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11-16/213</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template.</a:t>
            </a:r>
          </a:p>
          <a:p>
            <a:pPr algn="just">
              <a:spcBef>
                <a:spcPct val="20000"/>
              </a:spcBef>
              <a:buFontTx/>
              <a:buChar char="•"/>
            </a:pPr>
            <a:r>
              <a:rPr lang="en-US" altLang="en-US" sz="1800" b="0" dirty="0" smtClean="0"/>
              <a:t>Review and approve FRD working draft.</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Functional requirements related submissions as needed.</a:t>
            </a:r>
          </a:p>
          <a:p>
            <a:pPr lvl="1" algn="just">
              <a:spcBef>
                <a:spcPct val="20000"/>
              </a:spcBef>
              <a:buFontTx/>
              <a:buChar char="•"/>
            </a:pPr>
            <a:r>
              <a:rPr lang="en-US" altLang="en-US" sz="1600" dirty="0" smtClean="0"/>
              <a:t>Technical presentations to inform 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44385745"/>
              </p:ext>
            </p:extLst>
          </p:nvPr>
        </p:nvGraphicFramePr>
        <p:xfrm>
          <a:off x="380206" y="1231794"/>
          <a:ext cx="8458200" cy="5453070"/>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11-16-213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Jan.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11-16-294</a:t>
                      </a:r>
                      <a:endParaRPr lang="en-US" sz="1400" dirty="0"/>
                    </a:p>
                  </a:txBody>
                  <a:tcPr marT="45712" marB="45712"/>
                </a:tc>
                <a:tc>
                  <a:txBody>
                    <a:bodyPr/>
                    <a:lstStyle/>
                    <a:p>
                      <a:r>
                        <a:rPr lang="en-US" sz="1400" dirty="0" smtClean="0"/>
                        <a:t>Carlos Aldana</a:t>
                      </a:r>
                    </a:p>
                  </a:txBody>
                  <a:tcPr marT="45712" marB="45712"/>
                </a:tc>
                <a:tc>
                  <a:txBody>
                    <a:bodyPr/>
                    <a:lstStyle/>
                    <a:p>
                      <a:r>
                        <a:rPr lang="en-US" sz="1400" dirty="0" err="1" smtClean="0"/>
                        <a:t>TGaz</a:t>
                      </a:r>
                      <a:r>
                        <a:rPr lang="en-US" sz="1400" dirty="0" smtClean="0"/>
                        <a:t> teleconference minutes - February 17th, 2016</a:t>
                      </a:r>
                      <a:endParaRPr lang="en-US" sz="1400" dirty="0"/>
                    </a:p>
                  </a:txBody>
                  <a:tcPr marT="45712" marB="45712"/>
                </a:tc>
                <a:tc>
                  <a:txBody>
                    <a:bodyPr/>
                    <a:lstStyle/>
                    <a:p>
                      <a:r>
                        <a:rPr lang="en-US" sz="1400" dirty="0" err="1" smtClean="0"/>
                        <a:t>Telecon</a:t>
                      </a:r>
                      <a:r>
                        <a:rPr lang="en-US" sz="1400" baseline="0" dirty="0" smtClean="0"/>
                        <a:t> minutes</a:t>
                      </a:r>
                      <a:endParaRPr lang="en-US" sz="1400" dirty="0"/>
                    </a:p>
                  </a:txBody>
                  <a:tcPr marT="45712" marB="45712"/>
                </a:tc>
              </a:tr>
              <a:tr h="492360">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 – initial version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11-16-137</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Chao-Chun</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use case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11-16-309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a:t>
                      </a:r>
                      <a:r>
                        <a:rPr lang="en-US" sz="1400" kern="1200" baseline="0" dirty="0" smtClean="0">
                          <a:solidFill>
                            <a:schemeClr val="dk1"/>
                          </a:solidFill>
                          <a:latin typeface="+mn-lt"/>
                          <a:ea typeface="+mn-ea"/>
                          <a:cs typeface="+mn-cs"/>
                        </a:rPr>
                        <a:t>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11-16-441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r>
                        <a:rPr lang="en-US" sz="1400" kern="1200" baseline="0" dirty="0" smtClean="0">
                          <a:solidFill>
                            <a:schemeClr val="dk1"/>
                          </a:solidFill>
                          <a:latin typeface="+mn-lt"/>
                          <a:ea typeface="+mn-ea"/>
                          <a:cs typeface="+mn-cs"/>
                        </a:rPr>
                        <a:t> template working draft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11-16-315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Filip </a:t>
                      </a:r>
                      <a:r>
                        <a:rPr lang="en-US" sz="1400" kern="1200" dirty="0" err="1" smtClean="0">
                          <a:solidFill>
                            <a:schemeClr val="dk1"/>
                          </a:solidFill>
                          <a:latin typeface="+mn-lt"/>
                          <a:ea typeface="+mn-ea"/>
                          <a:cs typeface="+mn-cs"/>
                        </a:rPr>
                        <a:t>Mestanov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Smart building</a:t>
                      </a:r>
                      <a:r>
                        <a:rPr lang="en-US" sz="1400" kern="1200" baseline="0" dirty="0" smtClean="0">
                          <a:solidFill>
                            <a:schemeClr val="dk1"/>
                          </a:solidFill>
                          <a:latin typeface="+mn-lt"/>
                          <a:ea typeface="+mn-ea"/>
                          <a:cs typeface="+mn-cs"/>
                        </a:rPr>
                        <a:t>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 document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11-16-0227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Infrastructure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scalability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11-16-433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Yan</a:t>
                      </a:r>
                      <a:r>
                        <a:rPr lang="en-US" sz="1400" kern="1200" baseline="0" dirty="0" smtClean="0">
                          <a:solidFill>
                            <a:schemeClr val="dk1"/>
                          </a:solidFill>
                          <a:latin typeface="+mn-lt"/>
                          <a:ea typeface="+mn-ea"/>
                          <a:cs typeface="+mn-cs"/>
                        </a:rPr>
                        <a:t> Zhuang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for traffic tracking and electronic tags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 </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(2min</a:t>
            </a:r>
            <a:r>
              <a:rPr lang="en-US" altLang="en-US" sz="2000" b="0" dirty="0"/>
              <a:t>)</a:t>
            </a:r>
          </a:p>
          <a:p>
            <a:pPr algn="just">
              <a:spcBef>
                <a:spcPct val="20000"/>
              </a:spcBef>
              <a:buFontTx/>
              <a:buChar char="•"/>
            </a:pPr>
            <a:r>
              <a:rPr lang="en-US" altLang="en-US" sz="2000" b="0" dirty="0"/>
              <a:t>Agenda Setting </a:t>
            </a:r>
            <a:r>
              <a:rPr lang="en-US" altLang="en-US" sz="2000" b="0" dirty="0" smtClean="0"/>
              <a:t>(5min)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p>
          <a:p>
            <a:pPr algn="just">
              <a:spcBef>
                <a:spcPct val="20000"/>
              </a:spcBef>
              <a:buFontTx/>
              <a:buChar char="•"/>
            </a:pPr>
            <a:r>
              <a:rPr lang="en-US" altLang="en-US" sz="2000" b="0" dirty="0" smtClean="0"/>
              <a:t>Presentations</a:t>
            </a:r>
            <a:r>
              <a:rPr lang="en-US" altLang="en-US" sz="1600" dirty="0" smtClean="0"/>
              <a:t>.</a:t>
            </a:r>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31518299"/>
              </p:ext>
            </p:extLst>
          </p:nvPr>
        </p:nvGraphicFramePr>
        <p:xfrm>
          <a:off x="467545" y="1484784"/>
          <a:ext cx="8424935" cy="4709016"/>
        </p:xfrm>
        <a:graphic>
          <a:graphicData uri="http://schemas.openxmlformats.org/drawingml/2006/table">
            <a:tbl>
              <a:tblPr firstRow="1" bandRow="1">
                <a:tableStyleId>{21E4AEA4-8DFA-4A89-87EB-49C32662AFE0}</a:tableStyleId>
              </a:tblPr>
              <a:tblGrid>
                <a:gridCol w="1496534"/>
                <a:gridCol w="1455793"/>
                <a:gridCol w="3456384"/>
                <a:gridCol w="1148950"/>
                <a:gridCol w="867274"/>
              </a:tblGrid>
              <a:tr h="305408">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11-16-213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kern="1200" dirty="0" smtClean="0">
                          <a:solidFill>
                            <a:schemeClr val="dk1"/>
                          </a:solidFill>
                          <a:latin typeface="+mn-lt"/>
                          <a:ea typeface="+mn-ea"/>
                          <a:cs typeface="+mn-cs"/>
                        </a:rPr>
                        <a:t>Jan. meeting minutes approval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05408">
                <a:tc>
                  <a:txBody>
                    <a:bodyPr/>
                    <a:lstStyle/>
                    <a:p>
                      <a:r>
                        <a:rPr lang="en-US" sz="1400" dirty="0" smtClean="0"/>
                        <a:t>11-16-294</a:t>
                      </a:r>
                      <a:endParaRPr lang="en-US" sz="1400" dirty="0"/>
                    </a:p>
                  </a:txBody>
                  <a:tcPr marT="45712" marB="45712"/>
                </a:tc>
                <a:tc>
                  <a:txBody>
                    <a:bodyPr/>
                    <a:lstStyle/>
                    <a:p>
                      <a:r>
                        <a:rPr lang="en-US" sz="1400" dirty="0" smtClean="0"/>
                        <a:t>Carlos Aldana</a:t>
                      </a:r>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teleconference minutes - February 17th, 2016</a:t>
                      </a:r>
                      <a:endParaRPr lang="en-US" sz="1400" kern="1200" dirty="0">
                        <a:solidFill>
                          <a:schemeClr val="dk1"/>
                        </a:solidFill>
                        <a:latin typeface="+mn-lt"/>
                        <a:ea typeface="+mn-ea"/>
                        <a:cs typeface="+mn-cs"/>
                      </a:endParaRPr>
                    </a:p>
                  </a:txBody>
                  <a:tcPr marT="45712" marB="45712"/>
                </a:tc>
                <a:tc>
                  <a:txBody>
                    <a:bodyPr/>
                    <a:lstStyle/>
                    <a:p>
                      <a:r>
                        <a:rPr lang="en-US" sz="1400" kern="1200" dirty="0" err="1" smtClean="0">
                          <a:solidFill>
                            <a:schemeClr val="dk1"/>
                          </a:solidFill>
                          <a:latin typeface="+mn-lt"/>
                          <a:ea typeface="+mn-ea"/>
                          <a:cs typeface="+mn-cs"/>
                        </a:rPr>
                        <a:t>Telecon</a:t>
                      </a:r>
                      <a:r>
                        <a:rPr lang="en-US" sz="1400" kern="1200" dirty="0" smtClean="0">
                          <a:solidFill>
                            <a:schemeClr val="dk1"/>
                          </a:solidFill>
                          <a:latin typeface="+mn-lt"/>
                          <a:ea typeface="+mn-ea"/>
                          <a:cs typeface="+mn-cs"/>
                        </a:rPr>
                        <a:t> minutes</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78917">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 – initial version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11-16-309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a:t>
                      </a:r>
                      <a:r>
                        <a:rPr lang="en-US" sz="1400" kern="1200" baseline="0" dirty="0" smtClean="0">
                          <a:solidFill>
                            <a:schemeClr val="dk1"/>
                          </a:solidFill>
                          <a:latin typeface="+mn-lt"/>
                          <a:ea typeface="+mn-ea"/>
                          <a:cs typeface="+mn-cs"/>
                        </a:rPr>
                        <a:t>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scalability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40min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11-16-441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template working draft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 </a:t>
                      </a:r>
                      <a:endParaRPr lang="en-US" sz="1400" kern="1200" dirty="0">
                        <a:solidFill>
                          <a:schemeClr val="dk1"/>
                        </a:solidFill>
                        <a:latin typeface="+mn-lt"/>
                        <a:ea typeface="+mn-ea"/>
                        <a:cs typeface="+mn-cs"/>
                      </a:endParaRPr>
                    </a:p>
                  </a:txBody>
                  <a:tcPr marT="45712" marB="45712"/>
                </a:tc>
              </a:tr>
              <a:tr h="0">
                <a:tc>
                  <a:txBody>
                    <a:bodyPr/>
                    <a:lstStyle/>
                    <a:p>
                      <a:r>
                        <a:rPr lang="en-US" sz="1400" dirty="0" smtClean="0"/>
                        <a:t>11-16-0227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Infrastructure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p>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11-16/213r0 “</a:t>
            </a:r>
            <a:r>
              <a:rPr lang="en-US" dirty="0"/>
              <a:t>802.11az Meeting Minutes January 2016 </a:t>
            </a:r>
            <a:r>
              <a:rPr lang="en-US" dirty="0" smtClean="0"/>
              <a:t>Session” posted to Mentor Feb. 1</a:t>
            </a:r>
            <a:r>
              <a:rPr lang="en-US" baseline="30000" dirty="0" smtClean="0"/>
              <a:t>st</a:t>
            </a:r>
            <a:r>
              <a:rPr lang="en-US" dirty="0" smtClean="0"/>
              <a:t>.</a:t>
            </a:r>
          </a:p>
          <a:p>
            <a:endParaRPr lang="en-US" dirty="0" smtClean="0"/>
          </a:p>
          <a:p>
            <a:r>
              <a:rPr lang="en-US" dirty="0" smtClean="0"/>
              <a:t>Motion:</a:t>
            </a:r>
          </a:p>
          <a:p>
            <a:pPr marL="0" indent="0"/>
            <a:r>
              <a:rPr lang="en-US" dirty="0" smtClean="0"/>
              <a:t>To </a:t>
            </a:r>
            <a:r>
              <a:rPr lang="en-US" dirty="0"/>
              <a:t>approve document </a:t>
            </a:r>
            <a:r>
              <a:rPr lang="en-US" dirty="0" smtClean="0"/>
              <a:t>11-16/213r0 as TG </a:t>
            </a:r>
            <a:r>
              <a:rPr lang="en-US" dirty="0"/>
              <a:t>meeting minutes for the </a:t>
            </a:r>
            <a:r>
              <a:rPr lang="en-US" dirty="0" smtClean="0"/>
              <a:t>Atlanta meeting</a:t>
            </a:r>
            <a:r>
              <a:rPr lang="en-US" dirty="0"/>
              <a:t>. </a:t>
            </a:r>
          </a:p>
          <a:p>
            <a:r>
              <a:rPr lang="en-US" dirty="0"/>
              <a:t>Moved </a:t>
            </a:r>
            <a:r>
              <a:rPr lang="en-US" dirty="0" smtClean="0"/>
              <a:t>by</a:t>
            </a:r>
            <a:r>
              <a:rPr lang="en-US" dirty="0" smtClean="0"/>
              <a:t>: Assaf Kasher</a:t>
            </a:r>
            <a:endParaRPr lang="en-US" dirty="0" smtClean="0"/>
          </a:p>
          <a:p>
            <a:r>
              <a:rPr lang="en-US" dirty="0" smtClean="0"/>
              <a:t>Seconded by</a:t>
            </a:r>
            <a:r>
              <a:rPr lang="en-US" dirty="0" smtClean="0"/>
              <a:t>: Allan Zhu</a:t>
            </a:r>
            <a:endParaRPr lang="en-US" dirty="0" smtClean="0"/>
          </a:p>
          <a:p>
            <a:r>
              <a:rPr lang="en-US" dirty="0" smtClean="0"/>
              <a:t>Results (Y/N/A): </a:t>
            </a:r>
            <a:r>
              <a:rPr lang="en-US" dirty="0" smtClean="0"/>
              <a:t>16/ 0 /1</a:t>
            </a:r>
            <a:endParaRPr lang="en-US" dirty="0" smtClean="0"/>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p:txBody>
          <a:bodyPr/>
          <a:lstStyle/>
          <a:p>
            <a:r>
              <a:rPr lang="en-US" dirty="0" smtClean="0"/>
              <a:t>Document 11-16/267r0 “</a:t>
            </a:r>
            <a:r>
              <a:rPr lang="en-US" dirty="0" err="1"/>
              <a:t>TGaz</a:t>
            </a:r>
            <a:r>
              <a:rPr lang="en-US" dirty="0"/>
              <a:t> teleconference minutes - February 17th, 2016</a:t>
            </a:r>
            <a:r>
              <a:rPr lang="en-US" dirty="0" smtClean="0"/>
              <a:t>” posted to Mentor Feb. 26</a:t>
            </a:r>
            <a:r>
              <a:rPr lang="en-US" baseline="30000" dirty="0" smtClean="0"/>
              <a:t>th</a:t>
            </a:r>
            <a:r>
              <a:rPr lang="en-US" dirty="0" smtClean="0"/>
              <a:t> .</a:t>
            </a:r>
          </a:p>
          <a:p>
            <a:endParaRPr lang="en-US" sz="1100" dirty="0" smtClean="0"/>
          </a:p>
          <a:p>
            <a:r>
              <a:rPr lang="en-US" dirty="0" smtClean="0"/>
              <a:t>Motion:</a:t>
            </a:r>
          </a:p>
          <a:p>
            <a:pPr marL="0" indent="0"/>
            <a:r>
              <a:rPr lang="en-US" dirty="0" smtClean="0"/>
              <a:t>To </a:t>
            </a:r>
            <a:r>
              <a:rPr lang="en-US" dirty="0"/>
              <a:t>approve document </a:t>
            </a:r>
            <a:r>
              <a:rPr lang="en-US" dirty="0" smtClean="0"/>
              <a:t>11-16/267r0 as TG minutes </a:t>
            </a:r>
            <a:r>
              <a:rPr lang="en-US" dirty="0"/>
              <a:t>for the </a:t>
            </a:r>
            <a:r>
              <a:rPr lang="en-US" dirty="0" smtClean="0"/>
              <a:t>Feb. 17</a:t>
            </a:r>
            <a:r>
              <a:rPr lang="en-US" baseline="30000" dirty="0" smtClean="0"/>
              <a:t>th</a:t>
            </a:r>
            <a:r>
              <a:rPr lang="en-US" dirty="0" smtClean="0"/>
              <a:t> teleconference. </a:t>
            </a:r>
          </a:p>
          <a:p>
            <a:pPr marL="0" indent="0"/>
            <a:endParaRPr lang="en-US" dirty="0"/>
          </a:p>
          <a:p>
            <a:r>
              <a:rPr lang="en-US" dirty="0"/>
              <a:t>Moved </a:t>
            </a:r>
            <a:r>
              <a:rPr lang="en-US" dirty="0" smtClean="0"/>
              <a:t>by</a:t>
            </a:r>
            <a:r>
              <a:rPr lang="en-US" dirty="0" smtClean="0"/>
              <a:t>: Carlos Aldana</a:t>
            </a:r>
            <a:endParaRPr lang="en-US" dirty="0" smtClean="0"/>
          </a:p>
          <a:p>
            <a:r>
              <a:rPr lang="en-US" dirty="0" smtClean="0"/>
              <a:t>Seconded by</a:t>
            </a:r>
            <a:r>
              <a:rPr lang="en-US" dirty="0" smtClean="0"/>
              <a:t>: Assaf Kasher</a:t>
            </a:r>
          </a:p>
          <a:p>
            <a:r>
              <a:rPr lang="en-US" dirty="0" smtClean="0"/>
              <a:t>Results (Y/N/A): 14/ 0/ 2</a:t>
            </a:r>
          </a:p>
          <a:p>
            <a:r>
              <a:rPr lang="en-US" dirty="0" smtClean="0"/>
              <a:t>Motion passes.</a:t>
            </a:r>
            <a:endParaRPr lang="en-US" dirty="0" smtClean="0"/>
          </a:p>
          <a:p>
            <a:endParaRPr lang="en-US"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Macau, China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Mar. 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(Qualcomm)</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a:t>
            </a:r>
            <a:r>
              <a:rPr lang="en-US" dirty="0" smtClean="0"/>
              <a:t>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We adopt document </a:t>
            </a:r>
            <a:r>
              <a:rPr lang="en-US" altLang="en-US" dirty="0" smtClean="0"/>
              <a:t>11-16-0424r1 </a:t>
            </a:r>
            <a:r>
              <a:rPr lang="en-US" altLang="en-US" dirty="0" smtClean="0"/>
              <a:t>as </a:t>
            </a:r>
            <a:r>
              <a:rPr lang="en-US" altLang="en-US" dirty="0" smtClean="0"/>
              <a:t>Functional Requirement working draft for </a:t>
            </a:r>
            <a:r>
              <a:rPr lang="en-US" altLang="en-US" dirty="0" err="1" smtClean="0"/>
              <a:t>TGaz</a:t>
            </a:r>
            <a:r>
              <a:rPr lang="en-US" altLang="en-US" dirty="0" smtClean="0"/>
              <a:t> </a:t>
            </a:r>
            <a:r>
              <a:rPr lang="en-US" altLang="en-US" dirty="0" smtClean="0"/>
              <a:t>specification development. </a:t>
            </a:r>
          </a:p>
          <a:p>
            <a:pPr marL="0" indent="0">
              <a:buNone/>
            </a:pPr>
            <a:endParaRPr lang="en-US" altLang="en-US" dirty="0" smtClean="0"/>
          </a:p>
          <a:p>
            <a:pPr marL="0" indent="0">
              <a:buNone/>
            </a:pPr>
            <a:r>
              <a:rPr lang="en-US" altLang="en-US" dirty="0" smtClean="0"/>
              <a:t>Move</a:t>
            </a:r>
            <a:r>
              <a:rPr lang="en-US" altLang="en-US" dirty="0" smtClean="0"/>
              <a:t>: Allan Zhu</a:t>
            </a:r>
            <a:endParaRPr lang="en-US" altLang="en-US" dirty="0" smtClean="0"/>
          </a:p>
          <a:p>
            <a:pPr marL="0" indent="0">
              <a:buNone/>
            </a:pPr>
            <a:r>
              <a:rPr lang="en-US" altLang="en-US" dirty="0" smtClean="0"/>
              <a:t>2</a:t>
            </a:r>
            <a:r>
              <a:rPr lang="en-US" altLang="en-US" baseline="30000" dirty="0" smtClean="0"/>
              <a:t>nd</a:t>
            </a:r>
            <a:r>
              <a:rPr lang="en-US" altLang="en-US" dirty="0" smtClean="0"/>
              <a:t>: Carlos Aldana </a:t>
            </a:r>
            <a:endParaRPr lang="en-US" altLang="en-US" dirty="0"/>
          </a:p>
          <a:p>
            <a:pPr marL="0" indent="0">
              <a:buNone/>
            </a:pPr>
            <a:r>
              <a:rPr lang="en-US" altLang="en-US" dirty="0" smtClean="0"/>
              <a:t>Results: Y/N/A – 13/</a:t>
            </a:r>
            <a:r>
              <a:rPr lang="en-US" altLang="en-US" dirty="0" smtClean="0"/>
              <a:t>0/</a:t>
            </a:r>
            <a:r>
              <a:rPr lang="en-US" altLang="en-US" dirty="0" smtClean="0"/>
              <a:t>5</a:t>
            </a:r>
          </a:p>
          <a:p>
            <a:pPr marL="0" indent="0">
              <a:buNone/>
            </a:pPr>
            <a:r>
              <a:rPr lang="en-US" altLang="en-US" dirty="0" smtClean="0"/>
              <a:t>Motion passes. </a:t>
            </a:r>
            <a:endParaRPr lang="en-US" altLang="en-US" dirty="0" smtClean="0"/>
          </a:p>
          <a:p>
            <a:pPr marL="0" indent="0">
              <a:buNone/>
            </a:pPr>
            <a:endParaRPr lang="en-US" altLang="en-US"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21</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smtClean="0"/>
              <a:t>Jan. 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latin typeface="+mj-lt"/>
                <a:cs typeface="+mj-cs"/>
              </a:rPr>
              <a:t>Motion – </a:t>
            </a:r>
            <a:r>
              <a:rPr lang="en-US" b="1" dirty="0" smtClean="0">
                <a:solidFill>
                  <a:srgbClr val="000000"/>
                </a:solidFill>
                <a:latin typeface="+mj-lt"/>
                <a:cs typeface="+mj-cs"/>
              </a:rPr>
              <a:t>approval of Functional requirements</a:t>
            </a:r>
            <a:endParaRPr lang="en-US" b="1" dirty="0">
              <a:solidFill>
                <a:srgbClr val="000000"/>
              </a:solidFill>
              <a:latin typeface="+mj-lt"/>
              <a:cs typeface="+mj-cs"/>
            </a:endParaRPr>
          </a:p>
        </p:txBody>
      </p:sp>
      <p:sp>
        <p:nvSpPr>
          <p:cNvPr id="3" name="Content Placeholder 2"/>
          <p:cNvSpPr>
            <a:spLocks noGrp="1"/>
          </p:cNvSpPr>
          <p:nvPr>
            <p:ph sz="quarter" idx="13"/>
          </p:nvPr>
        </p:nvSpPr>
        <p:spPr>
          <a:noFill/>
          <a:ln w="9525">
            <a:noFill/>
            <a:round/>
            <a:headEnd/>
            <a:tailEnd/>
          </a:ln>
          <a:effectLst/>
        </p:spPr>
        <p:txBody>
          <a:bodyPr vert="horz" wrap="square" lIns="92160" tIns="46080" rIns="92160" bIns="46080" numCol="1" anchor="t" anchorCtr="0" compatLnSpc="1">
            <a:prstTxWarp prst="textNoShape">
              <a:avLst/>
            </a:prstTxWarp>
          </a:bodyPr>
          <a:lstStyle/>
          <a:p>
            <a:pPr marL="0" indent="0"/>
            <a:r>
              <a:rPr lang="en-US" dirty="0">
                <a:solidFill>
                  <a:srgbClr val="000000"/>
                </a:solidFill>
              </a:rPr>
              <a:t>Move to adopt the set of functional requirements listed in slide </a:t>
            </a:r>
            <a:r>
              <a:rPr lang="en-US" dirty="0" smtClean="0">
                <a:solidFill>
                  <a:srgbClr val="000000"/>
                </a:solidFill>
              </a:rPr>
              <a:t>#4 of document 11-16-0309r0 </a:t>
            </a:r>
            <a:r>
              <a:rPr lang="en-US" dirty="0">
                <a:solidFill>
                  <a:srgbClr val="000000"/>
                </a:solidFill>
              </a:rPr>
              <a:t>and include them in the </a:t>
            </a:r>
            <a:r>
              <a:rPr lang="en-US" dirty="0" err="1">
                <a:solidFill>
                  <a:srgbClr val="000000"/>
                </a:solidFill>
              </a:rPr>
              <a:t>TGaz</a:t>
            </a:r>
            <a:r>
              <a:rPr lang="en-US" dirty="0">
                <a:solidFill>
                  <a:srgbClr val="000000"/>
                </a:solidFill>
              </a:rPr>
              <a:t> Functional Requirements Document under the sub-section </a:t>
            </a:r>
            <a:r>
              <a:rPr lang="en-US" dirty="0" smtClean="0">
                <a:solidFill>
                  <a:srgbClr val="000000"/>
                </a:solidFill>
              </a:rPr>
              <a:t>‘</a:t>
            </a:r>
            <a:r>
              <a:rPr lang="en-US" dirty="0" smtClean="0">
                <a:solidFill>
                  <a:srgbClr val="000000"/>
                </a:solidFill>
              </a:rPr>
              <a:t>60GHz bands’ </a:t>
            </a:r>
            <a:r>
              <a:rPr lang="en-US" dirty="0" smtClean="0">
                <a:solidFill>
                  <a:srgbClr val="000000"/>
                </a:solidFill>
              </a:rPr>
              <a:t>for </a:t>
            </a:r>
            <a:r>
              <a:rPr lang="en-US" dirty="0">
                <a:solidFill>
                  <a:srgbClr val="000000"/>
                </a:solidFill>
              </a:rPr>
              <a:t>the .11az protocol while operating in  </a:t>
            </a:r>
            <a:r>
              <a:rPr lang="en-US" dirty="0" smtClean="0">
                <a:solidFill>
                  <a:srgbClr val="000000"/>
                </a:solidFill>
              </a:rPr>
              <a:t>60GHz band.</a:t>
            </a:r>
            <a:endParaRPr lang="en-US" dirty="0">
              <a:solidFill>
                <a:srgbClr val="000000"/>
              </a:solidFill>
            </a:endParaRPr>
          </a:p>
          <a:p>
            <a:pPr marL="0" indent="0"/>
            <a:endParaRPr lang="en-US" dirty="0">
              <a:solidFill>
                <a:srgbClr val="000000"/>
              </a:solidFill>
            </a:endParaRPr>
          </a:p>
          <a:p>
            <a:pPr marL="0" indent="0"/>
            <a:r>
              <a:rPr lang="en-US" dirty="0">
                <a:solidFill>
                  <a:srgbClr val="000000"/>
                </a:solidFill>
              </a:rPr>
              <a:t>Moved: </a:t>
            </a:r>
            <a:r>
              <a:rPr lang="en-US" dirty="0" smtClean="0">
                <a:solidFill>
                  <a:srgbClr val="000000"/>
                </a:solidFill>
              </a:rPr>
              <a:t>Assaf Kasher</a:t>
            </a:r>
          </a:p>
          <a:p>
            <a:pPr marL="0" indent="0"/>
            <a:r>
              <a:rPr lang="en-US" dirty="0" smtClean="0">
                <a:solidFill>
                  <a:srgbClr val="000000"/>
                </a:solidFill>
              </a:rPr>
              <a:t>Seconded: Allan Zhu</a:t>
            </a:r>
            <a:endParaRPr lang="en-US" dirty="0">
              <a:solidFill>
                <a:srgbClr val="000000"/>
              </a:solidFill>
            </a:endParaRPr>
          </a:p>
          <a:p>
            <a:pPr marL="0" indent="0"/>
            <a:r>
              <a:rPr lang="en-US" dirty="0">
                <a:solidFill>
                  <a:srgbClr val="000000"/>
                </a:solidFill>
              </a:rPr>
              <a:t>Result</a:t>
            </a:r>
            <a:r>
              <a:rPr lang="en-US" dirty="0" smtClean="0">
                <a:solidFill>
                  <a:srgbClr val="000000"/>
                </a:solidFill>
              </a:rPr>
              <a:t>: Y/N/A – 15/0/2</a:t>
            </a:r>
          </a:p>
          <a:p>
            <a:pPr marL="0" indent="0"/>
            <a:r>
              <a:rPr lang="en-US" dirty="0" smtClean="0">
                <a:solidFill>
                  <a:srgbClr val="000000"/>
                </a:solidFill>
              </a:rPr>
              <a:t>Motion passes. </a:t>
            </a:r>
            <a:endParaRPr lang="en-US" dirty="0" smtClean="0">
              <a:solidFill>
                <a:srgbClr val="000000"/>
              </a:solidFill>
            </a:endParaRP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22</a:t>
            </a:fld>
            <a:endParaRPr lang="en-GB" dirty="0"/>
          </a:p>
        </p:txBody>
      </p:sp>
      <p:sp>
        <p:nvSpPr>
          <p:cNvPr id="5" name="Footer Placeholder 4"/>
          <p:cNvSpPr>
            <a:spLocks noGrp="1"/>
          </p:cNvSpPr>
          <p:nvPr>
            <p:ph type="ftr" sz="quarter" idx="11"/>
          </p:nvPr>
        </p:nvSpPr>
        <p:spPr/>
        <p:txBody>
          <a:bodyPr/>
          <a:lstStyle/>
          <a:p>
            <a:r>
              <a:rPr lang="en-CA" smtClean="0"/>
              <a:t>Ganesh Venkatesan (Intel Corporation)</a:t>
            </a:r>
            <a:endParaRPr lang="en-CA" dirty="0"/>
          </a:p>
        </p:txBody>
      </p:sp>
    </p:spTree>
    <p:extLst>
      <p:ext uri="{BB962C8B-B14F-4D97-AF65-F5344CB8AC3E}">
        <p14:creationId xmlns:p14="http://schemas.microsoft.com/office/powerpoint/2010/main" val="4303580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latin typeface="+mj-lt"/>
                <a:cs typeface="+mj-cs"/>
              </a:rPr>
              <a:t>Motion – </a:t>
            </a:r>
            <a:r>
              <a:rPr lang="en-US" b="1" dirty="0" smtClean="0">
                <a:solidFill>
                  <a:srgbClr val="000000"/>
                </a:solidFill>
                <a:latin typeface="+mj-lt"/>
                <a:cs typeface="+mj-cs"/>
              </a:rPr>
              <a:t>approval of Functional requirements</a:t>
            </a:r>
            <a:endParaRPr lang="en-US" b="1" dirty="0">
              <a:solidFill>
                <a:srgbClr val="000000"/>
              </a:solidFill>
              <a:latin typeface="+mj-lt"/>
              <a:cs typeface="+mj-cs"/>
            </a:endParaRPr>
          </a:p>
        </p:txBody>
      </p:sp>
      <p:sp>
        <p:nvSpPr>
          <p:cNvPr id="3" name="Content Placeholder 2"/>
          <p:cNvSpPr>
            <a:spLocks noGrp="1"/>
          </p:cNvSpPr>
          <p:nvPr>
            <p:ph sz="quarter" idx="13"/>
          </p:nvPr>
        </p:nvSpPr>
        <p:spPr>
          <a:noFill/>
          <a:ln w="9525">
            <a:noFill/>
            <a:round/>
            <a:headEnd/>
            <a:tailEnd/>
          </a:ln>
          <a:effectLst/>
        </p:spPr>
        <p:txBody>
          <a:bodyPr vert="horz" wrap="square" lIns="92160" tIns="46080" rIns="92160" bIns="46080" numCol="1" anchor="t" anchorCtr="0" compatLnSpc="1">
            <a:prstTxWarp prst="textNoShape">
              <a:avLst/>
            </a:prstTxWarp>
          </a:bodyPr>
          <a:lstStyle/>
          <a:p>
            <a:pPr marL="0" indent="0"/>
            <a:r>
              <a:rPr lang="en-US" dirty="0" smtClean="0">
                <a:solidFill>
                  <a:srgbClr val="000000"/>
                </a:solidFill>
              </a:rPr>
              <a:t>Move to adopt the set of functional requirements listed in slide #5 of document 11-16-0448r1 and include </a:t>
            </a:r>
            <a:r>
              <a:rPr lang="en-US" dirty="0">
                <a:solidFill>
                  <a:srgbClr val="000000"/>
                </a:solidFill>
              </a:rPr>
              <a:t>them in the </a:t>
            </a:r>
            <a:r>
              <a:rPr lang="en-US" dirty="0" err="1">
                <a:solidFill>
                  <a:srgbClr val="000000"/>
                </a:solidFill>
              </a:rPr>
              <a:t>TGaz</a:t>
            </a:r>
            <a:r>
              <a:rPr lang="en-US" dirty="0">
                <a:solidFill>
                  <a:srgbClr val="000000"/>
                </a:solidFill>
              </a:rPr>
              <a:t> Functional Requirements Document under the sub-section </a:t>
            </a:r>
            <a:r>
              <a:rPr lang="en-US" dirty="0" smtClean="0">
                <a:solidFill>
                  <a:srgbClr val="000000"/>
                </a:solidFill>
              </a:rPr>
              <a:t>focused on ‘scalability</a:t>
            </a:r>
            <a:r>
              <a:rPr lang="en-US" dirty="0" smtClean="0">
                <a:solidFill>
                  <a:srgbClr val="000000"/>
                </a:solidFill>
              </a:rPr>
              <a:t>’ </a:t>
            </a:r>
            <a:r>
              <a:rPr lang="en-US" dirty="0" smtClean="0">
                <a:solidFill>
                  <a:srgbClr val="000000"/>
                </a:solidFill>
              </a:rPr>
              <a:t>for </a:t>
            </a:r>
            <a:r>
              <a:rPr lang="en-US" dirty="0">
                <a:solidFill>
                  <a:srgbClr val="000000"/>
                </a:solidFill>
              </a:rPr>
              <a:t>the .11az protocol while operating in  </a:t>
            </a:r>
            <a:r>
              <a:rPr lang="en-US" dirty="0" smtClean="0">
                <a:solidFill>
                  <a:srgbClr val="000000"/>
                </a:solidFill>
              </a:rPr>
              <a:t>2.4GHz and 5Ghz bands.</a:t>
            </a:r>
            <a:endParaRPr lang="en-US" dirty="0">
              <a:solidFill>
                <a:srgbClr val="000000"/>
              </a:solidFill>
            </a:endParaRPr>
          </a:p>
          <a:p>
            <a:pPr marL="0" indent="0"/>
            <a:endParaRPr lang="en-US" dirty="0">
              <a:solidFill>
                <a:srgbClr val="000000"/>
              </a:solidFill>
            </a:endParaRPr>
          </a:p>
          <a:p>
            <a:pPr marL="0" indent="0"/>
            <a:r>
              <a:rPr lang="en-US" dirty="0">
                <a:solidFill>
                  <a:srgbClr val="000000"/>
                </a:solidFill>
              </a:rPr>
              <a:t>Moved</a:t>
            </a:r>
            <a:r>
              <a:rPr lang="en-US" dirty="0" smtClean="0">
                <a:solidFill>
                  <a:srgbClr val="000000"/>
                </a:solidFill>
              </a:rPr>
              <a:t>: Chao-Chun</a:t>
            </a:r>
          </a:p>
          <a:p>
            <a:pPr marL="0" indent="0"/>
            <a:r>
              <a:rPr lang="en-US" dirty="0" smtClean="0">
                <a:solidFill>
                  <a:srgbClr val="000000"/>
                </a:solidFill>
              </a:rPr>
              <a:t>Seconded: Thomas </a:t>
            </a:r>
            <a:r>
              <a:rPr lang="en-US" dirty="0" err="1" smtClean="0">
                <a:solidFill>
                  <a:srgbClr val="000000"/>
                </a:solidFill>
              </a:rPr>
              <a:t>Handte</a:t>
            </a:r>
            <a:r>
              <a:rPr lang="en-US" dirty="0" smtClean="0">
                <a:solidFill>
                  <a:srgbClr val="000000"/>
                </a:solidFill>
              </a:rPr>
              <a:t> </a:t>
            </a:r>
            <a:endParaRPr lang="en-US" dirty="0">
              <a:solidFill>
                <a:srgbClr val="000000"/>
              </a:solidFill>
            </a:endParaRPr>
          </a:p>
          <a:p>
            <a:pPr marL="0" indent="0"/>
            <a:r>
              <a:rPr lang="en-US" dirty="0">
                <a:solidFill>
                  <a:srgbClr val="000000"/>
                </a:solidFill>
              </a:rPr>
              <a:t>Result</a:t>
            </a:r>
            <a:r>
              <a:rPr lang="en-US" dirty="0" smtClean="0">
                <a:solidFill>
                  <a:srgbClr val="000000"/>
                </a:solidFill>
              </a:rPr>
              <a:t>: Y/N/A – 11/0/7</a:t>
            </a:r>
          </a:p>
          <a:p>
            <a:pPr marL="0" indent="0"/>
            <a:r>
              <a:rPr lang="en-US" dirty="0" smtClean="0">
                <a:solidFill>
                  <a:srgbClr val="000000"/>
                </a:solidFill>
              </a:rPr>
              <a:t>Motion passes.</a:t>
            </a:r>
            <a:endParaRPr lang="en-US" dirty="0" smtClean="0">
              <a:solidFill>
                <a:srgbClr val="000000"/>
              </a:solidFill>
            </a:endParaRP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23</a:t>
            </a:fld>
            <a:endParaRPr lang="en-GB" dirty="0"/>
          </a:p>
        </p:txBody>
      </p:sp>
      <p:sp>
        <p:nvSpPr>
          <p:cNvPr id="5" name="Footer Placeholder 4"/>
          <p:cNvSpPr>
            <a:spLocks noGrp="1"/>
          </p:cNvSpPr>
          <p:nvPr>
            <p:ph type="ftr" sz="quarter" idx="11"/>
          </p:nvPr>
        </p:nvSpPr>
        <p:spPr/>
        <p:txBody>
          <a:bodyPr/>
          <a:lstStyle/>
          <a:p>
            <a:r>
              <a:rPr lang="en-CA" smtClean="0"/>
              <a:t>Ganesh Venkatesan (Intel Corporation)</a:t>
            </a:r>
            <a:endParaRPr lang="en-CA" dirty="0"/>
          </a:p>
        </p:txBody>
      </p:sp>
    </p:spTree>
    <p:extLst>
      <p:ext uri="{BB962C8B-B14F-4D97-AF65-F5344CB8AC3E}">
        <p14:creationId xmlns:p14="http://schemas.microsoft.com/office/powerpoint/2010/main" val="139165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10299259"/>
              </p:ext>
            </p:extLst>
          </p:nvPr>
        </p:nvGraphicFramePr>
        <p:xfrm>
          <a:off x="656785" y="2420888"/>
          <a:ext cx="7772404" cy="2661696"/>
        </p:xfrm>
        <a:graphic>
          <a:graphicData uri="http://schemas.openxmlformats.org/drawingml/2006/table">
            <a:tbl>
              <a:tblPr firstRow="1" bandRow="1">
                <a:tableStyleId>{21E4AEA4-8DFA-4A89-87EB-49C32662AFE0}</a:tableStyleId>
              </a:tblPr>
              <a:tblGrid>
                <a:gridCol w="1380624"/>
                <a:gridCol w="2124576"/>
                <a:gridCol w="1994191"/>
                <a:gridCol w="1472911"/>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152392">
                <a:tc>
                  <a:txBody>
                    <a:bodyPr/>
                    <a:lstStyle/>
                    <a:p>
                      <a:r>
                        <a:rPr lang="en-US" sz="1400" dirty="0" smtClean="0"/>
                        <a:t>11-16-137</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Chao-Chun</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use case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25907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259072">
                <a:tc>
                  <a:txBody>
                    <a:bodyPr/>
                    <a:lstStyle/>
                    <a:p>
                      <a:r>
                        <a:rPr lang="en-US" sz="1400" dirty="0" smtClean="0"/>
                        <a:t>11-16-315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Filip </a:t>
                      </a:r>
                      <a:r>
                        <a:rPr lang="en-US" sz="1400" kern="1200" dirty="0" err="1" smtClean="0">
                          <a:solidFill>
                            <a:schemeClr val="dk1"/>
                          </a:solidFill>
                          <a:latin typeface="+mn-lt"/>
                          <a:ea typeface="+mn-ea"/>
                          <a:cs typeface="+mn-cs"/>
                        </a:rPr>
                        <a:t>Mestanov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Smart building</a:t>
                      </a:r>
                      <a:r>
                        <a:rPr lang="en-US" sz="1400" kern="1200" baseline="0" dirty="0" smtClean="0">
                          <a:solidFill>
                            <a:schemeClr val="dk1"/>
                          </a:solidFill>
                          <a:latin typeface="+mn-lt"/>
                          <a:ea typeface="+mn-ea"/>
                          <a:cs typeface="+mn-cs"/>
                        </a:rPr>
                        <a:t>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11-16-433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Yan</a:t>
                      </a:r>
                      <a:r>
                        <a:rPr lang="en-US" sz="1400" kern="1200" baseline="0" dirty="0" smtClean="0">
                          <a:solidFill>
                            <a:schemeClr val="dk1"/>
                          </a:solidFill>
                          <a:latin typeface="+mn-lt"/>
                          <a:ea typeface="+mn-ea"/>
                          <a:cs typeface="+mn-cs"/>
                        </a:rPr>
                        <a:t> Zhuang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for traffic tracking and electronic tags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March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693875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7766970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nvPr>
        </p:nvGraphicFramePr>
        <p:xfrm>
          <a:off x="656785" y="2420888"/>
          <a:ext cx="7772404" cy="1351088"/>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160012">
                <a:tc>
                  <a:txBody>
                    <a:bodyPr/>
                    <a:lstStyle/>
                    <a:p>
                      <a:r>
                        <a:rPr lang="en-US" sz="1400" dirty="0" smtClean="0"/>
                        <a:t>11-16-315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Filip </a:t>
                      </a:r>
                      <a:r>
                        <a:rPr lang="en-US" sz="1400" kern="1200" dirty="0" err="1" smtClean="0">
                          <a:solidFill>
                            <a:schemeClr val="dk1"/>
                          </a:solidFill>
                          <a:latin typeface="+mn-lt"/>
                          <a:ea typeface="+mn-ea"/>
                          <a:cs typeface="+mn-cs"/>
                        </a:rPr>
                        <a:t>Mestanov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Smart building</a:t>
                      </a:r>
                      <a:r>
                        <a:rPr lang="en-US" sz="1400" kern="1200" baseline="0" dirty="0" smtClean="0">
                          <a:solidFill>
                            <a:schemeClr val="dk1"/>
                          </a:solidFill>
                          <a:latin typeface="+mn-lt"/>
                          <a:ea typeface="+mn-ea"/>
                          <a:cs typeface="+mn-cs"/>
                        </a:rPr>
                        <a:t>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 document</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11-16-0277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Stuart Strickland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Infrastructure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040186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49881"/>
          </a:xfrm>
        </p:spPr>
        <p:txBody>
          <a:bodyPr/>
          <a:lstStyle/>
          <a:p>
            <a:r>
              <a:rPr lang="en-US" sz="2800" dirty="0"/>
              <a:t>Previously: </a:t>
            </a:r>
            <a:r>
              <a:rPr lang="en-US" sz="2800" dirty="0" err="1" smtClean="0"/>
              <a:t>TGaz</a:t>
            </a:r>
            <a:r>
              <a:rPr lang="en-US" sz="2800" dirty="0" smtClean="0"/>
              <a:t> </a:t>
            </a:r>
            <a:r>
              <a:rPr lang="en-US" sz="2800" dirty="0"/>
              <a:t>Timeline </a:t>
            </a:r>
            <a:r>
              <a:rPr lang="en-US" sz="2800" dirty="0" smtClean="0"/>
              <a:t>progress post Atlanta</a:t>
            </a:r>
            <a:endParaRPr lang="en-US" sz="2800" dirty="0"/>
          </a:p>
        </p:txBody>
      </p:sp>
      <p:sp>
        <p:nvSpPr>
          <p:cNvPr id="3" name="Date Placeholder 2"/>
          <p:cNvSpPr>
            <a:spLocks noGrp="1"/>
          </p:cNvSpPr>
          <p:nvPr>
            <p:ph type="dt" idx="10"/>
          </p:nvPr>
        </p:nvSpPr>
        <p:spPr/>
        <p:txBody>
          <a:bodyPr/>
          <a:lstStyle/>
          <a:p>
            <a:r>
              <a:rPr lang="en-US" smtClean="0"/>
              <a:t>Mar. 2016</a:t>
            </a:r>
            <a:endParaRPr lang="en-GB" dirty="0"/>
          </a:p>
        </p:txBody>
      </p:sp>
      <p:sp>
        <p:nvSpPr>
          <p:cNvPr id="4" name="Footer Placeholder 3"/>
          <p:cNvSpPr>
            <a:spLocks noGrp="1"/>
          </p:cNvSpPr>
          <p:nvPr>
            <p:ph type="ftr" idx="11"/>
          </p:nvPr>
        </p:nvSpPr>
        <p:spPr/>
        <p:txBody>
          <a:bodyPr/>
          <a:lstStyle/>
          <a:p>
            <a:r>
              <a:rPr lang="en-GB" smtClean="0"/>
              <a:t>Jonathan Segev, Intel Corporation</a:t>
            </a:r>
            <a:endParaRPr lang="en-GB"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36</a:t>
            </a:fld>
            <a:endParaRPr lang="en-GB"/>
          </a:p>
        </p:txBody>
      </p:sp>
      <p:cxnSp>
        <p:nvCxnSpPr>
          <p:cNvPr id="6" name="Straight Arrow Connector 56"/>
          <p:cNvCxnSpPr>
            <a:cxnSpLocks noChangeShapeType="1"/>
            <a:stCxn id="54" idx="0"/>
          </p:cNvCxnSpPr>
          <p:nvPr/>
        </p:nvCxnSpPr>
        <p:spPr bwMode="auto">
          <a:xfrm flipV="1">
            <a:off x="732423" y="2325581"/>
            <a:ext cx="625523" cy="2030293"/>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7" name="Rectangle 6"/>
          <p:cNvSpPr>
            <a:spLocks noChangeArrowheads="1"/>
          </p:cNvSpPr>
          <p:nvPr/>
        </p:nvSpPr>
        <p:spPr bwMode="auto">
          <a:xfrm>
            <a:off x="6480968"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8" name="Rectangle 7"/>
          <p:cNvSpPr>
            <a:spLocks noChangeArrowheads="1"/>
          </p:cNvSpPr>
          <p:nvPr/>
        </p:nvSpPr>
        <p:spPr bwMode="auto">
          <a:xfrm>
            <a:off x="5217180" y="1170464"/>
            <a:ext cx="1265494"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2676919" y="1170464"/>
            <a:ext cx="1272613"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1362034" y="1174116"/>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89421" y="1174116"/>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3941080" y="1174116"/>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Line 15"/>
          <p:cNvSpPr>
            <a:spLocks noChangeShapeType="1"/>
          </p:cNvSpPr>
          <p:nvPr/>
        </p:nvSpPr>
        <p:spPr bwMode="auto">
          <a:xfrm>
            <a:off x="5240826"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4" name="Rectangle 13"/>
          <p:cNvSpPr>
            <a:spLocks noChangeArrowheads="1"/>
          </p:cNvSpPr>
          <p:nvPr/>
        </p:nvSpPr>
        <p:spPr bwMode="auto">
          <a:xfrm>
            <a:off x="89422" y="1174116"/>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5" name="Text Box 26"/>
          <p:cNvSpPr txBox="1">
            <a:spLocks noChangeArrowheads="1"/>
          </p:cNvSpPr>
          <p:nvPr/>
        </p:nvSpPr>
        <p:spPr bwMode="auto">
          <a:xfrm flipH="1">
            <a:off x="4128847" y="1553883"/>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6" name="Text Box 29"/>
          <p:cNvSpPr txBox="1">
            <a:spLocks noChangeArrowheads="1"/>
          </p:cNvSpPr>
          <p:nvPr/>
        </p:nvSpPr>
        <p:spPr bwMode="auto">
          <a:xfrm flipH="1">
            <a:off x="6005060" y="156344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7" name="Isosceles Triangle 16"/>
          <p:cNvSpPr>
            <a:spLocks noChangeArrowheads="1"/>
          </p:cNvSpPr>
          <p:nvPr/>
        </p:nvSpPr>
        <p:spPr bwMode="auto">
          <a:xfrm>
            <a:off x="771983"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flipH="1">
            <a:off x="4727102" y="1575122"/>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Text Box 24"/>
          <p:cNvSpPr txBox="1">
            <a:spLocks noChangeArrowheads="1"/>
          </p:cNvSpPr>
          <p:nvPr/>
        </p:nvSpPr>
        <p:spPr bwMode="auto">
          <a:xfrm>
            <a:off x="2763445" y="1554136"/>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3404196" y="1570360"/>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136458" y="1576303"/>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Text Box 24"/>
          <p:cNvSpPr txBox="1">
            <a:spLocks noChangeArrowheads="1"/>
          </p:cNvSpPr>
          <p:nvPr/>
        </p:nvSpPr>
        <p:spPr bwMode="auto">
          <a:xfrm>
            <a:off x="43796" y="1561405"/>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3" name="Text Box 24"/>
          <p:cNvSpPr txBox="1">
            <a:spLocks noChangeArrowheads="1"/>
          </p:cNvSpPr>
          <p:nvPr/>
        </p:nvSpPr>
        <p:spPr bwMode="auto">
          <a:xfrm>
            <a:off x="1002000" y="2289541"/>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4" name="Isosceles Triangle 23"/>
          <p:cNvSpPr>
            <a:spLocks noChangeArrowheads="1"/>
          </p:cNvSpPr>
          <p:nvPr/>
        </p:nvSpPr>
        <p:spPr bwMode="auto">
          <a:xfrm>
            <a:off x="6629917" y="1585871"/>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5" name="Rectangle 24"/>
          <p:cNvSpPr/>
          <p:nvPr/>
        </p:nvSpPr>
        <p:spPr>
          <a:xfrm>
            <a:off x="1837260" y="2037029"/>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6" name="Text Box 24"/>
          <p:cNvSpPr txBox="1">
            <a:spLocks noChangeArrowheads="1"/>
          </p:cNvSpPr>
          <p:nvPr/>
        </p:nvSpPr>
        <p:spPr bwMode="auto">
          <a:xfrm>
            <a:off x="982469" y="1563387"/>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7" name="Isosceles Triangle 26"/>
          <p:cNvSpPr>
            <a:spLocks noChangeArrowheads="1"/>
          </p:cNvSpPr>
          <p:nvPr/>
        </p:nvSpPr>
        <p:spPr bwMode="auto">
          <a:xfrm>
            <a:off x="835832"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8" name="Rectangle 27"/>
          <p:cNvSpPr/>
          <p:nvPr/>
        </p:nvSpPr>
        <p:spPr>
          <a:xfrm>
            <a:off x="444626" y="2037029"/>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29" name="Rectangle 28"/>
          <p:cNvSpPr/>
          <p:nvPr/>
        </p:nvSpPr>
        <p:spPr>
          <a:xfrm>
            <a:off x="2947114" y="2035377"/>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0" name="Rectangle 29"/>
          <p:cNvSpPr/>
          <p:nvPr/>
        </p:nvSpPr>
        <p:spPr>
          <a:xfrm>
            <a:off x="1155353" y="2037030"/>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1" name="Text Box 24"/>
          <p:cNvSpPr txBox="1">
            <a:spLocks noChangeArrowheads="1"/>
          </p:cNvSpPr>
          <p:nvPr/>
        </p:nvSpPr>
        <p:spPr bwMode="auto">
          <a:xfrm>
            <a:off x="1814377" y="2277238"/>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2" name="Text Box 24"/>
          <p:cNvSpPr txBox="1">
            <a:spLocks noChangeArrowheads="1"/>
          </p:cNvSpPr>
          <p:nvPr/>
        </p:nvSpPr>
        <p:spPr bwMode="auto">
          <a:xfrm>
            <a:off x="217171" y="2295842"/>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3" name="Rectangle 32"/>
          <p:cNvSpPr/>
          <p:nvPr/>
        </p:nvSpPr>
        <p:spPr>
          <a:xfrm>
            <a:off x="1053791" y="2544174"/>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34" name="Rectangle 33"/>
          <p:cNvSpPr/>
          <p:nvPr/>
        </p:nvSpPr>
        <p:spPr>
          <a:xfrm>
            <a:off x="1287539" y="2867809"/>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5" name="Rectangle 34"/>
          <p:cNvSpPr/>
          <p:nvPr/>
        </p:nvSpPr>
        <p:spPr>
          <a:xfrm>
            <a:off x="1477523" y="3191142"/>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6" name="Rectangle 35"/>
          <p:cNvSpPr/>
          <p:nvPr/>
        </p:nvSpPr>
        <p:spPr>
          <a:xfrm>
            <a:off x="2364745" y="3514777"/>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7" name="TextBox 36"/>
          <p:cNvSpPr txBox="1"/>
          <p:nvPr/>
        </p:nvSpPr>
        <p:spPr>
          <a:xfrm>
            <a:off x="155334" y="2873529"/>
            <a:ext cx="871919" cy="430887"/>
          </a:xfrm>
          <a:prstGeom prst="rect">
            <a:avLst/>
          </a:prstGeom>
          <a:noFill/>
        </p:spPr>
        <p:txBody>
          <a:bodyPr wrap="square" rtlCol="0">
            <a:spAutoFit/>
          </a:bodyPr>
          <a:lstStyle/>
          <a:p>
            <a:r>
              <a:rPr lang="en-US" sz="1100" dirty="0" smtClean="0">
                <a:solidFill>
                  <a:schemeClr val="tx1"/>
                </a:solidFill>
              </a:rPr>
              <a:t>Accuracy</a:t>
            </a:r>
          </a:p>
          <a:p>
            <a:r>
              <a:rPr lang="en-US" sz="1100" dirty="0" smtClean="0">
                <a:solidFill>
                  <a:schemeClr val="tx1"/>
                </a:solidFill>
              </a:rPr>
              <a:t>coverage</a:t>
            </a:r>
            <a:endParaRPr lang="en-US" sz="1100" dirty="0">
              <a:solidFill>
                <a:schemeClr val="tx1"/>
              </a:solidFill>
            </a:endParaRPr>
          </a:p>
        </p:txBody>
      </p:sp>
      <p:sp>
        <p:nvSpPr>
          <p:cNvPr id="38" name="TextBox 37"/>
          <p:cNvSpPr txBox="1"/>
          <p:nvPr/>
        </p:nvSpPr>
        <p:spPr>
          <a:xfrm>
            <a:off x="92694" y="3850466"/>
            <a:ext cx="871919" cy="276999"/>
          </a:xfrm>
          <a:prstGeom prst="rect">
            <a:avLst/>
          </a:prstGeom>
          <a:noFill/>
        </p:spPr>
        <p:txBody>
          <a:bodyPr wrap="square" rtlCol="0">
            <a:spAutoFit/>
          </a:bodyPr>
          <a:lstStyle/>
          <a:p>
            <a:r>
              <a:rPr lang="en-US" sz="1200" dirty="0" smtClean="0">
                <a:solidFill>
                  <a:schemeClr val="tx1"/>
                </a:solidFill>
              </a:rPr>
              <a:t>60Ghz</a:t>
            </a:r>
            <a:endParaRPr lang="en-US" sz="1200" dirty="0">
              <a:solidFill>
                <a:schemeClr val="tx1"/>
              </a:solidFill>
            </a:endParaRPr>
          </a:p>
        </p:txBody>
      </p:sp>
      <p:sp>
        <p:nvSpPr>
          <p:cNvPr id="39" name="Rectangle 38"/>
          <p:cNvSpPr/>
          <p:nvPr/>
        </p:nvSpPr>
        <p:spPr>
          <a:xfrm>
            <a:off x="1059139" y="383841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0" name="Rectangle 39"/>
          <p:cNvSpPr/>
          <p:nvPr/>
        </p:nvSpPr>
        <p:spPr>
          <a:xfrm>
            <a:off x="1292887" y="3928992"/>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482871" y="4036603"/>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370093" y="4108611"/>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Rectangle 42"/>
          <p:cNvSpPr>
            <a:spLocks noChangeArrowheads="1"/>
          </p:cNvSpPr>
          <p:nvPr/>
        </p:nvSpPr>
        <p:spPr bwMode="auto">
          <a:xfrm>
            <a:off x="7774046"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4" name="Line 15"/>
          <p:cNvSpPr>
            <a:spLocks noChangeShapeType="1"/>
          </p:cNvSpPr>
          <p:nvPr/>
        </p:nvSpPr>
        <p:spPr bwMode="auto">
          <a:xfrm flipH="1">
            <a:off x="7808703" y="117411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5" name="Arc 44"/>
          <p:cNvSpPr/>
          <p:nvPr/>
        </p:nvSpPr>
        <p:spPr bwMode="auto">
          <a:xfrm>
            <a:off x="1469741" y="2729169"/>
            <a:ext cx="745884" cy="582416"/>
          </a:xfrm>
          <a:prstGeom prst="arc">
            <a:avLst>
              <a:gd name="adj1" fmla="val 12687140"/>
              <a:gd name="adj2" fmla="val 1287717"/>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Arc 45"/>
          <p:cNvSpPr/>
          <p:nvPr/>
        </p:nvSpPr>
        <p:spPr bwMode="auto">
          <a:xfrm>
            <a:off x="1313292" y="3029626"/>
            <a:ext cx="745884" cy="582416"/>
          </a:xfrm>
          <a:prstGeom prst="arc">
            <a:avLst>
              <a:gd name="adj1" fmla="val 2404661"/>
              <a:gd name="adj2" fmla="val 11682246"/>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Isosceles Triangle 46"/>
          <p:cNvSpPr>
            <a:spLocks noChangeArrowheads="1"/>
          </p:cNvSpPr>
          <p:nvPr/>
        </p:nvSpPr>
        <p:spPr bwMode="auto">
          <a:xfrm>
            <a:off x="1773196" y="1560769"/>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8" name="Straight Connector 47"/>
          <p:cNvCxnSpPr>
            <a:stCxn id="33" idx="1"/>
            <a:endCxn id="33" idx="3"/>
          </p:cNvCxnSpPr>
          <p:nvPr/>
        </p:nvCxnSpPr>
        <p:spPr bwMode="auto">
          <a:xfrm>
            <a:off x="1053791" y="2705992"/>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stCxn id="34" idx="1"/>
          </p:cNvCxnSpPr>
          <p:nvPr/>
        </p:nvCxnSpPr>
        <p:spPr bwMode="auto">
          <a:xfrm flipV="1">
            <a:off x="1287539" y="3029626"/>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28" idx="1"/>
            <a:endCxn id="30" idx="1"/>
          </p:cNvCxnSpPr>
          <p:nvPr/>
        </p:nvCxnSpPr>
        <p:spPr bwMode="auto">
          <a:xfrm>
            <a:off x="444626" y="2169586"/>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V="1">
            <a:off x="1057785" y="3998851"/>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flipV="1">
            <a:off x="1286536" y="4124926"/>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45050" y="2169272"/>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TextBox 57"/>
          <p:cNvSpPr txBox="1">
            <a:spLocks noChangeArrowheads="1"/>
          </p:cNvSpPr>
          <p:nvPr/>
        </p:nvSpPr>
        <p:spPr bwMode="auto">
          <a:xfrm>
            <a:off x="272841" y="4355874"/>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5" name="Line 15"/>
          <p:cNvSpPr>
            <a:spLocks noChangeShapeType="1"/>
          </p:cNvSpPr>
          <p:nvPr/>
        </p:nvSpPr>
        <p:spPr bwMode="auto">
          <a:xfrm flipH="1">
            <a:off x="6572543" y="1216978"/>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6" name="Line 14"/>
          <p:cNvSpPr>
            <a:spLocks noChangeShapeType="1"/>
          </p:cNvSpPr>
          <p:nvPr/>
        </p:nvSpPr>
        <p:spPr bwMode="auto">
          <a:xfrm flipH="1">
            <a:off x="3982088" y="1216978"/>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7" name="Line 10"/>
          <p:cNvSpPr>
            <a:spLocks noChangeShapeType="1"/>
          </p:cNvSpPr>
          <p:nvPr/>
        </p:nvSpPr>
        <p:spPr bwMode="auto">
          <a:xfrm>
            <a:off x="1308721"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8" name="Line 11"/>
          <p:cNvSpPr>
            <a:spLocks noChangeShapeType="1"/>
          </p:cNvSpPr>
          <p:nvPr/>
        </p:nvSpPr>
        <p:spPr bwMode="auto">
          <a:xfrm>
            <a:off x="2677035"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Tree>
    <p:extLst>
      <p:ext uri="{BB962C8B-B14F-4D97-AF65-F5344CB8AC3E}">
        <p14:creationId xmlns:p14="http://schemas.microsoft.com/office/powerpoint/2010/main" val="8375379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Mar.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37</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005060"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629917"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1987657"/>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4" y="1986005"/>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2278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5" name="Rectangle 34"/>
          <p:cNvSpPr/>
          <p:nvPr/>
        </p:nvSpPr>
        <p:spPr>
          <a:xfrm>
            <a:off x="1053791" y="249480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36" name="Rectangle 35"/>
          <p:cNvSpPr/>
          <p:nvPr/>
        </p:nvSpPr>
        <p:spPr>
          <a:xfrm>
            <a:off x="1287539" y="2818437"/>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7" name="Rectangle 36"/>
          <p:cNvSpPr/>
          <p:nvPr/>
        </p:nvSpPr>
        <p:spPr>
          <a:xfrm>
            <a:off x="1477523" y="3141770"/>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8" name="Rectangle 37"/>
          <p:cNvSpPr/>
          <p:nvPr/>
        </p:nvSpPr>
        <p:spPr>
          <a:xfrm>
            <a:off x="2364745" y="3465405"/>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9" name="TextBox 38"/>
          <p:cNvSpPr txBox="1"/>
          <p:nvPr/>
        </p:nvSpPr>
        <p:spPr>
          <a:xfrm>
            <a:off x="155334" y="2824157"/>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0" name="TextBox 39"/>
          <p:cNvSpPr txBox="1"/>
          <p:nvPr/>
        </p:nvSpPr>
        <p:spPr>
          <a:xfrm>
            <a:off x="255918" y="3833342"/>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1" name="Rectangle 40"/>
          <p:cNvSpPr/>
          <p:nvPr/>
        </p:nvSpPr>
        <p:spPr>
          <a:xfrm>
            <a:off x="1059139" y="3789040"/>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2" name="Rectangle 41"/>
          <p:cNvSpPr/>
          <p:nvPr/>
        </p:nvSpPr>
        <p:spPr>
          <a:xfrm>
            <a:off x="1292887" y="3879620"/>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3" name="Rectangle 42"/>
          <p:cNvSpPr/>
          <p:nvPr/>
        </p:nvSpPr>
        <p:spPr>
          <a:xfrm>
            <a:off x="1482871" y="3987231"/>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4" name="Rectangle 43"/>
          <p:cNvSpPr/>
          <p:nvPr/>
        </p:nvSpPr>
        <p:spPr>
          <a:xfrm>
            <a:off x="2370093" y="4059239"/>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5" name="Rectangle 4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7" name="Isosceles Triangle 4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8" name="Straight Connector 47"/>
          <p:cNvCxnSpPr>
            <a:stCxn id="35" idx="1"/>
            <a:endCxn id="35" idx="3"/>
          </p:cNvCxnSpPr>
          <p:nvPr/>
        </p:nvCxnSpPr>
        <p:spPr bwMode="auto">
          <a:xfrm>
            <a:off x="1053791" y="2656620"/>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stCxn id="36" idx="1"/>
          </p:cNvCxnSpPr>
          <p:nvPr/>
        </p:nvCxnSpPr>
        <p:spPr bwMode="auto">
          <a:xfrm flipV="1">
            <a:off x="1287539" y="2980254"/>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30" idx="1"/>
            <a:endCxn id="32"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V="1">
            <a:off x="1057785" y="3949479"/>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flipV="1">
            <a:off x="1286536" y="4075554"/>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45050" y="2119900"/>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Macau meeting - </a:t>
            </a:r>
            <a:r>
              <a:rPr lang="en-US" kern="0" dirty="0" smtClean="0">
                <a:solidFill>
                  <a:srgbClr val="FF33CC"/>
                </a:solidFill>
              </a:rPr>
              <a:t>TBD</a:t>
            </a:r>
            <a:endParaRPr lang="en-US" kern="0" dirty="0">
              <a:solidFill>
                <a:srgbClr val="FF33CC"/>
              </a:solidFill>
            </a:endParaRPr>
          </a:p>
        </p:txBody>
      </p:sp>
    </p:spTree>
    <p:extLst>
      <p:ext uri="{BB962C8B-B14F-4D97-AF65-F5344CB8AC3E}">
        <p14:creationId xmlns:p14="http://schemas.microsoft.com/office/powerpoint/2010/main" val="1078699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March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Technical presentations.</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May 4</a:t>
            </a:r>
            <a:r>
              <a:rPr lang="en-US" altLang="en-US" sz="2800" baseline="30000" dirty="0" smtClean="0"/>
              <a:t>th</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a:t>
            </a:r>
            <a:r>
              <a:rPr lang="en-US" altLang="en-US" dirty="0" err="1"/>
              <a:t>Rosdahl</a:t>
            </a:r>
            <a:r>
              <a:rPr lang="en-US" altLang="en-US" dirty="0"/>
              <a:t> </a:t>
            </a:r>
            <a:r>
              <a:rPr lang="en-US" altLang="en-US" dirty="0" smtClean="0"/>
              <a:t>– </a:t>
            </a:r>
            <a:r>
              <a:rPr lang="en-US" altLang="en-US" dirty="0" smtClean="0">
                <a:hlinkClick r:id="rId2"/>
              </a:rPr>
              <a:t>jrosdahl@ieee.org</a:t>
            </a:r>
            <a:r>
              <a:rPr lang="en-US" altLang="en-US" dirty="0" smtClean="0"/>
              <a:t> </a:t>
            </a:r>
            <a:endParaRPr lang="en-US" altLang="en-US" sz="1800" dirty="0" smtClean="0">
              <a:solidFill>
                <a:srgbClr val="FF0000"/>
              </a:solidFill>
            </a:endParaRPr>
          </a:p>
          <a:p>
            <a:pPr>
              <a:lnSpc>
                <a:spcPct val="150000"/>
              </a:lnSpc>
              <a:buFont typeface="Arial" panose="020B0604020202020204" pitchFamily="34" charset="0"/>
              <a:buChar char="•"/>
            </a:pPr>
            <a:r>
              <a:rPr lang="en-US" altLang="en-US" sz="2000" b="0" dirty="0" smtClean="0"/>
              <a:t>Cell Phones Silent or Off</a:t>
            </a:r>
            <a:endParaRPr lang="en-US" altLang="en-US" sz="1800" dirty="0" smtClean="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9800997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Adjurn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6123357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0070355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50</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51</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52</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53</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54</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55</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33251</TotalTime>
  <Words>3213</Words>
  <Application>Microsoft Office PowerPoint</Application>
  <PresentationFormat>On-screen Show (4:3)</PresentationFormat>
  <Paragraphs>774</Paragraphs>
  <Slides>55</Slides>
  <Notes>18</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8" baseType="lpstr">
      <vt:lpstr>Arial Unicode MS</vt:lpstr>
      <vt:lpstr>MS Gothic</vt:lpstr>
      <vt:lpstr>MS PGothic</vt:lpstr>
      <vt:lpstr>MS PGothic</vt:lpstr>
      <vt:lpstr>Arial</vt:lpstr>
      <vt:lpstr>Helvetica</vt:lpstr>
      <vt:lpstr>Intel Clear</vt:lpstr>
      <vt:lpstr>Monotype Sorts</vt:lpstr>
      <vt:lpstr>Times</vt:lpstr>
      <vt:lpstr>Times New Roman</vt:lpstr>
      <vt:lpstr>Wingdings</vt:lpstr>
      <vt:lpstr>Office Theme</vt:lpstr>
      <vt:lpstr>Document</vt:lpstr>
      <vt:lpstr>TGaz Next Generation Positioning  March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discussion items</vt:lpstr>
      <vt:lpstr>Submission order – Slot 1</vt:lpstr>
      <vt:lpstr>Approval of previous meeting minutes</vt:lpstr>
      <vt:lpstr>Approval of Telecon Minutes</vt:lpstr>
      <vt:lpstr>Presentations</vt:lpstr>
      <vt:lpstr>Motion – approve FR working draft</vt:lpstr>
      <vt:lpstr>Motion – approval of Functional requirements</vt:lpstr>
      <vt:lpstr>Motion – approval of Functional requirements</vt:lpstr>
      <vt:lpstr>Attendance reminder</vt:lpstr>
      <vt:lpstr>Recess</vt:lpstr>
      <vt:lpstr>PowerPoint Presentation</vt:lpstr>
      <vt:lpstr>Meeting Slot # 2 discussion items</vt:lpstr>
      <vt:lpstr>Submission order – Slot 2</vt:lpstr>
      <vt:lpstr>Presentations</vt:lpstr>
      <vt:lpstr>Attendance reminder</vt:lpstr>
      <vt:lpstr>Recess</vt:lpstr>
      <vt:lpstr>PowerPoint Presentation</vt:lpstr>
      <vt:lpstr>Meeting Slot # 3 discussion items</vt:lpstr>
      <vt:lpstr>Submission order – Slot 3</vt:lpstr>
      <vt:lpstr>Previously: Review TGaz Timeline progress</vt:lpstr>
      <vt:lpstr>Previously: TGaz Timeline progress post Atlanta</vt:lpstr>
      <vt:lpstr>PowerPoint Presentation</vt:lpstr>
      <vt:lpstr>Goals for the March meeting </vt:lpstr>
      <vt:lpstr>Teleconference Schedule</vt:lpstr>
      <vt:lpstr>Reminder to do attendance</vt:lpstr>
      <vt:lpstr>AOB?</vt:lpstr>
      <vt:lpstr>Adjurn</vt:lpstr>
      <vt:lpstr>PowerPoint Presentation</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Mar. Agenda</dc:title>
  <dc:creator>Segev, Jonathan</dc:creator>
  <cp:keywords>CTPClassification=CTP_PUBLIC:VisualMarkings=</cp:keywords>
  <cp:lastModifiedBy>Segev, Jonathan</cp:lastModifiedBy>
  <cp:revision>271</cp:revision>
  <cp:lastPrinted>1601-01-01T00:00:00Z</cp:lastPrinted>
  <dcterms:created xsi:type="dcterms:W3CDTF">2015-08-09T12:22:17Z</dcterms:created>
  <dcterms:modified xsi:type="dcterms:W3CDTF">2016-03-15T09:52:18Z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d88e0fbc-2c0f-4b3e-a85a-94b68e0fb04e</vt:lpwstr>
  </property>
  <property fmtid="{D5CDD505-2E9C-101B-9397-08002B2CF9AE}" pid="3" name="CTP_TimeStamp">
    <vt:lpwstr>2016-03-15 09:52:17Z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